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7" r:id="rId3"/>
    <p:sldId id="268" r:id="rId4"/>
    <p:sldId id="269" r:id="rId5"/>
    <p:sldId id="270" r:id="rId6"/>
    <p:sldId id="259" r:id="rId7"/>
    <p:sldId id="265" r:id="rId8"/>
    <p:sldId id="261" r:id="rId9"/>
    <p:sldId id="273" r:id="rId10"/>
    <p:sldId id="275" r:id="rId11"/>
    <p:sldId id="263" r:id="rId12"/>
    <p:sldId id="262" r:id="rId13"/>
    <p:sldId id="271" r:id="rId14"/>
    <p:sldId id="272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FA271-8966-4977-9B15-156FD2E4CF52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1E455-C192-45B6-BDC9-3A6BF73F0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923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05C667-483F-4F1B-A5D0-98B8063D5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84C7E-A4AE-42EC-B62F-B63BBD7C1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F6F700-63BD-4AEC-A329-297FDE39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465F82-A525-4493-B6E3-F376AC5C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D6EE87-A090-4241-8A09-DB5612B1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60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69803-7999-4CC5-8ADD-A3A6C893F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37482F-3CD5-412C-850B-73AF397C1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A9D5AD-1D2B-4324-80B1-C49AFE08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A25C48-B06C-45E9-8233-01CE2DD7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E464A6-C6E8-45F8-8B76-ECB3A2B5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9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E08F1C3-9E61-4764-B6FA-C96619267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E96348-DBD2-4F3F-860D-91266F0A2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6266F3-ACA4-4BC6-BD3B-824C34F26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F3C69A-FC14-4F35-81CF-8EA937A79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B6346E-A3B6-4C10-9C82-6BF9A83C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32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E8358-AAFA-4958-BCC8-0E26B913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208F47-5640-4DC6-8A22-C2A4913F7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AC2CA7-EF7F-4E1D-BF39-9054EA1C0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92CCE1-C195-4E4B-8828-F839C0F4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68D02E-1220-45D3-8986-ABEA55F8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83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A10A3-3276-4E19-91A8-1B300D9A1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095E3C-DD22-499B-90A3-3C4AEBBB9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713A9B-E419-4F60-B414-9C5AA0767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09171D-754C-4A6F-8DC5-69E82841B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071D58-2FEA-4AC1-9C2F-BABE49D8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05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EF602C-0721-4F0B-8AC4-47428215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CF1290-F396-4A8B-B560-23B48DDB7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6D63FB-F696-4A1F-8B67-E09237818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CC003C-20C5-4141-8A53-932AB83E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2A79E1-9600-4457-AC00-803A25E4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AEB992-5FA9-4AC2-9B35-1A97518A8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94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CB31BD-D973-456D-827B-63DA20981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8A57AB-5170-40F6-9E5F-EC3414FE0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D2F965-FC8D-4DD4-ABA6-3E5FB010F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00E32F-219E-4722-B35A-CE7442A50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DBDB6B-6FFC-4739-A107-4154ECA46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6B5375-CEA2-4E5C-AF2E-CAF12B27D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2A1B881-2B80-4EB1-A58C-8DEF132D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BEB81BE-E861-43FD-803F-0780138F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10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43E4F-7129-4DE1-8603-398D4B6C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537B4C1-A8BE-4C1C-BE16-2925D646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ADCEDB2-FE7E-4100-98DA-105BF81F4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D50F0C-5030-4CBA-8113-1D584A16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52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CD0C0CD-7E1F-48B0-B0F2-8F6C498C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744CB28-E685-47FB-AB4D-E0B0B2B8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0417E5-724D-43DC-97A2-C8850E2C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8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6D048-7D4E-45AC-B447-024B5878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97AD3A-5275-4151-81E3-AF6041D66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500D16-23FB-49B5-8951-CA3646EC2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93C9AC-5CE9-47D7-AF87-DEBD3036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667C58-0CDB-4BB3-946A-9F4F2C6E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0106EA-D895-4A46-9AD8-40A0257B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49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186EB-883E-4638-BF1A-D7B331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AF89EA-9861-463E-8374-BE0352A86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744FE0-9847-4A7A-BF79-3D655DA4D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F01929-3049-4A79-AFD7-A0360BEC6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034CFB-A637-40C8-9332-EE84652A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4C8B40-6C40-4A40-9407-9930C6C48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5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2F3527-BE03-4D14-B5F8-FFFFEBF39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72E27A-72CD-4F5A-8B31-EB3A765E7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A006FE-EE0A-4A30-865C-D81A1164B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8A6EC-4A9D-48B9-9BF4-73D467773701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149437-FED8-4D93-897B-F7320C2D9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8B3D8D-6A93-47C4-B5A5-34A0DD42A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9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sdn.microsoft.com/ru-ru/library/system.math.exp(v=vs.110).asp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ru-ru/library/a4ke8e73(v=vs.110).asp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sdn.microsoft.com/ru-ru/library/1cz5da1c(v=vs.110).aspx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F081C7-B215-4BB5-9338-F87CA762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4245"/>
            <a:ext cx="10515600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4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 1</a:t>
            </a:r>
            <a:br>
              <a:rPr lang="ru-RU" sz="4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4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Семинар </a:t>
            </a: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06C7C9-FBAD-47E0-9A9F-79EE1CDF7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0345"/>
            <a:ext cx="10515600" cy="2634615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002060"/>
              </a:buClr>
            </a:pPr>
            <a:r>
              <a:rPr lang="ru-RU" dirty="0"/>
              <a:t>Создание переменных</a:t>
            </a:r>
          </a:p>
          <a:p>
            <a:pPr>
              <a:buClr>
                <a:srgbClr val="002060"/>
              </a:buClr>
            </a:pPr>
            <a:r>
              <a:rPr lang="ru-RU" dirty="0"/>
              <a:t>Ввод-вывод строки</a:t>
            </a:r>
          </a:p>
          <a:p>
            <a:pPr>
              <a:buClr>
                <a:srgbClr val="002060"/>
              </a:buClr>
            </a:pPr>
            <a:r>
              <a:rPr lang="ru-RU" dirty="0"/>
              <a:t>Форматирование чисел в формате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>
              <a:buClr>
                <a:srgbClr val="002060"/>
              </a:buClr>
            </a:pPr>
            <a:r>
              <a:rPr lang="ru-RU" dirty="0"/>
              <a:t>Обработка исключений, оператор </a:t>
            </a:r>
            <a:r>
              <a:rPr lang="ru-RU" dirty="0" err="1"/>
              <a:t>try</a:t>
            </a:r>
            <a:r>
              <a:rPr lang="ru-RU" dirty="0"/>
              <a:t> </a:t>
            </a:r>
            <a:r>
              <a:rPr lang="ru-RU" dirty="0" err="1"/>
              <a:t>catch</a:t>
            </a:r>
            <a:r>
              <a:rPr lang="ru-RU" dirty="0"/>
              <a:t> (включая конструкцию </a:t>
            </a:r>
            <a:r>
              <a:rPr lang="ru-RU" dirty="0" err="1"/>
              <a:t>when</a:t>
            </a:r>
            <a:r>
              <a:rPr lang="ru-RU" dirty="0"/>
              <a:t>)</a:t>
            </a:r>
          </a:p>
          <a:p>
            <a:pPr>
              <a:buClr>
                <a:srgbClr val="002060"/>
              </a:buClr>
            </a:pPr>
            <a:r>
              <a:rPr lang="ru-RU" dirty="0"/>
              <a:t>Получение значение переменной </a:t>
            </a:r>
            <a:r>
              <a:rPr lang="ru-RU"/>
              <a:t>с клавиатуры</a:t>
            </a:r>
          </a:p>
          <a:p>
            <a:pPr>
              <a:buClr>
                <a:srgbClr val="002060"/>
              </a:buClr>
            </a:pPr>
            <a:r>
              <a:rPr lang="ru-RU"/>
              <a:t>Статический </a:t>
            </a:r>
            <a:r>
              <a:rPr lang="ru-RU" dirty="0"/>
              <a:t>класс </a:t>
            </a:r>
            <a:r>
              <a:rPr lang="ru-RU" dirty="0" err="1"/>
              <a:t>Math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545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E341FFE-E04C-4D12-BECE-D2E3D71563E9}"/>
              </a:ext>
            </a:extLst>
          </p:cNvPr>
          <p:cNvSpPr txBox="1">
            <a:spLocks/>
          </p:cNvSpPr>
          <p:nvPr/>
        </p:nvSpPr>
        <p:spPr>
          <a:xfrm>
            <a:off x="1774952" y="168657"/>
            <a:ext cx="10674096" cy="821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rgbClr val="002060"/>
              </a:buClr>
            </a:pPr>
            <a:r>
              <a:rPr lang="ru-RU" sz="3600" dirty="0"/>
              <a:t>Обработка исключений - оператор </a:t>
            </a:r>
            <a:r>
              <a:rPr lang="ru-RU" sz="3600" dirty="0" err="1"/>
              <a:t>try</a:t>
            </a:r>
            <a:r>
              <a:rPr lang="ru-RU" sz="3600" dirty="0"/>
              <a:t> </a:t>
            </a:r>
            <a:r>
              <a:rPr lang="ru-RU" sz="3600" dirty="0" err="1"/>
              <a:t>catch</a:t>
            </a:r>
            <a:endParaRPr lang="ru-RU" sz="3600" dirty="0"/>
          </a:p>
          <a:p>
            <a:pPr algn="ctr">
              <a:buClr>
                <a:srgbClr val="002060"/>
              </a:buClr>
            </a:pPr>
            <a:r>
              <a:rPr lang="ru-RU" sz="3600" dirty="0"/>
              <a:t>Конструкция </a:t>
            </a:r>
            <a:r>
              <a:rPr lang="ru-RU" sz="3600" dirty="0" err="1"/>
              <a:t>when</a:t>
            </a:r>
            <a:endParaRPr lang="ru-RU" sz="36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E85A47C-20EB-4403-A488-1627617BC2A0}"/>
              </a:ext>
            </a:extLst>
          </p:cNvPr>
          <p:cNvSpPr/>
          <p:nvPr/>
        </p:nvSpPr>
        <p:spPr>
          <a:xfrm>
            <a:off x="191008" y="1451610"/>
            <a:ext cx="91968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 встречаемые типы исключений: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 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базовый тип всех исключений. Блок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котором указан тип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будет «ловить» все исключения.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FormatException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некорректный формат операнда или аргумента (при передаче в метод).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DivideByZeroException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деление на ноль</a:t>
            </a:r>
          </a:p>
        </p:txBody>
      </p:sp>
    </p:spTree>
    <p:extLst>
      <p:ext uri="{BB962C8B-B14F-4D97-AF65-F5344CB8AC3E}">
        <p14:creationId xmlns:p14="http://schemas.microsoft.com/office/powerpoint/2010/main" val="3643992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706C7C9-FBAD-47E0-9A9F-79EE1CDF7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811256" cy="1124712"/>
          </a:xfrm>
        </p:spPr>
        <p:txBody>
          <a:bodyPr>
            <a:normAutofit lnSpcReduction="10000"/>
          </a:bodyPr>
          <a:lstStyle/>
          <a:p>
            <a:pPr marL="0" indent="0" algn="ctr">
              <a:buClr>
                <a:srgbClr val="002060"/>
              </a:buClr>
              <a:buNone/>
            </a:pPr>
            <a:r>
              <a:rPr lang="ru-RU" sz="3600" dirty="0">
                <a:latin typeface="+mj-lt"/>
              </a:rPr>
              <a:t>Получение значения переменной с клавиатуры</a:t>
            </a:r>
          </a:p>
          <a:p>
            <a:pPr marL="0" indent="0" algn="ctr">
              <a:buClr>
                <a:srgbClr val="002060"/>
              </a:buClr>
              <a:buNone/>
            </a:pPr>
            <a:r>
              <a:rPr lang="ru-RU" sz="3600" dirty="0">
                <a:latin typeface="+mj-lt"/>
              </a:rPr>
              <a:t>Преобразование типов</a:t>
            </a:r>
            <a:endParaRPr lang="en-US" sz="3600" dirty="0">
              <a:latin typeface="+mj-lt"/>
            </a:endParaRPr>
          </a:p>
          <a:p>
            <a:pPr marL="0" indent="0" algn="ctr">
              <a:buClr>
                <a:srgbClr val="002060"/>
              </a:buClr>
              <a:buNone/>
            </a:pPr>
            <a:endParaRPr lang="en-US" sz="3600" dirty="0">
              <a:latin typeface="+mj-lt"/>
            </a:endParaRPr>
          </a:p>
          <a:p>
            <a:pPr marL="0" indent="0" algn="ctr">
              <a:buClr>
                <a:srgbClr val="002060"/>
              </a:buClr>
              <a:buNone/>
            </a:pPr>
            <a:endParaRPr lang="ru-RU" sz="3600" dirty="0">
              <a:latin typeface="+mj-l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1FA9E59-FE77-4092-BCE8-7DA03BB4C489}"/>
              </a:ext>
            </a:extLst>
          </p:cNvPr>
          <p:cNvSpPr/>
          <p:nvPr/>
        </p:nvSpPr>
        <p:spPr>
          <a:xfrm>
            <a:off x="5344160" y="1043560"/>
            <a:ext cx="6579616" cy="1597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Создаем переменную, значение которой нужно ввести с клавиатуры: 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тип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случае, если переменная типа стринг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см ранее слайд «Ввод-вывод строки».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В ином случае (рассмотрим на примере целочисленной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переменной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):  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6DB8FA2-2B1A-4307-9D52-98D7BA40CBD2}"/>
              </a:ext>
            </a:extLst>
          </p:cNvPr>
          <p:cNvSpPr/>
          <p:nvPr/>
        </p:nvSpPr>
        <p:spPr>
          <a:xfrm>
            <a:off x="0" y="919798"/>
            <a:ext cx="9144000" cy="6171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System; 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Practice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основная программа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Console.ReadLine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считывание строки с клавиатуры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x =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.Parse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(s);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преобразование типа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в тип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 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$"x =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{x}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catch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FormatException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отлавливаем исключение, если введено не целочисленное значение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ex.GetType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ex.Message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}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(Exception ex){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ex.GetType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ex.Message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 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014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706C7C9-FBAD-47E0-9A9F-79EE1CDF7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7832"/>
            <a:ext cx="10515600" cy="580485"/>
          </a:xfrm>
        </p:spPr>
        <p:txBody>
          <a:bodyPr>
            <a:normAutofit lnSpcReduction="10000"/>
          </a:bodyPr>
          <a:lstStyle/>
          <a:p>
            <a:pPr marL="0" indent="0" algn="ctr">
              <a:buClr>
                <a:srgbClr val="002060"/>
              </a:buClr>
              <a:buNone/>
            </a:pPr>
            <a:r>
              <a:rPr lang="ru-RU" sz="3600" dirty="0">
                <a:latin typeface="+mj-lt"/>
              </a:rPr>
              <a:t>Статический класс </a:t>
            </a:r>
            <a:r>
              <a:rPr lang="ru-RU" sz="3600" dirty="0" err="1">
                <a:latin typeface="+mj-lt"/>
              </a:rPr>
              <a:t>Math</a:t>
            </a:r>
            <a:endParaRPr lang="ru-RU" sz="3600" dirty="0">
              <a:latin typeface="+mj-lt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FDAD67A8-7182-4AFF-A736-7999174A0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062373"/>
              </p:ext>
            </p:extLst>
          </p:nvPr>
        </p:nvGraphicFramePr>
        <p:xfrm>
          <a:off x="286964" y="1138326"/>
          <a:ext cx="6845356" cy="457159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335738">
                  <a:extLst>
                    <a:ext uri="{9D8B030D-6E8A-4147-A177-3AD203B41FA5}">
                      <a16:colId xmlns:a16="http://schemas.microsoft.com/office/drawing/2014/main" val="1630958518"/>
                    </a:ext>
                  </a:extLst>
                </a:gridCol>
                <a:gridCol w="3509618">
                  <a:extLst>
                    <a:ext uri="{9D8B030D-6E8A-4147-A177-3AD203B41FA5}">
                      <a16:colId xmlns:a16="http://schemas.microsoft.com/office/drawing/2014/main" val="1003004246"/>
                    </a:ext>
                  </a:extLst>
                </a:gridCol>
              </a:tblGrid>
              <a:tr h="3763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Возводит </a:t>
                      </a:r>
                      <a:r>
                        <a:rPr lang="ru-RU" sz="16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а в степень p</a:t>
                      </a: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u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Math.Pow</a:t>
                      </a:r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u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a,p</a:t>
                      </a:r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6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1573314249"/>
                  </a:ext>
                </a:extLst>
              </a:tr>
              <a:tr h="5644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Возводит число е в конкретную степень</a:t>
                      </a:r>
                      <a:endParaRPr lang="ru-RU" sz="16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u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Math.</a:t>
                      </a:r>
                      <a:r>
                        <a:rPr lang="ru-RU" sz="1600" u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</a:t>
                      </a: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 </a:t>
                      </a:r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)</a:t>
                      </a:r>
                      <a:endParaRPr lang="ru-RU" sz="16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584203529"/>
                  </a:ext>
                </a:extLst>
              </a:tr>
              <a:tr h="5644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Квадратный корень </a:t>
                      </a:r>
                      <a:endParaRPr lang="ru-RU" sz="16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u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Math.Sqrt</a:t>
                      </a: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)</a:t>
                      </a:r>
                      <a:endParaRPr lang="ru-RU" sz="16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2076413785"/>
                  </a:ext>
                </a:extLst>
              </a:tr>
              <a:tr h="3763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Умножает два числа типа </a:t>
                      </a:r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</a:t>
                      </a:r>
                      <a:endParaRPr lang="ru-RU" sz="16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u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</a:t>
                      </a:r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600" u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BigMul</a:t>
                      </a:r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, )</a:t>
                      </a:r>
                      <a:endParaRPr lang="ru-RU" sz="16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2062178881"/>
                  </a:ext>
                </a:extLst>
              </a:tr>
              <a:tr h="7526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22300690"/>
                  </a:ext>
                </a:extLst>
              </a:tr>
              <a:tr h="11289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Вычисляет частное </a:t>
                      </a:r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</a:t>
                      </a: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 запоминает  остаток в выходном параметре </a:t>
                      </a:r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6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u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Math.DivRem</a:t>
                      </a:r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(a,</a:t>
                      </a: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 </a:t>
                      </a:r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x,</a:t>
                      </a: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 </a:t>
                      </a:r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 r)</a:t>
                      </a:r>
                      <a:endParaRPr lang="ru-RU" sz="16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3491291741"/>
                  </a:ext>
                </a:extLst>
              </a:tr>
              <a:tr h="365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2379994301"/>
                  </a:ext>
                </a:extLst>
              </a:tr>
              <a:tr h="5644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Остаток от деления одного числа на другое </a:t>
                      </a:r>
                      <a:endParaRPr lang="ru-RU" sz="16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u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Math.IEEERemainder</a:t>
                      </a: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, )</a:t>
                      </a:r>
                      <a:endParaRPr lang="ru-RU" sz="16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1738811617"/>
                  </a:ext>
                </a:extLst>
              </a:tr>
            </a:tbl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369FF57-B2A0-46D8-B11A-C890AD1EE26F}"/>
              </a:ext>
            </a:extLst>
          </p:cNvPr>
          <p:cNvSpPr/>
          <p:nvPr/>
        </p:nvSpPr>
        <p:spPr>
          <a:xfrm>
            <a:off x="7254240" y="888317"/>
            <a:ext cx="4846320" cy="550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altLang="ru-RU" sz="1400" dirty="0"/>
              <a:t>Пример использования </a:t>
            </a:r>
            <a:r>
              <a:rPr lang="en-US" altLang="ru-RU" sz="1400" dirty="0"/>
              <a:t>Math</a:t>
            </a:r>
            <a:r>
              <a:rPr lang="ru-RU" altLang="ru-RU" sz="1400" dirty="0"/>
              <a:t>:</a:t>
            </a:r>
          </a:p>
          <a:p>
            <a:endParaRPr lang="ru-RU" sz="14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System;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Practice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основная программа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 = 2, y = 33;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Math.Min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(x, y)}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меньше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Math.Max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(x, y)}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endParaRPr lang="ru-RU" sz="14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Ctrl+f5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и программа выведет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2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2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2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2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2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4180CBF-3506-4B0A-9C3D-F3698268A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840" y="5110193"/>
            <a:ext cx="4186852" cy="120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7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706C7C9-FBAD-47E0-9A9F-79EE1CDF7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7832"/>
            <a:ext cx="10515600" cy="580485"/>
          </a:xfrm>
        </p:spPr>
        <p:txBody>
          <a:bodyPr>
            <a:normAutofit lnSpcReduction="10000"/>
          </a:bodyPr>
          <a:lstStyle/>
          <a:p>
            <a:pPr marL="0" indent="0" algn="ctr">
              <a:buClr>
                <a:srgbClr val="002060"/>
              </a:buClr>
              <a:buNone/>
            </a:pPr>
            <a:r>
              <a:rPr lang="ru-RU" sz="3600" dirty="0">
                <a:latin typeface="+mj-lt"/>
              </a:rPr>
              <a:t>Статический класс </a:t>
            </a:r>
            <a:r>
              <a:rPr lang="ru-RU" sz="3600" dirty="0" err="1">
                <a:latin typeface="+mj-lt"/>
              </a:rPr>
              <a:t>Math</a:t>
            </a:r>
            <a:endParaRPr lang="ru-RU" sz="3600" dirty="0">
              <a:latin typeface="+mj-lt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59BD0FB-9A52-42FD-BD8F-701433B43E92}"/>
              </a:ext>
            </a:extLst>
          </p:cNvPr>
          <p:cNvSpPr/>
          <p:nvPr/>
        </p:nvSpPr>
        <p:spPr>
          <a:xfrm>
            <a:off x="7254240" y="888317"/>
            <a:ext cx="4846320" cy="550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altLang="ru-RU" sz="1400" dirty="0"/>
              <a:t>Пример использования </a:t>
            </a:r>
            <a:r>
              <a:rPr lang="en-US" altLang="ru-RU" sz="1400" dirty="0"/>
              <a:t>Math</a:t>
            </a:r>
            <a:r>
              <a:rPr lang="ru-RU" altLang="ru-RU" sz="1400" dirty="0"/>
              <a:t>:</a:t>
            </a:r>
          </a:p>
          <a:p>
            <a:endParaRPr lang="ru-RU" sz="14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System;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Practice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основная программа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 = 2, y = 33;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Math.Min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(x, y)}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меньше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Math.Max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(x, y)}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endParaRPr lang="ru-RU" sz="14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Ctrl+f5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и программа выведет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2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2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2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2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2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CCC8FF-6A2E-4244-9538-CBCCB6797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840" y="5110193"/>
            <a:ext cx="4186852" cy="1200531"/>
          </a:xfrm>
          <a:prstGeom prst="rect">
            <a:avLst/>
          </a:prstGeom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32D9E57-AADA-49F0-BEAC-F2ED4F64E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38836"/>
              </p:ext>
            </p:extLst>
          </p:nvPr>
        </p:nvGraphicFramePr>
        <p:xfrm>
          <a:off x="91440" y="1256665"/>
          <a:ext cx="6847840" cy="47040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863187">
                  <a:extLst>
                    <a:ext uri="{9D8B030D-6E8A-4147-A177-3AD203B41FA5}">
                      <a16:colId xmlns:a16="http://schemas.microsoft.com/office/drawing/2014/main" val="3067108707"/>
                    </a:ext>
                  </a:extLst>
                </a:gridCol>
                <a:gridCol w="1984653">
                  <a:extLst>
                    <a:ext uri="{9D8B030D-6E8A-4147-A177-3AD203B41FA5}">
                      <a16:colId xmlns:a16="http://schemas.microsoft.com/office/drawing/2014/main" val="3627431309"/>
                    </a:ext>
                  </a:extLst>
                </a:gridCol>
              </a:tblGrid>
              <a:tr h="3763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Минимум (сравниваем числа одного типа)</a:t>
                      </a:r>
                      <a:endParaRPr lang="ru-RU" sz="16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u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Math.M</a:t>
                      </a:r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, )</a:t>
                      </a:r>
                      <a:endParaRPr lang="ru-RU" sz="16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698863059"/>
                  </a:ext>
                </a:extLst>
              </a:tr>
              <a:tr h="5644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Максимум (сравниваем числа одного типа)</a:t>
                      </a:r>
                      <a:endParaRPr lang="ru-RU" sz="16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u="non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Math.Max( , )</a:t>
                      </a:r>
                      <a:endParaRPr lang="ru-RU" sz="1600" u="non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3915311547"/>
                  </a:ext>
                </a:extLst>
              </a:tr>
              <a:tr h="5644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Выводит 1 или -1, в зависимости от знака десятичного числа.</a:t>
                      </a:r>
                      <a:endParaRPr lang="ru-RU" sz="16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u="non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Math.Sign( )</a:t>
                      </a:r>
                      <a:endParaRPr lang="ru-RU" sz="1600" u="non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167639479"/>
                  </a:ext>
                </a:extLst>
              </a:tr>
              <a:tr h="3763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|x|</a:t>
                      </a:r>
                      <a:endParaRPr lang="ru-RU" sz="16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u="non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</a:t>
                      </a:r>
                      <a:r>
                        <a:rPr lang="en-US" sz="1600" u="non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600" u="non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Abs(x)</a:t>
                      </a:r>
                      <a:endParaRPr lang="ru-RU" sz="1600" u="non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4001917299"/>
                  </a:ext>
                </a:extLst>
              </a:tr>
              <a:tr h="7526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Возвращает наименьшее целое число, которое больше или равно заданному десятичному числу.</a:t>
                      </a:r>
                      <a:endParaRPr lang="ru-RU" sz="16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u="non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Math.</a:t>
                      </a:r>
                      <a:r>
                        <a:rPr lang="ru-RU" sz="1600" u="non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Ceiling( )</a:t>
                      </a:r>
                      <a:endParaRPr lang="ru-RU" sz="1600" u="non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3887164250"/>
                  </a:ext>
                </a:extLst>
              </a:tr>
              <a:tr h="11289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Возвращает наибольшее целое число, которое меньше или равно указанному десятичному числу</a:t>
                      </a: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u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Math.Floor</a:t>
                      </a: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)</a:t>
                      </a:r>
                      <a:endParaRPr lang="ru-RU" sz="16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2376653480"/>
                  </a:ext>
                </a:extLst>
              </a:tr>
              <a:tr h="3763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u="non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Целая часть числа</a:t>
                      </a:r>
                      <a:endParaRPr lang="ru-RU" sz="1600" u="non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u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Math.Truncate</a:t>
                      </a: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ru-RU" sz="16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3475730515"/>
                  </a:ext>
                </a:extLst>
              </a:tr>
              <a:tr h="5644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Округляет число до ближайшего целого</a:t>
                      </a:r>
                      <a:endParaRPr lang="ru-RU" sz="16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u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Math.Round</a:t>
                      </a:r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)</a:t>
                      </a:r>
                      <a:endParaRPr lang="ru-RU" sz="16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4205564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316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706C7C9-FBAD-47E0-9A9F-79EE1CDF7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7832"/>
            <a:ext cx="10515600" cy="580485"/>
          </a:xfrm>
        </p:spPr>
        <p:txBody>
          <a:bodyPr>
            <a:normAutofit lnSpcReduction="10000"/>
          </a:bodyPr>
          <a:lstStyle/>
          <a:p>
            <a:pPr marL="0" indent="0" algn="ctr">
              <a:buClr>
                <a:srgbClr val="002060"/>
              </a:buClr>
              <a:buNone/>
            </a:pPr>
            <a:r>
              <a:rPr lang="ru-RU" sz="3600" dirty="0">
                <a:latin typeface="+mj-lt"/>
              </a:rPr>
              <a:t>Статический класс </a:t>
            </a:r>
            <a:r>
              <a:rPr lang="ru-RU" sz="3600" dirty="0" err="1">
                <a:latin typeface="+mj-lt"/>
              </a:rPr>
              <a:t>Math</a:t>
            </a:r>
            <a:endParaRPr lang="ru-RU" sz="3600" dirty="0">
              <a:latin typeface="+mj-lt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90E56F6F-C98D-45C3-804D-A5A9E3FCC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124153"/>
              </p:ext>
            </p:extLst>
          </p:nvPr>
        </p:nvGraphicFramePr>
        <p:xfrm>
          <a:off x="398724" y="1626964"/>
          <a:ext cx="6164636" cy="166487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031036">
                  <a:extLst>
                    <a:ext uri="{9D8B030D-6E8A-4147-A177-3AD203B41FA5}">
                      <a16:colId xmlns:a16="http://schemas.microsoft.com/office/drawing/2014/main" val="246700446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471339042"/>
                    </a:ext>
                  </a:extLst>
                </a:gridCol>
              </a:tblGrid>
              <a:tr h="5549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Косинус угла.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Math.Cos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5800587"/>
                  </a:ext>
                </a:extLst>
              </a:tr>
              <a:tr h="5549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Синус угла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Math.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</a:t>
                      </a: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) 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204701"/>
                  </a:ext>
                </a:extLst>
              </a:tr>
              <a:tr h="5549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Тангенс  угла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Math.Tan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 ) 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7435108"/>
                  </a:ext>
                </a:extLst>
              </a:tr>
            </a:tbl>
          </a:graphicData>
        </a:graphic>
      </p:graphicFrame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59BD0FB-9A52-42FD-BD8F-701433B43E92}"/>
              </a:ext>
            </a:extLst>
          </p:cNvPr>
          <p:cNvSpPr/>
          <p:nvPr/>
        </p:nvSpPr>
        <p:spPr>
          <a:xfrm>
            <a:off x="7254240" y="888317"/>
            <a:ext cx="4846320" cy="550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altLang="ru-RU" sz="1400" dirty="0"/>
              <a:t>Пример использования </a:t>
            </a:r>
            <a:r>
              <a:rPr lang="en-US" altLang="ru-RU" sz="1400" dirty="0"/>
              <a:t>Math</a:t>
            </a:r>
            <a:r>
              <a:rPr lang="ru-RU" altLang="ru-RU" sz="1400" dirty="0"/>
              <a:t>:</a:t>
            </a:r>
          </a:p>
          <a:p>
            <a:endParaRPr lang="ru-RU" sz="14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System;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Practice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основная программа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 = 2, y = 33;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Math.Min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(x, y)}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меньше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Math.Max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(x, y)}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endParaRPr lang="ru-RU" sz="14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Ctrl+f5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и программа выведет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2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2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2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2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2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CCC8FF-6A2E-4244-9538-CBCCB6797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840" y="5110193"/>
            <a:ext cx="4186852" cy="1200531"/>
          </a:xfrm>
          <a:prstGeom prst="rect">
            <a:avLst/>
          </a:prstGeom>
        </p:spPr>
      </p:pic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056AC723-9FED-4FD4-9AC7-90E8EA6CD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609955"/>
              </p:ext>
            </p:extLst>
          </p:nvPr>
        </p:nvGraphicFramePr>
        <p:xfrm>
          <a:off x="398724" y="3441204"/>
          <a:ext cx="6164636" cy="119357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045744">
                  <a:extLst>
                    <a:ext uri="{9D8B030D-6E8A-4147-A177-3AD203B41FA5}">
                      <a16:colId xmlns:a16="http://schemas.microsoft.com/office/drawing/2014/main" val="3150899979"/>
                    </a:ext>
                  </a:extLst>
                </a:gridCol>
                <a:gridCol w="2118892">
                  <a:extLst>
                    <a:ext uri="{9D8B030D-6E8A-4147-A177-3AD203B41FA5}">
                      <a16:colId xmlns:a16="http://schemas.microsoft.com/office/drawing/2014/main" val="2481225250"/>
                    </a:ext>
                  </a:extLst>
                </a:gridCol>
              </a:tblGrid>
              <a:tr h="4907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Натуральный логарифм (основ е)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Math.Log( 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0439100"/>
                  </a:ext>
                </a:extLst>
              </a:tr>
              <a:tr h="7028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Десятичный логарифм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Math.Log10(  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2203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37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416" y="136231"/>
            <a:ext cx="6662928" cy="823595"/>
          </a:xfrm>
        </p:spPr>
        <p:txBody>
          <a:bodyPr>
            <a:normAutofit/>
          </a:bodyPr>
          <a:lstStyle/>
          <a:p>
            <a:pPr algn="ctr">
              <a:buClr>
                <a:srgbClr val="002060"/>
              </a:buClr>
            </a:pPr>
            <a:r>
              <a:rPr lang="ru-RU" sz="3600" dirty="0"/>
              <a:t>Создание переменных</a:t>
            </a:r>
          </a:p>
        </p:txBody>
      </p:sp>
      <p:pic>
        <p:nvPicPr>
          <p:cNvPr id="1026" name="Picture 2" descr="http://c-sharp.pro/wp-content/uploads/2018/03/%D0%A2%D0%B8%D0%BF%D1%8B%D0%94%D0%B0%D0%BD%D0%BD%D1%8B%D1%85.jpg">
            <a:extLst>
              <a:ext uri="{FF2B5EF4-FFF2-40B4-BE49-F238E27FC236}">
                <a16:creationId xmlns:a16="http://schemas.microsoft.com/office/drawing/2014/main" id="{728EE41D-CF61-4AE8-A0B7-74E2758B2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35" y="959826"/>
            <a:ext cx="6933921" cy="506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55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656" y="201168"/>
            <a:ext cx="6662928" cy="823595"/>
          </a:xfrm>
        </p:spPr>
        <p:txBody>
          <a:bodyPr>
            <a:normAutofit/>
          </a:bodyPr>
          <a:lstStyle/>
          <a:p>
            <a:pPr algn="ctr">
              <a:buClr>
                <a:srgbClr val="002060"/>
              </a:buClr>
            </a:pPr>
            <a:r>
              <a:rPr lang="ru-RU" sz="3600" dirty="0"/>
              <a:t>Создание переменных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D251C488-A613-44B2-922E-CAAB026C3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045774"/>
              </p:ext>
            </p:extLst>
          </p:nvPr>
        </p:nvGraphicFramePr>
        <p:xfrm>
          <a:off x="194612" y="303144"/>
          <a:ext cx="5190188" cy="494957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96319">
                  <a:extLst>
                    <a:ext uri="{9D8B030D-6E8A-4147-A177-3AD203B41FA5}">
                      <a16:colId xmlns:a16="http://schemas.microsoft.com/office/drawing/2014/main" val="1075581963"/>
                    </a:ext>
                  </a:extLst>
                </a:gridCol>
                <a:gridCol w="2563806">
                  <a:extLst>
                    <a:ext uri="{9D8B030D-6E8A-4147-A177-3AD203B41FA5}">
                      <a16:colId xmlns:a16="http://schemas.microsoft.com/office/drawing/2014/main" val="3773937368"/>
                    </a:ext>
                  </a:extLst>
                </a:gridCol>
                <a:gridCol w="1730063">
                  <a:extLst>
                    <a:ext uri="{9D8B030D-6E8A-4147-A177-3AD203B41FA5}">
                      <a16:colId xmlns:a16="http://schemas.microsoft.com/office/drawing/2014/main" val="3601560148"/>
                    </a:ext>
                  </a:extLst>
                </a:gridCol>
              </a:tblGrid>
              <a:tr h="370044"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</a:t>
                      </a:r>
                    </a:p>
                  </a:txBody>
                  <a:tcPr marL="5354" marR="5354" marT="5354" marB="5354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Область значений</a:t>
                      </a:r>
                    </a:p>
                  </a:txBody>
                  <a:tcPr marL="5354" marR="5354" marT="5354" marB="5354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</a:t>
                      </a:r>
                    </a:p>
                  </a:txBody>
                  <a:tcPr marL="5354" marR="5354" marT="5354" marB="5354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60275424"/>
                  </a:ext>
                </a:extLst>
              </a:tr>
              <a:tr h="406186"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tc>
                  <a:txBody>
                    <a:bodyPr/>
                    <a:lstStyle/>
                    <a:p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extLst>
                  <a:ext uri="{0D108BD9-81ED-4DB2-BD59-A6C34878D82A}">
                    <a16:rowId xmlns:a16="http://schemas.microsoft.com/office/drawing/2014/main" val="941719760"/>
                  </a:ext>
                </a:extLst>
              </a:tr>
              <a:tr h="726187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sbyte</a:t>
                      </a:r>
                    </a:p>
                  </a:txBody>
                  <a:tcPr marL="5354" marR="5354" marT="5354" marB="5354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-128 до 127</a:t>
                      </a:r>
                    </a:p>
                  </a:txBody>
                  <a:tcPr marL="5354" marR="5354" marT="5354" marB="5354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Знаковое 8-бит целое</a:t>
                      </a:r>
                    </a:p>
                  </a:txBody>
                  <a:tcPr marL="5354" marR="5354" marT="5354" marB="5354" anchor="ctr"/>
                </a:tc>
                <a:extLst>
                  <a:ext uri="{0D108BD9-81ED-4DB2-BD59-A6C34878D82A}">
                    <a16:rowId xmlns:a16="http://schemas.microsoft.com/office/drawing/2014/main" val="2009325385"/>
                  </a:ext>
                </a:extLst>
              </a:tr>
              <a:tr h="406186"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extLst>
                  <a:ext uri="{0D108BD9-81ED-4DB2-BD59-A6C34878D82A}">
                    <a16:rowId xmlns:a16="http://schemas.microsoft.com/office/drawing/2014/main" val="4255903817"/>
                  </a:ext>
                </a:extLst>
              </a:tr>
              <a:tr h="726187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</a:t>
                      </a:r>
                    </a:p>
                  </a:txBody>
                  <a:tcPr marL="5354" marR="5354" marT="5354" marB="5354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до 255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4" marR="5354" marT="5354" marB="5354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Беззнаковое 8-бит целое</a:t>
                      </a:r>
                    </a:p>
                  </a:txBody>
                  <a:tcPr marL="5354" marR="5354" marT="5354" marB="5354" anchor="ctr"/>
                </a:tc>
                <a:extLst>
                  <a:ext uri="{0D108BD9-81ED-4DB2-BD59-A6C34878D82A}">
                    <a16:rowId xmlns:a16="http://schemas.microsoft.com/office/drawing/2014/main" val="1805969474"/>
                  </a:ext>
                </a:extLst>
              </a:tr>
              <a:tr h="406186">
                <a:tc>
                  <a:txBody>
                    <a:bodyPr/>
                    <a:lstStyle/>
                    <a:p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tc>
                  <a:txBody>
                    <a:bodyPr/>
                    <a:lstStyle/>
                    <a:p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tc>
                  <a:txBody>
                    <a:bodyPr/>
                    <a:lstStyle/>
                    <a:p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extLst>
                  <a:ext uri="{0D108BD9-81ED-4DB2-BD59-A6C34878D82A}">
                    <a16:rowId xmlns:a16="http://schemas.microsoft.com/office/drawing/2014/main" val="976709813"/>
                  </a:ext>
                </a:extLst>
              </a:tr>
              <a:tr h="726187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</a:p>
                  </a:txBody>
                  <a:tcPr marL="5354" marR="5354" marT="5354" marB="5354" anchor="ctr"/>
                </a:tc>
                <a:tc>
                  <a:txBody>
                    <a:bodyPr/>
                    <a:lstStyle/>
                    <a:p>
                      <a:r>
                        <a:rPr lang="pl-PL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U+0000 до U+fff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pl-PL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4" marR="5354" marT="5354" marB="5354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16-битовый символ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Unicode</a:t>
                      </a:r>
                    </a:p>
                  </a:txBody>
                  <a:tcPr marL="5354" marR="5354" marT="5354" marB="5354" anchor="ctr"/>
                </a:tc>
                <a:extLst>
                  <a:ext uri="{0D108BD9-81ED-4DB2-BD59-A6C34878D82A}">
                    <a16:rowId xmlns:a16="http://schemas.microsoft.com/office/drawing/2014/main" val="422295557"/>
                  </a:ext>
                </a:extLst>
              </a:tr>
              <a:tr h="406186"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extLst>
                  <a:ext uri="{0D108BD9-81ED-4DB2-BD59-A6C34878D82A}">
                    <a16:rowId xmlns:a16="http://schemas.microsoft.com/office/drawing/2014/main" val="40137672"/>
                  </a:ext>
                </a:extLst>
              </a:tr>
              <a:tr h="370044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</a:t>
                      </a:r>
                    </a:p>
                  </a:txBody>
                  <a:tcPr marL="5354" marR="5354" marT="5354" marB="5354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или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marL="5354" marR="5354" marT="5354" marB="5354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байт*</a:t>
                      </a:r>
                    </a:p>
                  </a:txBody>
                  <a:tcPr marL="5354" marR="5354" marT="5354" marB="5354" anchor="ctr"/>
                </a:tc>
                <a:extLst>
                  <a:ext uri="{0D108BD9-81ED-4DB2-BD59-A6C34878D82A}">
                    <a16:rowId xmlns:a16="http://schemas.microsoft.com/office/drawing/2014/main" val="4058737382"/>
                  </a:ext>
                </a:extLst>
              </a:tr>
              <a:tr h="406186"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tc>
                  <a:txBody>
                    <a:bodyPr/>
                    <a:lstStyle/>
                    <a:p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extLst>
                  <a:ext uri="{0D108BD9-81ED-4DB2-BD59-A6C34878D82A}">
                    <a16:rowId xmlns:a16="http://schemas.microsoft.com/office/drawing/2014/main" val="1489598375"/>
                  </a:ext>
                </a:extLst>
              </a:tr>
            </a:tbl>
          </a:graphicData>
        </a:graphic>
      </p:graphicFrame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4D514CD-736D-4000-B66B-4D50C1B40A0F}"/>
              </a:ext>
            </a:extLst>
          </p:cNvPr>
          <p:cNvSpPr/>
          <p:nvPr/>
        </p:nvSpPr>
        <p:spPr>
          <a:xfrm>
            <a:off x="5897880" y="1500811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/>
              <a:t>Пример создания переменных:</a:t>
            </a:r>
          </a:p>
          <a:p>
            <a:pPr>
              <a:spcAft>
                <a:spcPts val="0"/>
              </a:spcAft>
            </a:pPr>
            <a:endParaRPr lang="en-US" sz="2000" dirty="0"/>
          </a:p>
          <a:p>
            <a:pPr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объявляем переменную a типа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 = 5;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записываем в переменную a число 5</a:t>
            </a:r>
          </a:p>
          <a:p>
            <a:pPr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b, c;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объявить можно сразу несколько переменных через запятую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объявляем переменную d типа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 =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записываем в переменную d значение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(истина)</a:t>
            </a:r>
          </a:p>
          <a:p>
            <a:pPr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long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 = 10;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при объявлении переменной можно сразу же задавать ей значение, это называется инициализацией</a:t>
            </a:r>
          </a:p>
          <a:p>
            <a:pPr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float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 = 5.5f;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чтобы записать число с плавающей точкой типа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float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нужно после значения добавлять суффикс f.</a:t>
            </a:r>
          </a:p>
          <a:p>
            <a:pPr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 =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'g'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объявление символьной переменой g с ее инициализацией значением символа 'g'    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3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656" y="201168"/>
            <a:ext cx="6662928" cy="823595"/>
          </a:xfrm>
        </p:spPr>
        <p:txBody>
          <a:bodyPr>
            <a:normAutofit/>
          </a:bodyPr>
          <a:lstStyle/>
          <a:p>
            <a:pPr algn="ctr">
              <a:buClr>
                <a:srgbClr val="002060"/>
              </a:buClr>
            </a:pPr>
            <a:r>
              <a:rPr lang="ru-RU" sz="3600" dirty="0"/>
              <a:t>Создание переменных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D251C488-A613-44B2-922E-CAAB026C3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15856"/>
              </p:ext>
            </p:extLst>
          </p:nvPr>
        </p:nvGraphicFramePr>
        <p:xfrm>
          <a:off x="194612" y="303144"/>
          <a:ext cx="5434028" cy="590664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38429">
                  <a:extLst>
                    <a:ext uri="{9D8B030D-6E8A-4147-A177-3AD203B41FA5}">
                      <a16:colId xmlns:a16="http://schemas.microsoft.com/office/drawing/2014/main" val="1075581963"/>
                    </a:ext>
                  </a:extLst>
                </a:gridCol>
                <a:gridCol w="2684256">
                  <a:extLst>
                    <a:ext uri="{9D8B030D-6E8A-4147-A177-3AD203B41FA5}">
                      <a16:colId xmlns:a16="http://schemas.microsoft.com/office/drawing/2014/main" val="3773937368"/>
                    </a:ext>
                  </a:extLst>
                </a:gridCol>
                <a:gridCol w="1811343">
                  <a:extLst>
                    <a:ext uri="{9D8B030D-6E8A-4147-A177-3AD203B41FA5}">
                      <a16:colId xmlns:a16="http://schemas.microsoft.com/office/drawing/2014/main" val="3601560148"/>
                    </a:ext>
                  </a:extLst>
                </a:gridCol>
              </a:tblGrid>
              <a:tr h="305086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</a:t>
                      </a:r>
                    </a:p>
                  </a:txBody>
                  <a:tcPr marL="5354" marR="5354" marT="5354" marB="5354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Область значений</a:t>
                      </a:r>
                    </a:p>
                  </a:txBody>
                  <a:tcPr marL="5354" marR="5354" marT="5354" marB="5354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</a:t>
                      </a:r>
                    </a:p>
                  </a:txBody>
                  <a:tcPr marL="5354" marR="5354" marT="5354" marB="5354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60275424"/>
                  </a:ext>
                </a:extLst>
              </a:tr>
              <a:tr h="59871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</a:p>
                  </a:txBody>
                  <a:tcPr marL="5354" marR="5354" marT="5354" marB="5354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-32768 до 32767</a:t>
                      </a:r>
                    </a:p>
                  </a:txBody>
                  <a:tcPr marL="5354" marR="5354" marT="5354" marB="5354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Знаковое 16-бит целое</a:t>
                      </a:r>
                    </a:p>
                  </a:txBody>
                  <a:tcPr marL="5354" marR="5354" marT="5354" marB="5354" anchor="ctr"/>
                </a:tc>
                <a:extLst>
                  <a:ext uri="{0D108BD9-81ED-4DB2-BD59-A6C34878D82A}">
                    <a16:rowId xmlns:a16="http://schemas.microsoft.com/office/drawing/2014/main" val="3308150371"/>
                  </a:ext>
                </a:extLst>
              </a:tr>
              <a:tr h="334883">
                <a:tc>
                  <a:txBody>
                    <a:bodyPr/>
                    <a:lstStyle/>
                    <a:p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extLst>
                  <a:ext uri="{0D108BD9-81ED-4DB2-BD59-A6C34878D82A}">
                    <a16:rowId xmlns:a16="http://schemas.microsoft.com/office/drawing/2014/main" val="2233877669"/>
                  </a:ext>
                </a:extLst>
              </a:tr>
              <a:tr h="59871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ushort</a:t>
                      </a:r>
                    </a:p>
                  </a:txBody>
                  <a:tcPr marL="5354" marR="5354" marT="5354" marB="5354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до 65535</a:t>
                      </a:r>
                    </a:p>
                  </a:txBody>
                  <a:tcPr marL="5354" marR="5354" marT="5354" marB="5354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Беззнаковое 16-бит целое</a:t>
                      </a:r>
                    </a:p>
                  </a:txBody>
                  <a:tcPr marL="5354" marR="5354" marT="5354" marB="5354" anchor="ctr"/>
                </a:tc>
                <a:extLst>
                  <a:ext uri="{0D108BD9-81ED-4DB2-BD59-A6C34878D82A}">
                    <a16:rowId xmlns:a16="http://schemas.microsoft.com/office/drawing/2014/main" val="4036694334"/>
                  </a:ext>
                </a:extLst>
              </a:tr>
              <a:tr h="334883"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extLst>
                  <a:ext uri="{0D108BD9-81ED-4DB2-BD59-A6C34878D82A}">
                    <a16:rowId xmlns:a16="http://schemas.microsoft.com/office/drawing/2014/main" val="3677834767"/>
                  </a:ext>
                </a:extLst>
              </a:tr>
              <a:tr h="59871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5354" marR="5354" marT="5354" marB="5354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-2147483648 до 2147483647</a:t>
                      </a:r>
                    </a:p>
                  </a:txBody>
                  <a:tcPr marL="5354" marR="5354" marT="5354" marB="5354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Знаковое 32-бит целое</a:t>
                      </a:r>
                    </a:p>
                  </a:txBody>
                  <a:tcPr marL="5354" marR="5354" marT="5354" marB="5354" anchor="ctr"/>
                </a:tc>
                <a:extLst>
                  <a:ext uri="{0D108BD9-81ED-4DB2-BD59-A6C34878D82A}">
                    <a16:rowId xmlns:a16="http://schemas.microsoft.com/office/drawing/2014/main" val="3354466609"/>
                  </a:ext>
                </a:extLst>
              </a:tr>
              <a:tr h="334883"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extLst>
                  <a:ext uri="{0D108BD9-81ED-4DB2-BD59-A6C34878D82A}">
                    <a16:rowId xmlns:a16="http://schemas.microsoft.com/office/drawing/2014/main" val="3340493954"/>
                  </a:ext>
                </a:extLst>
              </a:tr>
              <a:tr h="59871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uint</a:t>
                      </a:r>
                    </a:p>
                  </a:txBody>
                  <a:tcPr marL="5354" marR="5354" marT="5354" marB="5354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до 4294967295</a:t>
                      </a:r>
                    </a:p>
                  </a:txBody>
                  <a:tcPr marL="5354" marR="5354" marT="5354" marB="5354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Беззнаковое 32-бит целое</a:t>
                      </a:r>
                    </a:p>
                  </a:txBody>
                  <a:tcPr marL="5354" marR="5354" marT="5354" marB="5354" anchor="ctr"/>
                </a:tc>
                <a:extLst>
                  <a:ext uri="{0D108BD9-81ED-4DB2-BD59-A6C34878D82A}">
                    <a16:rowId xmlns:a16="http://schemas.microsoft.com/office/drawing/2014/main" val="1785941461"/>
                  </a:ext>
                </a:extLst>
              </a:tr>
              <a:tr h="334883"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extLst>
                  <a:ext uri="{0D108BD9-81ED-4DB2-BD59-A6C34878D82A}">
                    <a16:rowId xmlns:a16="http://schemas.microsoft.com/office/drawing/2014/main" val="1563094169"/>
                  </a:ext>
                </a:extLst>
              </a:tr>
              <a:tr h="59871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</a:t>
                      </a:r>
                    </a:p>
                  </a:txBody>
                  <a:tcPr marL="5354" marR="5354" marT="5354" marB="5354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-9223372036854775808 до 9223372036854775807</a:t>
                      </a:r>
                    </a:p>
                  </a:txBody>
                  <a:tcPr marL="5354" marR="5354" marT="5354" marB="5354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Знаковое 64-бит целое</a:t>
                      </a:r>
                    </a:p>
                  </a:txBody>
                  <a:tcPr marL="5354" marR="5354" marT="5354" marB="5354" anchor="ctr"/>
                </a:tc>
                <a:extLst>
                  <a:ext uri="{0D108BD9-81ED-4DB2-BD59-A6C34878D82A}">
                    <a16:rowId xmlns:a16="http://schemas.microsoft.com/office/drawing/2014/main" val="81424720"/>
                  </a:ext>
                </a:extLst>
              </a:tr>
              <a:tr h="334883"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tc>
                  <a:txBody>
                    <a:bodyPr/>
                    <a:lstStyle/>
                    <a:p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extLst>
                  <a:ext uri="{0D108BD9-81ED-4DB2-BD59-A6C34878D82A}">
                    <a16:rowId xmlns:a16="http://schemas.microsoft.com/office/drawing/2014/main" val="128123249"/>
                  </a:ext>
                </a:extLst>
              </a:tr>
              <a:tr h="59871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ulong</a:t>
                      </a:r>
                    </a:p>
                  </a:txBody>
                  <a:tcPr marL="5354" marR="5354" marT="5354" marB="5354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до 18446744073709551615</a:t>
                      </a:r>
                    </a:p>
                  </a:txBody>
                  <a:tcPr marL="5354" marR="5354" marT="5354" marB="5354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Беззнаковое 64-бит целое</a:t>
                      </a:r>
                    </a:p>
                  </a:txBody>
                  <a:tcPr marL="5354" marR="5354" marT="5354" marB="5354" anchor="ctr"/>
                </a:tc>
                <a:extLst>
                  <a:ext uri="{0D108BD9-81ED-4DB2-BD59-A6C34878D82A}">
                    <a16:rowId xmlns:a16="http://schemas.microsoft.com/office/drawing/2014/main" val="2760463032"/>
                  </a:ext>
                </a:extLst>
              </a:tr>
              <a:tr h="334883"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tc>
                  <a:txBody>
                    <a:bodyPr/>
                    <a:lstStyle/>
                    <a:p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extLst>
                  <a:ext uri="{0D108BD9-81ED-4DB2-BD59-A6C34878D82A}">
                    <a16:rowId xmlns:a16="http://schemas.microsoft.com/office/drawing/2014/main" val="2502080917"/>
                  </a:ext>
                </a:extLst>
              </a:tr>
            </a:tbl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E5FD0FE-9468-4B8C-B182-A01811931EDC}"/>
              </a:ext>
            </a:extLst>
          </p:cNvPr>
          <p:cNvSpPr/>
          <p:nvPr/>
        </p:nvSpPr>
        <p:spPr>
          <a:xfrm>
            <a:off x="5897880" y="1500811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/>
              <a:t>Пример создания переменных:</a:t>
            </a:r>
          </a:p>
          <a:p>
            <a:pPr>
              <a:spcAft>
                <a:spcPts val="0"/>
              </a:spcAft>
            </a:pPr>
            <a:endParaRPr lang="en-US" sz="2000" dirty="0"/>
          </a:p>
          <a:p>
            <a:pPr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объявляем переменную a типа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 = 5;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записываем в переменную a число 5</a:t>
            </a:r>
          </a:p>
          <a:p>
            <a:pPr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b, c;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объявить можно сразу несколько переменных через запятую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объявляем переменную d типа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 =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записываем в переменную d значение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(истина)</a:t>
            </a:r>
          </a:p>
          <a:p>
            <a:pPr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long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 = 10;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при объявлении переменной можно сразу же задавать ей значение, это называется инициализацией</a:t>
            </a:r>
          </a:p>
          <a:p>
            <a:pPr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float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 = 5.5f;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чтобы записать число с плавающей точкой типа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float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нужно после значения добавлять суффикс f.</a:t>
            </a:r>
          </a:p>
          <a:p>
            <a:pPr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 =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'g'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объявление символьной переменой g с ее инициализацией значением символа 'g'    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68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656" y="201168"/>
            <a:ext cx="6662928" cy="823595"/>
          </a:xfrm>
        </p:spPr>
        <p:txBody>
          <a:bodyPr>
            <a:normAutofit/>
          </a:bodyPr>
          <a:lstStyle/>
          <a:p>
            <a:pPr algn="ctr">
              <a:buClr>
                <a:srgbClr val="002060"/>
              </a:buClr>
            </a:pPr>
            <a:r>
              <a:rPr lang="ru-RU" sz="3600" dirty="0"/>
              <a:t>Создание переменных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D251C488-A613-44B2-922E-CAAB026C3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842263"/>
              </p:ext>
            </p:extLst>
          </p:nvPr>
        </p:nvGraphicFramePr>
        <p:xfrm>
          <a:off x="194612" y="303144"/>
          <a:ext cx="5332428" cy="478701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20884">
                  <a:extLst>
                    <a:ext uri="{9D8B030D-6E8A-4147-A177-3AD203B41FA5}">
                      <a16:colId xmlns:a16="http://schemas.microsoft.com/office/drawing/2014/main" val="1075581963"/>
                    </a:ext>
                  </a:extLst>
                </a:gridCol>
                <a:gridCol w="2634068">
                  <a:extLst>
                    <a:ext uri="{9D8B030D-6E8A-4147-A177-3AD203B41FA5}">
                      <a16:colId xmlns:a16="http://schemas.microsoft.com/office/drawing/2014/main" val="3773937368"/>
                    </a:ext>
                  </a:extLst>
                </a:gridCol>
                <a:gridCol w="1777476">
                  <a:extLst>
                    <a:ext uri="{9D8B030D-6E8A-4147-A177-3AD203B41FA5}">
                      <a16:colId xmlns:a16="http://schemas.microsoft.com/office/drawing/2014/main" val="3601560148"/>
                    </a:ext>
                  </a:extLst>
                </a:gridCol>
              </a:tblGrid>
              <a:tr h="399920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</a:t>
                      </a:r>
                    </a:p>
                  </a:txBody>
                  <a:tcPr marL="5354" marR="5354" marT="5354" marB="5354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Область значений</a:t>
                      </a:r>
                    </a:p>
                  </a:txBody>
                  <a:tcPr marL="5354" marR="5354" marT="5354" marB="5354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</a:t>
                      </a:r>
                    </a:p>
                  </a:txBody>
                  <a:tcPr marL="5354" marR="5354" marT="5354" marB="5354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60275424"/>
                  </a:ext>
                </a:extLst>
              </a:tr>
              <a:tr h="1169712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5354" marR="5354" marT="5354" marB="5354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±1,5*10-45 до ±3,4*1033</a:t>
                      </a:r>
                    </a:p>
                  </a:txBody>
                  <a:tcPr marL="5354" marR="5354" marT="5354" marB="5354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байта, точность — 7 разрядов</a:t>
                      </a:r>
                    </a:p>
                  </a:txBody>
                  <a:tcPr marL="5354" marR="5354" marT="5354" marB="5354" anchor="ctr"/>
                </a:tc>
                <a:extLst>
                  <a:ext uri="{0D108BD9-81ED-4DB2-BD59-A6C34878D82A}">
                    <a16:rowId xmlns:a16="http://schemas.microsoft.com/office/drawing/2014/main" val="4102759648"/>
                  </a:ext>
                </a:extLst>
              </a:tr>
              <a:tr h="438979"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extLst>
                  <a:ext uri="{0D108BD9-81ED-4DB2-BD59-A6C34878D82A}">
                    <a16:rowId xmlns:a16="http://schemas.microsoft.com/office/drawing/2014/main" val="676053107"/>
                  </a:ext>
                </a:extLst>
              </a:tr>
              <a:tr h="1169712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</a:p>
                  </a:txBody>
                  <a:tcPr marL="5354" marR="5354" marT="5354" marB="5354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±5*10-324 до ±1,7*10306</a:t>
                      </a:r>
                    </a:p>
                  </a:txBody>
                  <a:tcPr marL="5354" marR="5354" marT="5354" marB="5354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байтов, точность — 16 разрядов</a:t>
                      </a:r>
                    </a:p>
                  </a:txBody>
                  <a:tcPr marL="5354" marR="5354" marT="5354" marB="5354" anchor="ctr"/>
                </a:tc>
                <a:extLst>
                  <a:ext uri="{0D108BD9-81ED-4DB2-BD59-A6C34878D82A}">
                    <a16:rowId xmlns:a16="http://schemas.microsoft.com/office/drawing/2014/main" val="516631605"/>
                  </a:ext>
                </a:extLst>
              </a:tr>
              <a:tr h="438979"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5" marR="38545" marT="19273" marB="19273"/>
                </a:tc>
                <a:extLst>
                  <a:ext uri="{0D108BD9-81ED-4DB2-BD59-A6C34878D82A}">
                    <a16:rowId xmlns:a16="http://schemas.microsoft.com/office/drawing/2014/main" val="122545238"/>
                  </a:ext>
                </a:extLst>
              </a:tr>
              <a:tr h="1169712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decimal</a:t>
                      </a:r>
                    </a:p>
                  </a:txBody>
                  <a:tcPr marL="5354" marR="5354" marT="5354" marB="5354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(-7,9 * 1028 до 7,9 * 1028) / (100–28)</a:t>
                      </a:r>
                    </a:p>
                  </a:txBody>
                  <a:tcPr marL="5354" marR="5354" marT="5354" marB="5354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байт, точность — 28 разрядов</a:t>
                      </a:r>
                    </a:p>
                  </a:txBody>
                  <a:tcPr marL="5354" marR="5354" marT="5354" marB="5354" anchor="ctr"/>
                </a:tc>
                <a:extLst>
                  <a:ext uri="{0D108BD9-81ED-4DB2-BD59-A6C34878D82A}">
                    <a16:rowId xmlns:a16="http://schemas.microsoft.com/office/drawing/2014/main" val="1900516195"/>
                  </a:ext>
                </a:extLst>
              </a:tr>
            </a:tbl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B2F4362-40B6-44F8-843E-6FB2789C8467}"/>
              </a:ext>
            </a:extLst>
          </p:cNvPr>
          <p:cNvSpPr/>
          <p:nvPr/>
        </p:nvSpPr>
        <p:spPr>
          <a:xfrm>
            <a:off x="5897880" y="1500811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/>
              <a:t>Пример создания переменных:</a:t>
            </a:r>
          </a:p>
          <a:p>
            <a:pPr>
              <a:spcAft>
                <a:spcPts val="0"/>
              </a:spcAft>
            </a:pPr>
            <a:endParaRPr lang="en-US" sz="2000" dirty="0"/>
          </a:p>
          <a:p>
            <a:pPr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объявляем переменную a типа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 = 5;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записываем в переменную a число 5</a:t>
            </a:r>
          </a:p>
          <a:p>
            <a:pPr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b, c;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объявить можно сразу несколько переменных через запятую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объявляем переменную d типа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 =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записываем в переменную d значение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(истина)</a:t>
            </a:r>
          </a:p>
          <a:p>
            <a:pPr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long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 = 10;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при объявлении переменной можно сразу же задавать ей значение, это называется инициализацией</a:t>
            </a:r>
          </a:p>
          <a:p>
            <a:pPr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float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 = 5.5f;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чтобы записать число с плавающей точкой типа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float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нужно после значения добавлять суффикс f.</a:t>
            </a:r>
          </a:p>
          <a:p>
            <a:pPr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 =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'g'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объявление символьной переменой g с ее инициализацией значением символа 'g'    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662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1A69ADF-51B9-484C-AEC1-1C364B539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19931"/>
            <a:ext cx="11765279" cy="2308324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</a:t>
            </a:r>
            <a:r>
              <a:rPr lang="ru-RU" altLang="ru-RU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endParaRPr lang="ru-RU" altLang="ru-RU" sz="1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ru-RU" altLang="ru-RU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string </a:t>
            </a:r>
            <a:r>
              <a:rPr lang="en-US" altLang="ru-RU" sz="1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en-US" altLang="ru-RU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altLang="ru-RU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altLang="ru-RU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Получает очередную строку символов из стандартного потока ввода</a:t>
            </a:r>
          </a:p>
          <a:p>
            <a:pPr>
              <a:spcBef>
                <a:spcPct val="0"/>
              </a:spcBef>
              <a:buNone/>
            </a:pP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altLang="ru-RU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Write(&lt;</a:t>
            </a:r>
            <a:r>
              <a:rPr lang="ru-RU" altLang="ru-RU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</a:t>
            </a:r>
            <a:r>
              <a:rPr lang="en-US" altLang="ru-RU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</a:p>
          <a:p>
            <a:pPr>
              <a:spcBef>
                <a:spcPct val="0"/>
              </a:spcBef>
              <a:buNone/>
            </a:pPr>
            <a:r>
              <a:rPr lang="ru-RU" alt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Выводит в стандартный поток вывода СТРОКОВОЕ представление первого параметра</a:t>
            </a:r>
          </a:p>
          <a:p>
            <a:pPr>
              <a:spcBef>
                <a:spcPct val="0"/>
              </a:spcBef>
              <a:buNone/>
            </a:pP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altLang="ru-RU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WriteLine(&lt;</a:t>
            </a:r>
            <a:r>
              <a:rPr lang="ru-RU" altLang="ru-RU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</a:t>
            </a:r>
            <a:r>
              <a:rPr lang="en-US" altLang="ru-RU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  <a:endParaRPr lang="ru-RU" altLang="ru-RU" sz="1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ru-RU" alt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Выводит в стандартный поток вывода  СТРОКОВОЕ представление первого параметра, завершающееся НЕИЗОБРАЖАЕМЫМИ  символами конца и перевода строки</a:t>
            </a:r>
            <a:endParaRPr lang="en-US" altLang="ru-RU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1210174-5366-4A2B-8837-9FC092706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9510" y="1415500"/>
            <a:ext cx="3911600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Нажимаем </a:t>
            </a:r>
            <a:r>
              <a:rPr lang="en-US" altLang="ru-RU" sz="1400" b="1" dirty="0"/>
              <a:t>Ctrl</a:t>
            </a:r>
            <a:r>
              <a:rPr lang="ru-RU" altLang="ru-RU" sz="1400" b="1" dirty="0"/>
              <a:t>+</a:t>
            </a:r>
            <a:r>
              <a:rPr lang="en-US" altLang="ru-RU" sz="1400" b="1" dirty="0"/>
              <a:t>F</a:t>
            </a:r>
            <a:r>
              <a:rPr lang="ru-RU" altLang="ru-RU" sz="1400" b="1" dirty="0"/>
              <a:t>5 </a:t>
            </a:r>
            <a:r>
              <a:rPr lang="ru-RU" altLang="ru-RU" sz="1400" dirty="0"/>
              <a:t>– запуск без отладки (окно консоли мгновенно не закроется) 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1C42866-D63C-4FF7-91A5-F84C848546F1}"/>
              </a:ext>
            </a:extLst>
          </p:cNvPr>
          <p:cNvSpPr/>
          <p:nvPr/>
        </p:nvSpPr>
        <p:spPr>
          <a:xfrm>
            <a:off x="1951884" y="261718"/>
            <a:ext cx="80634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002060"/>
              </a:buClr>
            </a:pPr>
            <a:r>
              <a:rPr lang="ru-RU" sz="3600" dirty="0">
                <a:latin typeface="+mj-lt"/>
              </a:rPr>
              <a:t>Ввод строки с клавиатуры, вывод строки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619746B-7386-4F6A-90F8-359C1B561746}"/>
              </a:ext>
            </a:extLst>
          </p:cNvPr>
          <p:cNvSpPr/>
          <p:nvPr/>
        </p:nvSpPr>
        <p:spPr>
          <a:xfrm>
            <a:off x="100778" y="1070609"/>
            <a:ext cx="8063426" cy="3304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System;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Practice{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основная программа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главная точка входа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Введите текст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Console.ReadLine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считывание строки с клавиатуры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Ваш текст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s);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19620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1C42866-D63C-4FF7-91A5-F84C848546F1}"/>
              </a:ext>
            </a:extLst>
          </p:cNvPr>
          <p:cNvSpPr/>
          <p:nvPr/>
        </p:nvSpPr>
        <p:spPr>
          <a:xfrm>
            <a:off x="1951884" y="261718"/>
            <a:ext cx="88068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/>
              <a:t>Форматирование чисел</a:t>
            </a:r>
            <a:r>
              <a:rPr lang="en-US" sz="3600"/>
              <a:t> </a:t>
            </a:r>
            <a:r>
              <a:rPr lang="ru-RU" sz="3600"/>
              <a:t>в методе </a:t>
            </a:r>
            <a:r>
              <a:rPr lang="en-US" sz="3600"/>
              <a:t>ToString</a:t>
            </a:r>
            <a:r>
              <a:rPr lang="ru-RU" sz="3600"/>
              <a:t>()</a:t>
            </a:r>
            <a:endParaRPr lang="ru-RU" sz="36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09633ED-5E2E-4DE9-9565-D4C3C4CC9A64}"/>
              </a:ext>
            </a:extLst>
          </p:cNvPr>
          <p:cNvSpPr/>
          <p:nvPr/>
        </p:nvSpPr>
        <p:spPr>
          <a:xfrm>
            <a:off x="76200" y="925779"/>
            <a:ext cx="115112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Структура: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первичное_выражение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(“SR”)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первичное_выражение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это: арифметическая константа, переменная встроенного арифметического типа, арифметическое выражение в круглых скобках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спецификатор формата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,...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натуральное число (количество цифр в изображении числа или его дробной части)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C1C6205-E51D-41AD-B616-AED045755389}"/>
              </a:ext>
            </a:extLst>
          </p:cNvPr>
          <p:cNvSpPr/>
          <p:nvPr/>
        </p:nvSpPr>
        <p:spPr>
          <a:xfrm>
            <a:off x="249172" y="2841408"/>
            <a:ext cx="7441947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System;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Practice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основная программа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главная точка входа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"23,57 =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(23.57).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"F1"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"2/3 =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(2 / 3).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"2.0/3 = 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(2.0 / 3).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"F4"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6016738-4209-4F5A-9C88-A260B91A0140}"/>
              </a:ext>
            </a:extLst>
          </p:cNvPr>
          <p:cNvSpPr/>
          <p:nvPr/>
        </p:nvSpPr>
        <p:spPr>
          <a:xfrm>
            <a:off x="7508239" y="4705946"/>
            <a:ext cx="4841241" cy="2182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ru-RU" altLang="ru-RU" sz="1300" b="1" dirty="0">
                <a:solidFill>
                  <a:srgbClr val="800000"/>
                </a:solidFill>
                <a:latin typeface="Courier New" panose="02070309020205020404" pitchFamily="49" charset="0"/>
              </a:rPr>
              <a:t>*</a:t>
            </a:r>
            <a:r>
              <a:rPr lang="ru-RU" altLang="ru-RU" sz="1300" b="1" noProof="1">
                <a:solidFill>
                  <a:srgbClr val="800000"/>
                </a:solidFill>
                <a:latin typeface="Courier New" panose="02070309020205020404" pitchFamily="49" charset="0"/>
              </a:rPr>
              <a:t>-----------</a:t>
            </a:r>
            <a:r>
              <a:rPr lang="ru-RU" altLang="ru-RU" sz="1300" b="1" dirty="0">
                <a:solidFill>
                  <a:srgbClr val="800000"/>
                </a:solidFill>
                <a:latin typeface="Courier New" panose="02070309020205020404" pitchFamily="49" charset="0"/>
              </a:rPr>
              <a:t>*</a:t>
            </a:r>
            <a:r>
              <a:rPr lang="ru-RU" altLang="ru-RU" sz="1300" b="1" noProof="1">
                <a:solidFill>
                  <a:srgbClr val="800000"/>
                </a:solidFill>
                <a:latin typeface="Courier New" panose="02070309020205020404" pitchFamily="49" charset="0"/>
              </a:rPr>
              <a:t>--------</a:t>
            </a:r>
            <a:r>
              <a:rPr lang="ru-RU" altLang="ru-RU" sz="1300" b="1" dirty="0">
                <a:solidFill>
                  <a:srgbClr val="800000"/>
                </a:solidFill>
                <a:latin typeface="Courier New" panose="02070309020205020404" pitchFamily="49" charset="0"/>
              </a:rPr>
              <a:t>*</a:t>
            </a:r>
            <a:r>
              <a:rPr lang="ru-RU" altLang="ru-RU" sz="1300" b="1" noProof="1">
                <a:solidFill>
                  <a:srgbClr val="800000"/>
                </a:solidFill>
                <a:latin typeface="Courier New" panose="02070309020205020404" pitchFamily="49" charset="0"/>
              </a:rPr>
              <a:t>---------------------</a:t>
            </a:r>
            <a:r>
              <a:rPr lang="ru-RU" altLang="ru-RU" sz="1300" b="1" dirty="0">
                <a:solidFill>
                  <a:srgbClr val="800000"/>
                </a:solidFill>
                <a:latin typeface="Courier New" panose="02070309020205020404" pitchFamily="49" charset="0"/>
              </a:rPr>
              <a:t>*</a:t>
            </a:r>
            <a:endParaRPr lang="ru-RU" altLang="ru-RU" sz="1300" b="1" noProof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ru-RU" altLang="ru-RU" sz="1300" b="1" noProof="1">
                <a:solidFill>
                  <a:srgbClr val="800000"/>
                </a:solidFill>
                <a:latin typeface="Courier New" panose="02070309020205020404" pitchFamily="49" charset="0"/>
              </a:rPr>
              <a:t>|*Выражение*|*Формат*|**** Изображение ****|</a:t>
            </a:r>
          </a:p>
          <a:p>
            <a:pPr>
              <a:lnSpc>
                <a:spcPct val="80000"/>
              </a:lnSpc>
            </a:pPr>
            <a:r>
              <a:rPr lang="ru-RU" altLang="ru-RU" sz="1300" b="1" noProof="1">
                <a:solidFill>
                  <a:srgbClr val="800000"/>
                </a:solidFill>
                <a:latin typeface="Courier New" panose="02070309020205020404" pitchFamily="49" charset="0"/>
              </a:rPr>
              <a:t>|-----------|--------|---------------------|</a:t>
            </a:r>
          </a:p>
          <a:p>
            <a:pPr>
              <a:lnSpc>
                <a:spcPct val="80000"/>
              </a:lnSpc>
            </a:pPr>
            <a:r>
              <a:rPr lang="en-US" altLang="ru-RU" sz="1300" b="1" noProof="1">
                <a:solidFill>
                  <a:srgbClr val="800000"/>
                </a:solidFill>
                <a:latin typeface="Courier New" panose="02070309020205020404" pitchFamily="49" charset="0"/>
              </a:rPr>
              <a:t>| (5.0/3.0) |  F     | 1,67                |</a:t>
            </a:r>
          </a:p>
          <a:p>
            <a:pPr>
              <a:lnSpc>
                <a:spcPct val="80000"/>
              </a:lnSpc>
            </a:pPr>
            <a:r>
              <a:rPr lang="en-US" altLang="ru-RU" sz="1300" b="1" noProof="1">
                <a:solidFill>
                  <a:srgbClr val="800000"/>
                </a:solidFill>
                <a:latin typeface="Courier New" panose="02070309020205020404" pitchFamily="49" charset="0"/>
              </a:rPr>
              <a:t>| (5.0/3.0) |  F4    | 1,6667              |</a:t>
            </a:r>
          </a:p>
          <a:p>
            <a:pPr>
              <a:lnSpc>
                <a:spcPct val="80000"/>
              </a:lnSpc>
            </a:pPr>
            <a:r>
              <a:rPr lang="en-US" altLang="ru-RU" sz="1300" b="1" noProof="1">
                <a:solidFill>
                  <a:srgbClr val="800000"/>
                </a:solidFill>
                <a:latin typeface="Courier New" panose="02070309020205020404" pitchFamily="49" charset="0"/>
              </a:rPr>
              <a:t>| (5.0/3.0) |  E     | 1,666667E+000       |</a:t>
            </a:r>
          </a:p>
          <a:p>
            <a:pPr>
              <a:lnSpc>
                <a:spcPct val="80000"/>
              </a:lnSpc>
            </a:pPr>
            <a:r>
              <a:rPr lang="en-US" altLang="ru-RU" sz="1300" b="1" noProof="1">
                <a:solidFill>
                  <a:srgbClr val="800000"/>
                </a:solidFill>
                <a:latin typeface="Courier New" panose="02070309020205020404" pitchFamily="49" charset="0"/>
              </a:rPr>
              <a:t>| (5.0/3.0) |  E5    | 1,66667E+000        |</a:t>
            </a:r>
          </a:p>
          <a:p>
            <a:pPr>
              <a:lnSpc>
                <a:spcPct val="80000"/>
              </a:lnSpc>
            </a:pPr>
            <a:r>
              <a:rPr lang="en-US" altLang="ru-RU" sz="1300" b="1" noProof="1">
                <a:solidFill>
                  <a:srgbClr val="800000"/>
                </a:solidFill>
                <a:latin typeface="Courier New" panose="02070309020205020404" pitchFamily="49" charset="0"/>
              </a:rPr>
              <a:t>| (5.0/3.0) |  G     | 1,66666666666667    |</a:t>
            </a:r>
          </a:p>
          <a:p>
            <a:pPr>
              <a:lnSpc>
                <a:spcPct val="80000"/>
              </a:lnSpc>
            </a:pPr>
            <a:r>
              <a:rPr lang="en-US" altLang="ru-RU" sz="1300" b="1" noProof="1">
                <a:solidFill>
                  <a:srgbClr val="800000"/>
                </a:solidFill>
                <a:latin typeface="Courier New" panose="02070309020205020404" pitchFamily="49" charset="0"/>
              </a:rPr>
              <a:t>| (5.0/3.0) |  G3    | 1,67                |</a:t>
            </a:r>
          </a:p>
          <a:p>
            <a:pPr>
              <a:lnSpc>
                <a:spcPct val="80000"/>
              </a:lnSpc>
            </a:pPr>
            <a:r>
              <a:rPr lang="en-US" altLang="ru-RU" sz="1300" b="1" noProof="1">
                <a:solidFill>
                  <a:srgbClr val="800000"/>
                </a:solidFill>
                <a:latin typeface="Courier New" panose="02070309020205020404" pitchFamily="49" charset="0"/>
              </a:rPr>
              <a:t>| (5.0/3e10)|  G3    | 1,67E-10            |</a:t>
            </a:r>
          </a:p>
          <a:p>
            <a:pPr>
              <a:lnSpc>
                <a:spcPct val="80000"/>
              </a:lnSpc>
            </a:pPr>
            <a:r>
              <a:rPr lang="en-US" altLang="ru-RU" sz="1300" b="1" noProof="1">
                <a:solidFill>
                  <a:srgbClr val="800000"/>
                </a:solidFill>
                <a:latin typeface="Courier New" panose="02070309020205020404" pitchFamily="49" charset="0"/>
              </a:rPr>
              <a:t>|(5.0/3e-10)|  G     | 16666666666,6667    |</a:t>
            </a:r>
          </a:p>
          <a:p>
            <a:pPr>
              <a:lnSpc>
                <a:spcPct val="80000"/>
              </a:lnSpc>
            </a:pPr>
            <a:r>
              <a:rPr lang="en-US" altLang="ru-RU" sz="1300" b="1" noProof="1">
                <a:solidFill>
                  <a:srgbClr val="800000"/>
                </a:solidFill>
                <a:latin typeface="Courier New" panose="02070309020205020404" pitchFamily="49" charset="0"/>
              </a:rPr>
              <a:t>| (5.0/3e20)|  G     | 1,66666666666667E-10|</a:t>
            </a:r>
          </a:p>
          <a:p>
            <a:pPr>
              <a:lnSpc>
                <a:spcPct val="80000"/>
              </a:lnSpc>
            </a:pPr>
            <a:r>
              <a:rPr lang="en-US" altLang="ru-RU" sz="1300" b="1" noProof="1">
                <a:solidFill>
                  <a:srgbClr val="800000"/>
                </a:solidFill>
                <a:latin typeface="Courier New" panose="02070309020205020404" pitchFamily="49" charset="0"/>
              </a:rPr>
              <a:t>*-----------*--------*---------------------*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2024D35-1011-4ABB-82ED-1B6C5F434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600" y="2695676"/>
            <a:ext cx="3911600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Нажимаем </a:t>
            </a:r>
            <a:r>
              <a:rPr lang="en-US" altLang="ru-RU" sz="1400" b="1" dirty="0"/>
              <a:t>Ctrl</a:t>
            </a:r>
            <a:r>
              <a:rPr lang="ru-RU" altLang="ru-RU" sz="1400" b="1" dirty="0"/>
              <a:t>+</a:t>
            </a:r>
            <a:r>
              <a:rPr lang="en-US" altLang="ru-RU" sz="1400" b="1" dirty="0"/>
              <a:t>F</a:t>
            </a:r>
            <a:r>
              <a:rPr lang="ru-RU" altLang="ru-RU" sz="1400" b="1" dirty="0"/>
              <a:t>5 </a:t>
            </a:r>
            <a:r>
              <a:rPr lang="ru-RU" altLang="ru-RU" sz="1400" dirty="0"/>
              <a:t>– запуск без отладки (окно консоли мгновенно не закроется) </a:t>
            </a:r>
          </a:p>
        </p:txBody>
      </p:sp>
    </p:spTree>
    <p:extLst>
      <p:ext uri="{BB962C8B-B14F-4D97-AF65-F5344CB8AC3E}">
        <p14:creationId xmlns:p14="http://schemas.microsoft.com/office/powerpoint/2010/main" val="688940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E341FFE-E04C-4D12-BECE-D2E3D71563E9}"/>
              </a:ext>
            </a:extLst>
          </p:cNvPr>
          <p:cNvSpPr txBox="1">
            <a:spLocks/>
          </p:cNvSpPr>
          <p:nvPr/>
        </p:nvSpPr>
        <p:spPr>
          <a:xfrm>
            <a:off x="1437640" y="331043"/>
            <a:ext cx="10674096" cy="1030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rgbClr val="002060"/>
              </a:buClr>
            </a:pPr>
            <a:r>
              <a:rPr lang="ru-RU" sz="3600" dirty="0"/>
              <a:t>Обработка исключений - оператор </a:t>
            </a:r>
            <a:r>
              <a:rPr lang="ru-RU" sz="3600" dirty="0" err="1"/>
              <a:t>try</a:t>
            </a:r>
            <a:r>
              <a:rPr lang="ru-RU" sz="3600" dirty="0"/>
              <a:t> </a:t>
            </a:r>
            <a:r>
              <a:rPr lang="ru-RU" sz="3600" dirty="0" err="1"/>
              <a:t>catch</a:t>
            </a:r>
            <a:endParaRPr lang="ru-RU" sz="3600" dirty="0"/>
          </a:p>
          <a:p>
            <a:pPr algn="ctr">
              <a:buClr>
                <a:srgbClr val="002060"/>
              </a:buClr>
            </a:pPr>
            <a:r>
              <a:rPr lang="ru-RU" sz="3600" dirty="0"/>
              <a:t>Конструкция </a:t>
            </a:r>
            <a:r>
              <a:rPr lang="ru-RU" sz="3600" dirty="0" err="1"/>
              <a:t>when</a:t>
            </a:r>
            <a:endParaRPr lang="ru-RU" sz="36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13612F0-9008-4382-ACC4-1412B7F54A02}"/>
              </a:ext>
            </a:extLst>
          </p:cNvPr>
          <p:cNvSpPr/>
          <p:nvPr/>
        </p:nvSpPr>
        <p:spPr>
          <a:xfrm>
            <a:off x="213360" y="1510199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try</a:t>
            </a:r>
            <a:endParaRPr lang="ru-RU" sz="16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//блок1</a:t>
            </a:r>
            <a:endParaRPr lang="ru-RU" sz="16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catch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FormatException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6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//обработка исключения</a:t>
            </a:r>
            <a:endParaRPr lang="ru-RU" sz="16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//обработка других типов исключений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catch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Exception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6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Console.WriteLine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ex.Message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//обработка исключения</a:t>
            </a:r>
            <a:endParaRPr lang="ru-RU" sz="16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catch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6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//обработка исключения</a:t>
            </a:r>
            <a:endParaRPr lang="ru-RU" sz="16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3A8FF6B-20CC-419B-86B4-F3DE5C1BC84D}"/>
              </a:ext>
            </a:extLst>
          </p:cNvPr>
          <p:cNvSpPr/>
          <p:nvPr/>
        </p:nvSpPr>
        <p:spPr>
          <a:xfrm>
            <a:off x="242896" y="991934"/>
            <a:ext cx="1271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Структура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392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E341FFE-E04C-4D12-BECE-D2E3D71563E9}"/>
              </a:ext>
            </a:extLst>
          </p:cNvPr>
          <p:cNvSpPr txBox="1">
            <a:spLocks/>
          </p:cNvSpPr>
          <p:nvPr/>
        </p:nvSpPr>
        <p:spPr>
          <a:xfrm>
            <a:off x="1774952" y="168657"/>
            <a:ext cx="10674096" cy="821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rgbClr val="002060"/>
              </a:buClr>
            </a:pPr>
            <a:r>
              <a:rPr lang="ru-RU" sz="3600" dirty="0"/>
              <a:t>Обработка исключений - оператор </a:t>
            </a:r>
            <a:r>
              <a:rPr lang="ru-RU" sz="3600" dirty="0" err="1"/>
              <a:t>try</a:t>
            </a:r>
            <a:r>
              <a:rPr lang="ru-RU" sz="3600" dirty="0"/>
              <a:t> </a:t>
            </a:r>
            <a:r>
              <a:rPr lang="ru-RU" sz="3600" dirty="0" err="1"/>
              <a:t>catch</a:t>
            </a:r>
            <a:endParaRPr lang="ru-RU" sz="3600" dirty="0"/>
          </a:p>
          <a:p>
            <a:pPr algn="ctr">
              <a:buClr>
                <a:srgbClr val="002060"/>
              </a:buClr>
            </a:pPr>
            <a:r>
              <a:rPr lang="ru-RU" sz="3600" dirty="0"/>
              <a:t>Конструкция </a:t>
            </a:r>
            <a:r>
              <a:rPr lang="ru-RU" sz="3600" dirty="0" err="1"/>
              <a:t>when</a:t>
            </a:r>
            <a:endParaRPr lang="ru-RU" sz="3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EA5594F-672C-4B18-9893-36A425DA2E36}"/>
              </a:ext>
            </a:extLst>
          </p:cNvPr>
          <p:cNvSpPr/>
          <p:nvPr/>
        </p:nvSpPr>
        <p:spPr>
          <a:xfrm>
            <a:off x="213360" y="1102578"/>
            <a:ext cx="7403592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 = 0;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//Вводим переменные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try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{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Вводим переменные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a =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.Parse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Console.ReadLine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b =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.Parse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Console.ReadLine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Целая часть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{a}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{b}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(a / b).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catch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Exception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when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(b == 0)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отлавливаем случаи, когда делим на ноль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Ошибка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– 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делитель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=0!"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}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(Exception)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"Введено неверное значение переменной"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}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5F89EE7-6D2D-4143-84B0-09CB279EB1AB}"/>
              </a:ext>
            </a:extLst>
          </p:cNvPr>
          <p:cNvSpPr/>
          <p:nvPr/>
        </p:nvSpPr>
        <p:spPr>
          <a:xfrm>
            <a:off x="238617" y="702468"/>
            <a:ext cx="10406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9822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1318</Words>
  <Application>Microsoft Office PowerPoint</Application>
  <PresentationFormat>Широкоэкранный</PresentationFormat>
  <Paragraphs>352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Courier New</vt:lpstr>
      <vt:lpstr>Times New Roman</vt:lpstr>
      <vt:lpstr>Тема Office</vt:lpstr>
      <vt:lpstr>Модуль 1 Семинар 2 </vt:lpstr>
      <vt:lpstr>Создание переменных</vt:lpstr>
      <vt:lpstr>Создание переменных</vt:lpstr>
      <vt:lpstr>Создание переменных</vt:lpstr>
      <vt:lpstr>Создание переменных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1</dc:title>
  <dc:creator>Наталия Дубина</dc:creator>
  <cp:lastModifiedBy>Наталия Дубина</cp:lastModifiedBy>
  <cp:revision>36</cp:revision>
  <dcterms:created xsi:type="dcterms:W3CDTF">2019-07-01T07:56:39Z</dcterms:created>
  <dcterms:modified xsi:type="dcterms:W3CDTF">2019-07-01T13:22:44Z</dcterms:modified>
</cp:coreProperties>
</file>