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3"/>
  </p:notesMasterIdLst>
  <p:sldIdLst>
    <p:sldId id="257" r:id="rId2"/>
    <p:sldId id="279" r:id="rId3"/>
    <p:sldId id="287" r:id="rId4"/>
    <p:sldId id="290" r:id="rId5"/>
    <p:sldId id="288" r:id="rId6"/>
    <p:sldId id="282" r:id="rId7"/>
    <p:sldId id="289" r:id="rId8"/>
    <p:sldId id="286" r:id="rId9"/>
    <p:sldId id="293" r:id="rId10"/>
    <p:sldId id="292" r:id="rId11"/>
    <p:sldId id="29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A271-8966-4977-9B15-156FD2E4CF52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1E455-C192-45B6-BDC9-3A6BF73F0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923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1E455-C192-45B6-BDC9-3A6BF73F032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48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05C667-483F-4F1B-A5D0-98B8063D5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84C7E-A4AE-42EC-B62F-B63BBD7C1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F6F700-63BD-4AEC-A329-297FDE39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465F82-A525-4493-B6E3-F376AC5C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D6EE87-A090-4241-8A09-DB5612B1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60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69803-7999-4CC5-8ADD-A3A6C893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37482F-3CD5-412C-850B-73AF397C1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A9D5AD-1D2B-4324-80B1-C49AFE08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A25C48-B06C-45E9-8233-01CE2DD7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E464A6-C6E8-45F8-8B76-ECB3A2B5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9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E08F1C3-9E61-4764-B6FA-C96619267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E96348-DBD2-4F3F-860D-91266F0A2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6266F3-ACA4-4BC6-BD3B-824C34F2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F3C69A-FC14-4F35-81CF-8EA937A7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B6346E-A3B6-4C10-9C82-6BF9A83C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32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E8358-AAFA-4958-BCC8-0E26B913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208F47-5640-4DC6-8A22-C2A4913F7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AC2CA7-EF7F-4E1D-BF39-9054EA1C0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2CCE1-C195-4E4B-8828-F839C0F4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68D02E-1220-45D3-8986-ABEA55F8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83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A10A3-3276-4E19-91A8-1B300D9A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095E3C-DD22-499B-90A3-3C4AEBBB9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713A9B-E419-4F60-B414-9C5AA076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09171D-754C-4A6F-8DC5-69E82841B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071D58-2FEA-4AC1-9C2F-BABE49D8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05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EF602C-0721-4F0B-8AC4-47428215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CF1290-F396-4A8B-B560-23B48DDB7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6D63FB-F696-4A1F-8B67-E09237818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CC003C-20C5-4141-8A53-932AB83E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2A79E1-9600-4457-AC00-803A25E4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AEB992-5FA9-4AC2-9B35-1A97518A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94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B31BD-D973-456D-827B-63DA20981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8A57AB-5170-40F6-9E5F-EC3414FE0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D2F965-FC8D-4DD4-ABA6-3E5FB010F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00E32F-219E-4722-B35A-CE7442A50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DBDB6B-6FFC-4739-A107-4154ECA46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6B5375-CEA2-4E5C-AF2E-CAF12B27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2A1B881-2B80-4EB1-A58C-8DEF132D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EB81BE-E861-43FD-803F-0780138F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10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43E4F-7129-4DE1-8603-398D4B6C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537B4C1-A8BE-4C1C-BE16-2925D646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ADCEDB2-FE7E-4100-98DA-105BF81F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D50F0C-5030-4CBA-8113-1D584A16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52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D0C0CD-7E1F-48B0-B0F2-8F6C498C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44CB28-E685-47FB-AB4D-E0B0B2B8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0417E5-724D-43DC-97A2-C8850E2C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8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6D048-7D4E-45AC-B447-024B5878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97AD3A-5275-4151-81E3-AF6041D66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500D16-23FB-49B5-8951-CA3646EC2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93C9AC-5CE9-47D7-AF87-DEBD3036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667C58-0CDB-4BB3-946A-9F4F2C6E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0106EA-D895-4A46-9AD8-40A0257B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49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186EB-883E-4638-BF1A-D7B331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AF89EA-9861-463E-8374-BE0352A86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744FE0-9847-4A7A-BF79-3D655DA4D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F01929-3049-4A79-AFD7-A0360BEC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034CFB-A637-40C8-9332-EE84652A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4C8B40-6C40-4A40-9407-9930C6C4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5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F3527-BE03-4D14-B5F8-FFFFEBF3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72E27A-72CD-4F5A-8B31-EB3A765E7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A006FE-EE0A-4A30-865C-D81A1164B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8A6EC-4A9D-48B9-9BF4-73D46777370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149437-FED8-4D93-897B-F7320C2D9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8B3D8D-6A93-47C4-B5A5-34A0DD42A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95A6-30B3-46BB-8432-51CAA5E41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081C7-B215-4BB5-9338-F87CA762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4245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 1</a:t>
            </a:r>
            <a:b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Семинар 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06C7C9-FBAD-47E0-9A9F-79EE1CDF7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9385"/>
            <a:ext cx="10515600" cy="2899736"/>
          </a:xfrm>
        </p:spPr>
        <p:txBody>
          <a:bodyPr>
            <a:normAutofit fontScale="92500" lnSpcReduction="20000"/>
          </a:bodyPr>
          <a:lstStyle/>
          <a:p>
            <a:pPr marL="0" indent="0">
              <a:buClr>
                <a:srgbClr val="002060"/>
              </a:buClr>
              <a:buNone/>
            </a:pPr>
            <a:r>
              <a:rPr lang="ru-RU" dirty="0"/>
              <a:t>Методы. </a:t>
            </a:r>
          </a:p>
          <a:p>
            <a:pPr>
              <a:buClr>
                <a:srgbClr val="002060"/>
              </a:buClr>
            </a:pPr>
            <a:r>
              <a:rPr lang="ru-RU" dirty="0"/>
              <a:t>Сигнатура метода</a:t>
            </a:r>
          </a:p>
          <a:p>
            <a:pPr>
              <a:buClr>
                <a:srgbClr val="002060"/>
              </a:buClr>
            </a:pPr>
            <a:r>
              <a:rPr lang="ru-RU" dirty="0"/>
              <a:t>Сокращенная запись метода (через =</a:t>
            </a:r>
            <a:r>
              <a:rPr lang="en-US" dirty="0"/>
              <a:t>&gt;</a:t>
            </a:r>
            <a:r>
              <a:rPr lang="ru-RU" dirty="0"/>
              <a:t>)</a:t>
            </a:r>
          </a:p>
          <a:p>
            <a:pPr>
              <a:buClr>
                <a:srgbClr val="002060"/>
              </a:buClr>
            </a:pPr>
            <a:r>
              <a:rPr lang="ru-RU" dirty="0"/>
              <a:t>Входные параметры метода, </a:t>
            </a:r>
            <a:r>
              <a:rPr lang="en-US" dirty="0"/>
              <a:t>params</a:t>
            </a:r>
            <a:endParaRPr lang="ru-RU" dirty="0"/>
          </a:p>
          <a:p>
            <a:pPr>
              <a:buClr>
                <a:srgbClr val="002060"/>
              </a:buClr>
            </a:pPr>
            <a:r>
              <a:rPr lang="ru-RU" dirty="0"/>
              <a:t>Передача параметров в методы по ссылке</a:t>
            </a:r>
          </a:p>
          <a:p>
            <a:pPr>
              <a:buClr>
                <a:srgbClr val="002060"/>
              </a:buClr>
            </a:pPr>
            <a:r>
              <a:rPr lang="ru-RU" dirty="0"/>
              <a:t>Передача параметров</a:t>
            </a:r>
            <a:r>
              <a:rPr lang="en-US" dirty="0"/>
              <a:t> </a:t>
            </a:r>
            <a:r>
              <a:rPr lang="ru-RU" dirty="0"/>
              <a:t>в методы по значению</a:t>
            </a:r>
          </a:p>
          <a:p>
            <a:pPr>
              <a:buClr>
                <a:srgbClr val="002060"/>
              </a:buClr>
            </a:pPr>
            <a:r>
              <a:rPr lang="ru-RU" dirty="0"/>
              <a:t>Модификатор </a:t>
            </a:r>
            <a:r>
              <a:rPr lang="en-US" dirty="0"/>
              <a:t>out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545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888EB286-3FE7-451D-8DFC-DB04A75FA3E9}"/>
              </a:ext>
            </a:extLst>
          </p:cNvPr>
          <p:cNvSpPr txBox="1">
            <a:spLocks/>
          </p:cNvSpPr>
          <p:nvPr/>
        </p:nvSpPr>
        <p:spPr>
          <a:xfrm>
            <a:off x="5373112" y="136231"/>
            <a:ext cx="6396232" cy="82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002060"/>
              </a:buClr>
            </a:pPr>
            <a:r>
              <a:rPr lang="ru-RU" sz="3600" dirty="0"/>
              <a:t>Входные параметры метода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21638F9-7CE9-4EEB-BEC1-B0396D8D4318}"/>
              </a:ext>
            </a:extLst>
          </p:cNvPr>
          <p:cNvSpPr/>
          <p:nvPr/>
        </p:nvSpPr>
        <p:spPr>
          <a:xfrm>
            <a:off x="197104" y="959826"/>
            <a:ext cx="11572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b="1" dirty="0">
                <a:solidFill>
                  <a:srgbClr val="53813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Передача параметров по ссылке (</a:t>
            </a:r>
            <a:r>
              <a:rPr lang="en-US" b="1" dirty="0">
                <a:solidFill>
                  <a:srgbClr val="53813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ref</a:t>
            </a:r>
            <a:r>
              <a:rPr lang="ru-RU" b="1" dirty="0">
                <a:solidFill>
                  <a:srgbClr val="53813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F49452-8376-4B13-A10F-555665FDB789}"/>
              </a:ext>
            </a:extLst>
          </p:cNvPr>
          <p:cNvSpPr/>
          <p:nvPr/>
        </p:nvSpPr>
        <p:spPr>
          <a:xfrm>
            <a:off x="197104" y="1474877"/>
            <a:ext cx="116900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OpenSansRegular"/>
              </a:rPr>
              <a:t>Эти параметры нужно обязательно инициализировать перед передачей методу. Причина в том, что они подразумевают передачу ссылки на уже существующую переменную. Если первоначальное значение ей не присвоено, это будет равнозначно выполнению операции над неинициализированной локальной переменной.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A5106C8-D013-46EC-8762-44B58D9CBB7C}"/>
              </a:ext>
            </a:extLst>
          </p:cNvPr>
          <p:cNvSpPr/>
          <p:nvPr/>
        </p:nvSpPr>
        <p:spPr>
          <a:xfrm>
            <a:off x="304800" y="2398207"/>
            <a:ext cx="93167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c) 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Метод, изменяющий свой аргумент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 = 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'B'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Переменная </a:t>
            </a:r>
            <a:r>
              <a:rPr lang="en-US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 вызова метода </a:t>
            </a:r>
            <a:r>
              <a:rPr lang="en-US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myCh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{0}"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Переменная </a:t>
            </a:r>
            <a:r>
              <a:rPr lang="en-US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вызова метода </a:t>
            </a:r>
            <a:r>
              <a:rPr lang="en-US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myCh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{0}"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E163F6-0EB3-4A85-88D8-0F7788CED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217" b="83407"/>
          <a:stretch/>
        </p:blipFill>
        <p:spPr>
          <a:xfrm>
            <a:off x="6557264" y="3115351"/>
            <a:ext cx="5212080" cy="133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40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888EB286-3FE7-451D-8DFC-DB04A75FA3E9}"/>
              </a:ext>
            </a:extLst>
          </p:cNvPr>
          <p:cNvSpPr txBox="1">
            <a:spLocks/>
          </p:cNvSpPr>
          <p:nvPr/>
        </p:nvSpPr>
        <p:spPr>
          <a:xfrm>
            <a:off x="5373112" y="136231"/>
            <a:ext cx="6396232" cy="82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002060"/>
              </a:buClr>
            </a:pPr>
            <a:r>
              <a:rPr lang="ru-RU" sz="3600" dirty="0"/>
              <a:t>Входные параметры метода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21638F9-7CE9-4EEB-BEC1-B0396D8D4318}"/>
              </a:ext>
            </a:extLst>
          </p:cNvPr>
          <p:cNvSpPr/>
          <p:nvPr/>
        </p:nvSpPr>
        <p:spPr>
          <a:xfrm>
            <a:off x="197104" y="959826"/>
            <a:ext cx="11572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Модификатор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.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21CDB38-5E6F-480E-B754-053E54EBEDDA}"/>
              </a:ext>
            </a:extLst>
          </p:cNvPr>
          <p:cNvSpPr/>
          <p:nvPr/>
        </p:nvSpPr>
        <p:spPr>
          <a:xfrm>
            <a:off x="197104" y="1412300"/>
            <a:ext cx="117205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OpenSansRegular"/>
              </a:rPr>
              <a:t>Модификатор параметра </a:t>
            </a:r>
            <a:r>
              <a:rPr lang="ru-RU" dirty="0" err="1">
                <a:latin typeface="OpenSansRegular"/>
              </a:rPr>
              <a:t>out</a:t>
            </a:r>
            <a:r>
              <a:rPr lang="ru-RU" dirty="0">
                <a:latin typeface="OpenSansRegular"/>
              </a:rPr>
              <a:t> подобен модификатору </a:t>
            </a:r>
            <a:r>
              <a:rPr lang="ru-RU" dirty="0" err="1">
                <a:latin typeface="OpenSansRegular"/>
              </a:rPr>
              <a:t>ref</a:t>
            </a:r>
            <a:r>
              <a:rPr lang="ru-RU" dirty="0">
                <a:latin typeface="OpenSansRegular"/>
              </a:rPr>
              <a:t>, за одним исключением: он служит только для передачи значения за пределы метода. Поэтому переменной, используемой в качестве параметра </a:t>
            </a:r>
            <a:r>
              <a:rPr lang="ru-RU" dirty="0" err="1">
                <a:latin typeface="OpenSansRegular"/>
              </a:rPr>
              <a:t>out</a:t>
            </a:r>
            <a:r>
              <a:rPr lang="ru-RU" dirty="0">
                <a:latin typeface="OpenSansRegular"/>
              </a:rPr>
              <a:t>, не нужно (да и бесполезно) присваивать какое-то значение.</a:t>
            </a:r>
          </a:p>
          <a:p>
            <a:r>
              <a:rPr lang="ru-RU" dirty="0">
                <a:latin typeface="OpenSansRegular"/>
              </a:rPr>
              <a:t>Более того, в методе параметр </a:t>
            </a:r>
            <a:r>
              <a:rPr lang="ru-RU" dirty="0" err="1">
                <a:latin typeface="OpenSansRegular"/>
              </a:rPr>
              <a:t>out</a:t>
            </a:r>
            <a:r>
              <a:rPr lang="ru-RU" dirty="0">
                <a:latin typeface="OpenSansRegular"/>
              </a:rPr>
              <a:t> считается неинициализированным, т.е. предполагается, что у него отсутствует первоначальное значение. Это означает, что значение должно быть присвоено данному параметру в методе до его завершения. Следовательно, после вызова метода параметр </a:t>
            </a:r>
            <a:r>
              <a:rPr lang="ru-RU" dirty="0" err="1">
                <a:latin typeface="OpenSansRegular"/>
              </a:rPr>
              <a:t>out</a:t>
            </a:r>
            <a:r>
              <a:rPr lang="ru-RU" dirty="0">
                <a:latin typeface="OpenSansRegular"/>
              </a:rPr>
              <a:t> будет содержать некоторое значение.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E8DD1D4-44BC-4A27-9920-3D9F98FEB591}"/>
              </a:ext>
            </a:extLst>
          </p:cNvPr>
          <p:cNvSpPr/>
          <p:nvPr/>
        </p:nvSpPr>
        <p:spPr>
          <a:xfrm>
            <a:off x="447040" y="3429000"/>
            <a:ext cx="424688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Sum(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y,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 = x + y;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E35F72A-FCB3-4292-877C-DF70F6BB8E5C}"/>
              </a:ext>
            </a:extLst>
          </p:cNvPr>
          <p:cNvSpPr/>
          <p:nvPr/>
        </p:nvSpPr>
        <p:spPr>
          <a:xfrm>
            <a:off x="4368800" y="4134118"/>
            <a:ext cx="76200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10;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Sum(x, 15,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z);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(z);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Выведется сумма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x+15=10+15=25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29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656" y="136231"/>
            <a:ext cx="3798688" cy="823595"/>
          </a:xfrm>
        </p:spPr>
        <p:txBody>
          <a:bodyPr>
            <a:normAutofit/>
          </a:bodyPr>
          <a:lstStyle/>
          <a:p>
            <a:r>
              <a:rPr lang="ru-RU" sz="3600" dirty="0"/>
              <a:t>Сигнатура метода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F13FBA3-5A5B-4A95-B9EC-5113EFA02C00}"/>
              </a:ext>
            </a:extLst>
          </p:cNvPr>
          <p:cNvSpPr/>
          <p:nvPr/>
        </p:nvSpPr>
        <p:spPr>
          <a:xfrm>
            <a:off x="422656" y="617120"/>
            <a:ext cx="149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Объявление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9E06D9C-5D8D-4B3F-85F8-AAE7E17A9A0D}"/>
              </a:ext>
            </a:extLst>
          </p:cNvPr>
          <p:cNvSpPr/>
          <p:nvPr/>
        </p:nvSpPr>
        <p:spPr>
          <a:xfrm>
            <a:off x="422656" y="1196746"/>
            <a:ext cx="114340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модификатор доступа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прочие модификаторы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возвращаемого значения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Имя_Метода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параметры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Тело метода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тип возвращаемого значения не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то каждая ветвь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ветвится, например, с помощью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switch)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обязана возвращать значение возвращаемого типа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9991E60-24FF-47B8-8D81-8B73B0F63653}"/>
              </a:ext>
            </a:extLst>
          </p:cNvPr>
          <p:cNvSpPr/>
          <p:nvPr/>
        </p:nvSpPr>
        <p:spPr>
          <a:xfrm>
            <a:off x="321056" y="420955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Сигнатура метода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складывается из следующих аспектов: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Имя метода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параметров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 параметров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параметров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Модификаторы параметров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 названия параметров в сигнатуру НЕ входят. 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7D36544-AEEE-4334-89F4-7D2F09457FEB}"/>
              </a:ext>
            </a:extLst>
          </p:cNvPr>
          <p:cNvSpPr/>
          <p:nvPr/>
        </p:nvSpPr>
        <p:spPr>
          <a:xfrm>
            <a:off x="422656" y="3029765"/>
            <a:ext cx="11200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*типом возвращаемого значения может быть любой, производный от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*если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возвращаемое значение указано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то тогда метод ничего не возвращает.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08ADF4B-7D40-426E-AAFD-064CE1EF1124}"/>
              </a:ext>
            </a:extLst>
          </p:cNvPr>
          <p:cNvSpPr/>
          <p:nvPr/>
        </p:nvSpPr>
        <p:spPr>
          <a:xfrm>
            <a:off x="8097520" y="5423952"/>
            <a:ext cx="4003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*Если одним из прочих модификаторов является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то это значит, что функция будет вызываться не от объекта класса, а от типа класса.</a:t>
            </a:r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6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7E598-7401-4BE6-99FA-49E42DB2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656" y="136231"/>
            <a:ext cx="3798688" cy="823595"/>
          </a:xfrm>
        </p:spPr>
        <p:txBody>
          <a:bodyPr>
            <a:normAutofit/>
          </a:bodyPr>
          <a:lstStyle/>
          <a:p>
            <a:r>
              <a:rPr lang="ru-RU" sz="3600" dirty="0"/>
              <a:t>Сигнатура метода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F13FBA3-5A5B-4A95-B9EC-5113EFA02C00}"/>
              </a:ext>
            </a:extLst>
          </p:cNvPr>
          <p:cNvSpPr/>
          <p:nvPr/>
        </p:nvSpPr>
        <p:spPr>
          <a:xfrm>
            <a:off x="335280" y="519683"/>
            <a:ext cx="27968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Модификаторы доступа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9E06D9C-5D8D-4B3F-85F8-AAE7E17A9A0D}"/>
              </a:ext>
            </a:extLst>
          </p:cNvPr>
          <p:cNvSpPr/>
          <p:nvPr/>
        </p:nvSpPr>
        <p:spPr>
          <a:xfrm>
            <a:off x="335280" y="816086"/>
            <a:ext cx="114340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 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endParaRPr lang="ru-RU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ru-RU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protected</a:t>
            </a:r>
          </a:p>
          <a:p>
            <a:endParaRPr lang="ru-RU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3DDBC85-FD47-48D9-A3E8-0D6B8F15364B}"/>
              </a:ext>
            </a:extLst>
          </p:cNvPr>
          <p:cNvSpPr/>
          <p:nvPr/>
        </p:nvSpPr>
        <p:spPr>
          <a:xfrm>
            <a:off x="6624320" y="337097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программа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SayHello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вызов метода </a:t>
            </a:r>
            <a:r>
              <a:rPr lang="en-US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SayHello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SayHello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 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SayHello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A1F1F9-8CA8-475F-A560-686C84F592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543" b="85815"/>
          <a:stretch/>
        </p:blipFill>
        <p:spPr>
          <a:xfrm>
            <a:off x="1575516" y="4792991"/>
            <a:ext cx="4520484" cy="97283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64A1B4B-A868-44EE-866D-F7C735872395}"/>
              </a:ext>
            </a:extLst>
          </p:cNvPr>
          <p:cNvSpPr/>
          <p:nvPr/>
        </p:nvSpPr>
        <p:spPr>
          <a:xfrm>
            <a:off x="4669967" y="4091539"/>
            <a:ext cx="1795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Пример метода: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9B2B9FB-1E23-4BA2-BF6A-E46B3E277F63}"/>
              </a:ext>
            </a:extLst>
          </p:cNvPr>
          <p:cNvSpPr/>
          <p:nvPr/>
        </p:nvSpPr>
        <p:spPr>
          <a:xfrm>
            <a:off x="335280" y="2739860"/>
            <a:ext cx="7614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Вызов метода: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dirty="0" err="1">
                <a:solidFill>
                  <a:srgbClr val="0070C0"/>
                </a:solidFill>
              </a:rPr>
              <a:t>название_метода</a:t>
            </a:r>
            <a:r>
              <a:rPr lang="en-US" dirty="0">
                <a:solidFill>
                  <a:srgbClr val="0070C0"/>
                </a:solidFill>
              </a:rPr>
              <a:t>&gt;</a:t>
            </a:r>
            <a:r>
              <a:rPr lang="ru-RU" dirty="0">
                <a:solidFill>
                  <a:srgbClr val="0070C0"/>
                </a:solidFill>
              </a:rPr>
              <a:t> (</a:t>
            </a:r>
            <a:r>
              <a:rPr lang="ru-RU" dirty="0" err="1">
                <a:solidFill>
                  <a:srgbClr val="0070C0"/>
                </a:solidFill>
              </a:rPr>
              <a:t>значения_для_параметров_метода</a:t>
            </a:r>
            <a:r>
              <a:rPr lang="ru-RU" dirty="0">
                <a:solidFill>
                  <a:srgbClr val="0070C0"/>
                </a:solidFill>
              </a:rPr>
              <a:t>);</a:t>
            </a: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b="1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87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C6E4358-57F5-4A2C-B134-E77AB2C0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480" y="136231"/>
            <a:ext cx="7166864" cy="823595"/>
          </a:xfrm>
        </p:spPr>
        <p:txBody>
          <a:bodyPr>
            <a:normAutofit/>
          </a:bodyPr>
          <a:lstStyle/>
          <a:p>
            <a:pPr algn="ctr">
              <a:buClr>
                <a:srgbClr val="002060"/>
              </a:buClr>
            </a:pPr>
            <a:r>
              <a:rPr lang="ru-RU" sz="3600" dirty="0"/>
              <a:t>Сокращенная запись метода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BA1DEB7-A24D-4000-B95C-77B432663F54}"/>
              </a:ext>
            </a:extLst>
          </p:cNvPr>
          <p:cNvSpPr/>
          <p:nvPr/>
        </p:nvSpPr>
        <p:spPr>
          <a:xfrm>
            <a:off x="558800" y="1112527"/>
            <a:ext cx="1107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метод в качестве тела определяет </a:t>
            </a:r>
            <a:r>
              <a:rPr lang="ru-RU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только одну инструкцию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то мы можем сократить определение метода. 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8E9DF8E-22C8-4278-952C-21F941F33964}"/>
              </a:ext>
            </a:extLst>
          </p:cNvPr>
          <p:cNvSpPr/>
          <p:nvPr/>
        </p:nvSpPr>
        <p:spPr>
          <a:xfrm>
            <a:off x="193040" y="2182971"/>
            <a:ext cx="54864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Например, пусть у нас есть метод:</a:t>
            </a:r>
          </a:p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SayHello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Мы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можемего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сократить следующим образом: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SayHello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Aft>
                <a:spcPts val="0"/>
              </a:spcAft>
            </a:pP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5F419E8-800C-488C-8860-E9060BFD2597}"/>
              </a:ext>
            </a:extLst>
          </p:cNvPr>
          <p:cNvSpPr/>
          <p:nvPr/>
        </p:nvSpPr>
        <p:spPr>
          <a:xfrm>
            <a:off x="5953760" y="2182970"/>
            <a:ext cx="60452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Подобным образом мы можем </a:t>
            </a:r>
            <a:r>
              <a:rPr lang="ru-RU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сокращать методы, которые возвращают значение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GetHello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Тогда краткая запись такая:</a:t>
            </a:r>
          </a:p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GetHello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 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ru-RU" dirty="0">
                <a:solidFill>
                  <a:srgbClr val="A3151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12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888EB286-3FE7-451D-8DFC-DB04A75FA3E9}"/>
              </a:ext>
            </a:extLst>
          </p:cNvPr>
          <p:cNvSpPr txBox="1">
            <a:spLocks/>
          </p:cNvSpPr>
          <p:nvPr/>
        </p:nvSpPr>
        <p:spPr>
          <a:xfrm>
            <a:off x="5373112" y="136231"/>
            <a:ext cx="6396232" cy="82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002060"/>
              </a:buClr>
            </a:pPr>
            <a:r>
              <a:rPr lang="ru-RU" sz="3600" dirty="0"/>
              <a:t>Входные параметры метода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9E06D9C-5D8D-4B3F-85F8-AAE7E17A9A0D}"/>
              </a:ext>
            </a:extLst>
          </p:cNvPr>
          <p:cNvSpPr/>
          <p:nvPr/>
        </p:nvSpPr>
        <p:spPr>
          <a:xfrm>
            <a:off x="274320" y="887720"/>
            <a:ext cx="1143406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Входными параметрами метода могут являться элементы любых типов.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Параметры записываются в формате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тип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идентификатор(имя)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параметров несколько, они отделяются запятой.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E550C87-17C7-4789-B25A-1D6B609BD04C}"/>
              </a:ext>
            </a:extLst>
          </p:cNvPr>
          <p:cNvSpPr/>
          <p:nvPr/>
        </p:nvSpPr>
        <p:spPr>
          <a:xfrm>
            <a:off x="274320" y="2447899"/>
            <a:ext cx="114340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перед типом параметра указано ключевое слово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/>
              <a:t>[] </a:t>
            </a:r>
            <a:r>
              <a:rPr lang="en-US" dirty="0" err="1"/>
              <a:t>arr</a:t>
            </a:r>
            <a:r>
              <a:rPr lang="en-US" dirty="0"/>
              <a:t>)</a:t>
            </a:r>
            <a:r>
              <a:rPr lang="ru-RU" dirty="0"/>
              <a:t>, то все входные значения соответствующие данному входному параметру функции будут попадать в данный параметр</a:t>
            </a:r>
            <a:r>
              <a:rPr lang="en-US" dirty="0"/>
              <a:t>.</a:t>
            </a:r>
          </a:p>
          <a:p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Например: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AB454C8-F43E-4219-8728-9E501CB49D37}"/>
              </a:ext>
            </a:extLst>
          </p:cNvPr>
          <p:cNvSpPr/>
          <p:nvPr/>
        </p:nvSpPr>
        <p:spPr>
          <a:xfrm>
            <a:off x="396240" y="3877439"/>
            <a:ext cx="514096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MethodWithParams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integers)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//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тело метода 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4AD0C32-5B61-4E6C-9EB6-6FAE7E9934DB}"/>
              </a:ext>
            </a:extLst>
          </p:cNvPr>
          <p:cNvSpPr/>
          <p:nvPr/>
        </p:nvSpPr>
        <p:spPr>
          <a:xfrm>
            <a:off x="5699760" y="4895388"/>
            <a:ext cx="6096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MethodWithParams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integers)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тело метода 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BDE42E8-EDDC-403B-8A4A-ABD4F1932926}"/>
              </a:ext>
            </a:extLst>
          </p:cNvPr>
          <p:cNvSpPr/>
          <p:nvPr/>
        </p:nvSpPr>
        <p:spPr>
          <a:xfrm>
            <a:off x="5612384" y="4248725"/>
            <a:ext cx="6467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же нам надо передать какие- то другие параметры, то они должны указываться до параметра с ключевым словом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9D9D44D-D2FF-4D39-9003-5CDF9DD1411E}"/>
              </a:ext>
            </a:extLst>
          </p:cNvPr>
          <p:cNvSpPr/>
          <p:nvPr/>
        </p:nvSpPr>
        <p:spPr>
          <a:xfrm>
            <a:off x="5699760" y="60988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Т.е. после параметра с модификатором 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мы НЕ можем указывать другие параметры </a:t>
            </a:r>
          </a:p>
        </p:txBody>
      </p:sp>
    </p:spTree>
    <p:extLst>
      <p:ext uri="{BB962C8B-B14F-4D97-AF65-F5344CB8AC3E}">
        <p14:creationId xmlns:p14="http://schemas.microsoft.com/office/powerpoint/2010/main" val="1815864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888EB286-3FE7-451D-8DFC-DB04A75FA3E9}"/>
              </a:ext>
            </a:extLst>
          </p:cNvPr>
          <p:cNvSpPr txBox="1">
            <a:spLocks/>
          </p:cNvSpPr>
          <p:nvPr/>
        </p:nvSpPr>
        <p:spPr>
          <a:xfrm>
            <a:off x="5373112" y="136231"/>
            <a:ext cx="6396232" cy="82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002060"/>
              </a:buClr>
            </a:pPr>
            <a:r>
              <a:rPr lang="ru-RU" sz="3600" dirty="0"/>
              <a:t>Входные параметры метода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4E8F712-3550-4B4A-B652-E57969D85B57}"/>
              </a:ext>
            </a:extLst>
          </p:cNvPr>
          <p:cNvSpPr/>
          <p:nvPr/>
        </p:nvSpPr>
        <p:spPr>
          <a:xfrm>
            <a:off x="91440" y="612844"/>
            <a:ext cx="609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Addition(1, 2, 3, 4, 5);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вызов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метода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Addition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array =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{ 1, 2, 3, 4 };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Addition(array);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Addition();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Addition(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integers)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считаем сумму переданных параметров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 = 0;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integers.Length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result += integers[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(result);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E5F66E6-008F-4773-B2AC-31B75CB8E3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291" b="80148"/>
          <a:stretch/>
        </p:blipFill>
        <p:spPr>
          <a:xfrm>
            <a:off x="5974796" y="1178560"/>
            <a:ext cx="5366062" cy="160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0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888EB286-3FE7-451D-8DFC-DB04A75FA3E9}"/>
              </a:ext>
            </a:extLst>
          </p:cNvPr>
          <p:cNvSpPr txBox="1">
            <a:spLocks/>
          </p:cNvSpPr>
          <p:nvPr/>
        </p:nvSpPr>
        <p:spPr>
          <a:xfrm>
            <a:off x="5373112" y="136231"/>
            <a:ext cx="6396232" cy="82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002060"/>
              </a:buClr>
            </a:pPr>
            <a:r>
              <a:rPr lang="ru-RU" sz="3600" dirty="0"/>
              <a:t>Входные параметры метода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9E06D9C-5D8D-4B3F-85F8-AAE7E17A9A0D}"/>
              </a:ext>
            </a:extLst>
          </p:cNvPr>
          <p:cNvSpPr/>
          <p:nvPr/>
        </p:nvSpPr>
        <p:spPr>
          <a:xfrm>
            <a:off x="422656" y="1051090"/>
            <a:ext cx="114340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присвоения параметру значения по умолчанию используется следующий синтаксис: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тип_параметра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Имя_параметра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значение_по_умолчанию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*все параметры со значением по умолчанию должны идти после параметров без значений по умолчанию (но перед параметром с модификатором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*такие параметры называют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необязательными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308376D-A875-4FAF-AA0C-CF2505BBF96F}"/>
              </a:ext>
            </a:extLst>
          </p:cNvPr>
          <p:cNvSpPr/>
          <p:nvPr/>
        </p:nvSpPr>
        <p:spPr>
          <a:xfrm>
            <a:off x="294640" y="3174192"/>
            <a:ext cx="6096000" cy="120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OptionalParam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y,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 = 5,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 = 4)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+ y + z + s;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0C90037-6435-40B1-A6A9-63FBC5BCB342}"/>
              </a:ext>
            </a:extLst>
          </p:cNvPr>
          <p:cNvSpPr/>
          <p:nvPr/>
        </p:nvSpPr>
        <p:spPr>
          <a:xfrm>
            <a:off x="1005840" y="4471015"/>
            <a:ext cx="7183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последние два параметра объявлены как необязательные, то при вызове мы можем один из них или оба опустить: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1BD22F-C6DC-4877-BAF8-63BAABCFA44D}"/>
              </a:ext>
            </a:extLst>
          </p:cNvPr>
          <p:cNvSpPr/>
          <p:nvPr/>
        </p:nvSpPr>
        <p:spPr>
          <a:xfrm>
            <a:off x="3342640" y="5117346"/>
            <a:ext cx="82600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OptionalParam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 3)); 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Выведет 14 ( = 2+3+5+4)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OptionalParam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 3, 10));  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ru-RU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Выведет 19 ( = 2+3+10+4)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33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888EB286-3FE7-451D-8DFC-DB04A75FA3E9}"/>
              </a:ext>
            </a:extLst>
          </p:cNvPr>
          <p:cNvSpPr txBox="1">
            <a:spLocks/>
          </p:cNvSpPr>
          <p:nvPr/>
        </p:nvSpPr>
        <p:spPr>
          <a:xfrm>
            <a:off x="5373112" y="136231"/>
            <a:ext cx="6396232" cy="82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002060"/>
              </a:buClr>
            </a:pPr>
            <a:r>
              <a:rPr lang="ru-RU" sz="3600" dirty="0"/>
              <a:t>Входные параметры метода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21638F9-7CE9-4EEB-BEC1-B0396D8D4318}"/>
              </a:ext>
            </a:extLst>
          </p:cNvPr>
          <p:cNvSpPr/>
          <p:nvPr/>
        </p:nvSpPr>
        <p:spPr>
          <a:xfrm>
            <a:off x="197104" y="959826"/>
            <a:ext cx="115722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b="1" i="1" dirty="0">
                <a:solidFill>
                  <a:srgbClr val="53813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Существует два способа передачи параметров в метод в языке C#: </a:t>
            </a:r>
            <a:r>
              <a:rPr lang="ru-RU" b="1" i="1" u="sng" dirty="0">
                <a:solidFill>
                  <a:srgbClr val="53813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 значению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b="1" i="1" dirty="0">
                <a:solidFill>
                  <a:srgbClr val="53813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b="1" i="1" u="sng" dirty="0">
                <a:solidFill>
                  <a:srgbClr val="53813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по ссылке.</a:t>
            </a:r>
            <a:r>
              <a:rPr lang="ru-RU" b="1" i="1" dirty="0">
                <a:solidFill>
                  <a:srgbClr val="53813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передаче по значению метод получает не саму переменную, а ее копию.  (Значение самой переменной не изменяется). Т.е.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любые изменения, выполненные внутри метода, не влияют на исходное значение переменной.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 при передаче параметра по ссылке метод получает адрес переменной в памяти. </a:t>
            </a:r>
            <a:r>
              <a:rPr lang="ru-RU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Таким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образом, если в методе изменяется значение параметра, передаваемого по ссылке, то также изменяется и значение переменной, которая передается на его место. При передаче параметров по ссылке перед параметрами используется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модификатор </a:t>
            </a:r>
            <a:r>
              <a:rPr lang="ru-RU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934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888EB286-3FE7-451D-8DFC-DB04A75FA3E9}"/>
              </a:ext>
            </a:extLst>
          </p:cNvPr>
          <p:cNvSpPr txBox="1">
            <a:spLocks/>
          </p:cNvSpPr>
          <p:nvPr/>
        </p:nvSpPr>
        <p:spPr>
          <a:xfrm>
            <a:off x="5373112" y="136231"/>
            <a:ext cx="6396232" cy="82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002060"/>
              </a:buClr>
            </a:pPr>
            <a:r>
              <a:rPr lang="ru-RU" sz="3600" dirty="0"/>
              <a:t>Входные параметры метода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21638F9-7CE9-4EEB-BEC1-B0396D8D4318}"/>
              </a:ext>
            </a:extLst>
          </p:cNvPr>
          <p:cNvSpPr/>
          <p:nvPr/>
        </p:nvSpPr>
        <p:spPr>
          <a:xfrm>
            <a:off x="197104" y="959826"/>
            <a:ext cx="11572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b="1" dirty="0">
                <a:solidFill>
                  <a:srgbClr val="53813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Передача параметров по значению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F49452-8376-4B13-A10F-555665FDB789}"/>
              </a:ext>
            </a:extLst>
          </p:cNvPr>
          <p:cNvSpPr/>
          <p:nvPr/>
        </p:nvSpPr>
        <p:spPr>
          <a:xfrm>
            <a:off x="197104" y="1474877"/>
            <a:ext cx="11690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OpenSansRegular"/>
              </a:rPr>
              <a:t>При передаче параметров по значению  - значение самой переменной не изменится.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0B9FD28-345B-46D0-B9FA-B7717A0D4AA8}"/>
              </a:ext>
            </a:extLst>
          </p:cNvPr>
          <p:cNvSpPr/>
          <p:nvPr/>
        </p:nvSpPr>
        <p:spPr>
          <a:xfrm>
            <a:off x="197104" y="1989928"/>
            <a:ext cx="76057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6;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"x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x);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</a:rPr>
              <a:t>PlusOne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 =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PlusOne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(x));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передаем переменную по значению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"x =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+ x);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демонстрация - значение переменной не изменилось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PlusOne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x +=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A5BF35-1A3F-4BC2-A12D-43FB07677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008" b="78494"/>
          <a:stretch/>
        </p:blipFill>
        <p:spPr>
          <a:xfrm>
            <a:off x="6574236" y="4485369"/>
            <a:ext cx="4947204" cy="147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451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1054</Words>
  <Application>Microsoft Office PowerPoint</Application>
  <PresentationFormat>Широкоэкранный</PresentationFormat>
  <Paragraphs>180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OpenSansRegular</vt:lpstr>
      <vt:lpstr>Symbol</vt:lpstr>
      <vt:lpstr>Times New Roman</vt:lpstr>
      <vt:lpstr>Тема Office</vt:lpstr>
      <vt:lpstr>Модуль 1 Семинар 6 </vt:lpstr>
      <vt:lpstr>Сигнатура метода</vt:lpstr>
      <vt:lpstr>Сигнатура метода</vt:lpstr>
      <vt:lpstr>Сокращенная запись метода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1</dc:title>
  <dc:creator>Наталия Дубина</dc:creator>
  <cp:lastModifiedBy>Наталия Дубина</cp:lastModifiedBy>
  <cp:revision>89</cp:revision>
  <dcterms:created xsi:type="dcterms:W3CDTF">2019-07-01T07:56:39Z</dcterms:created>
  <dcterms:modified xsi:type="dcterms:W3CDTF">2019-07-02T10:37:28Z</dcterms:modified>
</cp:coreProperties>
</file>