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7" r:id="rId3"/>
    <p:sldId id="266" r:id="rId4"/>
    <p:sldId id="269" r:id="rId5"/>
    <p:sldId id="272" r:id="rId6"/>
    <p:sldId id="273" r:id="rId7"/>
    <p:sldId id="274" r:id="rId8"/>
    <p:sldId id="270" r:id="rId9"/>
    <p:sldId id="275" r:id="rId10"/>
    <p:sldId id="276" r:id="rId11"/>
    <p:sldId id="277" r:id="rId12"/>
    <p:sldId id="283" r:id="rId13"/>
    <p:sldId id="278" r:id="rId14"/>
    <p:sldId id="281" r:id="rId15"/>
    <p:sldId id="279" r:id="rId16"/>
    <p:sldId id="28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1E455-C192-45B6-BDC9-3A6BF73F032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4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3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2634615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sz="3200" dirty="0"/>
              <a:t>Арифметика</a:t>
            </a:r>
          </a:p>
          <a:p>
            <a:pPr>
              <a:buClr>
                <a:srgbClr val="002060"/>
              </a:buClr>
            </a:pPr>
            <a:r>
              <a:rPr lang="ru-RU" dirty="0"/>
              <a:t>Тернарная операция </a:t>
            </a:r>
          </a:p>
          <a:p>
            <a:pPr>
              <a:buClr>
                <a:srgbClr val="002060"/>
              </a:buClr>
            </a:pPr>
            <a:r>
              <a:rPr lang="ru-RU" dirty="0"/>
              <a:t>Приведение типов</a:t>
            </a:r>
          </a:p>
          <a:p>
            <a:pPr>
              <a:buClr>
                <a:srgbClr val="002060"/>
              </a:buClr>
            </a:pPr>
            <a:r>
              <a:rPr lang="ru-RU" dirty="0"/>
              <a:t>Побитовые операции</a:t>
            </a:r>
          </a:p>
          <a:p>
            <a:pPr>
              <a:buClr>
                <a:srgbClr val="002060"/>
              </a:buClr>
            </a:pPr>
            <a:r>
              <a:rPr lang="ru-RU" dirty="0"/>
              <a:t>Специфические формы присваивания</a:t>
            </a:r>
          </a:p>
          <a:p>
            <a:pPr>
              <a:buClr>
                <a:srgbClr val="002060"/>
              </a:buClr>
            </a:pPr>
            <a:r>
              <a:rPr lang="ru-RU" dirty="0"/>
              <a:t>Контроль переполнения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Специфические формы присваивания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DDE4EC5-BB4F-457A-973E-887003ADD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92759"/>
              </p:ext>
            </p:extLst>
          </p:nvPr>
        </p:nvGraphicFramePr>
        <p:xfrm>
          <a:off x="509904" y="1188720"/>
          <a:ext cx="7292976" cy="4592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19940">
                  <a:extLst>
                    <a:ext uri="{9D8B030D-6E8A-4147-A177-3AD203B41FA5}">
                      <a16:colId xmlns:a16="http://schemas.microsoft.com/office/drawing/2014/main" val="159903295"/>
                    </a:ext>
                  </a:extLst>
                </a:gridCol>
                <a:gridCol w="5773036">
                  <a:extLst>
                    <a:ext uri="{9D8B030D-6E8A-4147-A177-3AD203B41FA5}">
                      <a16:colId xmlns:a16="http://schemas.microsoft.com/office/drawing/2014/main" val="23727845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82478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умножения - 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600" dirty="0"/>
                        <a:t>A *= B эквивалентно A = A * 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41504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деления.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32183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получения остатка от деления.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70161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сложения.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79296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вычитания.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028257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поразрядного И.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36131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поразрядного ИЛИ.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9598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поразрядного исключающего ИЛИ.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33747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сдвига влево.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6096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&gt;&gt;=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Присваивание после сдвига вправо.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59727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Лямбда-оператор.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1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27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Специфические формы присваивания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8A943C-6B3C-4FDF-96AC-1100B0045E0B}"/>
              </a:ext>
            </a:extLst>
          </p:cNvPr>
          <p:cNvSpPr/>
          <p:nvPr/>
        </p:nvSpPr>
        <p:spPr>
          <a:xfrm>
            <a:off x="442619" y="1004054"/>
            <a:ext cx="449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Применение операций присвоения: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C58B07-06DD-4549-88BA-95A36FA30391}"/>
              </a:ext>
            </a:extLst>
          </p:cNvPr>
          <p:cNvSpPr/>
          <p:nvPr/>
        </p:nvSpPr>
        <p:spPr>
          <a:xfrm>
            <a:off x="650240" y="1580219"/>
            <a:ext cx="4734560" cy="20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+= 10;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-= 4;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*= 2;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/= 8;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&lt;&lt;= 4;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64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&gt;&gt;= 2;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096E30-F20E-4E17-A9CF-1F6648E475A3}"/>
              </a:ext>
            </a:extLst>
          </p:cNvPr>
          <p:cNvSpPr/>
          <p:nvPr/>
        </p:nvSpPr>
        <p:spPr>
          <a:xfrm>
            <a:off x="4618870" y="1972203"/>
            <a:ext cx="70815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Verdana" panose="020B0604030504040204" pitchFamily="34" charset="0"/>
              </a:rPr>
              <a:t>Операции присвоения являются </a:t>
            </a:r>
            <a:r>
              <a:rPr lang="ru-RU" alt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правоассоциативными</a:t>
            </a:r>
            <a:r>
              <a:rPr lang="ru-RU" altLang="ru-RU" dirty="0">
                <a:solidFill>
                  <a:srgbClr val="000000"/>
                </a:solidFill>
                <a:latin typeface="Verdana" panose="020B0604030504040204" pitchFamily="34" charset="0"/>
              </a:rPr>
              <a:t>, то есть выполняются справа налево.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Verdana" panose="020B0604030504040204" pitchFamily="34" charset="0"/>
              </a:rPr>
              <a:t>Например: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8;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6;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a += b -= 5;   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alt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Чему равно с?</a:t>
            </a: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Специфические формы присваивания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096E30-F20E-4E17-A9CF-1F6648E475A3}"/>
              </a:ext>
            </a:extLst>
          </p:cNvPr>
          <p:cNvSpPr/>
          <p:nvPr/>
        </p:nvSpPr>
        <p:spPr>
          <a:xfrm>
            <a:off x="991750" y="1616603"/>
            <a:ext cx="70815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8;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6;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a += b -= 5;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 = 9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altLang="ru-RU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Verdana" panose="020B0604030504040204" pitchFamily="34" charset="0"/>
              </a:rPr>
              <a:t>В данном случае выполнение выражения будет идти следующим образом: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b -= 5</a:t>
            </a:r>
            <a:r>
              <a:rPr lang="ru-RU" dirty="0"/>
              <a:t>   </a:t>
            </a:r>
            <a:r>
              <a:rPr lang="en-US" dirty="0"/>
              <a:t>(6 - 5 = 1)</a:t>
            </a:r>
          </a:p>
          <a:p>
            <a:r>
              <a:rPr lang="pt-BR" dirty="0"/>
              <a:t>a += (b -= 5)</a:t>
            </a:r>
            <a:r>
              <a:rPr lang="ru-RU" dirty="0"/>
              <a:t>    </a:t>
            </a:r>
            <a:r>
              <a:rPr lang="pt-BR" dirty="0"/>
              <a:t>(8 + 1 = 9)</a:t>
            </a:r>
          </a:p>
          <a:p>
            <a:r>
              <a:rPr lang="pt-BR" dirty="0"/>
              <a:t>c = (a += (b -= 5))</a:t>
            </a:r>
            <a:r>
              <a:rPr lang="ru-RU"/>
              <a:t>     </a:t>
            </a:r>
            <a:r>
              <a:rPr lang="pt-BR"/>
              <a:t>(</a:t>
            </a:r>
            <a:r>
              <a:rPr lang="pt-BR" dirty="0"/>
              <a:t>c = 9)</a:t>
            </a:r>
            <a:endParaRPr lang="ru-RU" dirty="0"/>
          </a:p>
          <a:p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85B3B1-FABA-4931-9BF0-2232F5412E9B}"/>
              </a:ext>
            </a:extLst>
          </p:cNvPr>
          <p:cNvSpPr/>
          <p:nvPr/>
        </p:nvSpPr>
        <p:spPr>
          <a:xfrm>
            <a:off x="172720" y="1188720"/>
            <a:ext cx="12019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SansRegular"/>
              </a:rPr>
              <a:t>В C# допускается указывать, будет ли в коде сгенерировано исключение при переполнении, с помощью ключевых слов </a:t>
            </a:r>
            <a:r>
              <a:rPr lang="ru-RU" dirty="0" err="1">
                <a:latin typeface="OpenSansRegular"/>
              </a:rPr>
              <a:t>checked</a:t>
            </a:r>
            <a:r>
              <a:rPr lang="ru-RU" dirty="0">
                <a:latin typeface="OpenSansRegular"/>
              </a:rPr>
              <a:t> и </a:t>
            </a:r>
            <a:r>
              <a:rPr lang="ru-RU" dirty="0" err="1">
                <a:latin typeface="OpenSansRegular"/>
              </a:rPr>
              <a:t>unchecked</a:t>
            </a:r>
            <a:r>
              <a:rPr lang="ru-RU" dirty="0">
                <a:latin typeface="OpenSansRegular"/>
              </a:rPr>
              <a:t>. Так, если требуется указать, что выражение будет проверяться на переполнение, следует использовать </a:t>
            </a:r>
            <a:r>
              <a:rPr lang="ru-RU" b="1" dirty="0">
                <a:latin typeface="OpenSansRegular"/>
              </a:rPr>
              <a:t>ключевое слово </a:t>
            </a:r>
            <a:r>
              <a:rPr lang="ru-RU" b="1" dirty="0" err="1">
                <a:latin typeface="OpenSansRegular"/>
              </a:rPr>
              <a:t>checked</a:t>
            </a:r>
            <a:r>
              <a:rPr lang="ru-RU" dirty="0">
                <a:latin typeface="OpenSansRegular"/>
              </a:rPr>
              <a:t>, а если требуется проигнорировать переполнение — </a:t>
            </a:r>
            <a:r>
              <a:rPr lang="ru-RU" b="1" dirty="0">
                <a:latin typeface="OpenSansRegular"/>
              </a:rPr>
              <a:t>ключевое слово </a:t>
            </a:r>
            <a:r>
              <a:rPr lang="ru-RU" b="1" dirty="0" err="1">
                <a:latin typeface="OpenSansRegular"/>
              </a:rPr>
              <a:t>unchecked</a:t>
            </a:r>
            <a:r>
              <a:rPr lang="ru-RU" b="1" dirty="0">
                <a:latin typeface="OpenSansRegular"/>
              </a:rPr>
              <a:t> (</a:t>
            </a:r>
            <a:r>
              <a:rPr lang="ru-RU" dirty="0"/>
              <a:t>всё по умолчанию </a:t>
            </a:r>
            <a:r>
              <a:rPr lang="en-US" dirty="0"/>
              <a:t>unchecked</a:t>
            </a:r>
            <a:r>
              <a:rPr lang="ru-RU" dirty="0"/>
              <a:t>)</a:t>
            </a:r>
            <a:r>
              <a:rPr lang="ru-RU" dirty="0">
                <a:latin typeface="OpenSansRegular"/>
              </a:rPr>
              <a:t>. В последнем случае результат усекается, чтобы не выйти за пределы диапазона представления чисел для целевого типа выражения.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0442EA-367D-42CC-9DE5-F959F879C767}"/>
              </a:ext>
            </a:extLst>
          </p:cNvPr>
          <p:cNvSpPr/>
          <p:nvPr/>
        </p:nvSpPr>
        <p:spPr>
          <a:xfrm>
            <a:off x="264160" y="28413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проверяемые операторы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6D9D4E-E8B4-43F3-83E6-517BC9E57B9E}"/>
              </a:ext>
            </a:extLst>
          </p:cNvPr>
          <p:cNvSpPr/>
          <p:nvPr/>
        </p:nvSpPr>
        <p:spPr>
          <a:xfrm>
            <a:off x="3942080" y="2828835"/>
            <a:ext cx="808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SansRegular"/>
              </a:rPr>
              <a:t>У ключевых слов </a:t>
            </a:r>
            <a:r>
              <a:rPr lang="ru-RU" b="1" dirty="0" err="1">
                <a:latin typeface="OpenSansRegular"/>
              </a:rPr>
              <a:t>checked</a:t>
            </a:r>
            <a:r>
              <a:rPr lang="ru-RU" b="1" dirty="0">
                <a:latin typeface="OpenSansRegular"/>
              </a:rPr>
              <a:t> </a:t>
            </a:r>
            <a:r>
              <a:rPr lang="ru-RU" dirty="0">
                <a:latin typeface="OpenSansRegular"/>
              </a:rPr>
              <a:t>и</a:t>
            </a:r>
            <a:r>
              <a:rPr lang="ru-RU" b="1" dirty="0">
                <a:latin typeface="OpenSansRegular"/>
              </a:rPr>
              <a:t> </a:t>
            </a:r>
            <a:r>
              <a:rPr lang="en-US" b="1" dirty="0">
                <a:latin typeface="OpenSansRegular"/>
              </a:rPr>
              <a:t>unchecked</a:t>
            </a:r>
            <a:r>
              <a:rPr lang="ru-RU" dirty="0">
                <a:latin typeface="OpenSansRegular"/>
              </a:rPr>
              <a:t> имеются две общие формы. В одной форме проверяется конкретное выражение, и поэтому она называется операторной. А в другой форме проверяется блок операторов, и поэтому она называется блочной. Ниже приведены обе формы: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793F3B-E3CE-4E94-825B-288F23D4B2B1}"/>
              </a:ext>
            </a:extLst>
          </p:cNvPr>
          <p:cNvSpPr/>
          <p:nvPr/>
        </p:nvSpPr>
        <p:spPr>
          <a:xfrm>
            <a:off x="4348480" y="43298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операторы, для которых переполнение игнорируется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734294F-F383-4F48-94FD-933F7EA8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14639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Контроль переполнения</a:t>
            </a:r>
            <a:br>
              <a:rPr lang="en-US" sz="3600" dirty="0"/>
            </a:br>
            <a:r>
              <a:rPr lang="en-US" sz="3600" dirty="0"/>
              <a:t>checked </a:t>
            </a:r>
            <a:r>
              <a:rPr lang="ru-RU" sz="3600" dirty="0"/>
              <a:t>и </a:t>
            </a:r>
            <a:r>
              <a:rPr lang="en-US" sz="3600" dirty="0"/>
              <a:t>unchecked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1891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14639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Контроль переполнения</a:t>
            </a:r>
            <a:br>
              <a:rPr lang="en-US" sz="3600" dirty="0"/>
            </a:br>
            <a:r>
              <a:rPr lang="en-US" sz="3600" dirty="0"/>
              <a:t>checked </a:t>
            </a:r>
            <a:r>
              <a:rPr lang="ru-RU" sz="3600" dirty="0"/>
              <a:t>и </a:t>
            </a:r>
            <a:r>
              <a:rPr lang="en-US" sz="3600" dirty="0"/>
              <a:t>unchecked 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FAAA19-73D0-45B3-A278-AAF11DCC8598}"/>
              </a:ext>
            </a:extLst>
          </p:cNvPr>
          <p:cNvSpPr/>
          <p:nvPr/>
        </p:nvSpPr>
        <p:spPr>
          <a:xfrm>
            <a:off x="487680" y="975019"/>
            <a:ext cx="102311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/>
              <a:t>sbyte</a:t>
            </a:r>
            <a:r>
              <a:rPr lang="en-US" dirty="0"/>
              <a:t> b = 100;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//Происходит переполнение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никакого исключения не будет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Console.WriteLine((</a:t>
            </a:r>
            <a:r>
              <a:rPr lang="it-IT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)(b + 100));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6"/>
                </a:solidFill>
              </a:rPr>
              <a:t>// Будет переполнение, но ошибки исполнения не будет 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err="1"/>
              <a:t>sbyte</a:t>
            </a:r>
            <a:r>
              <a:rPr lang="en-US" dirty="0"/>
              <a:t> b = 100;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)(b + 100));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Выбросится Исключение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BB0F3C-04E3-4E89-AA83-A72EA5352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82519"/>
          <a:stretch/>
        </p:blipFill>
        <p:spPr>
          <a:xfrm>
            <a:off x="5069840" y="5223413"/>
            <a:ext cx="6771640" cy="13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9D2C6D-3A63-4654-AB21-EDBB07EB466D}"/>
              </a:ext>
            </a:extLst>
          </p:cNvPr>
          <p:cNvSpPr/>
          <p:nvPr/>
        </p:nvSpPr>
        <p:spPr>
          <a:xfrm>
            <a:off x="1188720" y="17208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/>
              <a:t>sbyte</a:t>
            </a:r>
            <a:r>
              <a:rPr lang="en-US" dirty="0"/>
              <a:t> b = 100;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как блок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Console.WriteLine((</a:t>
            </a:r>
            <a:r>
              <a:rPr lang="it-IT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)(b + 100));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487B75C-AFBA-4963-BC28-CFBF76C3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14639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Контроль переполнения</a:t>
            </a:r>
            <a:br>
              <a:rPr lang="en-US" sz="3600" dirty="0"/>
            </a:br>
            <a:r>
              <a:rPr lang="en-US" sz="3600" dirty="0"/>
              <a:t>checked </a:t>
            </a:r>
            <a:r>
              <a:rPr lang="ru-RU" sz="3600" dirty="0"/>
              <a:t>и </a:t>
            </a:r>
            <a:r>
              <a:rPr lang="en-US" sz="3600" dirty="0"/>
              <a:t>unchecked 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310914-504B-4CD4-8F67-2396EC040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21053" r="50917" b="63600"/>
          <a:stretch/>
        </p:blipFill>
        <p:spPr>
          <a:xfrm>
            <a:off x="4947920" y="4873770"/>
            <a:ext cx="6927270" cy="16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3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487B75C-AFBA-4963-BC28-CFBF76C3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146391"/>
            <a:ext cx="7081520" cy="1052489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Контроль переполнения</a:t>
            </a:r>
            <a:br>
              <a:rPr lang="en-US" sz="3600" dirty="0"/>
            </a:br>
            <a:r>
              <a:rPr lang="en-US" sz="3600" dirty="0"/>
              <a:t>checked </a:t>
            </a:r>
            <a:r>
              <a:rPr lang="ru-RU" sz="3600" dirty="0"/>
              <a:t>и </a:t>
            </a:r>
            <a:r>
              <a:rPr lang="en-US" sz="3600" dirty="0"/>
              <a:t>unchecked 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4ECB5B-7D93-4AF4-B8E5-1EAAFFC7F173}"/>
              </a:ext>
            </a:extLst>
          </p:cNvPr>
          <p:cNvSpPr/>
          <p:nvPr/>
        </p:nvSpPr>
        <p:spPr>
          <a:xfrm>
            <a:off x="355600" y="1401584"/>
            <a:ext cx="98653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/>
              <a:t>  </a:t>
            </a:r>
            <a:r>
              <a:rPr lang="en-US" dirty="0" err="1"/>
              <a:t>sbyte</a:t>
            </a:r>
            <a:r>
              <a:rPr lang="en-US" dirty="0"/>
              <a:t> b = 100;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как блок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"Unchecked in checked: 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Console.WriteLine((</a:t>
            </a:r>
            <a:r>
              <a:rPr lang="it-IT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)(b + 100));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Console.WriteLine((</a:t>
            </a:r>
            <a:r>
              <a:rPr lang="it-IT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)(b + 100));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BB3F9-557C-4170-BEA0-2F0019458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t="18815" r="45917" b="69037"/>
          <a:stretch/>
        </p:blipFill>
        <p:spPr>
          <a:xfrm>
            <a:off x="4586547" y="5140960"/>
            <a:ext cx="7249853" cy="13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Тернарная операция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FFCCC3-870E-43DA-83CA-ACE40DB3C7DC}"/>
              </a:ext>
            </a:extLst>
          </p:cNvPr>
          <p:cNvSpPr/>
          <p:nvPr/>
        </p:nvSpPr>
        <p:spPr>
          <a:xfrm>
            <a:off x="441605" y="905785"/>
            <a:ext cx="658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оператор используется для сокращения объема кода.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Тернарный оператор имеет такую структуру: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выражение1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altLang="ru-RU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115AB65-76DB-4F27-B269-7A364B64DD1B}"/>
              </a:ext>
            </a:extLst>
          </p:cNvPr>
          <p:cNvSpPr/>
          <p:nvPr/>
        </p:nvSpPr>
        <p:spPr>
          <a:xfrm>
            <a:off x="379227" y="3126113"/>
            <a:ext cx="8754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a=4;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 % 2 == 0 ?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чётное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нечётное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0DFA160A-8372-4C47-A190-C62919B9D847}"/>
              </a:ext>
            </a:extLst>
          </p:cNvPr>
          <p:cNvSpPr/>
          <p:nvPr/>
        </p:nvSpPr>
        <p:spPr>
          <a:xfrm>
            <a:off x="7324887" y="1523242"/>
            <a:ext cx="3616960" cy="354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логическое выражение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063E46A-2A7D-4687-9A1D-C1827DC9F3F6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 flipH="1">
            <a:off x="7873527" y="1877881"/>
            <a:ext cx="1259840" cy="103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63E0BEF-B4FE-4B7D-B7CC-C2472B18D70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33367" y="1877881"/>
            <a:ext cx="1259840" cy="101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AD5B19FF-843A-4FC5-85DC-7D29BC4EE24F}"/>
              </a:ext>
            </a:extLst>
          </p:cNvPr>
          <p:cNvSpPr/>
          <p:nvPr/>
        </p:nvSpPr>
        <p:spPr>
          <a:xfrm>
            <a:off x="6816887" y="2914642"/>
            <a:ext cx="2113280" cy="463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5AA87F9-ADAF-401E-B24A-97A19ADC5803}"/>
              </a:ext>
            </a:extLst>
          </p:cNvPr>
          <p:cNvSpPr/>
          <p:nvPr/>
        </p:nvSpPr>
        <p:spPr>
          <a:xfrm>
            <a:off x="9336567" y="2894338"/>
            <a:ext cx="2113280" cy="463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выражение2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54EAD7D-7402-4618-87D7-6C7CD820C221}"/>
              </a:ext>
            </a:extLst>
          </p:cNvPr>
          <p:cNvSpPr/>
          <p:nvPr/>
        </p:nvSpPr>
        <p:spPr>
          <a:xfrm>
            <a:off x="7720654" y="2282797"/>
            <a:ext cx="1259840" cy="320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истина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0DE65B-0B9A-4795-87BE-AA62C4FB1A2E}"/>
              </a:ext>
            </a:extLst>
          </p:cNvPr>
          <p:cNvSpPr/>
          <p:nvPr/>
        </p:nvSpPr>
        <p:spPr>
          <a:xfrm>
            <a:off x="9285294" y="2269786"/>
            <a:ext cx="1259840" cy="320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37515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78232"/>
            <a:ext cx="6959600" cy="1097280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Приведение типов</a:t>
            </a: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Методы </a:t>
            </a:r>
            <a:r>
              <a:rPr lang="en-US" sz="3600" dirty="0">
                <a:latin typeface="+mj-lt"/>
              </a:rPr>
              <a:t>Parse</a:t>
            </a:r>
            <a:r>
              <a:rPr lang="ru-RU" sz="3600" dirty="0">
                <a:latin typeface="+mj-lt"/>
              </a:rPr>
              <a:t>()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и </a:t>
            </a:r>
            <a:r>
              <a:rPr lang="en-US" sz="3600" dirty="0" err="1">
                <a:latin typeface="+mj-lt"/>
              </a:rPr>
              <a:t>TryParse</a:t>
            </a:r>
            <a:r>
              <a:rPr lang="ru-RU" sz="3600" dirty="0">
                <a:latin typeface="+mj-lt"/>
              </a:rPr>
              <a:t>()</a:t>
            </a: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ru-RU" sz="3600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EC1FC6-4CD9-47F1-8F38-87F42401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784" y="5329438"/>
            <a:ext cx="39116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Нажимаем </a:t>
            </a:r>
            <a:r>
              <a:rPr lang="en-US" altLang="ru-RU" sz="1400" b="1" dirty="0"/>
              <a:t>Ctrl</a:t>
            </a:r>
            <a:r>
              <a:rPr lang="ru-RU" altLang="ru-RU" sz="1400" b="1" dirty="0"/>
              <a:t>+</a:t>
            </a:r>
            <a:r>
              <a:rPr lang="en-US" altLang="ru-RU" sz="1400" b="1" dirty="0"/>
              <a:t>F</a:t>
            </a:r>
            <a:r>
              <a:rPr lang="ru-RU" altLang="ru-RU" sz="1400" b="1" dirty="0"/>
              <a:t>5 </a:t>
            </a:r>
            <a:r>
              <a:rPr lang="ru-RU" altLang="ru-RU" sz="1400" dirty="0"/>
              <a:t>– запуск без отладки (окно консоли мгновенно не закроется)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069F7-C0B8-4C6F-B32D-F06A9163BF8A}"/>
              </a:ext>
            </a:extLst>
          </p:cNvPr>
          <p:cNvSpPr/>
          <p:nvPr/>
        </p:nvSpPr>
        <p:spPr>
          <a:xfrm>
            <a:off x="20829" y="-33528"/>
            <a:ext cx="109418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главная точка входа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целочисленные переменные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"Целое число: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ввод представления первого числа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InputStr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Чтение с клавиатуры строки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InputStr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Преобразование в тип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"Целое число: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ввод представления второго числа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Ваш текст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вывод двух чисел подряд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сумма чисел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вывод суммы чисел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ex)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Введено не число!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(Exception ex)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 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9F82FB-DBC9-4B24-ADF9-55E4FB7ABCD5}"/>
              </a:ext>
            </a:extLst>
          </p:cNvPr>
          <p:cNvSpPr/>
          <p:nvPr/>
        </p:nvSpPr>
        <p:spPr>
          <a:xfrm>
            <a:off x="7873492" y="1266952"/>
            <a:ext cx="419506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 sz="1400" dirty="0"/>
              <a:t>Эксперименты с программой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400" dirty="0"/>
              <a:t>Ввести вместо первого числа букву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400" dirty="0"/>
              <a:t>Ввести вместо второго числа букву</a:t>
            </a:r>
          </a:p>
        </p:txBody>
      </p:sp>
    </p:spTree>
    <p:extLst>
      <p:ext uri="{BB962C8B-B14F-4D97-AF65-F5344CB8AC3E}">
        <p14:creationId xmlns:p14="http://schemas.microsoft.com/office/powerpoint/2010/main" val="277994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Побитовые(поразрядные) операции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319DA6-9533-4434-BBD2-5A611AF000C5}"/>
              </a:ext>
            </a:extLst>
          </p:cNvPr>
          <p:cNvSpPr/>
          <p:nvPr/>
        </p:nvSpPr>
        <p:spPr>
          <a:xfrm>
            <a:off x="448765" y="1085925"/>
            <a:ext cx="3125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(логическое умножение)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93B82D-57C4-42FA-86C0-E79548FA39FE}"/>
              </a:ext>
            </a:extLst>
          </p:cNvPr>
          <p:cNvSpPr/>
          <p:nvPr/>
        </p:nvSpPr>
        <p:spPr>
          <a:xfrm>
            <a:off x="4398334" y="12859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Умножение производится поразрядно, и если у обоих операндов значения разрядов равно 1, то операция возвращает 1, иначе возвращается число 0.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6DB1B0-0B67-44BD-A949-63BCE53CA018}"/>
              </a:ext>
            </a:extLst>
          </p:cNvPr>
          <p:cNvSpPr/>
          <p:nvPr/>
        </p:nvSpPr>
        <p:spPr>
          <a:xfrm>
            <a:off x="836427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x1 = 2;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 010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y1 = 5;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 101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(x1 &amp; y1);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Выведется 0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Побитовые(поразрядные) операции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319DA6-9533-4434-BBD2-5A611AF000C5}"/>
              </a:ext>
            </a:extLst>
          </p:cNvPr>
          <p:cNvSpPr/>
          <p:nvPr/>
        </p:nvSpPr>
        <p:spPr>
          <a:xfrm>
            <a:off x="448765" y="1085925"/>
            <a:ext cx="3125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(логическое сложение)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93B82D-57C4-42FA-86C0-E79548FA39FE}"/>
              </a:ext>
            </a:extLst>
          </p:cNvPr>
          <p:cNvSpPr/>
          <p:nvPr/>
        </p:nvSpPr>
        <p:spPr>
          <a:xfrm>
            <a:off x="4398334" y="1285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Похоже на логическое умножение, операция также производится по двоичным разрядам, но теперь возвращается единица, если хотя бы у одного числа в данном разряде имеется единица.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1721BD-54D6-4362-9420-17D7A7CB48C6}"/>
              </a:ext>
            </a:extLst>
          </p:cNvPr>
          <p:cNvSpPr/>
          <p:nvPr/>
        </p:nvSpPr>
        <p:spPr>
          <a:xfrm>
            <a:off x="781481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x1 = 2;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 010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y1 = 5;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 101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(x1 | y1);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 7 ( = 111)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Побитовые(поразрядные) операции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319DA6-9533-4434-BBD2-5A611AF000C5}"/>
              </a:ext>
            </a:extLst>
          </p:cNvPr>
          <p:cNvSpPr/>
          <p:nvPr/>
        </p:nvSpPr>
        <p:spPr>
          <a:xfrm>
            <a:off x="448764" y="1085925"/>
            <a:ext cx="3737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dirty="0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 </a:t>
            </a:r>
          </a:p>
          <a:p>
            <a:r>
              <a:rPr lang="en-US" sz="2000" kern="0" dirty="0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kern="0" dirty="0" err="1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логическое</a:t>
            </a:r>
            <a:r>
              <a:rPr lang="en-US" sz="2000" kern="0" dirty="0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исключающее</a:t>
            </a:r>
            <a:r>
              <a:rPr lang="en-US" sz="2000" kern="0" dirty="0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kern="0" dirty="0">
                <a:effectLst>
                  <a:glow>
                    <a:srgbClr val="0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000" b="1" kern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kern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1721BD-54D6-4362-9420-17D7A7CB48C6}"/>
              </a:ext>
            </a:extLst>
          </p:cNvPr>
          <p:cNvSpPr/>
          <p:nvPr/>
        </p:nvSpPr>
        <p:spPr>
          <a:xfrm>
            <a:off x="578280" y="3309390"/>
            <a:ext cx="104453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45;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Значение, которое надо зашифровать - в двоичной форме 101101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102;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//Пусть это будет ключ - в двоичной форме 1100110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^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//Результатом будет число 1001011 или 75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Число после шифровки: 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Результатом будет исходное число 45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Расшифрованное число: 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7159826-F7AF-4017-AD9D-957AF5BCA00C}"/>
              </a:ext>
            </a:extLst>
          </p:cNvPr>
          <p:cNvSpPr/>
          <p:nvPr/>
        </p:nvSpPr>
        <p:spPr>
          <a:xfrm>
            <a:off x="4826000" y="13629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эту операцию называют XOR, нередко ее применяют для простого шифрования. Здесь опять же производятся поразрядные операции. Если у нас значения текущего разряда у обоих чисел разные, то возвращается 1, иначе возвращается 0.</a:t>
            </a:r>
          </a:p>
        </p:txBody>
      </p:sp>
    </p:spTree>
    <p:extLst>
      <p:ext uri="{BB962C8B-B14F-4D97-AF65-F5344CB8AC3E}">
        <p14:creationId xmlns:p14="http://schemas.microsoft.com/office/powerpoint/2010/main" val="139937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Побитовые(поразрядные) операции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319DA6-9533-4434-BBD2-5A611AF000C5}"/>
              </a:ext>
            </a:extLst>
          </p:cNvPr>
          <p:cNvSpPr/>
          <p:nvPr/>
        </p:nvSpPr>
        <p:spPr>
          <a:xfrm>
            <a:off x="448764" y="1085925"/>
            <a:ext cx="3940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~ 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(логическое отрицание или инверсия)</a:t>
            </a:r>
            <a:endParaRPr lang="ru-RU" sz="2400" b="1" kern="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111285-14D2-4554-8A21-ED1815094765}"/>
              </a:ext>
            </a:extLst>
          </p:cNvPr>
          <p:cNvSpPr/>
          <p:nvPr/>
        </p:nvSpPr>
        <p:spPr>
          <a:xfrm>
            <a:off x="4592320" y="12859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Еще одна поразрядная операция, которая инвертирует все разряды: если значение разряда равно 1, то оно становится равным нулю, и наоборот.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B8E0D-DE7E-479D-B511-A57203A0749B}"/>
              </a:ext>
            </a:extLst>
          </p:cNvPr>
          <p:cNvSpPr/>
          <p:nvPr/>
        </p:nvSpPr>
        <p:spPr>
          <a:xfrm>
            <a:off x="579120" y="3323997"/>
            <a:ext cx="7955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12;             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00001100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(~x);  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11110011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-13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4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67342E-6961-44F2-9947-3849E32DF2ED}"/>
              </a:ext>
            </a:extLst>
          </p:cNvPr>
          <p:cNvSpPr/>
          <p:nvPr/>
        </p:nvSpPr>
        <p:spPr>
          <a:xfrm>
            <a:off x="737616" y="2912042"/>
            <a:ext cx="10184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сдвига также производятся над разрядами чисел. Сдвиг может происходить вправо и влево.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x&lt;&lt;y - сдвигает число x влево на y разрядов. Например, 4&lt;&lt;1 сдвигает число 4 (которое в двоичном представлении 100) на один разряд влево, то есть в итоге получается 1000 или число 8 в десятичном представлении. </a:t>
            </a:r>
            <a:r>
              <a:rPr lang="ru-RU" i="1" dirty="0"/>
              <a:t>Операция сдвига влево отбрасывает старшие биты, которые находятся за пределами диапазона типа результата, и задает позиции пустых битов низкого порядка, равные нулю.</a:t>
            </a: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x&gt;&gt;y - сдвигает число x вправо на y разрядов. Например, 16&gt;&gt;1 сдвигает число 16 (которое в двоичном представлении 10000) на один разряд вправо, то есть в итоге получается 1000 или число 8 в десятичном представлении. </a:t>
            </a:r>
            <a:r>
              <a:rPr lang="ru-RU" i="1" dirty="0"/>
              <a:t>Операция сдвига вправо удаляет младшие разряды.</a:t>
            </a: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7804A8-1AF4-4970-BCFD-FA451FB027C8}"/>
              </a:ext>
            </a:extLst>
          </p:cNvPr>
          <p:cNvSpPr/>
          <p:nvPr/>
        </p:nvSpPr>
        <p:spPr>
          <a:xfrm>
            <a:off x="663703" y="1292671"/>
            <a:ext cx="3357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&lt;&lt;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&gt;&gt;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(Операции (побитового) сдвига)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9F099B-2760-481A-B664-141A93F5ACA5}"/>
              </a:ext>
            </a:extLst>
          </p:cNvPr>
          <p:cNvSpPr/>
          <p:nvPr/>
        </p:nvSpPr>
        <p:spPr>
          <a:xfrm>
            <a:off x="4937760" y="9239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OpenSansRegular"/>
              </a:rPr>
              <a:t>Структура:</a:t>
            </a:r>
          </a:p>
          <a:p>
            <a:r>
              <a:rPr lang="ru-RU" dirty="0">
                <a:solidFill>
                  <a:schemeClr val="tx2"/>
                </a:solidFill>
                <a:latin typeface="OpenSansRegular"/>
              </a:rPr>
              <a:t>  </a:t>
            </a:r>
          </a:p>
          <a:p>
            <a:r>
              <a:rPr lang="ru-RU" i="1" dirty="0">
                <a:solidFill>
                  <a:schemeClr val="tx2"/>
                </a:solidFill>
                <a:latin typeface="OpenSansRegular"/>
              </a:rPr>
              <a:t>значение &lt;&lt; </a:t>
            </a:r>
            <a:r>
              <a:rPr lang="ru-RU" i="1" dirty="0" err="1">
                <a:solidFill>
                  <a:schemeClr val="tx2"/>
                </a:solidFill>
                <a:latin typeface="OpenSansRegular"/>
              </a:rPr>
              <a:t>число_битов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i="1" dirty="0">
                <a:solidFill>
                  <a:schemeClr val="tx2"/>
                </a:solidFill>
                <a:latin typeface="OpenSansRegular"/>
              </a:rPr>
              <a:t>значение &gt;&gt; </a:t>
            </a:r>
            <a:r>
              <a:rPr lang="ru-RU" i="1" dirty="0" err="1">
                <a:solidFill>
                  <a:schemeClr val="tx2"/>
                </a:solidFill>
                <a:latin typeface="OpenSansRegular"/>
              </a:rPr>
              <a:t>число_битов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D0F3E63-3A8A-4F98-9616-31CA075FC5EE}"/>
              </a:ext>
            </a:extLst>
          </p:cNvPr>
          <p:cNvSpPr txBox="1">
            <a:spLocks/>
          </p:cNvSpPr>
          <p:nvPr/>
        </p:nvSpPr>
        <p:spPr>
          <a:xfrm>
            <a:off x="5106416" y="136231"/>
            <a:ext cx="6662928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Побитовые(поразрядные)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29918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7804A8-1AF4-4970-BCFD-FA451FB027C8}"/>
              </a:ext>
            </a:extLst>
          </p:cNvPr>
          <p:cNvSpPr/>
          <p:nvPr/>
        </p:nvSpPr>
        <p:spPr>
          <a:xfrm>
            <a:off x="663703" y="1292671"/>
            <a:ext cx="3357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&lt;&lt;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&gt;&gt;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(Операции (побитового) сдвига)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9F099B-2760-481A-B664-141A93F5ACA5}"/>
              </a:ext>
            </a:extLst>
          </p:cNvPr>
          <p:cNvSpPr/>
          <p:nvPr/>
        </p:nvSpPr>
        <p:spPr>
          <a:xfrm>
            <a:off x="4937760" y="9239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OpenSansRegular"/>
              </a:rPr>
              <a:t>Структура:</a:t>
            </a:r>
          </a:p>
          <a:p>
            <a:r>
              <a:rPr lang="ru-RU" dirty="0">
                <a:solidFill>
                  <a:schemeClr val="tx2"/>
                </a:solidFill>
                <a:latin typeface="OpenSansRegular"/>
              </a:rPr>
              <a:t>  </a:t>
            </a:r>
          </a:p>
          <a:p>
            <a:r>
              <a:rPr lang="ru-RU" i="1" dirty="0">
                <a:solidFill>
                  <a:schemeClr val="tx2"/>
                </a:solidFill>
                <a:latin typeface="OpenSansRegular"/>
              </a:rPr>
              <a:t>значение &lt;&lt; </a:t>
            </a:r>
            <a:r>
              <a:rPr lang="ru-RU" i="1" dirty="0" err="1">
                <a:solidFill>
                  <a:schemeClr val="tx2"/>
                </a:solidFill>
                <a:latin typeface="OpenSansRegular"/>
              </a:rPr>
              <a:t>число_битов</a:t>
            </a:r>
            <a:br>
              <a:rPr lang="ru-RU">
                <a:solidFill>
                  <a:schemeClr val="tx2"/>
                </a:solidFill>
              </a:rPr>
            </a:br>
            <a:r>
              <a:rPr lang="ru-RU">
                <a:solidFill>
                  <a:schemeClr val="tx2"/>
                </a:solidFill>
                <a:latin typeface="OpenSansRegular"/>
              </a:rPr>
              <a:t>      </a:t>
            </a:r>
            <a:r>
              <a:rPr lang="ru-RU" i="1">
                <a:solidFill>
                  <a:schemeClr val="tx2"/>
                </a:solidFill>
                <a:latin typeface="OpenSansRegular"/>
              </a:rPr>
              <a:t>значение </a:t>
            </a:r>
            <a:r>
              <a:rPr lang="ru-RU" i="1" dirty="0">
                <a:solidFill>
                  <a:schemeClr val="tx2"/>
                </a:solidFill>
                <a:latin typeface="OpenSansRegular"/>
              </a:rPr>
              <a:t>&gt;&gt; </a:t>
            </a:r>
            <a:r>
              <a:rPr lang="ru-RU" i="1" dirty="0" err="1">
                <a:solidFill>
                  <a:schemeClr val="tx2"/>
                </a:solidFill>
                <a:latin typeface="OpenSansRegular"/>
              </a:rPr>
              <a:t>число_битов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291F9C-E37F-4676-B236-D31933E973E0}"/>
              </a:ext>
            </a:extLst>
          </p:cNvPr>
          <p:cNvSpPr/>
          <p:nvPr/>
        </p:nvSpPr>
        <p:spPr>
          <a:xfrm>
            <a:off x="477520" y="30207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6, result;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Умножить на 2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)(n &lt;&lt; 1);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"{0} * 2 = {1}"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n, result);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A66001-21FA-4470-A45F-5341C14519AE}"/>
              </a:ext>
            </a:extLst>
          </p:cNvPr>
          <p:cNvSpPr/>
          <p:nvPr/>
        </p:nvSpPr>
        <p:spPr>
          <a:xfrm>
            <a:off x="6248400" y="30137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6, result;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Разделить на 2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)(n &gt;&gt; 1);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"{0} / 2 = {1}"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n, result);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D63A999-F286-4A11-A376-92F016C42144}"/>
              </a:ext>
            </a:extLst>
          </p:cNvPr>
          <p:cNvSpPr txBox="1">
            <a:spLocks/>
          </p:cNvSpPr>
          <p:nvPr/>
        </p:nvSpPr>
        <p:spPr>
          <a:xfrm>
            <a:off x="5106416" y="136231"/>
            <a:ext cx="6662928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Побитовые(поразрядные)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541255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1134</Words>
  <Application>Microsoft Office PowerPoint</Application>
  <PresentationFormat>Широкоэкранный</PresentationFormat>
  <Paragraphs>255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OpenSansRegular</vt:lpstr>
      <vt:lpstr>Symbol</vt:lpstr>
      <vt:lpstr>Times New Roman</vt:lpstr>
      <vt:lpstr>verdana</vt:lpstr>
      <vt:lpstr>verdana</vt:lpstr>
      <vt:lpstr>Тема Office</vt:lpstr>
      <vt:lpstr>Модуль 1 Семинар 3 </vt:lpstr>
      <vt:lpstr>Тернарная операция</vt:lpstr>
      <vt:lpstr>Презентация PowerPoint</vt:lpstr>
      <vt:lpstr>Побитовые(поразрядные) операции</vt:lpstr>
      <vt:lpstr>Побитовые(поразрядные) операции</vt:lpstr>
      <vt:lpstr>Побитовые(поразрядные) операции</vt:lpstr>
      <vt:lpstr>Побитовые(поразрядные) операции</vt:lpstr>
      <vt:lpstr>Презентация PowerPoint</vt:lpstr>
      <vt:lpstr>Презентация PowerPoint</vt:lpstr>
      <vt:lpstr>Специфические формы присваивания</vt:lpstr>
      <vt:lpstr>Специфические формы присваивания</vt:lpstr>
      <vt:lpstr>Специфические формы присваивания</vt:lpstr>
      <vt:lpstr>Контроль переполнения checked и unchecked </vt:lpstr>
      <vt:lpstr>Контроль переполнения checked и unchecked </vt:lpstr>
      <vt:lpstr>Контроль переполнения checked и unchecked </vt:lpstr>
      <vt:lpstr>Контроль переполнения checked и unchecked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67</cp:revision>
  <dcterms:created xsi:type="dcterms:W3CDTF">2019-07-01T07:56:39Z</dcterms:created>
  <dcterms:modified xsi:type="dcterms:W3CDTF">2019-07-02T05:43:55Z</dcterms:modified>
</cp:coreProperties>
</file>