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68" r:id="rId4"/>
    <p:sldId id="269" r:id="rId5"/>
    <p:sldId id="270" r:id="rId6"/>
    <p:sldId id="259" r:id="rId7"/>
    <p:sldId id="265" r:id="rId8"/>
    <p:sldId id="261" r:id="rId9"/>
    <p:sldId id="273" r:id="rId10"/>
    <p:sldId id="275" r:id="rId11"/>
    <p:sldId id="263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dn.microsoft.com/ru-ru/library/system.math.exp(v=vs.110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a4ke8e73(v=vs.110)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ru-ru/library/1cz5da1c(v=vs.110)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2634615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02060"/>
              </a:buClr>
            </a:pPr>
            <a:r>
              <a:rPr lang="ru-RU" dirty="0"/>
              <a:t>Создание переменных</a:t>
            </a:r>
          </a:p>
          <a:p>
            <a:pPr>
              <a:buClr>
                <a:srgbClr val="002060"/>
              </a:buClr>
            </a:pPr>
            <a:r>
              <a:rPr lang="ru-RU" dirty="0"/>
              <a:t>Ввод-вывод строки</a:t>
            </a:r>
          </a:p>
          <a:p>
            <a:pPr>
              <a:buClr>
                <a:srgbClr val="002060"/>
              </a:buClr>
            </a:pPr>
            <a:r>
              <a:rPr lang="ru-RU" dirty="0"/>
              <a:t>Форматирование чисел в формате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>
              <a:buClr>
                <a:srgbClr val="002060"/>
              </a:buClr>
            </a:pPr>
            <a:r>
              <a:rPr lang="ru-RU" dirty="0"/>
              <a:t>Обработка исключений, оператор </a:t>
            </a:r>
            <a:r>
              <a:rPr lang="ru-RU" dirty="0" err="1"/>
              <a:t>try</a:t>
            </a:r>
            <a:r>
              <a:rPr lang="ru-RU" dirty="0"/>
              <a:t> </a:t>
            </a:r>
            <a:r>
              <a:rPr lang="ru-RU" dirty="0" err="1"/>
              <a:t>catch</a:t>
            </a:r>
            <a:r>
              <a:rPr lang="ru-RU" dirty="0"/>
              <a:t> (включая конструкцию </a:t>
            </a:r>
            <a:r>
              <a:rPr lang="ru-RU" dirty="0" err="1"/>
              <a:t>when</a:t>
            </a:r>
            <a:r>
              <a:rPr lang="ru-RU" dirty="0"/>
              <a:t>)</a:t>
            </a:r>
          </a:p>
          <a:p>
            <a:pPr>
              <a:buClr>
                <a:srgbClr val="002060"/>
              </a:buClr>
            </a:pPr>
            <a:r>
              <a:rPr lang="ru-RU" dirty="0"/>
              <a:t>Получение значения переменной с клавиатуры</a:t>
            </a:r>
          </a:p>
          <a:p>
            <a:pPr>
              <a:buClr>
                <a:srgbClr val="002060"/>
              </a:buClr>
            </a:pPr>
            <a:r>
              <a:rPr lang="ru-RU" dirty="0"/>
              <a:t>Статический класс </a:t>
            </a:r>
            <a:r>
              <a:rPr lang="ru-RU" dirty="0" err="1"/>
              <a:t>Math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341FFE-E04C-4D12-BECE-D2E3D71563E9}"/>
              </a:ext>
            </a:extLst>
          </p:cNvPr>
          <p:cNvSpPr txBox="1">
            <a:spLocks/>
          </p:cNvSpPr>
          <p:nvPr/>
        </p:nvSpPr>
        <p:spPr>
          <a:xfrm>
            <a:off x="1774952" y="168657"/>
            <a:ext cx="10674096" cy="82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Обработка исключений - оператор </a:t>
            </a:r>
            <a:r>
              <a:rPr lang="ru-RU" sz="3600" dirty="0" err="1"/>
              <a:t>try</a:t>
            </a:r>
            <a:r>
              <a:rPr lang="ru-RU" sz="3600" dirty="0"/>
              <a:t> </a:t>
            </a:r>
            <a:r>
              <a:rPr lang="ru-RU" sz="3600" dirty="0" err="1"/>
              <a:t>catch</a:t>
            </a:r>
            <a:endParaRPr lang="ru-RU" sz="3600" dirty="0"/>
          </a:p>
          <a:p>
            <a:pPr algn="ctr">
              <a:buClr>
                <a:srgbClr val="002060"/>
              </a:buClr>
            </a:pPr>
            <a:r>
              <a:rPr lang="ru-RU" sz="3600" dirty="0"/>
              <a:t>Конструкция </a:t>
            </a:r>
            <a:r>
              <a:rPr lang="ru-RU" sz="3600" dirty="0" err="1"/>
              <a:t>when</a:t>
            </a:r>
            <a:endParaRPr lang="ru-RU" sz="3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85A47C-20EB-4403-A488-1627617BC2A0}"/>
              </a:ext>
            </a:extLst>
          </p:cNvPr>
          <p:cNvSpPr/>
          <p:nvPr/>
        </p:nvSpPr>
        <p:spPr>
          <a:xfrm>
            <a:off x="191008" y="1451610"/>
            <a:ext cx="9196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встречаемые типы исключений: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 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тип всех исключений. Блок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указан тип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«ловить» все исключения.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некорректный формат операнда или аргумента (при передаче в метод).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DivideByZeroException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 на ноль</a:t>
            </a:r>
          </a:p>
        </p:txBody>
      </p:sp>
    </p:spTree>
    <p:extLst>
      <p:ext uri="{BB962C8B-B14F-4D97-AF65-F5344CB8AC3E}">
        <p14:creationId xmlns:p14="http://schemas.microsoft.com/office/powerpoint/2010/main" val="36439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811256" cy="1124712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Получение значения переменной с клавиатуры</a:t>
            </a:r>
          </a:p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Преобразование типов</a:t>
            </a: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ru-RU" sz="3600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FA9E59-FE77-4092-BCE8-7DA03BB4C489}"/>
              </a:ext>
            </a:extLst>
          </p:cNvPr>
          <p:cNvSpPr/>
          <p:nvPr/>
        </p:nvSpPr>
        <p:spPr>
          <a:xfrm>
            <a:off x="5344160" y="1043560"/>
            <a:ext cx="6579616" cy="1597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переменную, значение которой нужно ввести с клавиатуры: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случае, если переменная типа стринг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 ранее слайд «Ввод-вывод строки».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В ином случае (рассмотрим на примере целочисленной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переменной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6DB8FA2-2B1A-4307-9D52-98D7BA40CBD2}"/>
              </a:ext>
            </a:extLst>
          </p:cNvPr>
          <p:cNvSpPr/>
          <p:nvPr/>
        </p:nvSpPr>
        <p:spPr>
          <a:xfrm>
            <a:off x="0" y="919798"/>
            <a:ext cx="9144000" cy="6171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считывание строки с клавиатуры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x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преобразование типа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$"x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{x}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отлавливаем исключение, если введено не целочисленное значение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(Exception ex){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32"/>
            <a:ext cx="10515600" cy="58048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Статический класс </a:t>
            </a:r>
            <a:r>
              <a:rPr lang="ru-RU" sz="3600" dirty="0" err="1">
                <a:latin typeface="+mj-lt"/>
              </a:rPr>
              <a:t>Math</a:t>
            </a:r>
            <a:endParaRPr lang="ru-RU" sz="3600" dirty="0">
              <a:latin typeface="+mj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DAD67A8-7182-4AFF-A736-7999174A0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62373"/>
              </p:ext>
            </p:extLst>
          </p:nvPr>
        </p:nvGraphicFramePr>
        <p:xfrm>
          <a:off x="286964" y="1138326"/>
          <a:ext cx="6845356" cy="45715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35738">
                  <a:extLst>
                    <a:ext uri="{9D8B030D-6E8A-4147-A177-3AD203B41FA5}">
                      <a16:colId xmlns:a16="http://schemas.microsoft.com/office/drawing/2014/main" val="1630958518"/>
                    </a:ext>
                  </a:extLst>
                </a:gridCol>
                <a:gridCol w="3509618">
                  <a:extLst>
                    <a:ext uri="{9D8B030D-6E8A-4147-A177-3AD203B41FA5}">
                      <a16:colId xmlns:a16="http://schemas.microsoft.com/office/drawing/2014/main" val="1003004246"/>
                    </a:ext>
                  </a:extLst>
                </a:gridCol>
              </a:tblGrid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Возводит 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а в степень p</a:t>
                      </a: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a,p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573314249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Возводит число е в конкретную степень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</a:t>
                      </a: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584203529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Квадратный корень 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Math.Sqrt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76413785"/>
                  </a:ext>
                </a:extLst>
              </a:tr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Умножает два числа типа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BigMul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,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62178881"/>
                  </a:ext>
                </a:extLst>
              </a:tr>
              <a:tr h="752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2300690"/>
                  </a:ext>
                </a:extLst>
              </a:tr>
              <a:tr h="1128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Вычисляет частное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запоминает  остаток в выходном параметре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Math.DivRem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(a,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 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 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 r)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91291741"/>
                  </a:ext>
                </a:extLst>
              </a:tr>
              <a:tr h="36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379994301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от деления одного числа на другое 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Math.IEEERemainder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,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738811617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69FF57-B2A0-46D8-B11A-C890AD1EE26F}"/>
              </a:ext>
            </a:extLst>
          </p:cNvPr>
          <p:cNvSpPr/>
          <p:nvPr/>
        </p:nvSpPr>
        <p:spPr>
          <a:xfrm>
            <a:off x="7254240" y="888317"/>
            <a:ext cx="484632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1400" dirty="0"/>
              <a:t>Пример использования </a:t>
            </a:r>
            <a:r>
              <a:rPr lang="en-US" altLang="ru-RU" sz="1400" dirty="0"/>
              <a:t>Math</a:t>
            </a:r>
            <a:r>
              <a:rPr lang="ru-RU" altLang="ru-RU" sz="1400" dirty="0"/>
              <a:t>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2, y = 33;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меньше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Ctrl+f5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и программа выведет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180CBF-3506-4B0A-9C3D-F369826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0" y="5110193"/>
            <a:ext cx="4186852" cy="12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32"/>
            <a:ext cx="10515600" cy="58048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Статический класс </a:t>
            </a:r>
            <a:r>
              <a:rPr lang="ru-RU" sz="3600" dirty="0" err="1">
                <a:latin typeface="+mj-lt"/>
              </a:rPr>
              <a:t>Math</a:t>
            </a:r>
            <a:endParaRPr lang="ru-RU" sz="36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BD0FB-9A52-42FD-BD8F-701433B43E92}"/>
              </a:ext>
            </a:extLst>
          </p:cNvPr>
          <p:cNvSpPr/>
          <p:nvPr/>
        </p:nvSpPr>
        <p:spPr>
          <a:xfrm>
            <a:off x="7254240" y="888317"/>
            <a:ext cx="484632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1400" dirty="0"/>
              <a:t>Пример использования </a:t>
            </a:r>
            <a:r>
              <a:rPr lang="en-US" altLang="ru-RU" sz="1400" dirty="0"/>
              <a:t>Math</a:t>
            </a:r>
            <a:r>
              <a:rPr lang="ru-RU" altLang="ru-RU" sz="1400" dirty="0"/>
              <a:t>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2, y = 33;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меньше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Ctrl+f5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и программа выведет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CCC8FF-6A2E-4244-9538-CBCCB679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110193"/>
            <a:ext cx="4186852" cy="1200531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32D9E57-AADA-49F0-BEAC-F2ED4F64E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3197"/>
              </p:ext>
            </p:extLst>
          </p:nvPr>
        </p:nvGraphicFramePr>
        <p:xfrm>
          <a:off x="91440" y="1256665"/>
          <a:ext cx="6847840" cy="4704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3187">
                  <a:extLst>
                    <a:ext uri="{9D8B030D-6E8A-4147-A177-3AD203B41FA5}">
                      <a16:colId xmlns:a16="http://schemas.microsoft.com/office/drawing/2014/main" val="3067108707"/>
                    </a:ext>
                  </a:extLst>
                </a:gridCol>
                <a:gridCol w="1984653">
                  <a:extLst>
                    <a:ext uri="{9D8B030D-6E8A-4147-A177-3AD203B41FA5}">
                      <a16:colId xmlns:a16="http://schemas.microsoft.com/office/drawing/2014/main" val="3627431309"/>
                    </a:ext>
                  </a:extLst>
                </a:gridCol>
              </a:tblGrid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Минимум (сравниваем числа одного типа)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Math.M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,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698863059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Максимум (сравниваем числа одного типа)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Math.Max( , 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915311547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1 или -1, в зависимости от знака десятичного числа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0, если </a:t>
                      </a: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равно 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Math.Sign( 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67639479"/>
                  </a:ext>
                </a:extLst>
              </a:tr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|x|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Abs(x)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4001917299"/>
                  </a:ext>
                </a:extLst>
              </a:tr>
              <a:tr h="752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наименьшее целое число, которое больше или равно заданному десятичному числу.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</a:t>
                      </a: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Ceiling( 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887164250"/>
                  </a:ext>
                </a:extLst>
              </a:tr>
              <a:tr h="1128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наибольшее целое число, которое меньше или равно указанному десятичному числу</a:t>
                      </a: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Math.Floor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376653480"/>
                  </a:ext>
                </a:extLst>
              </a:tr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Целая часть числа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Math.Truncate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75730515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Округляет число до ближайшего целого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Math.Round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420556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31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32"/>
            <a:ext cx="10515600" cy="58048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Статический класс </a:t>
            </a:r>
            <a:r>
              <a:rPr lang="ru-RU" sz="3600" dirty="0" err="1">
                <a:latin typeface="+mj-lt"/>
              </a:rPr>
              <a:t>Math</a:t>
            </a:r>
            <a:endParaRPr lang="ru-RU" sz="3600" dirty="0">
              <a:latin typeface="+mj-lt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0E56F6F-C98D-45C3-804D-A5A9E3FCC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24153"/>
              </p:ext>
            </p:extLst>
          </p:nvPr>
        </p:nvGraphicFramePr>
        <p:xfrm>
          <a:off x="398724" y="1626964"/>
          <a:ext cx="6164636" cy="16648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1036">
                  <a:extLst>
                    <a:ext uri="{9D8B030D-6E8A-4147-A177-3AD203B41FA5}">
                      <a16:colId xmlns:a16="http://schemas.microsoft.com/office/drawing/2014/main" val="246700446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471339042"/>
                    </a:ext>
                  </a:extLst>
                </a:gridCol>
              </a:tblGrid>
              <a:tr h="55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Косинус угла.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Math.Cos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00587"/>
                  </a:ext>
                </a:extLst>
              </a:tr>
              <a:tr h="55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 угла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04701"/>
                  </a:ext>
                </a:extLst>
              </a:tr>
              <a:tr h="55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Тангенс  угла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Math.Tan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)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435108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BD0FB-9A52-42FD-BD8F-701433B43E92}"/>
              </a:ext>
            </a:extLst>
          </p:cNvPr>
          <p:cNvSpPr/>
          <p:nvPr/>
        </p:nvSpPr>
        <p:spPr>
          <a:xfrm>
            <a:off x="7254240" y="888317"/>
            <a:ext cx="484632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1400" dirty="0"/>
              <a:t>Пример использования </a:t>
            </a:r>
            <a:r>
              <a:rPr lang="en-US" altLang="ru-RU" sz="1400" dirty="0"/>
              <a:t>Math</a:t>
            </a:r>
            <a:r>
              <a:rPr lang="ru-RU" altLang="ru-RU" sz="1400" dirty="0"/>
              <a:t>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2, y = 33;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меньше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Ctrl+f5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и программа выведет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CCC8FF-6A2E-4244-9538-CBCCB679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110193"/>
            <a:ext cx="4186852" cy="1200531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56AC723-9FED-4FD4-9AC7-90E8EA6C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09955"/>
              </p:ext>
            </p:extLst>
          </p:nvPr>
        </p:nvGraphicFramePr>
        <p:xfrm>
          <a:off x="398724" y="3441204"/>
          <a:ext cx="6164636" cy="11935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45744">
                  <a:extLst>
                    <a:ext uri="{9D8B030D-6E8A-4147-A177-3AD203B41FA5}">
                      <a16:colId xmlns:a16="http://schemas.microsoft.com/office/drawing/2014/main" val="3150899979"/>
                    </a:ext>
                  </a:extLst>
                </a:gridCol>
                <a:gridCol w="2118892">
                  <a:extLst>
                    <a:ext uri="{9D8B030D-6E8A-4147-A177-3AD203B41FA5}">
                      <a16:colId xmlns:a16="http://schemas.microsoft.com/office/drawing/2014/main" val="2481225250"/>
                    </a:ext>
                  </a:extLst>
                </a:gridCol>
              </a:tblGrid>
              <a:tr h="4907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Натуральный логарифм (основ е)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Math.Log( 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39100"/>
                  </a:ext>
                </a:extLst>
              </a:tr>
              <a:tr h="70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Десятичный логарифм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Math.Log10(  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0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3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pic>
        <p:nvPicPr>
          <p:cNvPr id="1026" name="Picture 2" descr="http://c-sharp.pro/wp-content/uploads/2018/03/%D0%A2%D0%B8%D0%BF%D1%8B%D0%94%D0%B0%D0%BD%D0%BD%D1%8B%D1%85.jpg">
            <a:extLst>
              <a:ext uri="{FF2B5EF4-FFF2-40B4-BE49-F238E27FC236}">
                <a16:creationId xmlns:a16="http://schemas.microsoft.com/office/drawing/2014/main" id="{728EE41D-CF61-4AE8-A0B7-74E2758B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5" y="959826"/>
            <a:ext cx="6933921" cy="50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201168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51C488-A613-44B2-922E-CAAB026C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7106"/>
              </p:ext>
            </p:extLst>
          </p:nvPr>
        </p:nvGraphicFramePr>
        <p:xfrm>
          <a:off x="194612" y="303144"/>
          <a:ext cx="5190188" cy="49495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6319">
                  <a:extLst>
                    <a:ext uri="{9D8B030D-6E8A-4147-A177-3AD203B41FA5}">
                      <a16:colId xmlns:a16="http://schemas.microsoft.com/office/drawing/2014/main" val="1075581963"/>
                    </a:ext>
                  </a:extLst>
                </a:gridCol>
                <a:gridCol w="2563806">
                  <a:extLst>
                    <a:ext uri="{9D8B030D-6E8A-4147-A177-3AD203B41FA5}">
                      <a16:colId xmlns:a16="http://schemas.microsoft.com/office/drawing/2014/main" val="3773937368"/>
                    </a:ext>
                  </a:extLst>
                </a:gridCol>
                <a:gridCol w="1730063">
                  <a:extLst>
                    <a:ext uri="{9D8B030D-6E8A-4147-A177-3AD203B41FA5}">
                      <a16:colId xmlns:a16="http://schemas.microsoft.com/office/drawing/2014/main" val="3601560148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значений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0275424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941719760"/>
                  </a:ext>
                </a:extLst>
              </a:tr>
              <a:tr h="72618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sbyte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до 127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8-бит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2009325385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4255903817"/>
                  </a:ext>
                </a:extLst>
              </a:tr>
              <a:tr h="72618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255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8-бит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1805969474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976709813"/>
                  </a:ext>
                </a:extLst>
              </a:tr>
              <a:tr h="72618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U+0000 до U+fff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16-битовый символ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Unicode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22295557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40137672"/>
                  </a:ext>
                </a:extLst>
              </a:tr>
              <a:tr h="3700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байт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058737382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489598375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D514CD-736D-4000-B66B-4D50C1B40A0F}"/>
              </a:ext>
            </a:extLst>
          </p:cNvPr>
          <p:cNvSpPr/>
          <p:nvPr/>
        </p:nvSpPr>
        <p:spPr>
          <a:xfrm>
            <a:off x="5897880" y="150081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Пример создания переменных: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a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a число 5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b, c;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объявить можно сразу несколько переменных через запятую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d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d значение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(истина)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10;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 объявлении переменной можно сразу же задавать ей значение, это называется инициализацией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5.5f;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записать число с плавающей точкой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нужно после значения добавлять суффикс f.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объявление символьной переменой g с ее инициализацией значением символа 'g' 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201168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51C488-A613-44B2-922E-CAAB026C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5856"/>
              </p:ext>
            </p:extLst>
          </p:nvPr>
        </p:nvGraphicFramePr>
        <p:xfrm>
          <a:off x="194612" y="303144"/>
          <a:ext cx="5434028" cy="59066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8429">
                  <a:extLst>
                    <a:ext uri="{9D8B030D-6E8A-4147-A177-3AD203B41FA5}">
                      <a16:colId xmlns:a16="http://schemas.microsoft.com/office/drawing/2014/main" val="1075581963"/>
                    </a:ext>
                  </a:extLst>
                </a:gridCol>
                <a:gridCol w="2684256">
                  <a:extLst>
                    <a:ext uri="{9D8B030D-6E8A-4147-A177-3AD203B41FA5}">
                      <a16:colId xmlns:a16="http://schemas.microsoft.com/office/drawing/2014/main" val="3773937368"/>
                    </a:ext>
                  </a:extLst>
                </a:gridCol>
                <a:gridCol w="1811343">
                  <a:extLst>
                    <a:ext uri="{9D8B030D-6E8A-4147-A177-3AD203B41FA5}">
                      <a16:colId xmlns:a16="http://schemas.microsoft.com/office/drawing/2014/main" val="3601560148"/>
                    </a:ext>
                  </a:extLst>
                </a:gridCol>
              </a:tblGrid>
              <a:tr h="30508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значений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0275424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 до 32767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16-бит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3308150371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2233877669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ushort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65535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16-бит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036694334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3677834767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 до 2147483647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32-бит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3354466609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3340493954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4294967295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32-бит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1785941461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563094169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-9223372036854775808 до 9223372036854775807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64-бит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81424720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28123249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ulong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18446744073709551615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64-бит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2760463032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250208091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5FD0FE-9468-4B8C-B182-A01811931EDC}"/>
              </a:ext>
            </a:extLst>
          </p:cNvPr>
          <p:cNvSpPr/>
          <p:nvPr/>
        </p:nvSpPr>
        <p:spPr>
          <a:xfrm>
            <a:off x="5897880" y="150081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Пример создания переменных: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a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a число 5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b, c;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объявить можно сразу несколько переменных через запятую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d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d значение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(истина)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10;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 объявлении переменной можно сразу же задавать ей значение, это называется инициализацией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5.5f;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записать число с плавающей точкой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нужно после значения добавлять суффикс f.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объявление символьной переменой g с ее инициализацией значением символа 'g' 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201168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51C488-A613-44B2-922E-CAAB026C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42263"/>
              </p:ext>
            </p:extLst>
          </p:nvPr>
        </p:nvGraphicFramePr>
        <p:xfrm>
          <a:off x="194612" y="303144"/>
          <a:ext cx="5332428" cy="4787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0884">
                  <a:extLst>
                    <a:ext uri="{9D8B030D-6E8A-4147-A177-3AD203B41FA5}">
                      <a16:colId xmlns:a16="http://schemas.microsoft.com/office/drawing/2014/main" val="1075581963"/>
                    </a:ext>
                  </a:extLst>
                </a:gridCol>
                <a:gridCol w="2634068">
                  <a:extLst>
                    <a:ext uri="{9D8B030D-6E8A-4147-A177-3AD203B41FA5}">
                      <a16:colId xmlns:a16="http://schemas.microsoft.com/office/drawing/2014/main" val="3773937368"/>
                    </a:ext>
                  </a:extLst>
                </a:gridCol>
                <a:gridCol w="1777476">
                  <a:extLst>
                    <a:ext uri="{9D8B030D-6E8A-4147-A177-3AD203B41FA5}">
                      <a16:colId xmlns:a16="http://schemas.microsoft.com/office/drawing/2014/main" val="3601560148"/>
                    </a:ext>
                  </a:extLst>
                </a:gridCol>
              </a:tblGrid>
              <a:tr h="39992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значений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0275424"/>
                  </a:ext>
                </a:extLst>
              </a:tr>
              <a:tr h="11697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±1,5*10-45 до ±3,4*1033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байта, точность — 7 разрядов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102759648"/>
                  </a:ext>
                </a:extLst>
              </a:tr>
              <a:tr h="438979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676053107"/>
                  </a:ext>
                </a:extLst>
              </a:tr>
              <a:tr h="11697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±5*10-324 до ±1,7*10306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байтов, точность — 16 разрядов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516631605"/>
                  </a:ext>
                </a:extLst>
              </a:tr>
              <a:tr h="438979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22545238"/>
                  </a:ext>
                </a:extLst>
              </a:tr>
              <a:tr h="11697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(-7,9 * 1028 до 7,9 * 1028) / (100–28)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байт, точность — 28 разрядов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1900516195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2F4362-40B6-44F8-843E-6FB2789C8467}"/>
              </a:ext>
            </a:extLst>
          </p:cNvPr>
          <p:cNvSpPr/>
          <p:nvPr/>
        </p:nvSpPr>
        <p:spPr>
          <a:xfrm>
            <a:off x="5897880" y="150081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Пример создания переменных: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a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a число 5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b, c;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объявить можно сразу несколько переменных через запятую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d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d значение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(истина)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10;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 объявлении переменной можно сразу же задавать ей значение, это называется инициализацией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5.5f;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записать число с плавающей точкой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нужно после значения добавлять суффикс f.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объявление символьной переменой g с ее инициализацией значением символа 'g' 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69ADF-51B9-484C-AEC1-1C364B53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9931"/>
            <a:ext cx="11765279" cy="230832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altLang="ru-RU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string </a:t>
            </a:r>
            <a:r>
              <a:rPr lang="en-US" altLang="ru-RU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очередную строку символов из стандартного потока ввода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Write(&lt;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в стандартный поток вывода СТРОКОВОЕ представление первого параметра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WriteLine(&lt;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ru-RU" altLang="ru-RU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в стандартный поток вывода  СТРОКОВОЕ представление первого параметра, завершающееся НЕИЗОБРАЖАЕМЫМИ  символами конца и перевода строки</a:t>
            </a:r>
            <a:endParaRPr lang="en-US" alt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210174-5366-4A2B-8837-9FC09270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510" y="1415500"/>
            <a:ext cx="39116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Нажимаем </a:t>
            </a:r>
            <a:r>
              <a:rPr lang="en-US" altLang="ru-RU" sz="1400" b="1" dirty="0"/>
              <a:t>Ctrl</a:t>
            </a:r>
            <a:r>
              <a:rPr lang="ru-RU" altLang="ru-RU" sz="1400" b="1" dirty="0"/>
              <a:t>+</a:t>
            </a:r>
            <a:r>
              <a:rPr lang="en-US" altLang="ru-RU" sz="1400" b="1" dirty="0"/>
              <a:t>F</a:t>
            </a:r>
            <a:r>
              <a:rPr lang="ru-RU" altLang="ru-RU" sz="1400" b="1" dirty="0"/>
              <a:t>5 </a:t>
            </a:r>
            <a:r>
              <a:rPr lang="ru-RU" altLang="ru-RU" sz="1400" dirty="0"/>
              <a:t>– запуск без отладки (окно консоли мгновенно не закроется)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C42866-D63C-4FF7-91A5-F84C848546F1}"/>
              </a:ext>
            </a:extLst>
          </p:cNvPr>
          <p:cNvSpPr/>
          <p:nvPr/>
        </p:nvSpPr>
        <p:spPr>
          <a:xfrm>
            <a:off x="1951884" y="261718"/>
            <a:ext cx="8063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>
                <a:latin typeface="+mj-lt"/>
              </a:rPr>
              <a:t>Ввод строки с клавиатуры, вывод строки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19746B-7386-4F6A-90F8-359C1B561746}"/>
              </a:ext>
            </a:extLst>
          </p:cNvPr>
          <p:cNvSpPr/>
          <p:nvPr/>
        </p:nvSpPr>
        <p:spPr>
          <a:xfrm>
            <a:off x="100778" y="1070609"/>
            <a:ext cx="8063426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главная точка входа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текст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считывание строки с клавиатуры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Ваш текст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s);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962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C42866-D63C-4FF7-91A5-F84C848546F1}"/>
              </a:ext>
            </a:extLst>
          </p:cNvPr>
          <p:cNvSpPr/>
          <p:nvPr/>
        </p:nvSpPr>
        <p:spPr>
          <a:xfrm>
            <a:off x="1951884" y="261718"/>
            <a:ext cx="8806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/>
              <a:t>Форматирование чисел</a:t>
            </a:r>
            <a:r>
              <a:rPr lang="en-US" sz="3600"/>
              <a:t> </a:t>
            </a:r>
            <a:r>
              <a:rPr lang="ru-RU" sz="3600"/>
              <a:t>в методе </a:t>
            </a:r>
            <a:r>
              <a:rPr lang="en-US" sz="3600"/>
              <a:t>ToString</a:t>
            </a:r>
            <a:r>
              <a:rPr lang="ru-RU" sz="3600"/>
              <a:t>()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9633ED-5E2E-4DE9-9565-D4C3C4CC9A64}"/>
              </a:ext>
            </a:extLst>
          </p:cNvPr>
          <p:cNvSpPr/>
          <p:nvPr/>
        </p:nvSpPr>
        <p:spPr>
          <a:xfrm>
            <a:off x="76200" y="925779"/>
            <a:ext cx="1151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первичное_выражение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(“SR”)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первичное_выражение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это: арифметическая константа, переменная встроенного арифметического типа, арифметическое выражение в круглых скобках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 формата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натуральное число (количество цифр в изображении числа или его дробной части)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1C6205-E51D-41AD-B616-AED045755389}"/>
              </a:ext>
            </a:extLst>
          </p:cNvPr>
          <p:cNvSpPr/>
          <p:nvPr/>
        </p:nvSpPr>
        <p:spPr>
          <a:xfrm>
            <a:off x="249172" y="2841408"/>
            <a:ext cx="74419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главная точка входа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"23,57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(23.57).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"2/3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(2 / 3).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"2.0/3 =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(2.0 / 3).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"F4"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016738-4209-4F5A-9C88-A260B91A0140}"/>
              </a:ext>
            </a:extLst>
          </p:cNvPr>
          <p:cNvSpPr/>
          <p:nvPr/>
        </p:nvSpPr>
        <p:spPr>
          <a:xfrm>
            <a:off x="7508239" y="4705946"/>
            <a:ext cx="4841241" cy="218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-----------</a:t>
            </a: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--------</a:t>
            </a: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---------------------</a:t>
            </a: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endParaRPr lang="ru-RU" altLang="ru-RU" sz="1300" b="1" noProof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|*Выражение*|*Формат*|**** Изображение ****|</a:t>
            </a:r>
          </a:p>
          <a:p>
            <a:pPr>
              <a:lnSpc>
                <a:spcPct val="80000"/>
              </a:lnSpc>
            </a:pP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|-----------|--------|---------------------|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F     | 1,67    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F4    | 1,6667  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E     | 1,666667E+000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E5    | 1,66667E+000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G     | 1,66666666666667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G3    | 1,67    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(5.0/3e10)|  G3    | 1,67E-10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|(5.0/3e-10)|  G     | 16666666666,6667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(5.0/3e20)|  G     | 1,66666666666667E-10|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*-----------*--------*---------------------*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2024D35-1011-4ABB-82ED-1B6C5F43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695676"/>
            <a:ext cx="39116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Нажимаем </a:t>
            </a:r>
            <a:r>
              <a:rPr lang="en-US" altLang="ru-RU" sz="1400" b="1" dirty="0"/>
              <a:t>Ctrl</a:t>
            </a:r>
            <a:r>
              <a:rPr lang="ru-RU" altLang="ru-RU" sz="1400" b="1" dirty="0"/>
              <a:t>+</a:t>
            </a:r>
            <a:r>
              <a:rPr lang="en-US" altLang="ru-RU" sz="1400" b="1" dirty="0"/>
              <a:t>F</a:t>
            </a:r>
            <a:r>
              <a:rPr lang="ru-RU" altLang="ru-RU" sz="1400" b="1" dirty="0"/>
              <a:t>5 </a:t>
            </a:r>
            <a:r>
              <a:rPr lang="ru-RU" altLang="ru-RU" sz="1400" dirty="0"/>
              <a:t>– запуск без отладки (окно консоли мгновенно не закроется) </a:t>
            </a:r>
          </a:p>
        </p:txBody>
      </p:sp>
    </p:spTree>
    <p:extLst>
      <p:ext uri="{BB962C8B-B14F-4D97-AF65-F5344CB8AC3E}">
        <p14:creationId xmlns:p14="http://schemas.microsoft.com/office/powerpoint/2010/main" val="6889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341FFE-E04C-4D12-BECE-D2E3D71563E9}"/>
              </a:ext>
            </a:extLst>
          </p:cNvPr>
          <p:cNvSpPr txBox="1">
            <a:spLocks/>
          </p:cNvSpPr>
          <p:nvPr/>
        </p:nvSpPr>
        <p:spPr>
          <a:xfrm>
            <a:off x="1437640" y="331043"/>
            <a:ext cx="10674096" cy="103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Обработка исключений - оператор </a:t>
            </a:r>
            <a:r>
              <a:rPr lang="ru-RU" sz="3600" dirty="0" err="1"/>
              <a:t>try</a:t>
            </a:r>
            <a:r>
              <a:rPr lang="ru-RU" sz="3600" dirty="0"/>
              <a:t> </a:t>
            </a:r>
            <a:r>
              <a:rPr lang="ru-RU" sz="3600" dirty="0" err="1"/>
              <a:t>catch</a:t>
            </a:r>
            <a:endParaRPr lang="ru-RU" sz="3600" dirty="0"/>
          </a:p>
          <a:p>
            <a:pPr algn="ctr">
              <a:buClr>
                <a:srgbClr val="002060"/>
              </a:buClr>
            </a:pPr>
            <a:r>
              <a:rPr lang="ru-RU" sz="3600" dirty="0"/>
              <a:t>Конструкция </a:t>
            </a:r>
            <a:r>
              <a:rPr lang="ru-RU" sz="3600" dirty="0" err="1"/>
              <a:t>when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3612F0-9008-4382-ACC4-1412B7F54A02}"/>
              </a:ext>
            </a:extLst>
          </p:cNvPr>
          <p:cNvSpPr/>
          <p:nvPr/>
        </p:nvSpPr>
        <p:spPr>
          <a:xfrm>
            <a:off x="213360" y="1510199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//блок1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исключения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других типов исключений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ex.Message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исключения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исключения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A8FF6B-20CC-419B-86B4-F3DE5C1BC84D}"/>
              </a:ext>
            </a:extLst>
          </p:cNvPr>
          <p:cNvSpPr/>
          <p:nvPr/>
        </p:nvSpPr>
        <p:spPr>
          <a:xfrm>
            <a:off x="242896" y="991934"/>
            <a:ext cx="127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341FFE-E04C-4D12-BECE-D2E3D71563E9}"/>
              </a:ext>
            </a:extLst>
          </p:cNvPr>
          <p:cNvSpPr txBox="1">
            <a:spLocks/>
          </p:cNvSpPr>
          <p:nvPr/>
        </p:nvSpPr>
        <p:spPr>
          <a:xfrm>
            <a:off x="1774952" y="168657"/>
            <a:ext cx="10674096" cy="82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Обработка исключений - оператор </a:t>
            </a:r>
            <a:r>
              <a:rPr lang="ru-RU" sz="3600" dirty="0" err="1"/>
              <a:t>try</a:t>
            </a:r>
            <a:r>
              <a:rPr lang="ru-RU" sz="3600" dirty="0"/>
              <a:t> </a:t>
            </a:r>
            <a:r>
              <a:rPr lang="ru-RU" sz="3600" dirty="0" err="1"/>
              <a:t>catch</a:t>
            </a:r>
            <a:endParaRPr lang="ru-RU" sz="3600" dirty="0"/>
          </a:p>
          <a:p>
            <a:pPr algn="ctr">
              <a:buClr>
                <a:srgbClr val="002060"/>
              </a:buClr>
            </a:pPr>
            <a:r>
              <a:rPr lang="ru-RU" sz="3600" dirty="0"/>
              <a:t>Конструкция </a:t>
            </a:r>
            <a:r>
              <a:rPr lang="ru-RU" sz="3600" dirty="0" err="1"/>
              <a:t>when</a:t>
            </a:r>
            <a:endParaRPr lang="ru-RU" sz="3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EA5594F-672C-4B18-9893-36A425DA2E36}"/>
              </a:ext>
            </a:extLst>
          </p:cNvPr>
          <p:cNvSpPr/>
          <p:nvPr/>
        </p:nvSpPr>
        <p:spPr>
          <a:xfrm>
            <a:off x="213360" y="1102578"/>
            <a:ext cx="74035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//Вводим переменные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Вводим переменные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a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b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Целая часть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(a / b).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 == 0)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отлавливаем случаи, когда делим на ноль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делитель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(Exception)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"Введено неверное значение переменной"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F89EE7-6D2D-4143-84B0-09CB279EB1AB}"/>
              </a:ext>
            </a:extLst>
          </p:cNvPr>
          <p:cNvSpPr/>
          <p:nvPr/>
        </p:nvSpPr>
        <p:spPr>
          <a:xfrm>
            <a:off x="238617" y="702468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8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1326</Words>
  <Application>Microsoft Office PowerPoint</Application>
  <PresentationFormat>Широкоэкранный</PresentationFormat>
  <Paragraphs>352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Модуль 1 Семинар 2 </vt:lpstr>
      <vt:lpstr>Создание переменных</vt:lpstr>
      <vt:lpstr>Создание переменных</vt:lpstr>
      <vt:lpstr>Создание переменных</vt:lpstr>
      <vt:lpstr>Создание переменных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39</cp:revision>
  <dcterms:created xsi:type="dcterms:W3CDTF">2019-07-01T07:56:39Z</dcterms:created>
  <dcterms:modified xsi:type="dcterms:W3CDTF">2019-07-02T05:40:11Z</dcterms:modified>
</cp:coreProperties>
</file>