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68" r:id="rId3"/>
    <p:sldId id="267" r:id="rId4"/>
    <p:sldId id="256" r:id="rId5"/>
    <p:sldId id="259" r:id="rId6"/>
    <p:sldId id="260" r:id="rId7"/>
    <p:sldId id="263" r:id="rId8"/>
    <p:sldId id="262" r:id="rId9"/>
    <p:sldId id="261" r:id="rId10"/>
    <p:sldId id="257" r:id="rId11"/>
    <p:sldId id="265" r:id="rId12"/>
    <p:sldId id="266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9" d="100"/>
          <a:sy n="79" d="100"/>
        </p:scale>
        <p:origin x="7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\\adserv\total\&#1054;&#1090;&#1076;&#1077;&#1083;%20&#1089;&#1090;&#1072;&#1090;&#1080;&#1089;&#1090;&#1080;&#1082;&#1080;%20&#1080;%20&#1072;&#1085;&#1072;&#1083;&#1080;&#1079;&#1072;%20&#1090;&#1086;&#1074;&#1072;&#1088;&#1085;&#1099;&#1093;%20&#1088;&#1099;&#1085;&#1082;&#1086;&#1074;\&#1041;&#1072;&#1093;&#1072;&#1076;&#1080;&#1088;%20&#1042;&#1072;&#1093;&#1072;&#1073;&#1086;&#1074;\shared\2017%20&#1075;&#1086;&#1076;%20%201-&#1082;&#1074;\&#1090;&#1072;&#1073;%20&#8470;%205-&#1043;&#1047;,&#1050;&#1047;\&#1076;&#1080;&#1085;&#1072;&#1084;&#1080;&#1082;&#1072;%20&#1043;&#1047;%20&#1048;%20&#1050;&#1047;%201-&#1082;&#1074;%202017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adserv\total\&#1054;&#1090;&#1076;&#1077;&#1083;%20&#1089;&#1090;&#1072;&#1090;&#1080;&#1089;&#1090;&#1080;&#1082;&#1080;%20&#1080;%20&#1072;&#1085;&#1072;&#1083;&#1080;&#1079;&#1072;%20&#1090;&#1086;&#1074;&#1072;&#1088;&#1085;&#1099;&#1093;%20&#1088;&#1099;&#1085;&#1082;&#1086;&#1074;\&#1041;&#1072;&#1093;&#1072;&#1076;&#1080;&#1088;%20&#1042;&#1072;&#1093;&#1072;&#1073;&#1086;&#1074;\personal\&#1042;&#1072;&#1093;&#1072;&#1073;&#1086;&#1074;%20&#1041;&#1086;&#1093;&#1086;&#1076;&#1080;&#1088;\02_&#1040;&#1085;&#1072;&#1083;&#1080;&#1090;&#1080;&#1082;&#1072;\09_&#1041;&#1102;&#1083;&#1083;&#1077;&#1090;&#1077;&#1085;\&#1090;&#1072;&#1073;%20&#8470;%201-&#1042;&#1089;&#1077;&#1075;&#1086;\&#1090;&#1072;&#1073;%20&#8470;%201-&#1074;&#1089;&#1077;&#1075;&#1086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adserv\total\&#1054;&#1090;&#1076;&#1077;&#1083;%20&#1089;&#1090;&#1072;&#1090;&#1080;&#1089;&#1090;&#1080;&#1082;&#1080;%20&#1080;%20&#1072;&#1085;&#1072;&#1083;&#1080;&#1079;&#1072;%20&#1090;&#1086;&#1074;&#1072;&#1088;&#1085;&#1099;&#1093;%20&#1088;&#1099;&#1085;&#1082;&#1086;&#1074;\&#1041;&#1072;&#1093;&#1072;&#1076;&#1080;&#1088;%20&#1042;&#1072;&#1093;&#1072;&#1073;&#1086;&#1074;\personal\&#1042;&#1072;&#1093;&#1072;&#1073;&#1086;&#1074;%20&#1041;&#1086;&#1093;&#1086;&#1076;&#1080;&#1088;\02_&#1040;&#1085;&#1072;&#1083;&#1080;&#1090;&#1080;&#1082;&#1072;\09_&#1041;&#1102;&#1083;&#1083;&#1077;&#1090;&#1077;&#1085;\&#1090;&#1072;&#1073;%20&#8470;%202-&#1041;&#1080;&#1088;&#1078;&#1072;\2.0-&#1054;&#1073;&#1097;&#1072;&#1103;%20&#1090;&#1072;&#1073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adserv\total\&#1054;&#1090;&#1076;&#1077;&#1083;%20&#1089;&#1090;&#1072;&#1090;&#1080;&#1089;&#1090;&#1080;&#1082;&#1080;%20&#1080;%20&#1072;&#1085;&#1072;&#1083;&#1080;&#1079;&#1072;%20&#1090;&#1086;&#1074;&#1072;&#1088;&#1085;&#1099;&#1093;%20&#1088;&#1099;&#1085;&#1082;&#1086;&#1074;\&#1041;&#1072;&#1093;&#1072;&#1076;&#1080;&#1088;%20&#1042;&#1072;&#1093;&#1072;&#1073;&#1086;&#1074;\personal\&#1042;&#1072;&#1093;&#1072;&#1073;&#1086;&#1074;%20&#1041;&#1086;&#1093;&#1086;&#1076;&#1080;&#1088;\03_&#1057;&#1073;&#1086;&#1088;&#1085;&#1080;&#1082;&#1080;\09_&#1041;&#1102;&#1083;&#1083;&#1077;&#1090;&#1077;&#1085;%20(&#1087;&#1083;&#1072;&#1085;)\2016%20&#1075;&#1086;&#1076;\&#1090;&#1072;&#1073;%20&#8470;%201-&#1042;&#1089;&#1077;&#1075;&#1086;\&#1090;&#1072;&#1073;%20&#8470;%201-&#1074;&#1089;&#1077;&#1075;&#1086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adserv\total\&#1054;&#1090;&#1076;&#1077;&#1083;%20&#1089;&#1090;&#1072;&#1090;&#1080;&#1089;&#1090;&#1080;&#1082;&#1080;%20&#1080;%20&#1072;&#1085;&#1072;&#1083;&#1080;&#1079;&#1072;%20&#1090;&#1086;&#1074;&#1072;&#1088;&#1085;&#1099;&#1093;%20&#1088;&#1099;&#1085;&#1082;&#1086;&#1074;\&#1041;&#1072;&#1093;&#1072;&#1076;&#1080;&#1088;%20&#1042;&#1072;&#1093;&#1072;&#1073;&#1086;&#1074;\personal\&#1042;&#1072;&#1093;&#1072;&#1073;&#1086;&#1074;%20&#1041;&#1086;&#1093;&#1086;&#1076;&#1080;&#1088;\03_&#1057;&#1073;&#1086;&#1088;&#1085;&#1080;&#1082;&#1080;\09_&#1041;&#1102;&#1083;&#1083;&#1077;&#1090;&#1077;&#1085;%20(&#1087;&#1083;&#1072;&#1085;)\2016%20&#1075;&#1086;&#1076;\&#1090;&#1072;&#1073;%20&#8470;%202-&#1041;&#1080;&#1088;&#1078;&#1072;\2.6-&#1069;&#1082;&#1089;&#1087;&#1086;&#1088;&#1090;,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\\adserv\total\&#1054;&#1090;&#1076;&#1077;&#1083;%20&#1089;&#1090;&#1072;&#1090;&#1080;&#1089;&#1090;&#1080;&#1082;&#1080;%20&#1080;%20&#1072;&#1085;&#1072;&#1083;&#1080;&#1079;&#1072;%20&#1090;&#1086;&#1074;&#1072;&#1088;&#1085;&#1099;&#1093;%20&#1088;&#1099;&#1085;&#1082;&#1086;&#1074;\&#1041;&#1072;&#1093;&#1072;&#1076;&#1080;&#1088;%20&#1042;&#1072;&#1093;&#1072;&#1073;&#1086;&#1074;\personal\&#1042;&#1072;&#1093;&#1072;&#1073;&#1086;&#1074;%20&#1041;&#1086;&#1093;&#1086;&#1076;&#1080;&#1088;\03_&#1057;&#1073;&#1086;&#1088;&#1085;&#1080;&#1082;&#1080;\04_&#1054;&#1073;&#1098;&#1077;&#1082;&#1090;&#1080;&#1074;&#1082;&#1072;%20(&#1087;&#1088;&#1072;&#1074;)\&#1088;&#1072;&#1079;&#1088;&#1072;&#1073;&#1086;&#1090;&#1082;&#1080;%202016\&#1076;&#1080;&#1072;&#1075;&#1088;&#1072;&#1084;&#1084;&#1072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\\adserv\total\&#1054;&#1090;&#1076;&#1077;&#1083;%20&#1089;&#1090;&#1072;&#1090;&#1080;&#1089;&#1090;&#1080;&#1082;&#1080;%20&#1080;%20&#1072;&#1085;&#1072;&#1083;&#1080;&#1079;&#1072;%20&#1090;&#1086;&#1074;&#1072;&#1088;&#1085;&#1099;&#1093;%20&#1088;&#1099;&#1085;&#1082;&#1086;&#1074;\&#1041;&#1072;&#1093;&#1072;&#1076;&#1080;&#1088;%20&#1042;&#1072;&#1093;&#1072;&#1073;&#1086;&#1074;\personal\&#1042;&#1072;&#1093;&#1072;&#1073;&#1086;&#1074;%20&#1041;&#1086;&#1093;&#1086;&#1076;&#1080;&#1088;\03_&#1057;&#1073;&#1086;&#1088;&#1085;&#1080;&#1082;&#1080;\04_&#1054;&#1073;&#1098;&#1077;&#1082;&#1090;&#1080;&#1074;&#1082;&#1072;%20(&#1087;&#1088;&#1072;&#1074;)\&#1088;&#1072;&#1079;&#1088;&#1072;&#1073;&#1086;&#1090;&#1082;&#1080;%202016\&#1076;&#1080;&#1072;&#1075;&#1088;&#1072;&#1084;&#1084;&#1072;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\\adserv\total\&#1054;&#1090;&#1076;&#1077;&#1083;%20&#1089;&#1090;&#1072;&#1090;&#1080;&#1089;&#1090;&#1080;&#1082;&#1080;%20&#1080;%20&#1072;&#1085;&#1072;&#1083;&#1080;&#1079;&#1072;%20&#1090;&#1086;&#1074;&#1072;&#1088;&#1085;&#1099;&#1093;%20&#1088;&#1099;&#1085;&#1082;&#1086;&#1074;\&#1041;&#1072;&#1093;&#1072;&#1076;&#1080;&#1088;%20&#1042;&#1072;&#1093;&#1072;&#1073;&#1086;&#1074;\personal\&#1042;&#1072;&#1093;&#1072;&#1073;&#1086;&#1074;%20&#1041;&#1086;&#1093;&#1086;&#1076;&#1080;&#1088;\03_&#1057;&#1073;&#1086;&#1088;&#1085;&#1080;&#1082;&#1080;\04_&#1054;&#1073;&#1098;&#1077;&#1082;&#1090;&#1080;&#1074;&#1082;&#1072;%20(&#1087;&#1088;&#1072;&#1074;)\&#1088;&#1072;&#1079;&#1088;&#1072;&#1073;&#1086;&#1090;&#1082;&#1080;%202016\&#1076;&#1080;&#1072;&#1075;&#1088;&#1072;&#1084;&#1084;&#1072;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\\adserv\total\&#1054;&#1090;&#1076;&#1077;&#1083;%20&#1089;&#1090;&#1072;&#1090;&#1080;&#1089;&#1090;&#1080;&#1082;&#1080;%20&#1080;%20&#1072;&#1085;&#1072;&#1083;&#1080;&#1079;&#1072;%20&#1090;&#1086;&#1074;&#1072;&#1088;&#1085;&#1099;&#1093;%20&#1088;&#1099;&#1085;&#1082;&#1086;&#1074;\&#1041;&#1072;&#1093;&#1072;&#1076;&#1080;&#1088;%20&#1042;&#1072;&#1093;&#1072;&#1073;&#1086;&#1074;\shared\2017%20&#1075;&#1086;&#1076;%20%201-&#1082;&#1074;\&#1090;&#1072;&#1073;%20&#8470;%205-&#1043;&#1047;,&#1050;&#1047;\&#1076;&#1080;&#1085;&#1072;&#1084;&#1080;&#1082;&#1072;%20&#1043;&#1047;%20&#1048;%20&#1050;&#1047;%201-&#1082;&#1074;%202017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ru-RU" sz="2400">
                <a:solidFill>
                  <a:schemeClr val="bg1"/>
                </a:solidFill>
              </a:rPr>
              <a:t>Удельный вес в</a:t>
            </a:r>
            <a:r>
              <a:rPr lang="ru-RU" sz="2400" baseline="0">
                <a:solidFill>
                  <a:schemeClr val="bg1"/>
                </a:solidFill>
              </a:rPr>
              <a:t> Биржевой торговли </a:t>
            </a:r>
            <a:endParaRPr lang="ru-RU" sz="2400">
              <a:solidFill>
                <a:schemeClr val="bg1"/>
              </a:solidFill>
            </a:endParaRPr>
          </a:p>
        </c:rich>
      </c:tx>
      <c:layout>
        <c:manualLayout>
          <c:xMode val="edge"/>
          <c:yMode val="edge"/>
          <c:x val="2.8188691650230083E-4"/>
          <c:y val="1.912650602409638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view3D>
      <c:rotX val="0"/>
      <c:rotY val="0"/>
      <c:depthPercent val="60"/>
      <c:rAngAx val="0"/>
      <c:perspective val="7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6.5711633727903215E-2"/>
          <c:y val="0.14044347937883592"/>
          <c:w val="0.91486231770697535"/>
          <c:h val="0.65252974935927699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Лист1!$B$10</c:f>
              <c:strCache>
                <c:ptCount val="1"/>
                <c:pt idx="0">
                  <c:v>Шрот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1">
                  <a:lumMod val="75000"/>
                </a:schemeClr>
              </a:contourClr>
            </a:sp3d>
          </c:spPr>
          <c:invertIfNegative val="0"/>
          <c:dLbls>
            <c:dLbl>
              <c:idx val="0"/>
              <c:layout>
                <c:manualLayout>
                  <c:x val="1.0437212360289282E-3"/>
                  <c:y val="-6.375502008032128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Лист1!$C$10</c:f>
              <c:numCache>
                <c:formatCode>0.0%</c:formatCode>
                <c:ptCount val="1"/>
                <c:pt idx="0">
                  <c:v>5.5538488835488502E-2</c:v>
                </c:pt>
              </c:numCache>
            </c:numRef>
          </c:val>
        </c:ser>
        <c:ser>
          <c:idx val="1"/>
          <c:order val="1"/>
          <c:tx>
            <c:strRef>
              <c:f>Лист1!$B$11</c:f>
              <c:strCache>
                <c:ptCount val="1"/>
                <c:pt idx="0">
                  <c:v>Сжиженный газ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2">
                  <a:lumMod val="75000"/>
                </a:schemeClr>
              </a:contourClr>
            </a:sp3d>
          </c:spPr>
          <c:invertIfNegative val="0"/>
          <c:dLbls>
            <c:dLbl>
              <c:idx val="0"/>
              <c:layout>
                <c:manualLayout>
                  <c:x val="1.5655818540433925E-2"/>
                  <c:y val="-7.792190215992959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Лист1!$C$11</c:f>
              <c:numCache>
                <c:formatCode>0.0%</c:formatCode>
                <c:ptCount val="1"/>
                <c:pt idx="0">
                  <c:v>6.0540433828957199E-2</c:v>
                </c:pt>
              </c:numCache>
            </c:numRef>
          </c:val>
        </c:ser>
        <c:ser>
          <c:idx val="2"/>
          <c:order val="2"/>
          <c:tx>
            <c:strRef>
              <c:f>Лист1!$B$12</c:f>
              <c:strCache>
                <c:ptCount val="1"/>
                <c:pt idx="0">
                  <c:v>Масло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3">
                  <a:lumMod val="75000"/>
                </a:schemeClr>
              </a:contourClr>
            </a:sp3d>
          </c:spPr>
          <c:invertIfNegative val="0"/>
          <c:dLbls>
            <c:dLbl>
              <c:idx val="0"/>
              <c:layout>
                <c:manualLayout>
                  <c:x val="1.0437212360289282E-3"/>
                  <c:y val="-2.550200803212851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Лист1!$C$12</c:f>
              <c:numCache>
                <c:formatCode>0.0%</c:formatCode>
                <c:ptCount val="1"/>
                <c:pt idx="0">
                  <c:v>6.7706265855087697E-2</c:v>
                </c:pt>
              </c:numCache>
            </c:numRef>
          </c:val>
        </c:ser>
        <c:ser>
          <c:idx val="3"/>
          <c:order val="3"/>
          <c:tx>
            <c:strRef>
              <c:f>Лист1!$B$13</c:f>
              <c:strCache>
                <c:ptCount val="1"/>
                <c:pt idx="0">
                  <c:v>Полиэтилен *)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accent4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4">
                  <a:lumMod val="75000"/>
                </a:schemeClr>
              </a:contourClr>
            </a:sp3d>
          </c:spPr>
          <c:invertIfNegative val="0"/>
          <c:dLbls>
            <c:dLbl>
              <c:idx val="0"/>
              <c:layout>
                <c:manualLayout>
                  <c:x val="0"/>
                  <c:y val="-1.487617135207504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Лист1!$C$13</c:f>
              <c:numCache>
                <c:formatCode>0.0%</c:formatCode>
                <c:ptCount val="1"/>
                <c:pt idx="0">
                  <c:v>7.9291252285539404E-2</c:v>
                </c:pt>
              </c:numCache>
            </c:numRef>
          </c:val>
        </c:ser>
        <c:ser>
          <c:idx val="4"/>
          <c:order val="4"/>
          <c:tx>
            <c:strRef>
              <c:f>Лист1!$B$14</c:f>
              <c:strCache>
                <c:ptCount val="1"/>
                <c:pt idx="0">
                  <c:v>Мука пшеничная</c:v>
                </c:pt>
              </c:strCache>
            </c:strRef>
          </c:tx>
          <c:spPr>
            <a:solidFill>
              <a:schemeClr val="accent5">
                <a:alpha val="85000"/>
              </a:schemeClr>
            </a:solidFill>
            <a:ln w="9525" cap="flat" cmpd="sng" algn="ctr">
              <a:solidFill>
                <a:schemeClr val="accent5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5">
                  <a:lumMod val="75000"/>
                </a:schemeClr>
              </a:contourClr>
            </a:sp3d>
          </c:spPr>
          <c:invertIfNegative val="0"/>
          <c:dLbls>
            <c:dLbl>
              <c:idx val="0"/>
              <c:layout>
                <c:manualLayout>
                  <c:x val="2.0874424720577801E-3"/>
                  <c:y val="-5.525435073627844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Лист1!$C$14</c:f>
              <c:numCache>
                <c:formatCode>0.0%</c:formatCode>
                <c:ptCount val="1"/>
                <c:pt idx="0">
                  <c:v>8.23249115266107E-2</c:v>
                </c:pt>
              </c:numCache>
            </c:numRef>
          </c:val>
        </c:ser>
        <c:ser>
          <c:idx val="5"/>
          <c:order val="5"/>
          <c:tx>
            <c:strRef>
              <c:f>Лист1!$B$15</c:f>
              <c:strCache>
                <c:ptCount val="1"/>
                <c:pt idx="0">
                  <c:v>Цветные металлы</c:v>
                </c:pt>
              </c:strCache>
            </c:strRef>
          </c:tx>
          <c:spPr>
            <a:solidFill>
              <a:schemeClr val="accent6">
                <a:alpha val="85000"/>
              </a:schemeClr>
            </a:solidFill>
            <a:ln w="9525" cap="flat" cmpd="sng" algn="ctr">
              <a:solidFill>
                <a:schemeClr val="accent6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6">
                  <a:lumMod val="75000"/>
                </a:schemeClr>
              </a:contourClr>
            </a:sp3d>
          </c:spPr>
          <c:invertIfNegative val="0"/>
          <c:dLbls>
            <c:dLbl>
              <c:idx val="0"/>
              <c:layout>
                <c:manualLayout>
                  <c:x val="-8.3497698882314259E-3"/>
                  <c:y val="-2.975234270414993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Лист1!$C$15</c:f>
              <c:numCache>
                <c:formatCode>0.0%</c:formatCode>
                <c:ptCount val="1"/>
                <c:pt idx="0">
                  <c:v>0.112916440670777</c:v>
                </c:pt>
              </c:numCache>
            </c:numRef>
          </c:val>
        </c:ser>
        <c:ser>
          <c:idx val="6"/>
          <c:order val="6"/>
          <c:tx>
            <c:strRef>
              <c:f>Лист1!$B$16</c:f>
              <c:strCache>
                <c:ptCount val="1"/>
                <c:pt idx="0">
                  <c:v>Цемент</c:v>
                </c:pt>
              </c:strCache>
            </c:strRef>
          </c:tx>
          <c:spPr>
            <a:solidFill>
              <a:schemeClr val="accent1">
                <a:lumMod val="60000"/>
                <a:alpha val="85000"/>
              </a:schemeClr>
            </a:solidFill>
            <a:ln w="9525" cap="flat" cmpd="sng" algn="ctr">
              <a:solidFill>
                <a:schemeClr val="accent1">
                  <a:lumMod val="60000"/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1">
                  <a:lumMod val="60000"/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Лист1!$C$16</c:f>
              <c:numCache>
                <c:formatCode>0.0%</c:formatCode>
                <c:ptCount val="1"/>
                <c:pt idx="0">
                  <c:v>0.24037718509480499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0"/>
        <c:shape val="box"/>
        <c:axId val="273864216"/>
        <c:axId val="152324384"/>
        <c:axId val="0"/>
      </c:bar3DChart>
      <c:catAx>
        <c:axId val="27386421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52324384"/>
        <c:crosses val="autoZero"/>
        <c:auto val="1"/>
        <c:lblAlgn val="ctr"/>
        <c:lblOffset val="100"/>
        <c:noMultiLvlLbl val="0"/>
      </c:catAx>
      <c:valAx>
        <c:axId val="152324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>
              <a:outerShdw blurRad="635000" dist="50800" dir="7200000" sx="125000" sy="125000" algn="ctr" rotWithShape="0">
                <a:srgbClr val="000000">
                  <a:alpha val="43137"/>
                </a:srgbClr>
              </a:outerShdw>
            </a:effectLst>
          </c:spPr>
        </c:majorGridlines>
        <c:numFmt formatCode="0.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73864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1.2803395669291331E-2"/>
          <c:y val="0.82977791781884402"/>
          <c:w val="0.96501812664042008"/>
          <c:h val="0.15014679722802995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1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9.8866149841383685E-2"/>
          <c:y val="0.13087885068679039"/>
          <c:w val="0.79684660407206398"/>
          <c:h val="0.86749724767391467"/>
        </c:manualLayout>
      </c:layout>
      <c:pie3DChart>
        <c:varyColors val="1"/>
        <c:ser>
          <c:idx val="0"/>
          <c:order val="0"/>
          <c:explosion val="16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Lbls>
            <c:dLbl>
              <c:idx val="0"/>
              <c:layout>
                <c:manualLayout>
                  <c:x val="-5.9027809959630161E-2"/>
                  <c:y val="-2.2162847784626117E-2"/>
                </c:manualLayout>
              </c:layout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1.5442504547449521E-2"/>
                  <c:y val="4.0675426754698742E-2"/>
                </c:manualLayout>
              </c:layout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1.2864748430507429E-2"/>
                  <c:y val="3.5603157616234067E-2"/>
                </c:manualLayout>
              </c:layout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3.097933324961723E-4"/>
                  <c:y val="-3.4109455583465551E-2"/>
                </c:manualLayout>
              </c:layout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0.10176091713918284"/>
                  <c:y val="-0.11792357199528473"/>
                </c:manualLayout>
              </c:layout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2.5146491563852694E-2"/>
                  <c:y val="-1.4858466007958053E-2"/>
                </c:manualLayout>
              </c:layout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1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'ГЗ и КЗ за 1-кв 2017'!$M$74:$M$79</c:f>
              <c:strCache>
                <c:ptCount val="6"/>
                <c:pt idx="0">
                  <c:v>Навоийская область</c:v>
                </c:pt>
                <c:pt idx="1">
                  <c:v>Ферганская область</c:v>
                </c:pt>
                <c:pt idx="2">
                  <c:v>Бухарская область</c:v>
                </c:pt>
                <c:pt idx="3">
                  <c:v>Кашкадарьинская область</c:v>
                </c:pt>
                <c:pt idx="4">
                  <c:v>г.Ташкент и Ташкентская область</c:v>
                </c:pt>
                <c:pt idx="5">
                  <c:v>Другие области</c:v>
                </c:pt>
              </c:strCache>
            </c:strRef>
          </c:cat>
          <c:val>
            <c:numRef>
              <c:f>'ГЗ и КЗ за 1-кв 2017'!$O$74:$O$79</c:f>
              <c:numCache>
                <c:formatCode>_(* #,##0.00_);_(* \(#,##0.00\);_(* "-"??_);_(@_)</c:formatCode>
                <c:ptCount val="6"/>
                <c:pt idx="0">
                  <c:v>5910365840</c:v>
                </c:pt>
                <c:pt idx="1">
                  <c:v>7271366420</c:v>
                </c:pt>
                <c:pt idx="2">
                  <c:v>8370203918</c:v>
                </c:pt>
                <c:pt idx="3">
                  <c:v>11045671291</c:v>
                </c:pt>
                <c:pt idx="4">
                  <c:v>66515656266</c:v>
                </c:pt>
                <c:pt idx="5">
                  <c:v>18457644468</c:v>
                </c:pt>
              </c:numCache>
            </c:numRef>
          </c:val>
        </c:ser>
        <c:dLbls>
          <c:dLblPos val="ctr"/>
          <c:showLegendKey val="0"/>
          <c:showVal val="0"/>
          <c:showCatName val="1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297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1.4353674540682414E-5"/>
          <c:y val="7.2154816858960399E-2"/>
          <c:w val="0.99998564632545928"/>
          <c:h val="0.79354219979839935"/>
        </c:manualLayout>
      </c:layout>
      <c:pie3DChart>
        <c:varyColors val="1"/>
        <c:ser>
          <c:idx val="0"/>
          <c:order val="0"/>
          <c:explosion val="11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1"/>
            <c:bubble3D val="0"/>
            <c:explosion val="16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2"/>
            <c:bubble3D val="0"/>
            <c:explosion val="22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3"/>
            <c:bubble3D val="0"/>
            <c:explosion val="17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4"/>
            <c:bubble3D val="0"/>
            <c:explosion val="15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Lbls>
            <c:dLbl>
              <c:idx val="0"/>
              <c:layout>
                <c:manualLayout>
                  <c:x val="-0.14807644714712145"/>
                  <c:y val="3.8493105028538054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1.6621166981728545E-2"/>
                  <c:y val="-4.3083613002420917E-2"/>
                </c:manualLayout>
              </c:layout>
              <c:spPr>
                <a:pattFill prst="pct75">
                  <a:fgClr>
                    <a:schemeClr val="dk1">
                      <a:lumMod val="75000"/>
                      <a:lumOff val="25000"/>
                    </a:schemeClr>
                  </a:fgClr>
                  <a:bgClr>
                    <a:schemeClr val="dk1">
                      <a:lumMod val="65000"/>
                      <a:lumOff val="35000"/>
                    </a:schemeClr>
                  </a:bgClr>
                </a:patt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4420718676842043E-2"/>
                      <c:h val="8.236140364285377E-2"/>
                    </c:manualLayout>
                  </c15:layout>
                </c:ext>
              </c:extLst>
            </c:dLbl>
            <c:dLbl>
              <c:idx val="2"/>
              <c:layout>
                <c:manualLayout>
                  <c:x val="-1.6881983653689817E-2"/>
                  <c:y val="1.0461909182661933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200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2000" dirty="0" smtClean="0"/>
                      <a:t> </a:t>
                    </a:r>
                    <a:fld id="{1F728665-0C6D-499B-AA80-03AC4B3DDEE3}" type="PERCENTAGE">
                      <a:rPr lang="en-US" sz="2000"/>
                      <a:pPr>
                        <a:defRPr sz="2000"/>
                      </a:pPr>
                      <a:t>[ПРОЦЕНТ]</a:t>
                    </a:fld>
                    <a:endParaRPr lang="en-US" sz="2000" dirty="0" smtClean="0"/>
                  </a:p>
                </c:rich>
              </c:tx>
              <c:spPr>
                <a:pattFill prst="pct75">
                  <a:fgClr>
                    <a:schemeClr val="dk1">
                      <a:lumMod val="75000"/>
                      <a:lumOff val="25000"/>
                    </a:schemeClr>
                  </a:fgClr>
                  <a:bgClr>
                    <a:schemeClr val="dk1">
                      <a:lumMod val="65000"/>
                      <a:lumOff val="35000"/>
                    </a:schemeClr>
                  </a:bgClr>
                </a:patt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2430846358094897E-2"/>
                      <c:h val="8.4732877620703514E-2"/>
                    </c:manualLayout>
                  </c15:layout>
                  <c15:dlblFieldTable/>
                  <c15:showDataLabelsRange val="0"/>
                </c:ext>
              </c:extLst>
            </c:dLbl>
            <c:dLbl>
              <c:idx val="3"/>
              <c:layout>
                <c:manualLayout>
                  <c:x val="-1.0514709210895661E-2"/>
                  <c:y val="-5.186379871917928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200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BC416EF-A1B6-4942-B717-7C114E3EBA07}" type="PERCENTAGE">
                      <a:rPr lang="en-US" sz="2000" smtClean="0"/>
                      <a:pPr>
                        <a:defRPr sz="2000"/>
                      </a:pPr>
                      <a:t>[ПРОЦЕНТ]</a:t>
                    </a:fld>
                    <a:endParaRPr lang="ru-RU"/>
                  </a:p>
                </c:rich>
              </c:tx>
              <c:spPr>
                <a:pattFill prst="pct75">
                  <a:fgClr>
                    <a:schemeClr val="dk1">
                      <a:lumMod val="75000"/>
                      <a:lumOff val="25000"/>
                    </a:schemeClr>
                  </a:fgClr>
                  <a:bgClr>
                    <a:schemeClr val="dk1">
                      <a:lumMod val="65000"/>
                      <a:lumOff val="35000"/>
                    </a:schemeClr>
                  </a:bgClr>
                </a:patt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0440645270439406E-2"/>
                      <c:h val="7.6168597188847983E-2"/>
                    </c:manualLayout>
                  </c15:layout>
                  <c15:dlblFieldTable/>
                  <c15:showDataLabelsRange val="0"/>
                </c:ext>
              </c:extLst>
            </c:dLbl>
            <c:dLbl>
              <c:idx val="4"/>
              <c:layout>
                <c:manualLayout>
                  <c:x val="-3.0072722895853523E-3"/>
                  <c:y val="3.5901391722390677E-5"/>
                </c:manualLayout>
              </c:layout>
              <c:tx>
                <c:rich>
                  <a:bodyPr/>
                  <a:lstStyle/>
                  <a:p>
                    <a:fld id="{E7CE4475-2865-4E5D-8166-3A529CD2C47D}" type="CATEGORYNAME">
                      <a:rPr lang="ru-RU"/>
                      <a:pPr/>
                      <a:t>[ИМЯ КАТЕГОРИИ]</a:t>
                    </a:fld>
                    <a:r>
                      <a:rPr lang="ru-RU"/>
                      <a:t> </a:t>
                    </a:r>
                    <a:fld id="{AF1DE4C7-9FDA-48FF-8161-9B03BDB7E54F}" type="PERCENTAGE">
                      <a:rPr lang="ru-RU"/>
                      <a:pPr/>
                      <a:t>[ПРОЦЕНТ]</a:t>
                    </a:fld>
                    <a:endParaRPr lang="ru-RU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5"/>
              <c:layout>
                <c:manualLayout>
                  <c:x val="1.2865398695916404E-2"/>
                  <c:y val="-1.2746146858430564E-2"/>
                </c:manualLayout>
              </c:layout>
              <c:tx>
                <c:rich>
                  <a:bodyPr/>
                  <a:lstStyle/>
                  <a:p>
                    <a:fld id="{965C524C-EB2B-40B7-A109-A38C796E1838}" type="CATEGORYNAME">
                      <a:rPr lang="ru-RU"/>
                      <a:pPr/>
                      <a:t>[ИМЯ КАТЕГОРИИ]</a:t>
                    </a:fld>
                    <a:r>
                      <a:rPr lang="ru-RU"/>
                      <a:t> </a:t>
                    </a:r>
                    <a:fld id="{18677ACF-E8FB-4FC9-9236-8D8756BF1C61}" type="PERCENTAGE">
                      <a:rPr lang="ru-RU"/>
                      <a:pPr/>
                      <a:t>[ПРОЦЕНТ]</a:t>
                    </a:fld>
                    <a:endParaRPr lang="ru-RU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('1.0'!$A$6:$A$7,'1.0'!$A$9:$A$10)</c:f>
              <c:strCache>
                <c:ptCount val="4"/>
                <c:pt idx="0">
                  <c:v>Биржевые торги </c:v>
                </c:pt>
                <c:pt idx="1">
                  <c:v>Выставочно - ярмарочные торги</c:v>
                </c:pt>
                <c:pt idx="2">
                  <c:v>Государственные закупки</c:v>
                </c:pt>
                <c:pt idx="3">
                  <c:v>Корпоративные закупки</c:v>
                </c:pt>
              </c:strCache>
            </c:strRef>
          </c:cat>
          <c:val>
            <c:numRef>
              <c:f>('1.0'!$I$6:$I$7,'1.0'!$I$9:$I$10)</c:f>
              <c:numCache>
                <c:formatCode>_-* #,##0.0_р_._-;\-* #,##0.0_р_._-;_-* "-"??_р_._-;_-@_-</c:formatCode>
                <c:ptCount val="4"/>
                <c:pt idx="0">
                  <c:v>9460.5541261855324</c:v>
                </c:pt>
                <c:pt idx="1">
                  <c:v>1493.2841276458216</c:v>
                </c:pt>
                <c:pt idx="2">
                  <c:v>667.72991495511042</c:v>
                </c:pt>
                <c:pt idx="3">
                  <c:v>444.80802865672001</c:v>
                </c:pt>
              </c:numCache>
            </c:numRef>
          </c:val>
        </c:ser>
        <c:dLbls>
          <c:dLblPos val="ctr"/>
          <c:showLegendKey val="0"/>
          <c:showVal val="0"/>
          <c:showCatName val="1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130"/>
      <c:depthPercent val="100"/>
      <c:rAngAx val="0"/>
      <c:perspective val="4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9.1100721784776893E-4"/>
          <c:y val="0.1370533873541919"/>
          <c:w val="0.87357742782152226"/>
          <c:h val="0.71093029875210612"/>
        </c:manualLayout>
      </c:layout>
      <c:pie3DChart>
        <c:varyColors val="1"/>
        <c:ser>
          <c:idx val="0"/>
          <c:order val="0"/>
          <c:explosion val="25"/>
          <c:dPt>
            <c:idx val="0"/>
            <c:bubble3D val="0"/>
            <c:explosion val="19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dPt>
          <c:dPt>
            <c:idx val="1"/>
            <c:bubble3D val="0"/>
            <c:explosion val="17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dPt>
          <c:dPt>
            <c:idx val="2"/>
            <c:bubble3D val="0"/>
            <c:explosion val="13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dPt>
          <c:dPt>
            <c:idx val="3"/>
            <c:bubble3D val="0"/>
            <c:explosion val="11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dPt>
          <c:dPt>
            <c:idx val="4"/>
            <c:bubble3D val="0"/>
            <c:explosion val="13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dPt>
          <c:dPt>
            <c:idx val="5"/>
            <c:bubble3D val="0"/>
            <c:explosion val="21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dPt>
          <c:dPt>
            <c:idx val="6"/>
            <c:bubble3D val="0"/>
            <c:explosion val="18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dPt>
          <c:dLbls>
            <c:dLbl>
              <c:idx val="0"/>
              <c:layout>
                <c:manualLayout>
                  <c:x val="-8.0135694726782891E-2"/>
                  <c:y val="-0.18832748146951969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5.0626922326696154E-2"/>
                  <c:y val="-0.17635195511962337"/>
                </c:manualLayout>
              </c:layout>
              <c:tx>
                <c:rich>
                  <a:bodyPr/>
                  <a:lstStyle/>
                  <a:p>
                    <a:fld id="{A5807453-E8E8-45AF-8C00-A485CA6198BA}" type="PERCENTAGE">
                      <a:rPr lang="en-US" smtClean="0"/>
                      <a:pPr/>
                      <a:t>[ПРОЦЕНТ]</a:t>
                    </a:fld>
                    <a:endParaRPr lang="ru-RU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2"/>
              <c:layout>
                <c:manualLayout>
                  <c:x val="6.6650493707539352E-2"/>
                  <c:y val="-9.6807658537816491E-2"/>
                </c:manualLayout>
              </c:layout>
              <c:tx>
                <c:rich>
                  <a:bodyPr/>
                  <a:lstStyle/>
                  <a:p>
                    <a:fld id="{08A283DE-A8CA-4464-955D-8A6364A8D30B}" type="PERCENTAGE">
                      <a:rPr lang="en-US" smtClean="0"/>
                      <a:pPr/>
                      <a:t>[ПРОЦЕНТ]</a:t>
                    </a:fld>
                    <a:endParaRPr lang="ru-RU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3"/>
              <c:layout>
                <c:manualLayout>
                  <c:x val="3.8801892274786164E-2"/>
                  <c:y val="5.9770607444527162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800" b="1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309EA3B-9D37-4469-B127-F5C7B1F7AC55}" type="PERCENTAGE">
                      <a:rPr lang="en-US" sz="1800" smtClean="0"/>
                      <a:pPr>
                        <a:defRPr sz="1800" b="1">
                          <a:solidFill>
                            <a:schemeClr val="tx1"/>
                          </a:solidFill>
                        </a:defRPr>
                      </a:pPr>
                      <a:t>[ПРОЦЕНТ]</a:t>
                    </a:fld>
                    <a:endParaRPr lang="ru-RU"/>
                  </a:p>
                </c:rich>
              </c:tx>
              <c:spPr>
                <a:solidFill>
                  <a:schemeClr val="bg1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4"/>
              <c:layout>
                <c:manualLayout>
                  <c:x val="-9.5682369510783738E-2"/>
                  <c:y val="1.8036062257024942E-2"/>
                </c:manualLayout>
              </c:layout>
              <c:tx>
                <c:rich>
                  <a:bodyPr/>
                  <a:lstStyle/>
                  <a:p>
                    <a:fld id="{4F8CA696-F42A-403A-978E-0F88A4793314}" type="PERCENTAGE">
                      <a:rPr lang="en-US" smtClean="0"/>
                      <a:pPr/>
                      <a:t>[ПРОЦЕНТ]</a:t>
                    </a:fld>
                    <a:endParaRPr lang="ru-RU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5"/>
              <c:layout>
                <c:manualLayout>
                  <c:x val="-3.8787718437395174E-2"/>
                  <c:y val="-0.12184223744556523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-5.6402423591204932E-2"/>
                  <c:y val="-0.11751059948601776"/>
                </c:manualLayout>
              </c:layout>
              <c:tx>
                <c:rich>
                  <a:bodyPr/>
                  <a:lstStyle/>
                  <a:p>
                    <a:fld id="{097726EC-A450-4138-A618-7877F3249491}" type="PERCENTAGE">
                      <a:rPr lang="en-US" smtClean="0"/>
                      <a:pPr/>
                      <a:t>[ПРОЦЕНТ]</a:t>
                    </a:fld>
                    <a:endParaRPr lang="ru-RU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solidFill>
                <a:schemeClr val="bg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('таб №2'!$A$6,'таб №2'!$A$24,'таб №2'!$A$32,'таб №2'!$A$60,'таб №2'!$A$73,'таб №2'!$A$92,'таб №2'!$A$106)</c:f>
              <c:strCache>
                <c:ptCount val="7"/>
                <c:pt idx="0">
                  <c:v>Продукция предприятий ТЭК</c:v>
                </c:pt>
                <c:pt idx="1">
                  <c:v>Продукция предприятий химической и нефтехимической промышленности</c:v>
                </c:pt>
                <c:pt idx="2">
                  <c:v>Продукция предприятий металлургической промышленности</c:v>
                </c:pt>
                <c:pt idx="3">
                  <c:v>Продукция предприятий промышленности строительных материалов</c:v>
                </c:pt>
                <c:pt idx="4">
                  <c:v>Перерабатывающие сельскохозяйственную продукцию предприятия</c:v>
                </c:pt>
                <c:pt idx="5">
                  <c:v>Экспорт</c:v>
                </c:pt>
                <c:pt idx="6">
                  <c:v>Прочие биржевые товары</c:v>
                </c:pt>
              </c:strCache>
            </c:strRef>
          </c:cat>
          <c:val>
            <c:numRef>
              <c:f>('таб №2'!$H$6,'таб №2'!$H$24,'таб №2'!$H$32,'таб №2'!$H$60,'таб №2'!$H$73,'таб №2'!$H$92,'таб №2'!$H$106)</c:f>
              <c:numCache>
                <c:formatCode>#,##0.0</c:formatCode>
                <c:ptCount val="7"/>
                <c:pt idx="0">
                  <c:v>1555900.7689537043</c:v>
                </c:pt>
                <c:pt idx="1">
                  <c:v>1213793.3756810031</c:v>
                </c:pt>
                <c:pt idx="2">
                  <c:v>1119832.2802251</c:v>
                </c:pt>
                <c:pt idx="3">
                  <c:v>2630034.6127217785</c:v>
                </c:pt>
                <c:pt idx="4">
                  <c:v>2626558.5269930302</c:v>
                </c:pt>
                <c:pt idx="5">
                  <c:v>216165.19901305719</c:v>
                </c:pt>
                <c:pt idx="6">
                  <c:v>98269.362597860396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286379299023712"/>
          <c:y val="1.9760975257081297E-2"/>
          <c:w val="0.27097719816272964"/>
          <c:h val="0.9585495246432000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9631502484207828E-2"/>
          <c:y val="0.10961589982373914"/>
          <c:w val="0.84202378608923889"/>
          <c:h val="0.708738325421265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'1.0'!$B$15</c:f>
              <c:strCache>
                <c:ptCount val="1"/>
                <c:pt idx="0">
                  <c:v>2015 год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dLbl>
              <c:idx val="0"/>
              <c:layout>
                <c:manualLayout>
                  <c:x val="-1.8271316556806377E-3"/>
                  <c:y val="-4.84602256453193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2.2790418853439903E-3"/>
                  <c:y val="-6.376835115708386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1.834862385321101E-2"/>
                  <c:y val="-4.62962962962962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1.6309887869520749E-2"/>
                  <c:y val="-4.629629629629638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'1.0'!$A$16:$A$19</c:f>
              <c:strCache>
                <c:ptCount val="4"/>
                <c:pt idx="0">
                  <c:v>Всего на торгах АО "УзРТСБ"</c:v>
                </c:pt>
                <c:pt idx="1">
                  <c:v>Биржевые торги </c:v>
                </c:pt>
                <c:pt idx="2">
                  <c:v>Государственные закупки</c:v>
                </c:pt>
                <c:pt idx="3">
                  <c:v>Корпоративные закупки</c:v>
                </c:pt>
              </c:strCache>
            </c:strRef>
          </c:cat>
          <c:val>
            <c:numRef>
              <c:f>'1.0'!$B$16:$B$19</c:f>
              <c:numCache>
                <c:formatCode>General</c:formatCode>
                <c:ptCount val="4"/>
                <c:pt idx="0">
                  <c:v>2646.0018861450289</c:v>
                </c:pt>
                <c:pt idx="1">
                  <c:v>2425.747549354679</c:v>
                </c:pt>
              </c:numCache>
            </c:numRef>
          </c:val>
        </c:ser>
        <c:ser>
          <c:idx val="1"/>
          <c:order val="1"/>
          <c:tx>
            <c:strRef>
              <c:f>'1.0'!$C$15</c:f>
              <c:strCache>
                <c:ptCount val="1"/>
                <c:pt idx="0">
                  <c:v>2016 год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dLbl>
              <c:idx val="0"/>
              <c:layout>
                <c:manualLayout>
                  <c:x val="0"/>
                  <c:y val="-2.247402909792685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1.5867458990114949E-3"/>
                  <c:y val="-2.889518026876306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2.0627696687149432E-2"/>
                  <c:y val="-5.779036053752631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1.2693967192091841E-2"/>
                  <c:y val="-5.779036053752631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accent3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'1.0'!$A$16:$A$19</c:f>
              <c:strCache>
                <c:ptCount val="4"/>
                <c:pt idx="0">
                  <c:v>Всего на торгах АО "УзРТСБ"</c:v>
                </c:pt>
                <c:pt idx="1">
                  <c:v>Биржевые торги </c:v>
                </c:pt>
                <c:pt idx="2">
                  <c:v>Государственные закупки</c:v>
                </c:pt>
                <c:pt idx="3">
                  <c:v>Корпоративные закупки</c:v>
                </c:pt>
              </c:strCache>
            </c:strRef>
          </c:cat>
          <c:val>
            <c:numRef>
              <c:f>'1.0'!$C$16:$C$19</c:f>
              <c:numCache>
                <c:formatCode>General</c:formatCode>
                <c:ptCount val="4"/>
                <c:pt idx="0">
                  <c:v>4036.6918174240259</c:v>
                </c:pt>
                <c:pt idx="1">
                  <c:v>3780.093186132046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1581032"/>
        <c:axId val="151581424"/>
      </c:barChart>
      <c:barChart>
        <c:barDir val="col"/>
        <c:grouping val="clustered"/>
        <c:varyColors val="0"/>
        <c:ser>
          <c:idx val="2"/>
          <c:order val="2"/>
          <c:tx>
            <c:strRef>
              <c:f>'1.0'!$D$15</c:f>
              <c:strCache>
                <c:ptCount val="1"/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dLbl>
              <c:idx val="2"/>
              <c:layout>
                <c:manualLayout>
                  <c:x val="-4.7602376970346007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'1.0'!$A$16:$A$19</c:f>
              <c:strCache>
                <c:ptCount val="4"/>
                <c:pt idx="0">
                  <c:v>Всего на торгах АО "УзРТСБ"</c:v>
                </c:pt>
                <c:pt idx="1">
                  <c:v>Биржевые торги </c:v>
                </c:pt>
                <c:pt idx="2">
                  <c:v>Государственные закупки</c:v>
                </c:pt>
                <c:pt idx="3">
                  <c:v>Корпоративные закупки</c:v>
                </c:pt>
              </c:strCache>
            </c:strRef>
          </c:cat>
          <c:val>
            <c:numRef>
              <c:f>'1.0'!$D$16:$D$19</c:f>
              <c:numCache>
                <c:formatCode>General</c:formatCode>
                <c:ptCount val="4"/>
                <c:pt idx="2">
                  <c:v>151.81179445985998</c:v>
                </c:pt>
                <c:pt idx="3">
                  <c:v>68.442542330489999</c:v>
                </c:pt>
              </c:numCache>
            </c:numRef>
          </c:val>
        </c:ser>
        <c:ser>
          <c:idx val="3"/>
          <c:order val="3"/>
          <c:tx>
            <c:strRef>
              <c:f>'1.0'!$E$15</c:f>
              <c:strCache>
                <c:ptCount val="1"/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dLbl>
              <c:idx val="2"/>
              <c:layout>
                <c:manualLayout>
                  <c:x val="-1.1636002172660925E-16"/>
                  <c:y val="-1.92634535125087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accent3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'1.0'!$A$16:$A$19</c:f>
              <c:strCache>
                <c:ptCount val="4"/>
                <c:pt idx="0">
                  <c:v>Всего на торгах АО "УзРТСБ"</c:v>
                </c:pt>
                <c:pt idx="1">
                  <c:v>Биржевые торги </c:v>
                </c:pt>
                <c:pt idx="2">
                  <c:v>Государственные закупки</c:v>
                </c:pt>
                <c:pt idx="3">
                  <c:v>Корпоративные закупки</c:v>
                </c:pt>
              </c:strCache>
            </c:strRef>
          </c:cat>
          <c:val>
            <c:numRef>
              <c:f>'1.0'!$E$16:$E$19</c:f>
              <c:numCache>
                <c:formatCode>General</c:formatCode>
                <c:ptCount val="4"/>
                <c:pt idx="2">
                  <c:v>161.07103239832998</c:v>
                </c:pt>
                <c:pt idx="3">
                  <c:v>95.527598893650008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1582208"/>
        <c:axId val="151581816"/>
      </c:barChart>
      <c:catAx>
        <c:axId val="1515810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/>
                  <a:t>млрд. сум</a:t>
                </a:r>
              </a:p>
            </c:rich>
          </c:tx>
          <c:layout>
            <c:manualLayout>
              <c:xMode val="edge"/>
              <c:yMode val="edge"/>
              <c:x val="0.90720316601049866"/>
              <c:y val="2.1915175074611541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1581424"/>
        <c:crosses val="autoZero"/>
        <c:auto val="1"/>
        <c:lblAlgn val="ctr"/>
        <c:lblOffset val="100"/>
        <c:noMultiLvlLbl val="0"/>
      </c:catAx>
      <c:valAx>
        <c:axId val="151581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1581032"/>
        <c:crosses val="autoZero"/>
        <c:crossBetween val="between"/>
      </c:valAx>
      <c:valAx>
        <c:axId val="151581816"/>
        <c:scaling>
          <c:orientation val="minMax"/>
          <c:max val="300"/>
          <c:min val="0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1582208"/>
        <c:crosses val="max"/>
        <c:crossBetween val="between"/>
      </c:valAx>
      <c:catAx>
        <c:axId val="151582208"/>
        <c:scaling>
          <c:orientation val="minMax"/>
        </c:scaling>
        <c:delete val="1"/>
        <c:axPos val="b"/>
        <c:minorGridlines>
          <c:spPr>
            <a:ln>
              <a:solidFill>
                <a:schemeClr val="tx2">
                  <a:lumMod val="5000"/>
                  <a:lumOff val="95000"/>
                </a:schemeClr>
              </a:solidFill>
            </a:ln>
            <a:effectLst/>
          </c:spPr>
        </c:minorGridlines>
        <c:numFmt formatCode="General" sourceLinked="1"/>
        <c:majorTickMark val="none"/>
        <c:minorTickMark val="none"/>
        <c:tickLblPos val="nextTo"/>
        <c:crossAx val="15158181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39857932517571032"/>
          <c:y val="0.88415307923270781"/>
          <c:w val="0.19295317400405457"/>
          <c:h val="6.001121931846306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34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053928072008536"/>
          <c:y val="7.2945541298596497E-2"/>
          <c:w val="0.80543334999699456"/>
          <c:h val="0.88922589202742153"/>
        </c:manualLayout>
      </c:layout>
      <c:pie3DChart>
        <c:varyColors val="1"/>
        <c:ser>
          <c:idx val="0"/>
          <c:order val="0"/>
          <c:dPt>
            <c:idx val="0"/>
            <c:bubble3D val="0"/>
            <c:explosion val="9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1"/>
            <c:bubble3D val="0"/>
            <c:explosion val="1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2"/>
            <c:bubble3D val="0"/>
            <c:explosion val="4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3"/>
            <c:bubble3D val="0"/>
            <c:explosion val="8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4"/>
            <c:bubble3D val="0"/>
            <c:explosion val="3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5"/>
            <c:bubble3D val="0"/>
            <c:explosion val="12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Lbls>
            <c:dLbl>
              <c:idx val="0"/>
              <c:layout>
                <c:manualLayout>
                  <c:x val="2.6720310590576658E-2"/>
                  <c:y val="-0.121122738450384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0.18744571747422228"/>
                  <c:y val="-5.8836015517653745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3.3391817043292096E-2"/>
                  <c:y val="-9.1251706258322449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7.0821856202580094E-2"/>
                  <c:y val="8.1810646985076854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8.4502303518889738E-2"/>
                  <c:y val="1.316954813382514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2.1700297055470968E-3"/>
                  <c:y val="-8.0894235633877673E-5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9.0109341380359365E-2"/>
                      <c:h val="8.9278154327816536E-2"/>
                    </c:manualLayout>
                  </c15:layout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('таб №2.6'!$A$8,'таб №2.6'!$A$10,'таб №2.6'!$A$14,'таб №2.6'!$A$16,'таб №2.6'!$A$17,'таб №2.6'!$A$20)</c:f>
              <c:strCache>
                <c:ptCount val="6"/>
                <c:pt idx="0">
                  <c:v>Полиэтилен</c:v>
                </c:pt>
                <c:pt idx="1">
                  <c:v>Сжиженный газ</c:v>
                </c:pt>
                <c:pt idx="2">
                  <c:v>Медь катодная</c:v>
                </c:pt>
                <c:pt idx="3">
                  <c:v>Полипропилен</c:v>
                </c:pt>
                <c:pt idx="4">
                  <c:v>Газолин пиролизный</c:v>
                </c:pt>
                <c:pt idx="5">
                  <c:v>прочие</c:v>
                </c:pt>
              </c:strCache>
            </c:strRef>
          </c:cat>
          <c:val>
            <c:numRef>
              <c:f>('таб №2.6'!$J$8,'таб №2.6'!$J$10,'таб №2.6'!$J$14,'таб №2.6'!$J$16,'таб №2.6'!$J$17,'таб №2.6'!$J$20)</c:f>
              <c:numCache>
                <c:formatCode>#,##0.0</c:formatCode>
                <c:ptCount val="6"/>
                <c:pt idx="0">
                  <c:v>55.791457087532933</c:v>
                </c:pt>
                <c:pt idx="1">
                  <c:v>8.5224331004211358</c:v>
                </c:pt>
                <c:pt idx="2">
                  <c:v>22.850230907652442</c:v>
                </c:pt>
                <c:pt idx="3">
                  <c:v>5.6447588367464059</c:v>
                </c:pt>
                <c:pt idx="4">
                  <c:v>4.1878099880699065</c:v>
                </c:pt>
                <c:pt idx="5">
                  <c:v>3.0033100795771714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биржа!$C$3</c:f>
              <c:strCache>
                <c:ptCount val="1"/>
                <c:pt idx="0">
                  <c:v>Всего на торгах УзРТСБ</c:v>
                </c:pt>
              </c:strCache>
            </c:strRef>
          </c:tx>
          <c:spPr>
            <a:gradFill>
              <a:gsLst>
                <a:gs pos="100000">
                  <a:schemeClr val="accent1">
                    <a:alpha val="0"/>
                  </a:schemeClr>
                </a:gs>
                <a:gs pos="50000">
                  <a:schemeClr val="accent1"/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dPt>
            <c:idx val="4"/>
            <c:invertIfNegative val="0"/>
            <c:bubble3D val="0"/>
          </c:dPt>
          <c:dLbls>
            <c:dLbl>
              <c:idx val="0"/>
              <c:layout>
                <c:manualLayout>
                  <c:x val="1.0907003718209973E-2"/>
                  <c:y val="-3.337936557180053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1.2679224829798691E-2"/>
                  <c:y val="-3.077119327451108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1.3705322913629985E-2"/>
                  <c:y val="-2.94671974678233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1.2118893020233303E-2"/>
                  <c:y val="-2.983091418652393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1.7621156724482692E-2"/>
                  <c:y val="-3.536056468782250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1.7621145374449195E-2"/>
                  <c:y val="-2.159244570435012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биржа!$G$2:$K$2</c:f>
              <c:strCache>
                <c:ptCount val="5"/>
                <c:pt idx="0">
                  <c:v>2012 год</c:v>
                </c:pt>
                <c:pt idx="1">
                  <c:v>2013 год</c:v>
                </c:pt>
                <c:pt idx="2">
                  <c:v>2014 год</c:v>
                </c:pt>
                <c:pt idx="3">
                  <c:v>2015 год</c:v>
                </c:pt>
                <c:pt idx="4">
                  <c:v>2016 год</c:v>
                </c:pt>
              </c:strCache>
            </c:strRef>
          </c:cat>
          <c:val>
            <c:numRef>
              <c:f>биржа!$G$3:$K$3</c:f>
              <c:numCache>
                <c:formatCode>_(* #,##0.00_);_(* \(#,##0.00\);_(* "-"??_);_(@_)</c:formatCode>
                <c:ptCount val="5"/>
                <c:pt idx="0">
                  <c:v>5760.6465057629548</c:v>
                </c:pt>
                <c:pt idx="1">
                  <c:v>7151.6284944277159</c:v>
                </c:pt>
                <c:pt idx="2">
                  <c:v>8870.2065617352073</c:v>
                </c:pt>
                <c:pt idx="3">
                  <c:v>8831.8105392954767</c:v>
                </c:pt>
                <c:pt idx="4">
                  <c:v>12066.376197443185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gapDepth val="0"/>
        <c:shape val="box"/>
        <c:axId val="151583776"/>
        <c:axId val="151584168"/>
        <c:axId val="0"/>
      </c:bar3DChart>
      <c:catAx>
        <c:axId val="1515837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800" b="1"/>
                  <a:t>млрд. сум</a:t>
                </a:r>
              </a:p>
            </c:rich>
          </c:tx>
          <c:layout>
            <c:manualLayout>
              <c:xMode val="edge"/>
              <c:yMode val="edge"/>
              <c:x val="9.9164989186035146E-4"/>
              <c:y val="1.4411348973453447E-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1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1584168"/>
        <c:crosses val="autoZero"/>
        <c:auto val="1"/>
        <c:lblAlgn val="ctr"/>
        <c:lblOffset val="100"/>
        <c:noMultiLvlLbl val="0"/>
      </c:catAx>
      <c:valAx>
        <c:axId val="151584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1583776"/>
        <c:crosses val="autoZero"/>
        <c:crossBetween val="between"/>
        <c:majorUnit val="20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биржа!$C$4</c:f>
              <c:strCache>
                <c:ptCount val="1"/>
                <c:pt idx="0">
                  <c:v>Всего на биржевых торгах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/>
          </c:spPr>
          <c:invertIfNegative val="0"/>
          <c:dPt>
            <c:idx val="4"/>
            <c:invertIfNegative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p3d/>
            </c:spPr>
          </c:dPt>
          <c:dLbls>
            <c:dLbl>
              <c:idx val="0"/>
              <c:layout>
                <c:manualLayout>
                  <c:x val="0"/>
                  <c:y val="-3.808992378170735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7.8316329184051122E-3"/>
                  <c:y val="-3.089245500598004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1.3705357607208866E-2"/>
                  <c:y val="-3.65938608328266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2.4691360424941161E-3"/>
                  <c:y val="-4.185021905459151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1.7621174066411401E-2"/>
                  <c:y val="-3.786749151507862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1.7621145374449195E-2"/>
                  <c:y val="-2.159244570435012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биржа!$G$2:$K$2</c:f>
              <c:strCache>
                <c:ptCount val="5"/>
                <c:pt idx="0">
                  <c:v>2012 год</c:v>
                </c:pt>
                <c:pt idx="1">
                  <c:v>2013 год</c:v>
                </c:pt>
                <c:pt idx="2">
                  <c:v>2014 год</c:v>
                </c:pt>
                <c:pt idx="3">
                  <c:v>2015 год</c:v>
                </c:pt>
                <c:pt idx="4">
                  <c:v>2016 год</c:v>
                </c:pt>
              </c:strCache>
            </c:strRef>
          </c:cat>
          <c:val>
            <c:numRef>
              <c:f>биржа!$G$4:$K$4</c:f>
              <c:numCache>
                <c:formatCode>_(* #,##0.00_);_(* \(#,##0.00\);_(* "-"??_);_(@_)</c:formatCode>
                <c:ptCount val="5"/>
                <c:pt idx="0">
                  <c:v>4979.5228709614603</c:v>
                </c:pt>
                <c:pt idx="1">
                  <c:v>5979.1022142466918</c:v>
                </c:pt>
                <c:pt idx="2">
                  <c:v>7041.5139444156594</c:v>
                </c:pt>
                <c:pt idx="3">
                  <c:v>6855.9790487824375</c:v>
                </c:pt>
                <c:pt idx="4">
                  <c:v>9460.5541261855324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52051880"/>
        <c:axId val="152052272"/>
        <c:axId val="0"/>
      </c:bar3DChart>
      <c:catAx>
        <c:axId val="1520518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800"/>
                  <a:t>млрд. сум</a:t>
                </a:r>
              </a:p>
            </c:rich>
          </c:tx>
          <c:layout>
            <c:manualLayout>
              <c:xMode val="edge"/>
              <c:yMode val="edge"/>
              <c:x val="3.0004267552843474E-2"/>
              <c:y val="3.082605215572274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2052272"/>
        <c:crosses val="autoZero"/>
        <c:auto val="1"/>
        <c:lblAlgn val="ctr"/>
        <c:lblOffset val="100"/>
        <c:noMultiLvlLbl val="0"/>
      </c:catAx>
      <c:valAx>
        <c:axId val="152052272"/>
        <c:scaling>
          <c:orientation val="minMax"/>
          <c:max val="11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2051880"/>
        <c:crosses val="autoZero"/>
        <c:crossBetween val="between"/>
        <c:majorUnit val="1000"/>
        <c:minorUnit val="100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7.7886400918635162E-2"/>
          <c:y val="6.1529927273742249E-2"/>
          <c:w val="0.92211359908136481"/>
          <c:h val="0.82080873844938118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биржа!$C$5</c:f>
              <c:strCache>
                <c:ptCount val="1"/>
                <c:pt idx="0">
                  <c:v>Выставочно-ярмарочные торги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/>
          </c:spPr>
          <c:invertIfNegative val="0"/>
          <c:dPt>
            <c:idx val="4"/>
            <c:invertIfNegative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p3d/>
            </c:spPr>
          </c:dPt>
          <c:dLbls>
            <c:dLbl>
              <c:idx val="0"/>
              <c:layout>
                <c:manualLayout>
                  <c:x val="0"/>
                  <c:y val="-2.87899276058001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9.053336108950899E-3"/>
                  <c:y val="-3.601910916659519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1.3705349464237822E-2"/>
                  <c:y val="-3.722928822652167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1.3438786280393982E-2"/>
                  <c:y val="-3.125791032444427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1.7621145374449341E-2"/>
                  <c:y val="-2.159244570435014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1.7621145374449195E-2"/>
                  <c:y val="-2.159244570435012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биржа!$G$2:$K$2</c:f>
              <c:strCache>
                <c:ptCount val="5"/>
                <c:pt idx="0">
                  <c:v>2012 год</c:v>
                </c:pt>
                <c:pt idx="1">
                  <c:v>2013 год</c:v>
                </c:pt>
                <c:pt idx="2">
                  <c:v>2014 год</c:v>
                </c:pt>
                <c:pt idx="3">
                  <c:v>2015 год</c:v>
                </c:pt>
                <c:pt idx="4">
                  <c:v>2016 год</c:v>
                </c:pt>
              </c:strCache>
            </c:strRef>
          </c:cat>
          <c:val>
            <c:numRef>
              <c:f>биржа!$G$5:$K$5</c:f>
              <c:numCache>
                <c:formatCode>_(* #,##0.00_);_(* \(#,##0.00\);_(* "-"??_);_(@_)</c:formatCode>
                <c:ptCount val="5"/>
                <c:pt idx="0">
                  <c:v>781.12363480149486</c:v>
                </c:pt>
                <c:pt idx="1">
                  <c:v>693.89734757910435</c:v>
                </c:pt>
                <c:pt idx="2">
                  <c:v>1007.809172447716</c:v>
                </c:pt>
                <c:pt idx="3">
                  <c:v>1088.1127227180884</c:v>
                </c:pt>
                <c:pt idx="4">
                  <c:v>1493.2841276458216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52053056"/>
        <c:axId val="152053448"/>
        <c:axId val="0"/>
      </c:bar3DChart>
      <c:catAx>
        <c:axId val="152053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800"/>
                  <a:t>млрд. сум</a:t>
                </a:r>
              </a:p>
            </c:rich>
          </c:tx>
          <c:layout>
            <c:manualLayout>
              <c:xMode val="edge"/>
              <c:yMode val="edge"/>
              <c:x val="1.7504347112860891E-2"/>
              <c:y val="2.0212862150038417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2053448"/>
        <c:crosses val="autoZero"/>
        <c:auto val="1"/>
        <c:lblAlgn val="ctr"/>
        <c:lblOffset val="100"/>
        <c:noMultiLvlLbl val="0"/>
      </c:catAx>
      <c:valAx>
        <c:axId val="152053448"/>
        <c:scaling>
          <c:orientation val="minMax"/>
          <c:max val="16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2053056"/>
        <c:crosses val="autoZero"/>
        <c:crossBetween val="between"/>
        <c:majorUnit val="200"/>
        <c:minorUnit val="1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1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4.3801108478446059E-2"/>
          <c:y val="0.14011803481984239"/>
          <c:w val="0.7158300852027637"/>
          <c:h val="0.80534111752090476"/>
        </c:manualLayout>
      </c:layout>
      <c:pie3DChart>
        <c:varyColors val="1"/>
        <c:ser>
          <c:idx val="0"/>
          <c:order val="0"/>
          <c:explosion val="16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Lbls>
            <c:dLbl>
              <c:idx val="0"/>
              <c:layout>
                <c:manualLayout>
                  <c:x val="-2.45874343832021E-2"/>
                  <c:y val="-3.636647161239092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80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25DA9D04-0033-451B-BB4E-C49D12E7A825}" type="CATEGORYNAME">
                      <a:rPr lang="ru-RU" smtClean="0"/>
                      <a:pPr>
                        <a:defRPr sz="1800"/>
                      </a:pPr>
                      <a:t>[ИМЯ КАТЕГОРИИ]</a:t>
                    </a:fld>
                    <a:r>
                      <a:rPr lang="ru-RU" dirty="0" smtClean="0"/>
                      <a:t> </a:t>
                    </a:r>
                    <a:fld id="{D20995C7-07AC-4313-B638-21B4BE65C594}" type="PERCENTAGE">
                      <a:rPr lang="ru-RU" baseline="0" smtClean="0"/>
                      <a:pPr>
                        <a:defRPr sz="1800"/>
                      </a:pPr>
                      <a:t>[ПРОЦЕНТ]</a:t>
                    </a:fld>
                    <a:endParaRPr lang="ru-RU" dirty="0" smtClean="0"/>
                  </a:p>
                </c:rich>
              </c:tx>
              <c:spPr>
                <a:pattFill prst="pct75">
                  <a:fgClr>
                    <a:sysClr val="windowText" lastClr="000000">
                      <a:lumMod val="75000"/>
                      <a:lumOff val="25000"/>
                    </a:sysClr>
                  </a:fgClr>
                  <a:bgClr>
                    <a:sysClr val="windowText" lastClr="000000">
                      <a:lumMod val="65000"/>
                      <a:lumOff val="35000"/>
                    </a:sysClr>
                  </a:bgClr>
                </a:patt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173170931758529"/>
                      <c:h val="0.10597278577518322"/>
                    </c:manualLayout>
                  </c15:layout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2.0127460629921184E-2"/>
                  <c:y val="6.5403992331092365E-3"/>
                </c:manualLayout>
              </c:layout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2.6283792650918635E-2"/>
                  <c:y val="9.3172108670374534E-3"/>
                </c:manualLayout>
              </c:layout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1.2606545275590398E-2"/>
                  <c:y val="-5.2842989469877089E-2"/>
                </c:manualLayout>
              </c:layout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2.207693569553798E-2"/>
                  <c:y val="-4.2981413880815791E-2"/>
                </c:manualLayout>
              </c:layout>
              <c:tx>
                <c:rich>
                  <a:bodyPr/>
                  <a:lstStyle/>
                  <a:p>
                    <a:fld id="{9033C120-C8B7-42FF-8E06-223D10E4A4E0}" type="CATEGORYNAME">
                      <a:rPr lang="ru-RU" smtClean="0"/>
                      <a:pPr/>
                      <a:t>[ИМЯ КАТЕГОРИИ]</a:t>
                    </a:fld>
                    <a:r>
                      <a:rPr lang="ru-RU" baseline="0" dirty="0" smtClean="0"/>
                      <a:t> </a:t>
                    </a:r>
                    <a:fld id="{95000054-8295-417B-A2A0-714575A0E2E6}" type="PERCENTAGE">
                      <a:rPr lang="ru-RU" baseline="0" smtClean="0"/>
                      <a:pPr/>
                      <a:t>[ПРОЦЕНТ]</a:t>
                    </a:fld>
                    <a:endParaRPr lang="ru-RU" baseline="0" dirty="0" smtClean="0"/>
                  </a:p>
                </c:rich>
              </c:tx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5"/>
              <c:layout>
                <c:manualLayout>
                  <c:x val="2.541748687664042E-3"/>
                  <c:y val="6.9077660304713874E-4"/>
                </c:manualLayout>
              </c:layout>
              <c:tx>
                <c:rich>
                  <a:bodyPr/>
                  <a:lstStyle/>
                  <a:p>
                    <a:fld id="{AA6CBA29-B5DE-4F1F-B195-4C0A6337E02E}" type="CATEGORYNAME">
                      <a:rPr lang="ru-RU" smtClean="0"/>
                      <a:pPr/>
                      <a:t>[ИМЯ КАТЕГОРИИ]</a:t>
                    </a:fld>
                    <a:r>
                      <a:rPr lang="ru-RU" dirty="0" smtClean="0"/>
                      <a:t> </a:t>
                    </a:r>
                    <a:fld id="{4668E8D5-251E-4DE2-BF06-3AAD64B24E69}" type="PERCENTAGE">
                      <a:rPr lang="ru-RU" baseline="0" smtClean="0"/>
                      <a:pPr/>
                      <a:t>[ПРОЦЕНТ]</a:t>
                    </a:fld>
                    <a:endParaRPr lang="ru-RU" dirty="0" smtClean="0"/>
                  </a:p>
                </c:rich>
              </c:tx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6"/>
              <c:layout>
                <c:manualLayout>
                  <c:x val="-6.4764517716535408E-2"/>
                  <c:y val="-3.5394069416279567E-2"/>
                </c:manualLayout>
              </c:layout>
              <c:tx>
                <c:rich>
                  <a:bodyPr/>
                  <a:lstStyle/>
                  <a:p>
                    <a:fld id="{3796E212-EAA4-4690-AFF0-C3C40874B3D1}" type="CATEGORYNAME">
                      <a:rPr lang="ru-RU" smtClean="0"/>
                      <a:pPr/>
                      <a:t>[ИМЯ КАТЕГОРИИ]</a:t>
                    </a:fld>
                    <a:r>
                      <a:rPr lang="ru-RU" dirty="0" smtClean="0"/>
                      <a:t> </a:t>
                    </a:r>
                    <a:fld id="{5265593C-B697-404D-8300-B79A685D1EE5}" type="PERCENTAGE">
                      <a:rPr lang="ru-RU" baseline="0" smtClean="0"/>
                      <a:pPr/>
                      <a:t>[ПРОЦЕНТ]</a:t>
                    </a:fld>
                    <a:endParaRPr lang="ru-RU" dirty="0" smtClean="0"/>
                  </a:p>
                </c:rich>
              </c:tx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7"/>
              <c:layout>
                <c:manualLayout>
                  <c:x val="-1.1863229986876641E-2"/>
                  <c:y val="-8.3523298291978382E-2"/>
                </c:manualLayout>
              </c:layout>
              <c:spPr>
                <a:pattFill prst="pct75">
                  <a:fgClr>
                    <a:sysClr val="windowText" lastClr="000000">
                      <a:lumMod val="75000"/>
                      <a:lumOff val="25000"/>
                    </a:sysClr>
                  </a:fgClr>
                  <a:bgClr>
                    <a:sysClr val="windowText" lastClr="000000">
                      <a:lumMod val="65000"/>
                      <a:lumOff val="35000"/>
                    </a:sysClr>
                  </a:bgClr>
                </a:patt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7672399934383198"/>
                      <c:h val="0.18238775381611036"/>
                    </c:manualLayout>
                  </c15:layout>
                </c:ext>
              </c:extLst>
            </c:dLbl>
            <c:dLbl>
              <c:idx val="8"/>
              <c:layout>
                <c:manualLayout>
                  <c:x val="7.9647309711285714E-3"/>
                  <c:y val="-4.2815446988286078E-3"/>
                </c:manualLayout>
              </c:layout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1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'ГЗ и КЗ за 1-кв 2017'!$M$54:$M$62</c:f>
              <c:strCache>
                <c:ptCount val="9"/>
                <c:pt idx="0">
                  <c:v>Кашкадарьинская область</c:v>
                </c:pt>
                <c:pt idx="1">
                  <c:v>Ферганская область</c:v>
                </c:pt>
                <c:pt idx="2">
                  <c:v>Бухарская область</c:v>
                </c:pt>
                <c:pt idx="3">
                  <c:v>Андижанская область</c:v>
                </c:pt>
                <c:pt idx="4">
                  <c:v>Республика Каракалпакстан</c:v>
                </c:pt>
                <c:pt idx="5">
                  <c:v>Сурхандарьинская область</c:v>
                </c:pt>
                <c:pt idx="6">
                  <c:v>Самаркандская область</c:v>
                </c:pt>
                <c:pt idx="7">
                  <c:v>г.Ташкент и Ташкентская область</c:v>
                </c:pt>
                <c:pt idx="8">
                  <c:v>Другие области</c:v>
                </c:pt>
              </c:strCache>
            </c:strRef>
          </c:cat>
          <c:val>
            <c:numRef>
              <c:f>'ГЗ и КЗ за 1-кв 2017'!$O$54:$O$62</c:f>
              <c:numCache>
                <c:formatCode>_(* #,##0.00_);_(* \(#,##0.00\);_(* "-"??_);_(@_)</c:formatCode>
                <c:ptCount val="9"/>
                <c:pt idx="0">
                  <c:v>6980374752.8000002</c:v>
                </c:pt>
                <c:pt idx="1">
                  <c:v>7957539604.9700003</c:v>
                </c:pt>
                <c:pt idx="2">
                  <c:v>8037844170.46</c:v>
                </c:pt>
                <c:pt idx="3">
                  <c:v>8317086815.0500002</c:v>
                </c:pt>
                <c:pt idx="4">
                  <c:v>10300850234.379999</c:v>
                </c:pt>
                <c:pt idx="5">
                  <c:v>12164015608.73</c:v>
                </c:pt>
                <c:pt idx="6">
                  <c:v>12287277384.15</c:v>
                </c:pt>
                <c:pt idx="7">
                  <c:v>24696581016.790001</c:v>
                </c:pt>
                <c:pt idx="8">
                  <c:v>22851644759.029999</c:v>
                </c:pt>
              </c:numCache>
            </c:numRef>
          </c:val>
        </c:ser>
        <c:dLbls>
          <c:dLblPos val="ctr"/>
          <c:showLegendKey val="0"/>
          <c:showVal val="0"/>
          <c:showCatName val="1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68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26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9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/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alpha val="0"/>
            </a:schemeClr>
          </a:gs>
          <a:gs pos="50000">
            <a:schemeClr val="phClr"/>
          </a:gs>
        </a:gsLst>
        <a:lin ang="5400000" scaled="0"/>
      </a:gradFill>
      <a:sp3d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90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90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10BA26-0F89-42D4-92A6-FF1629C887B6}" type="doc">
      <dgm:prSet loTypeId="urn:microsoft.com/office/officeart/2008/layout/AlternatingHexagons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6CEA3B72-0EA4-45B4-B9D1-85EFA38C2AAF}">
      <dgm:prSet phldrT="[Текст]" custT="1"/>
      <dgm:spPr/>
      <dgm:t>
        <a:bodyPr/>
        <a:lstStyle/>
        <a:p>
          <a:r>
            <a:rPr lang="ru-RU" sz="1700" b="1" dirty="0" smtClean="0"/>
            <a:t>Главного специалиста – по аналитической работе</a:t>
          </a:r>
          <a:endParaRPr lang="ru-RU" sz="1700" b="1" dirty="0"/>
        </a:p>
      </dgm:t>
    </dgm:pt>
    <dgm:pt modelId="{9F8C97F9-D189-48CE-B2AA-82EFBAD37CC7}" type="parTrans" cxnId="{DB276C55-FB16-43AE-8CB7-9587322057F7}">
      <dgm:prSet/>
      <dgm:spPr/>
      <dgm:t>
        <a:bodyPr/>
        <a:lstStyle/>
        <a:p>
          <a:endParaRPr lang="ru-RU"/>
        </a:p>
      </dgm:t>
    </dgm:pt>
    <dgm:pt modelId="{D9FAC8E0-5C31-4DAD-930E-75F3130FF303}" type="sibTrans" cxnId="{DB276C55-FB16-43AE-8CB7-9587322057F7}">
      <dgm:prSet custT="1"/>
      <dgm:spPr/>
      <dgm:t>
        <a:bodyPr/>
        <a:lstStyle/>
        <a:p>
          <a:r>
            <a:rPr lang="ru-RU" sz="2000" b="1" dirty="0" smtClean="0"/>
            <a:t>Начальник отдела</a:t>
          </a:r>
          <a:endParaRPr lang="ru-RU" sz="2000" b="1" dirty="0"/>
        </a:p>
      </dgm:t>
    </dgm:pt>
    <dgm:pt modelId="{16FC5D9E-D325-4852-9A09-37488344CEF0}">
      <dgm:prSet phldrT="[Текст]"/>
      <dgm:spPr/>
      <dgm:t>
        <a:bodyPr/>
        <a:lstStyle/>
        <a:p>
          <a:endParaRPr lang="ru-RU" dirty="0"/>
        </a:p>
      </dgm:t>
    </dgm:pt>
    <dgm:pt modelId="{54FFF2C0-5F60-48FD-80B5-50EFC5817E24}" type="parTrans" cxnId="{727279F0-572E-43FC-B0CE-553F7998D6FB}">
      <dgm:prSet/>
      <dgm:spPr/>
      <dgm:t>
        <a:bodyPr/>
        <a:lstStyle/>
        <a:p>
          <a:endParaRPr lang="ru-RU"/>
        </a:p>
      </dgm:t>
    </dgm:pt>
    <dgm:pt modelId="{1471C7C8-B16B-47F1-99AB-729687CD5ECC}" type="sibTrans" cxnId="{727279F0-572E-43FC-B0CE-553F7998D6FB}">
      <dgm:prSet/>
      <dgm:spPr/>
      <dgm:t>
        <a:bodyPr/>
        <a:lstStyle/>
        <a:p>
          <a:endParaRPr lang="ru-RU"/>
        </a:p>
      </dgm:t>
    </dgm:pt>
    <dgm:pt modelId="{ECC19792-1305-4079-A737-9270FACF6228}">
      <dgm:prSet phldrT="[Текст]" custT="1"/>
      <dgm:spPr/>
      <dgm:t>
        <a:bodyPr/>
        <a:lstStyle/>
        <a:p>
          <a:r>
            <a:rPr lang="ru-RU" sz="1800" b="1" dirty="0" smtClean="0"/>
            <a:t>Ведущий специалист (статистика)</a:t>
          </a:r>
          <a:endParaRPr lang="ru-RU" sz="1800" b="1" dirty="0"/>
        </a:p>
      </dgm:t>
    </dgm:pt>
    <dgm:pt modelId="{47E84B4A-E62E-4F2A-B660-B013256CACC2}" type="sibTrans" cxnId="{A5188264-395F-4107-B557-57D3961924E7}">
      <dgm:prSet custT="1"/>
      <dgm:spPr/>
      <dgm:t>
        <a:bodyPr/>
        <a:lstStyle/>
        <a:p>
          <a:r>
            <a:rPr lang="ru-RU" sz="2000" dirty="0" smtClean="0"/>
            <a:t>Специалист </a:t>
          </a:r>
          <a:endParaRPr lang="ru-RU" sz="2000" b="1" dirty="0" smtClean="0"/>
        </a:p>
      </dgm:t>
    </dgm:pt>
    <dgm:pt modelId="{40BE9C57-9671-47E4-B4DA-54BD9AC91671}" type="parTrans" cxnId="{A5188264-395F-4107-B557-57D3961924E7}">
      <dgm:prSet/>
      <dgm:spPr/>
      <dgm:t>
        <a:bodyPr/>
        <a:lstStyle/>
        <a:p>
          <a:endParaRPr lang="ru-RU"/>
        </a:p>
      </dgm:t>
    </dgm:pt>
    <dgm:pt modelId="{FB4C3984-3DBD-474B-9260-871CDC71FC82}" type="pres">
      <dgm:prSet presAssocID="{8010BA26-0F89-42D4-92A6-FF1629C887B6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A2B4CC0E-2BFB-4D30-BD64-9313388619A8}" type="pres">
      <dgm:prSet presAssocID="{6CEA3B72-0EA4-45B4-B9D1-85EFA38C2AAF}" presName="composite" presStyleCnt="0"/>
      <dgm:spPr/>
    </dgm:pt>
    <dgm:pt modelId="{63B3846A-7FDD-45B4-9283-0BA03E4A49F9}" type="pres">
      <dgm:prSet presAssocID="{6CEA3B72-0EA4-45B4-B9D1-85EFA38C2AAF}" presName="Parent1" presStyleLbl="node1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8F607DB-9DF9-4F8B-B369-E1F0A26337A2}" type="pres">
      <dgm:prSet presAssocID="{6CEA3B72-0EA4-45B4-B9D1-85EFA38C2AAF}" presName="Childtext1" presStyleLbl="revTx" presStyleIdx="0" presStyleCnt="2" custLinFactNeighborX="537" custLinFactNeighborY="-299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288B400-0A5B-46E3-8F0C-15E0BBF77C8B}" type="pres">
      <dgm:prSet presAssocID="{6CEA3B72-0EA4-45B4-B9D1-85EFA38C2AAF}" presName="BalanceSpacing" presStyleCnt="0"/>
      <dgm:spPr/>
    </dgm:pt>
    <dgm:pt modelId="{48B8526F-8587-425D-A1E2-5A13DFB77687}" type="pres">
      <dgm:prSet presAssocID="{6CEA3B72-0EA4-45B4-B9D1-85EFA38C2AAF}" presName="BalanceSpacing1" presStyleCnt="0"/>
      <dgm:spPr/>
    </dgm:pt>
    <dgm:pt modelId="{888338C3-BF0F-4426-9E1D-D956469BCFEB}" type="pres">
      <dgm:prSet presAssocID="{D9FAC8E0-5C31-4DAD-930E-75F3130FF303}" presName="Accent1Text" presStyleLbl="node1" presStyleIdx="1" presStyleCnt="4"/>
      <dgm:spPr/>
      <dgm:t>
        <a:bodyPr/>
        <a:lstStyle/>
        <a:p>
          <a:endParaRPr lang="ru-RU"/>
        </a:p>
      </dgm:t>
    </dgm:pt>
    <dgm:pt modelId="{6DDC109E-5EC7-4829-84A3-18294D562E8A}" type="pres">
      <dgm:prSet presAssocID="{D9FAC8E0-5C31-4DAD-930E-75F3130FF303}" presName="spaceBetweenRectangles" presStyleCnt="0"/>
      <dgm:spPr/>
    </dgm:pt>
    <dgm:pt modelId="{F8DA2C40-78FB-4B29-AF38-65B5964FD96A}" type="pres">
      <dgm:prSet presAssocID="{ECC19792-1305-4079-A737-9270FACF6228}" presName="composite" presStyleCnt="0"/>
      <dgm:spPr/>
    </dgm:pt>
    <dgm:pt modelId="{9F33E502-C1D2-453F-9B15-3070F158857E}" type="pres">
      <dgm:prSet presAssocID="{ECC19792-1305-4079-A737-9270FACF6228}" presName="Parent1" presStyleLbl="node1" presStyleIdx="2" presStyleCnt="4" custLinFactNeighborX="-4825" custLinFactNeighborY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D4C1057-4B1D-4EAE-9C92-D1D6124FAFF2}" type="pres">
      <dgm:prSet presAssocID="{ECC19792-1305-4079-A737-9270FACF6228}" presName="Childtext1" presStyleLbl="revTx" presStyleIdx="1" presStyleCnt="2" custScaleX="121172" custLinFactNeighborX="-18420" custLinFactNeighborY="316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F179D25-9A22-4C05-9F03-D3E7DA99C511}" type="pres">
      <dgm:prSet presAssocID="{ECC19792-1305-4079-A737-9270FACF6228}" presName="BalanceSpacing" presStyleCnt="0"/>
      <dgm:spPr/>
    </dgm:pt>
    <dgm:pt modelId="{182B0142-4DEC-443F-BF17-428BB0CDDC69}" type="pres">
      <dgm:prSet presAssocID="{ECC19792-1305-4079-A737-9270FACF6228}" presName="BalanceSpacing1" presStyleCnt="0"/>
      <dgm:spPr/>
    </dgm:pt>
    <dgm:pt modelId="{405DB83A-B636-4E3C-9786-A518D5CE5FD1}" type="pres">
      <dgm:prSet presAssocID="{47E84B4A-E62E-4F2A-B660-B013256CACC2}" presName="Accent1Text" presStyleLbl="node1" presStyleIdx="3" presStyleCnt="4" custLinFactNeighborX="-5514" custLinFactNeighborY="0"/>
      <dgm:spPr/>
      <dgm:t>
        <a:bodyPr/>
        <a:lstStyle/>
        <a:p>
          <a:endParaRPr lang="ru-RU"/>
        </a:p>
      </dgm:t>
    </dgm:pt>
  </dgm:ptLst>
  <dgm:cxnLst>
    <dgm:cxn modelId="{19B3D47B-C29F-4991-815B-3817A73C4D3D}" type="presOf" srcId="{6CEA3B72-0EA4-45B4-B9D1-85EFA38C2AAF}" destId="{63B3846A-7FDD-45B4-9283-0BA03E4A49F9}" srcOrd="0" destOrd="0" presId="urn:microsoft.com/office/officeart/2008/layout/AlternatingHexagons"/>
    <dgm:cxn modelId="{9A406DD6-4D5E-4759-92A2-BD2E34434778}" type="presOf" srcId="{D9FAC8E0-5C31-4DAD-930E-75F3130FF303}" destId="{888338C3-BF0F-4426-9E1D-D956469BCFEB}" srcOrd="0" destOrd="0" presId="urn:microsoft.com/office/officeart/2008/layout/AlternatingHexagons"/>
    <dgm:cxn modelId="{727279F0-572E-43FC-B0CE-553F7998D6FB}" srcId="{ECC19792-1305-4079-A737-9270FACF6228}" destId="{16FC5D9E-D325-4852-9A09-37488344CEF0}" srcOrd="0" destOrd="0" parTransId="{54FFF2C0-5F60-48FD-80B5-50EFC5817E24}" sibTransId="{1471C7C8-B16B-47F1-99AB-729687CD5ECC}"/>
    <dgm:cxn modelId="{DB276C55-FB16-43AE-8CB7-9587322057F7}" srcId="{8010BA26-0F89-42D4-92A6-FF1629C887B6}" destId="{6CEA3B72-0EA4-45B4-B9D1-85EFA38C2AAF}" srcOrd="0" destOrd="0" parTransId="{9F8C97F9-D189-48CE-B2AA-82EFBAD37CC7}" sibTransId="{D9FAC8E0-5C31-4DAD-930E-75F3130FF303}"/>
    <dgm:cxn modelId="{7C182108-552F-4D99-850E-6169CA70B52A}" type="presOf" srcId="{ECC19792-1305-4079-A737-9270FACF6228}" destId="{9F33E502-C1D2-453F-9B15-3070F158857E}" srcOrd="0" destOrd="0" presId="urn:microsoft.com/office/officeart/2008/layout/AlternatingHexagons"/>
    <dgm:cxn modelId="{DE152DCC-C2A0-4F3B-A6BB-B239530144E0}" type="presOf" srcId="{8010BA26-0F89-42D4-92A6-FF1629C887B6}" destId="{FB4C3984-3DBD-474B-9260-871CDC71FC82}" srcOrd="0" destOrd="0" presId="urn:microsoft.com/office/officeart/2008/layout/AlternatingHexagons"/>
    <dgm:cxn modelId="{651857A8-A3F5-425F-9DC5-AA99F7D08AB5}" type="presOf" srcId="{47E84B4A-E62E-4F2A-B660-B013256CACC2}" destId="{405DB83A-B636-4E3C-9786-A518D5CE5FD1}" srcOrd="0" destOrd="0" presId="urn:microsoft.com/office/officeart/2008/layout/AlternatingHexagons"/>
    <dgm:cxn modelId="{89C51D08-3CAD-4A6F-95A3-FEA0E9D799F0}" type="presOf" srcId="{16FC5D9E-D325-4852-9A09-37488344CEF0}" destId="{6D4C1057-4B1D-4EAE-9C92-D1D6124FAFF2}" srcOrd="0" destOrd="0" presId="urn:microsoft.com/office/officeart/2008/layout/AlternatingHexagons"/>
    <dgm:cxn modelId="{A5188264-395F-4107-B557-57D3961924E7}" srcId="{8010BA26-0F89-42D4-92A6-FF1629C887B6}" destId="{ECC19792-1305-4079-A737-9270FACF6228}" srcOrd="1" destOrd="0" parTransId="{40BE9C57-9671-47E4-B4DA-54BD9AC91671}" sibTransId="{47E84B4A-E62E-4F2A-B660-B013256CACC2}"/>
    <dgm:cxn modelId="{221EFCD6-A133-48CC-AE0B-22949988406D}" type="presParOf" srcId="{FB4C3984-3DBD-474B-9260-871CDC71FC82}" destId="{A2B4CC0E-2BFB-4D30-BD64-9313388619A8}" srcOrd="0" destOrd="0" presId="urn:microsoft.com/office/officeart/2008/layout/AlternatingHexagons"/>
    <dgm:cxn modelId="{8FD1E41D-1899-484C-B58C-AE0DEA558F17}" type="presParOf" srcId="{A2B4CC0E-2BFB-4D30-BD64-9313388619A8}" destId="{63B3846A-7FDD-45B4-9283-0BA03E4A49F9}" srcOrd="0" destOrd="0" presId="urn:microsoft.com/office/officeart/2008/layout/AlternatingHexagons"/>
    <dgm:cxn modelId="{350FE12F-6AA6-4F7D-A20B-54270A2CF2AF}" type="presParOf" srcId="{A2B4CC0E-2BFB-4D30-BD64-9313388619A8}" destId="{48F607DB-9DF9-4F8B-B369-E1F0A26337A2}" srcOrd="1" destOrd="0" presId="urn:microsoft.com/office/officeart/2008/layout/AlternatingHexagons"/>
    <dgm:cxn modelId="{7CB6AB44-9515-477E-A08D-E8DE82AEB585}" type="presParOf" srcId="{A2B4CC0E-2BFB-4D30-BD64-9313388619A8}" destId="{E288B400-0A5B-46E3-8F0C-15E0BBF77C8B}" srcOrd="2" destOrd="0" presId="urn:microsoft.com/office/officeart/2008/layout/AlternatingHexagons"/>
    <dgm:cxn modelId="{9AF31552-5095-4A52-B932-3D4A6F49F704}" type="presParOf" srcId="{A2B4CC0E-2BFB-4D30-BD64-9313388619A8}" destId="{48B8526F-8587-425D-A1E2-5A13DFB77687}" srcOrd="3" destOrd="0" presId="urn:microsoft.com/office/officeart/2008/layout/AlternatingHexagons"/>
    <dgm:cxn modelId="{CF8257A4-E76C-4FA8-AB49-FB6BF1BE1528}" type="presParOf" srcId="{A2B4CC0E-2BFB-4D30-BD64-9313388619A8}" destId="{888338C3-BF0F-4426-9E1D-D956469BCFEB}" srcOrd="4" destOrd="0" presId="urn:microsoft.com/office/officeart/2008/layout/AlternatingHexagons"/>
    <dgm:cxn modelId="{C5732A58-CD40-4D00-9DEB-6EC005C55858}" type="presParOf" srcId="{FB4C3984-3DBD-474B-9260-871CDC71FC82}" destId="{6DDC109E-5EC7-4829-84A3-18294D562E8A}" srcOrd="1" destOrd="0" presId="urn:microsoft.com/office/officeart/2008/layout/AlternatingHexagons"/>
    <dgm:cxn modelId="{E16A42BD-CB2F-4344-A71E-0F68B5ED49DD}" type="presParOf" srcId="{FB4C3984-3DBD-474B-9260-871CDC71FC82}" destId="{F8DA2C40-78FB-4B29-AF38-65B5964FD96A}" srcOrd="2" destOrd="0" presId="urn:microsoft.com/office/officeart/2008/layout/AlternatingHexagons"/>
    <dgm:cxn modelId="{69C1C3B1-F4A6-48AD-887A-8435A3AAB675}" type="presParOf" srcId="{F8DA2C40-78FB-4B29-AF38-65B5964FD96A}" destId="{9F33E502-C1D2-453F-9B15-3070F158857E}" srcOrd="0" destOrd="0" presId="urn:microsoft.com/office/officeart/2008/layout/AlternatingHexagons"/>
    <dgm:cxn modelId="{9CCC384B-8953-49D9-B25E-BABD6C0981D8}" type="presParOf" srcId="{F8DA2C40-78FB-4B29-AF38-65B5964FD96A}" destId="{6D4C1057-4B1D-4EAE-9C92-D1D6124FAFF2}" srcOrd="1" destOrd="0" presId="urn:microsoft.com/office/officeart/2008/layout/AlternatingHexagons"/>
    <dgm:cxn modelId="{9B7313BE-4BF4-4EE0-A112-524E78F8F826}" type="presParOf" srcId="{F8DA2C40-78FB-4B29-AF38-65B5964FD96A}" destId="{2F179D25-9A22-4C05-9F03-D3E7DA99C511}" srcOrd="2" destOrd="0" presId="urn:microsoft.com/office/officeart/2008/layout/AlternatingHexagons"/>
    <dgm:cxn modelId="{B7067DDD-D576-401E-B9CF-3A9248A188F2}" type="presParOf" srcId="{F8DA2C40-78FB-4B29-AF38-65B5964FD96A}" destId="{182B0142-4DEC-443F-BF17-428BB0CDDC69}" srcOrd="3" destOrd="0" presId="urn:microsoft.com/office/officeart/2008/layout/AlternatingHexagons"/>
    <dgm:cxn modelId="{5009CC1B-DF47-4389-AEBE-F6C152222C64}" type="presParOf" srcId="{F8DA2C40-78FB-4B29-AF38-65B5964FD96A}" destId="{405DB83A-B636-4E3C-9786-A518D5CE5FD1}" srcOrd="4" destOrd="0" presId="urn:microsoft.com/office/officeart/2008/layout/AlternatingHexagons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10BA26-0F89-42D4-92A6-FF1629C887B6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CEA3B72-0EA4-45B4-B9D1-85EFA38C2AAF}">
      <dgm:prSet phldrT="[Текст]" custT="1"/>
      <dgm:spPr/>
      <dgm:t>
        <a:bodyPr/>
        <a:lstStyle/>
        <a:p>
          <a:r>
            <a:rPr lang="ru-RU" sz="1700" b="1" dirty="0" smtClean="0"/>
            <a:t>Бюллетень</a:t>
          </a:r>
          <a:endParaRPr lang="ru-RU" sz="1700" b="1" dirty="0"/>
        </a:p>
      </dgm:t>
    </dgm:pt>
    <dgm:pt modelId="{9F8C97F9-D189-48CE-B2AA-82EFBAD37CC7}" type="parTrans" cxnId="{DB276C55-FB16-43AE-8CB7-9587322057F7}">
      <dgm:prSet/>
      <dgm:spPr/>
      <dgm:t>
        <a:bodyPr/>
        <a:lstStyle/>
        <a:p>
          <a:endParaRPr lang="ru-RU"/>
        </a:p>
      </dgm:t>
    </dgm:pt>
    <dgm:pt modelId="{D9FAC8E0-5C31-4DAD-930E-75F3130FF303}" type="sibTrans" cxnId="{DB276C55-FB16-43AE-8CB7-9587322057F7}">
      <dgm:prSet custT="1"/>
      <dgm:spPr/>
      <dgm:t>
        <a:bodyPr/>
        <a:lstStyle/>
        <a:p>
          <a:r>
            <a:rPr lang="ru-RU" sz="2000" b="1" dirty="0" smtClean="0"/>
            <a:t>Годовой отчет </a:t>
          </a:r>
          <a:endParaRPr lang="ru-RU" sz="2000" b="1" dirty="0"/>
        </a:p>
      </dgm:t>
    </dgm:pt>
    <dgm:pt modelId="{16FC5D9E-D325-4852-9A09-37488344CEF0}">
      <dgm:prSet phldrT="[Текст]"/>
      <dgm:spPr/>
      <dgm:t>
        <a:bodyPr/>
        <a:lstStyle/>
        <a:p>
          <a:endParaRPr lang="ru-RU" dirty="0"/>
        </a:p>
      </dgm:t>
    </dgm:pt>
    <dgm:pt modelId="{54FFF2C0-5F60-48FD-80B5-50EFC5817E24}" type="parTrans" cxnId="{727279F0-572E-43FC-B0CE-553F7998D6FB}">
      <dgm:prSet/>
      <dgm:spPr/>
      <dgm:t>
        <a:bodyPr/>
        <a:lstStyle/>
        <a:p>
          <a:endParaRPr lang="ru-RU"/>
        </a:p>
      </dgm:t>
    </dgm:pt>
    <dgm:pt modelId="{1471C7C8-B16B-47F1-99AB-729687CD5ECC}" type="sibTrans" cxnId="{727279F0-572E-43FC-B0CE-553F7998D6FB}">
      <dgm:prSet/>
      <dgm:spPr/>
      <dgm:t>
        <a:bodyPr/>
        <a:lstStyle/>
        <a:p>
          <a:endParaRPr lang="ru-RU"/>
        </a:p>
      </dgm:t>
    </dgm:pt>
    <dgm:pt modelId="{0E4EDA15-72EC-4565-9B6E-9717A17AB00E}">
      <dgm:prSet phldrT="[Текст]" custT="1"/>
      <dgm:spPr/>
      <dgm:t>
        <a:bodyPr/>
        <a:lstStyle/>
        <a:p>
          <a:r>
            <a:rPr lang="ru-RU" sz="1400" b="1" dirty="0" smtClean="0"/>
            <a:t>Информация по заказу </a:t>
          </a:r>
          <a:endParaRPr lang="ru-RU" sz="1400" b="1" dirty="0"/>
        </a:p>
      </dgm:t>
    </dgm:pt>
    <dgm:pt modelId="{9870C5E5-8BF0-4095-8C8A-97139F3F45D5}" type="parTrans" cxnId="{8C677CF1-3EA2-477E-82C4-8E2DE0976B43}">
      <dgm:prSet/>
      <dgm:spPr/>
      <dgm:t>
        <a:bodyPr/>
        <a:lstStyle/>
        <a:p>
          <a:endParaRPr lang="ru-RU"/>
        </a:p>
      </dgm:t>
    </dgm:pt>
    <dgm:pt modelId="{A6249D64-6CA5-4F4B-BF52-3918214BC5B0}" type="sibTrans" cxnId="{8C677CF1-3EA2-477E-82C4-8E2DE0976B43}">
      <dgm:prSet/>
      <dgm:spPr/>
      <dgm:t>
        <a:bodyPr/>
        <a:lstStyle/>
        <a:p>
          <a:r>
            <a:rPr lang="ru-RU" b="1" dirty="0" smtClean="0"/>
            <a:t>Таблицы</a:t>
          </a:r>
          <a:endParaRPr lang="ru-RU" b="1" dirty="0"/>
        </a:p>
      </dgm:t>
    </dgm:pt>
    <dgm:pt modelId="{ECC19792-1305-4079-A737-9270FACF6228}">
      <dgm:prSet phldrT="[Текст]" custT="1"/>
      <dgm:spPr/>
      <dgm:t>
        <a:bodyPr/>
        <a:lstStyle/>
        <a:p>
          <a:r>
            <a:rPr lang="ru-RU" sz="1800" b="1" dirty="0" smtClean="0"/>
            <a:t>Котировки</a:t>
          </a:r>
          <a:endParaRPr lang="ru-RU" sz="1800" b="1" dirty="0"/>
        </a:p>
      </dgm:t>
    </dgm:pt>
    <dgm:pt modelId="{47E84B4A-E62E-4F2A-B660-B013256CACC2}" type="sibTrans" cxnId="{A5188264-395F-4107-B557-57D3961924E7}">
      <dgm:prSet custT="1"/>
      <dgm:spPr/>
      <dgm:t>
        <a:bodyPr/>
        <a:lstStyle/>
        <a:p>
          <a:r>
            <a:rPr lang="ru-RU" sz="2000" b="1" dirty="0" smtClean="0"/>
            <a:t>Биржевой индекс</a:t>
          </a:r>
        </a:p>
      </dgm:t>
    </dgm:pt>
    <dgm:pt modelId="{40BE9C57-9671-47E4-B4DA-54BD9AC91671}" type="parTrans" cxnId="{A5188264-395F-4107-B557-57D3961924E7}">
      <dgm:prSet/>
      <dgm:spPr/>
      <dgm:t>
        <a:bodyPr/>
        <a:lstStyle/>
        <a:p>
          <a:endParaRPr lang="ru-RU"/>
        </a:p>
      </dgm:t>
    </dgm:pt>
    <dgm:pt modelId="{FB4C3984-3DBD-474B-9260-871CDC71FC82}" type="pres">
      <dgm:prSet presAssocID="{8010BA26-0F89-42D4-92A6-FF1629C887B6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A2B4CC0E-2BFB-4D30-BD64-9313388619A8}" type="pres">
      <dgm:prSet presAssocID="{6CEA3B72-0EA4-45B4-B9D1-85EFA38C2AAF}" presName="composite" presStyleCnt="0"/>
      <dgm:spPr/>
    </dgm:pt>
    <dgm:pt modelId="{63B3846A-7FDD-45B4-9283-0BA03E4A49F9}" type="pres">
      <dgm:prSet presAssocID="{6CEA3B72-0EA4-45B4-B9D1-85EFA38C2AAF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8F607DB-9DF9-4F8B-B369-E1F0A26337A2}" type="pres">
      <dgm:prSet presAssocID="{6CEA3B72-0EA4-45B4-B9D1-85EFA38C2AAF}" presName="Childtext1" presStyleLbl="revTx" presStyleIdx="0" presStyleCnt="3" custLinFactNeighborX="537" custLinFactNeighborY="-299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288B400-0A5B-46E3-8F0C-15E0BBF77C8B}" type="pres">
      <dgm:prSet presAssocID="{6CEA3B72-0EA4-45B4-B9D1-85EFA38C2AAF}" presName="BalanceSpacing" presStyleCnt="0"/>
      <dgm:spPr/>
    </dgm:pt>
    <dgm:pt modelId="{48B8526F-8587-425D-A1E2-5A13DFB77687}" type="pres">
      <dgm:prSet presAssocID="{6CEA3B72-0EA4-45B4-B9D1-85EFA38C2AAF}" presName="BalanceSpacing1" presStyleCnt="0"/>
      <dgm:spPr/>
    </dgm:pt>
    <dgm:pt modelId="{888338C3-BF0F-4426-9E1D-D956469BCFEB}" type="pres">
      <dgm:prSet presAssocID="{D9FAC8E0-5C31-4DAD-930E-75F3130FF303}" presName="Accent1Text" presStyleLbl="node1" presStyleIdx="1" presStyleCnt="6"/>
      <dgm:spPr/>
      <dgm:t>
        <a:bodyPr/>
        <a:lstStyle/>
        <a:p>
          <a:endParaRPr lang="ru-RU"/>
        </a:p>
      </dgm:t>
    </dgm:pt>
    <dgm:pt modelId="{6DDC109E-5EC7-4829-84A3-18294D562E8A}" type="pres">
      <dgm:prSet presAssocID="{D9FAC8E0-5C31-4DAD-930E-75F3130FF303}" presName="spaceBetweenRectangles" presStyleCnt="0"/>
      <dgm:spPr/>
    </dgm:pt>
    <dgm:pt modelId="{F8DA2C40-78FB-4B29-AF38-65B5964FD96A}" type="pres">
      <dgm:prSet presAssocID="{ECC19792-1305-4079-A737-9270FACF6228}" presName="composite" presStyleCnt="0"/>
      <dgm:spPr/>
    </dgm:pt>
    <dgm:pt modelId="{9F33E502-C1D2-453F-9B15-3070F158857E}" type="pres">
      <dgm:prSet presAssocID="{ECC19792-1305-4079-A737-9270FACF6228}" presName="Parent1" presStyleLbl="node1" presStyleIdx="2" presStyleCnt="6" custLinFactNeighborX="-5514" custLinFactNeighborY="-60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D4C1057-4B1D-4EAE-9C92-D1D6124FAFF2}" type="pres">
      <dgm:prSet presAssocID="{ECC19792-1305-4079-A737-9270FACF6228}" presName="Childtext1" presStyleLbl="revTx" presStyleIdx="1" presStyleCnt="3" custScaleX="121172" custLinFactNeighborX="-18420" custLinFactNeighborY="316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F179D25-9A22-4C05-9F03-D3E7DA99C511}" type="pres">
      <dgm:prSet presAssocID="{ECC19792-1305-4079-A737-9270FACF6228}" presName="BalanceSpacing" presStyleCnt="0"/>
      <dgm:spPr/>
    </dgm:pt>
    <dgm:pt modelId="{182B0142-4DEC-443F-BF17-428BB0CDDC69}" type="pres">
      <dgm:prSet presAssocID="{ECC19792-1305-4079-A737-9270FACF6228}" presName="BalanceSpacing1" presStyleCnt="0"/>
      <dgm:spPr/>
    </dgm:pt>
    <dgm:pt modelId="{405DB83A-B636-4E3C-9786-A518D5CE5FD1}" type="pres">
      <dgm:prSet presAssocID="{47E84B4A-E62E-4F2A-B660-B013256CACC2}" presName="Accent1Text" presStyleLbl="node1" presStyleIdx="3" presStyleCnt="6" custLinFactNeighborX="-5514" custLinFactNeighborY="0"/>
      <dgm:spPr/>
      <dgm:t>
        <a:bodyPr/>
        <a:lstStyle/>
        <a:p>
          <a:endParaRPr lang="ru-RU"/>
        </a:p>
      </dgm:t>
    </dgm:pt>
    <dgm:pt modelId="{9E315169-3436-4A4A-8C18-30F86D1BCEEA}" type="pres">
      <dgm:prSet presAssocID="{47E84B4A-E62E-4F2A-B660-B013256CACC2}" presName="spaceBetweenRectangles" presStyleCnt="0"/>
      <dgm:spPr/>
    </dgm:pt>
    <dgm:pt modelId="{46191F4B-7C2F-422E-BD97-11AFD4974507}" type="pres">
      <dgm:prSet presAssocID="{0E4EDA15-72EC-4565-9B6E-9717A17AB00E}" presName="composite" presStyleCnt="0"/>
      <dgm:spPr/>
    </dgm:pt>
    <dgm:pt modelId="{6E8A8311-4235-4C21-95DF-3152D94D27E5}" type="pres">
      <dgm:prSet presAssocID="{0E4EDA15-72EC-4565-9B6E-9717A17AB00E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9E9F0D2-3DEA-47C0-BE47-82B2020B2592}" type="pres">
      <dgm:prSet presAssocID="{0E4EDA15-72EC-4565-9B6E-9717A17AB00E}" presName="Childtext1" presStyleLbl="revTx" presStyleIdx="2" presStyleCnt="3" custLinFactNeighborX="14697" custLinFactNeighborY="199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FFB16F7-A975-432F-80E9-342E1635139F}" type="pres">
      <dgm:prSet presAssocID="{0E4EDA15-72EC-4565-9B6E-9717A17AB00E}" presName="BalanceSpacing" presStyleCnt="0"/>
      <dgm:spPr/>
    </dgm:pt>
    <dgm:pt modelId="{EAA5D3D5-46FB-4EEC-817C-8F32E19C158B}" type="pres">
      <dgm:prSet presAssocID="{0E4EDA15-72EC-4565-9B6E-9717A17AB00E}" presName="BalanceSpacing1" presStyleCnt="0"/>
      <dgm:spPr/>
    </dgm:pt>
    <dgm:pt modelId="{B21F1A38-9CEF-4C8E-953A-F1F709A959B6}" type="pres">
      <dgm:prSet presAssocID="{A6249D64-6CA5-4F4B-BF52-3918214BC5B0}" presName="Accent1Text" presStyleLbl="node1" presStyleIdx="5" presStyleCnt="6"/>
      <dgm:spPr/>
      <dgm:t>
        <a:bodyPr/>
        <a:lstStyle/>
        <a:p>
          <a:endParaRPr lang="ru-RU"/>
        </a:p>
      </dgm:t>
    </dgm:pt>
  </dgm:ptLst>
  <dgm:cxnLst>
    <dgm:cxn modelId="{2AFC07A2-80D6-43CB-98AF-46A99341C2E1}" type="presOf" srcId="{ECC19792-1305-4079-A737-9270FACF6228}" destId="{9F33E502-C1D2-453F-9B15-3070F158857E}" srcOrd="0" destOrd="0" presId="urn:microsoft.com/office/officeart/2008/layout/AlternatingHexagons"/>
    <dgm:cxn modelId="{585781C6-C63D-44C3-81EA-7F9834E03A57}" type="presOf" srcId="{A6249D64-6CA5-4F4B-BF52-3918214BC5B0}" destId="{B21F1A38-9CEF-4C8E-953A-F1F709A959B6}" srcOrd="0" destOrd="0" presId="urn:microsoft.com/office/officeart/2008/layout/AlternatingHexagons"/>
    <dgm:cxn modelId="{727279F0-572E-43FC-B0CE-553F7998D6FB}" srcId="{ECC19792-1305-4079-A737-9270FACF6228}" destId="{16FC5D9E-D325-4852-9A09-37488344CEF0}" srcOrd="0" destOrd="0" parTransId="{54FFF2C0-5F60-48FD-80B5-50EFC5817E24}" sibTransId="{1471C7C8-B16B-47F1-99AB-729687CD5ECC}"/>
    <dgm:cxn modelId="{8C677CF1-3EA2-477E-82C4-8E2DE0976B43}" srcId="{8010BA26-0F89-42D4-92A6-FF1629C887B6}" destId="{0E4EDA15-72EC-4565-9B6E-9717A17AB00E}" srcOrd="2" destOrd="0" parTransId="{9870C5E5-8BF0-4095-8C8A-97139F3F45D5}" sibTransId="{A6249D64-6CA5-4F4B-BF52-3918214BC5B0}"/>
    <dgm:cxn modelId="{0D839372-A7EF-4596-8FA4-0F8A337D092C}" type="presOf" srcId="{D9FAC8E0-5C31-4DAD-930E-75F3130FF303}" destId="{888338C3-BF0F-4426-9E1D-D956469BCFEB}" srcOrd="0" destOrd="0" presId="urn:microsoft.com/office/officeart/2008/layout/AlternatingHexagons"/>
    <dgm:cxn modelId="{CC78BE60-5ABF-49AC-8A59-083D7DAE2955}" type="presOf" srcId="{0E4EDA15-72EC-4565-9B6E-9717A17AB00E}" destId="{6E8A8311-4235-4C21-95DF-3152D94D27E5}" srcOrd="0" destOrd="0" presId="urn:microsoft.com/office/officeart/2008/layout/AlternatingHexagons"/>
    <dgm:cxn modelId="{712E5CCB-0BDB-49DF-A76B-43BE253770CB}" type="presOf" srcId="{16FC5D9E-D325-4852-9A09-37488344CEF0}" destId="{6D4C1057-4B1D-4EAE-9C92-D1D6124FAFF2}" srcOrd="0" destOrd="0" presId="urn:microsoft.com/office/officeart/2008/layout/AlternatingHexagons"/>
    <dgm:cxn modelId="{A5188264-395F-4107-B557-57D3961924E7}" srcId="{8010BA26-0F89-42D4-92A6-FF1629C887B6}" destId="{ECC19792-1305-4079-A737-9270FACF6228}" srcOrd="1" destOrd="0" parTransId="{40BE9C57-9671-47E4-B4DA-54BD9AC91671}" sibTransId="{47E84B4A-E62E-4F2A-B660-B013256CACC2}"/>
    <dgm:cxn modelId="{DB276C55-FB16-43AE-8CB7-9587322057F7}" srcId="{8010BA26-0F89-42D4-92A6-FF1629C887B6}" destId="{6CEA3B72-0EA4-45B4-B9D1-85EFA38C2AAF}" srcOrd="0" destOrd="0" parTransId="{9F8C97F9-D189-48CE-B2AA-82EFBAD37CC7}" sibTransId="{D9FAC8E0-5C31-4DAD-930E-75F3130FF303}"/>
    <dgm:cxn modelId="{3E360545-2BA3-495E-BCB2-E7617AB0D2B3}" type="presOf" srcId="{8010BA26-0F89-42D4-92A6-FF1629C887B6}" destId="{FB4C3984-3DBD-474B-9260-871CDC71FC82}" srcOrd="0" destOrd="0" presId="urn:microsoft.com/office/officeart/2008/layout/AlternatingHexagons"/>
    <dgm:cxn modelId="{82B76C84-B205-482C-AFD3-8E4BA3C7328F}" type="presOf" srcId="{6CEA3B72-0EA4-45B4-B9D1-85EFA38C2AAF}" destId="{63B3846A-7FDD-45B4-9283-0BA03E4A49F9}" srcOrd="0" destOrd="0" presId="urn:microsoft.com/office/officeart/2008/layout/AlternatingHexagons"/>
    <dgm:cxn modelId="{919AE710-DC67-4A6E-9636-9DDF86087269}" type="presOf" srcId="{47E84B4A-E62E-4F2A-B660-B013256CACC2}" destId="{405DB83A-B636-4E3C-9786-A518D5CE5FD1}" srcOrd="0" destOrd="0" presId="urn:microsoft.com/office/officeart/2008/layout/AlternatingHexagons"/>
    <dgm:cxn modelId="{B5986C82-F222-4B21-98FB-8A19EA1CB754}" type="presParOf" srcId="{FB4C3984-3DBD-474B-9260-871CDC71FC82}" destId="{A2B4CC0E-2BFB-4D30-BD64-9313388619A8}" srcOrd="0" destOrd="0" presId="urn:microsoft.com/office/officeart/2008/layout/AlternatingHexagons"/>
    <dgm:cxn modelId="{3767B328-38DE-4A63-8CBD-38982875FFC7}" type="presParOf" srcId="{A2B4CC0E-2BFB-4D30-BD64-9313388619A8}" destId="{63B3846A-7FDD-45B4-9283-0BA03E4A49F9}" srcOrd="0" destOrd="0" presId="urn:microsoft.com/office/officeart/2008/layout/AlternatingHexagons"/>
    <dgm:cxn modelId="{7511E4F5-B1C4-4E93-A2DE-B54916D84C51}" type="presParOf" srcId="{A2B4CC0E-2BFB-4D30-BD64-9313388619A8}" destId="{48F607DB-9DF9-4F8B-B369-E1F0A26337A2}" srcOrd="1" destOrd="0" presId="urn:microsoft.com/office/officeart/2008/layout/AlternatingHexagons"/>
    <dgm:cxn modelId="{3BED81DB-5E42-4284-940E-452B91EC3EDC}" type="presParOf" srcId="{A2B4CC0E-2BFB-4D30-BD64-9313388619A8}" destId="{E288B400-0A5B-46E3-8F0C-15E0BBF77C8B}" srcOrd="2" destOrd="0" presId="urn:microsoft.com/office/officeart/2008/layout/AlternatingHexagons"/>
    <dgm:cxn modelId="{2FBAE80D-8591-4534-9F17-F044CCAED212}" type="presParOf" srcId="{A2B4CC0E-2BFB-4D30-BD64-9313388619A8}" destId="{48B8526F-8587-425D-A1E2-5A13DFB77687}" srcOrd="3" destOrd="0" presId="urn:microsoft.com/office/officeart/2008/layout/AlternatingHexagons"/>
    <dgm:cxn modelId="{1FA197EA-CEF8-4ABA-AB4A-6C4A3B3F1A9E}" type="presParOf" srcId="{A2B4CC0E-2BFB-4D30-BD64-9313388619A8}" destId="{888338C3-BF0F-4426-9E1D-D956469BCFEB}" srcOrd="4" destOrd="0" presId="urn:microsoft.com/office/officeart/2008/layout/AlternatingHexagons"/>
    <dgm:cxn modelId="{CE05E0B8-74FD-41A6-B53C-C8B1F8B9D0B2}" type="presParOf" srcId="{FB4C3984-3DBD-474B-9260-871CDC71FC82}" destId="{6DDC109E-5EC7-4829-84A3-18294D562E8A}" srcOrd="1" destOrd="0" presId="urn:microsoft.com/office/officeart/2008/layout/AlternatingHexagons"/>
    <dgm:cxn modelId="{5996937B-DFBF-41B7-918C-F1DC636AE018}" type="presParOf" srcId="{FB4C3984-3DBD-474B-9260-871CDC71FC82}" destId="{F8DA2C40-78FB-4B29-AF38-65B5964FD96A}" srcOrd="2" destOrd="0" presId="urn:microsoft.com/office/officeart/2008/layout/AlternatingHexagons"/>
    <dgm:cxn modelId="{5107A3FE-B581-4B9B-A2A0-AC4BEC01573C}" type="presParOf" srcId="{F8DA2C40-78FB-4B29-AF38-65B5964FD96A}" destId="{9F33E502-C1D2-453F-9B15-3070F158857E}" srcOrd="0" destOrd="0" presId="urn:microsoft.com/office/officeart/2008/layout/AlternatingHexagons"/>
    <dgm:cxn modelId="{CA5DF0DE-5741-4B44-AF84-0FCCBFFC8E1B}" type="presParOf" srcId="{F8DA2C40-78FB-4B29-AF38-65B5964FD96A}" destId="{6D4C1057-4B1D-4EAE-9C92-D1D6124FAFF2}" srcOrd="1" destOrd="0" presId="urn:microsoft.com/office/officeart/2008/layout/AlternatingHexagons"/>
    <dgm:cxn modelId="{34F478AE-CAAA-4937-AB8B-10FE2A792099}" type="presParOf" srcId="{F8DA2C40-78FB-4B29-AF38-65B5964FD96A}" destId="{2F179D25-9A22-4C05-9F03-D3E7DA99C511}" srcOrd="2" destOrd="0" presId="urn:microsoft.com/office/officeart/2008/layout/AlternatingHexagons"/>
    <dgm:cxn modelId="{0E52620E-8BDC-4DEF-8385-F02039D62FE7}" type="presParOf" srcId="{F8DA2C40-78FB-4B29-AF38-65B5964FD96A}" destId="{182B0142-4DEC-443F-BF17-428BB0CDDC69}" srcOrd="3" destOrd="0" presId="urn:microsoft.com/office/officeart/2008/layout/AlternatingHexagons"/>
    <dgm:cxn modelId="{92C1EBD1-FDB9-49AA-9857-152345625F8A}" type="presParOf" srcId="{F8DA2C40-78FB-4B29-AF38-65B5964FD96A}" destId="{405DB83A-B636-4E3C-9786-A518D5CE5FD1}" srcOrd="4" destOrd="0" presId="urn:microsoft.com/office/officeart/2008/layout/AlternatingHexagons"/>
    <dgm:cxn modelId="{1E0617A4-ACF2-4219-8AFC-DFD57A56CBD4}" type="presParOf" srcId="{FB4C3984-3DBD-474B-9260-871CDC71FC82}" destId="{9E315169-3436-4A4A-8C18-30F86D1BCEEA}" srcOrd="3" destOrd="0" presId="urn:microsoft.com/office/officeart/2008/layout/AlternatingHexagons"/>
    <dgm:cxn modelId="{4A10639E-0756-464D-8B15-42E01339BC79}" type="presParOf" srcId="{FB4C3984-3DBD-474B-9260-871CDC71FC82}" destId="{46191F4B-7C2F-422E-BD97-11AFD4974507}" srcOrd="4" destOrd="0" presId="urn:microsoft.com/office/officeart/2008/layout/AlternatingHexagons"/>
    <dgm:cxn modelId="{F5D1CE77-918D-45B4-BC1D-C15C5CBDB448}" type="presParOf" srcId="{46191F4B-7C2F-422E-BD97-11AFD4974507}" destId="{6E8A8311-4235-4C21-95DF-3152D94D27E5}" srcOrd="0" destOrd="0" presId="urn:microsoft.com/office/officeart/2008/layout/AlternatingHexagons"/>
    <dgm:cxn modelId="{149F7804-DB0C-4A7F-A958-56924C6E8B1E}" type="presParOf" srcId="{46191F4B-7C2F-422E-BD97-11AFD4974507}" destId="{09E9F0D2-3DEA-47C0-BE47-82B2020B2592}" srcOrd="1" destOrd="0" presId="urn:microsoft.com/office/officeart/2008/layout/AlternatingHexagons"/>
    <dgm:cxn modelId="{9C997474-BBA6-487A-97A2-223D033196D2}" type="presParOf" srcId="{46191F4B-7C2F-422E-BD97-11AFD4974507}" destId="{9FFB16F7-A975-432F-80E9-342E1635139F}" srcOrd="2" destOrd="0" presId="urn:microsoft.com/office/officeart/2008/layout/AlternatingHexagons"/>
    <dgm:cxn modelId="{375C9165-E947-42A5-9249-08F026B261C5}" type="presParOf" srcId="{46191F4B-7C2F-422E-BD97-11AFD4974507}" destId="{EAA5D3D5-46FB-4EEC-817C-8F32E19C158B}" srcOrd="3" destOrd="0" presId="urn:microsoft.com/office/officeart/2008/layout/AlternatingHexagons"/>
    <dgm:cxn modelId="{7F1442F8-569F-46BE-BAA2-B99FB3AD7C5B}" type="presParOf" srcId="{46191F4B-7C2F-422E-BD97-11AFD4974507}" destId="{B21F1A38-9CEF-4C8E-953A-F1F709A959B6}" srcOrd="4" destOrd="0" presId="urn:microsoft.com/office/officeart/2008/layout/AlternatingHexagons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B3846A-7FDD-45B4-9283-0BA03E4A49F9}">
      <dsp:nvSpPr>
        <dsp:cNvPr id="0" name=""/>
        <dsp:cNvSpPr/>
      </dsp:nvSpPr>
      <dsp:spPr>
        <a:xfrm rot="5400000">
          <a:off x="5193190" y="191942"/>
          <a:ext cx="2929242" cy="2548441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b="1" kern="1200" dirty="0" smtClean="0"/>
            <a:t>Главного специалиста – по аналитической работе</a:t>
          </a:r>
          <a:endParaRPr lang="ru-RU" sz="1700" b="1" kern="1200" dirty="0"/>
        </a:p>
      </dsp:txBody>
      <dsp:txXfrm rot="-5400000">
        <a:off x="5780722" y="458016"/>
        <a:ext cx="1754177" cy="2016294"/>
      </dsp:txXfrm>
    </dsp:sp>
    <dsp:sp modelId="{48F607DB-9DF9-4F8B-B369-E1F0A26337A2}">
      <dsp:nvSpPr>
        <dsp:cNvPr id="0" name=""/>
        <dsp:cNvSpPr/>
      </dsp:nvSpPr>
      <dsp:spPr>
        <a:xfrm>
          <a:off x="8026919" y="534681"/>
          <a:ext cx="3269035" cy="1757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8338C3-BF0F-4426-9E1D-D956469BCFEB}">
      <dsp:nvSpPr>
        <dsp:cNvPr id="0" name=""/>
        <dsp:cNvSpPr/>
      </dsp:nvSpPr>
      <dsp:spPr>
        <a:xfrm rot="5400000">
          <a:off x="2440873" y="191942"/>
          <a:ext cx="2929242" cy="2548441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/>
            <a:t>Начальник отдела</a:t>
          </a:r>
          <a:endParaRPr lang="ru-RU" sz="2000" b="1" kern="1200" dirty="0"/>
        </a:p>
      </dsp:txBody>
      <dsp:txXfrm rot="-5400000">
        <a:off x="3028405" y="458016"/>
        <a:ext cx="1754177" cy="2016294"/>
      </dsp:txXfrm>
    </dsp:sp>
    <dsp:sp modelId="{9F33E502-C1D2-453F-9B15-3070F158857E}">
      <dsp:nvSpPr>
        <dsp:cNvPr id="0" name=""/>
        <dsp:cNvSpPr/>
      </dsp:nvSpPr>
      <dsp:spPr>
        <a:xfrm rot="5400000">
          <a:off x="3856245" y="2678283"/>
          <a:ext cx="2929242" cy="2548441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/>
            <a:t>Ведущий специалист (статистика)</a:t>
          </a:r>
          <a:endParaRPr lang="ru-RU" sz="1800" b="1" kern="1200" dirty="0"/>
        </a:p>
      </dsp:txBody>
      <dsp:txXfrm rot="-5400000">
        <a:off x="4443777" y="2944357"/>
        <a:ext cx="1754177" cy="2016294"/>
      </dsp:txXfrm>
    </dsp:sp>
    <dsp:sp modelId="{6D4C1057-4B1D-4EAE-9C92-D1D6124FAFF2}">
      <dsp:nvSpPr>
        <dsp:cNvPr id="0" name=""/>
        <dsp:cNvSpPr/>
      </dsp:nvSpPr>
      <dsp:spPr>
        <a:xfrm>
          <a:off x="0" y="3129269"/>
          <a:ext cx="3833375" cy="1757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3600" kern="1200" dirty="0"/>
        </a:p>
      </dsp:txBody>
      <dsp:txXfrm>
        <a:off x="0" y="3129269"/>
        <a:ext cx="3833375" cy="1757545"/>
      </dsp:txXfrm>
    </dsp:sp>
    <dsp:sp modelId="{405DB83A-B636-4E3C-9786-A518D5CE5FD1}">
      <dsp:nvSpPr>
        <dsp:cNvPr id="0" name=""/>
        <dsp:cNvSpPr/>
      </dsp:nvSpPr>
      <dsp:spPr>
        <a:xfrm rot="5400000">
          <a:off x="6591003" y="2678283"/>
          <a:ext cx="2929242" cy="2548441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Специалист </a:t>
          </a:r>
          <a:endParaRPr lang="ru-RU" sz="2000" b="1" kern="1200" dirty="0" smtClean="0"/>
        </a:p>
      </dsp:txBody>
      <dsp:txXfrm rot="-5400000">
        <a:off x="7178535" y="2944357"/>
        <a:ext cx="1754177" cy="20162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B3846A-7FDD-45B4-9283-0BA03E4A49F9}">
      <dsp:nvSpPr>
        <dsp:cNvPr id="0" name=""/>
        <dsp:cNvSpPr/>
      </dsp:nvSpPr>
      <dsp:spPr>
        <a:xfrm rot="5400000">
          <a:off x="5194555" y="133686"/>
          <a:ext cx="2006268" cy="174545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b="1" kern="1200" dirty="0" smtClean="0"/>
            <a:t>Бюллетень</a:t>
          </a:r>
          <a:endParaRPr lang="ru-RU" sz="1700" b="1" kern="1200" dirty="0"/>
        </a:p>
      </dsp:txBody>
      <dsp:txXfrm rot="-5400000">
        <a:off x="5596962" y="315922"/>
        <a:ext cx="1201453" cy="1380982"/>
      </dsp:txXfrm>
    </dsp:sp>
    <dsp:sp modelId="{48F607DB-9DF9-4F8B-B369-E1F0A26337A2}">
      <dsp:nvSpPr>
        <dsp:cNvPr id="0" name=""/>
        <dsp:cNvSpPr/>
      </dsp:nvSpPr>
      <dsp:spPr>
        <a:xfrm>
          <a:off x="7135404" y="368431"/>
          <a:ext cx="2238995" cy="1203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8338C3-BF0F-4426-9E1D-D956469BCFEB}">
      <dsp:nvSpPr>
        <dsp:cNvPr id="0" name=""/>
        <dsp:cNvSpPr/>
      </dsp:nvSpPr>
      <dsp:spPr>
        <a:xfrm rot="5400000">
          <a:off x="3309465" y="133686"/>
          <a:ext cx="2006268" cy="174545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/>
            <a:t>Годовой отчет </a:t>
          </a:r>
          <a:endParaRPr lang="ru-RU" sz="2000" b="1" kern="1200" dirty="0"/>
        </a:p>
      </dsp:txBody>
      <dsp:txXfrm rot="-5400000">
        <a:off x="3711872" y="315922"/>
        <a:ext cx="1201453" cy="1380982"/>
      </dsp:txXfrm>
    </dsp:sp>
    <dsp:sp modelId="{9F33E502-C1D2-453F-9B15-3070F158857E}">
      <dsp:nvSpPr>
        <dsp:cNvPr id="0" name=""/>
        <dsp:cNvSpPr/>
      </dsp:nvSpPr>
      <dsp:spPr>
        <a:xfrm rot="5400000">
          <a:off x="4266841" y="1824569"/>
          <a:ext cx="2006268" cy="174545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/>
            <a:t>Котировки</a:t>
          </a:r>
          <a:endParaRPr lang="ru-RU" sz="1800" b="1" kern="1200" dirty="0"/>
        </a:p>
      </dsp:txBody>
      <dsp:txXfrm rot="-5400000">
        <a:off x="4669248" y="2006805"/>
        <a:ext cx="1201453" cy="1380982"/>
      </dsp:txXfrm>
    </dsp:sp>
    <dsp:sp modelId="{6D4C1057-4B1D-4EAE-9C92-D1D6124FAFF2}">
      <dsp:nvSpPr>
        <dsp:cNvPr id="0" name=""/>
        <dsp:cNvSpPr/>
      </dsp:nvSpPr>
      <dsp:spPr>
        <a:xfrm>
          <a:off x="1626005" y="2145491"/>
          <a:ext cx="2625518" cy="1203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3600" kern="1200" dirty="0"/>
        </a:p>
      </dsp:txBody>
      <dsp:txXfrm>
        <a:off x="1626005" y="2145491"/>
        <a:ext cx="2625518" cy="1203760"/>
      </dsp:txXfrm>
    </dsp:sp>
    <dsp:sp modelId="{405DB83A-B636-4E3C-9786-A518D5CE5FD1}">
      <dsp:nvSpPr>
        <dsp:cNvPr id="0" name=""/>
        <dsp:cNvSpPr/>
      </dsp:nvSpPr>
      <dsp:spPr>
        <a:xfrm rot="5400000">
          <a:off x="6151931" y="1836606"/>
          <a:ext cx="2006268" cy="174545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/>
            <a:t>Биржевой индекс</a:t>
          </a:r>
        </a:p>
      </dsp:txBody>
      <dsp:txXfrm rot="-5400000">
        <a:off x="6554338" y="2018842"/>
        <a:ext cx="1201453" cy="1380982"/>
      </dsp:txXfrm>
    </dsp:sp>
    <dsp:sp modelId="{6E8A8311-4235-4C21-95DF-3152D94D27E5}">
      <dsp:nvSpPr>
        <dsp:cNvPr id="0" name=""/>
        <dsp:cNvSpPr/>
      </dsp:nvSpPr>
      <dsp:spPr>
        <a:xfrm rot="5400000">
          <a:off x="5194555" y="3539527"/>
          <a:ext cx="2006268" cy="174545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1" kern="1200" dirty="0" smtClean="0"/>
            <a:t>Информация по заказу </a:t>
          </a:r>
          <a:endParaRPr lang="ru-RU" sz="1400" b="1" kern="1200" dirty="0"/>
        </a:p>
      </dsp:txBody>
      <dsp:txXfrm rot="-5400000">
        <a:off x="5596962" y="3721763"/>
        <a:ext cx="1201453" cy="1380982"/>
      </dsp:txXfrm>
    </dsp:sp>
    <dsp:sp modelId="{09E9F0D2-3DEA-47C0-BE47-82B2020B2592}">
      <dsp:nvSpPr>
        <dsp:cNvPr id="0" name=""/>
        <dsp:cNvSpPr/>
      </dsp:nvSpPr>
      <dsp:spPr>
        <a:xfrm>
          <a:off x="7452446" y="3834436"/>
          <a:ext cx="2238995" cy="1203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1F1A38-9CEF-4C8E-953A-F1F709A959B6}">
      <dsp:nvSpPr>
        <dsp:cNvPr id="0" name=""/>
        <dsp:cNvSpPr/>
      </dsp:nvSpPr>
      <dsp:spPr>
        <a:xfrm rot="5400000">
          <a:off x="3309465" y="3539527"/>
          <a:ext cx="2006268" cy="174545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kern="1200" dirty="0" smtClean="0"/>
            <a:t>Таблицы</a:t>
          </a:r>
          <a:endParaRPr lang="ru-RU" sz="2400" b="1" kern="1200" dirty="0"/>
        </a:p>
      </dsp:txBody>
      <dsp:txXfrm rot="-5400000">
        <a:off x="3711872" y="3721763"/>
        <a:ext cx="1201453" cy="13809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664BE-6C4C-4714-942C-1035D069D952}" type="datetimeFigureOut">
              <a:rPr lang="ru-RU" smtClean="0"/>
              <a:t>01.07.2017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50CF-6275-41FB-B8AE-97587E274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8603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664BE-6C4C-4714-942C-1035D069D952}" type="datetimeFigureOut">
              <a:rPr lang="ru-RU" smtClean="0"/>
              <a:t>01.07.2017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50CF-6275-41FB-B8AE-97587E274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1685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664BE-6C4C-4714-942C-1035D069D952}" type="datetimeFigureOut">
              <a:rPr lang="ru-RU" smtClean="0"/>
              <a:t>01.07.2017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50CF-6275-41FB-B8AE-97587E274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9706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664BE-6C4C-4714-942C-1035D069D952}" type="datetimeFigureOut">
              <a:rPr lang="ru-RU" smtClean="0"/>
              <a:t>01.07.2017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50CF-6275-41FB-B8AE-97587E274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324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664BE-6C4C-4714-942C-1035D069D952}" type="datetimeFigureOut">
              <a:rPr lang="ru-RU" smtClean="0"/>
              <a:t>01.07.2017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50CF-6275-41FB-B8AE-97587E274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8707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664BE-6C4C-4714-942C-1035D069D952}" type="datetimeFigureOut">
              <a:rPr lang="ru-RU" smtClean="0"/>
              <a:t>01.07.2017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50CF-6275-41FB-B8AE-97587E274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26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664BE-6C4C-4714-942C-1035D069D952}" type="datetimeFigureOut">
              <a:rPr lang="ru-RU" smtClean="0"/>
              <a:t>01.07.2017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50CF-6275-41FB-B8AE-97587E274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2880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664BE-6C4C-4714-942C-1035D069D952}" type="datetimeFigureOut">
              <a:rPr lang="ru-RU" smtClean="0"/>
              <a:t>01.07.2017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50CF-6275-41FB-B8AE-97587E274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1659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664BE-6C4C-4714-942C-1035D069D952}" type="datetimeFigureOut">
              <a:rPr lang="ru-RU" smtClean="0"/>
              <a:t>01.07.2017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50CF-6275-41FB-B8AE-97587E274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083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664BE-6C4C-4714-942C-1035D069D952}" type="datetimeFigureOut">
              <a:rPr lang="ru-RU" smtClean="0"/>
              <a:t>01.07.2017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50CF-6275-41FB-B8AE-97587E274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93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664BE-6C4C-4714-942C-1035D069D952}" type="datetimeFigureOut">
              <a:rPr lang="ru-RU" smtClean="0"/>
              <a:t>01.07.2017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50CF-6275-41FB-B8AE-97587E274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8197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664BE-6C4C-4714-942C-1035D069D952}" type="datetimeFigureOut">
              <a:rPr lang="ru-RU" smtClean="0"/>
              <a:t>01.07.2017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150CF-6275-41FB-B8AE-97587E274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5976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microsoft.com/office/2007/relationships/hdphoto" Target="../media/hdphoto1.wdp"/><Relationship Id="rId7" Type="http://schemas.openxmlformats.org/officeDocument/2006/relationships/diagramColors" Target="../diagrams/colors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>
            <a:alphaModFix amt="76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74879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ru-RU" b="1" dirty="0" smtClean="0">
                <a:latin typeface="+mn-lt"/>
              </a:rPr>
              <a:t>Состав </a:t>
            </a:r>
            <a:r>
              <a:rPr lang="ru-RU" b="1" dirty="0" smtClean="0">
                <a:latin typeface="+mn-lt"/>
              </a:rPr>
              <a:t>к</a:t>
            </a:r>
            <a:r>
              <a:rPr lang="ru-RU" b="1" dirty="0" smtClean="0">
                <a:latin typeface="+mn-lt"/>
              </a:rPr>
              <a:t>оманды </a:t>
            </a:r>
            <a:endParaRPr lang="ru-RU" b="1" dirty="0">
              <a:latin typeface="+mn-lt"/>
            </a:endParaRPr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4240774644"/>
              </p:ext>
            </p:extLst>
          </p:nvPr>
        </p:nvGraphicFramePr>
        <p:xfrm>
          <a:off x="180474" y="1255411"/>
          <a:ext cx="1201152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65483" y="2377520"/>
            <a:ext cx="2015291" cy="7386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algn="r"/>
            <a:r>
              <a:rPr lang="ru-RU" sz="1400" b="1" dirty="0" smtClean="0"/>
              <a:t>Координации </a:t>
            </a:r>
            <a:r>
              <a:rPr lang="ru-RU" sz="1400" b="1" dirty="0"/>
              <a:t>деятельности работников отдела</a:t>
            </a:r>
            <a:endParaRPr lang="ru-RU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440152" y="2377520"/>
            <a:ext cx="1943101" cy="7386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ru-RU" sz="1400" b="1" dirty="0" smtClean="0"/>
              <a:t>Анализ и отслеживание конъюнктуры рынка </a:t>
            </a:r>
            <a:endParaRPr lang="ru-RU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225842" y="4752968"/>
            <a:ext cx="1913022" cy="738664"/>
          </a:xfrm>
          <a:prstGeom prst="rect">
            <a:avLst/>
          </a:prstGeom>
          <a:gradFill>
            <a:gsLst>
              <a:gs pos="100000">
                <a:schemeClr val="accent3">
                  <a:lumMod val="110000"/>
                  <a:satMod val="105000"/>
                  <a:tint val="67000"/>
                  <a:alpha val="9000"/>
                </a:schemeClr>
              </a:gs>
              <a:gs pos="34000">
                <a:srgbClr val="C2C2C2"/>
              </a:gs>
              <a:gs pos="60000">
                <a:schemeClr val="accent3">
                  <a:lumMod val="105000"/>
                  <a:satMod val="103000"/>
                  <a:tint val="73000"/>
                </a:schemeClr>
              </a:gs>
              <a:gs pos="68000">
                <a:schemeClr val="accent3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algn="r"/>
            <a:r>
              <a:rPr lang="ru-RU" sz="1400" b="1"/>
              <a:t>Формирование статистической информации </a:t>
            </a:r>
            <a:endParaRPr lang="ru-RU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9601200" y="4752968"/>
            <a:ext cx="2358189" cy="7386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ru-RU" sz="1400" b="1" dirty="0"/>
              <a:t>Формирование </a:t>
            </a:r>
            <a:r>
              <a:rPr lang="ru-RU" sz="1400" b="1" dirty="0" smtClean="0"/>
              <a:t>сведений </a:t>
            </a:r>
            <a:r>
              <a:rPr lang="ru-RU" sz="1400" b="1" dirty="0"/>
              <a:t>по запросам о ценах, реализации товаров</a:t>
            </a:r>
            <a:r>
              <a:rPr lang="ru-RU" sz="1400" b="1" dirty="0" smtClean="0"/>
              <a:t> 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148120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Диаграмма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4513531"/>
              </p:ext>
            </p:extLst>
          </p:nvPr>
        </p:nvGraphicFramePr>
        <p:xfrm>
          <a:off x="0" y="874879"/>
          <a:ext cx="12191999" cy="59831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Заголовок 1"/>
          <p:cNvSpPr txBox="1">
            <a:spLocks/>
          </p:cNvSpPr>
          <p:nvPr/>
        </p:nvSpPr>
        <p:spPr>
          <a:xfrm>
            <a:off x="0" y="0"/>
            <a:ext cx="12192000" cy="8748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1800" b="1" i="0" u="none" strike="noStrike" kern="1200" baseline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ru-RU" sz="4400" dirty="0"/>
              <a:t>Структура экспорта </a:t>
            </a:r>
            <a:r>
              <a:rPr lang="ru-RU" sz="4400" dirty="0" smtClean="0"/>
              <a:t>на АО «</a:t>
            </a:r>
            <a:r>
              <a:rPr lang="ru-RU" sz="4400" dirty="0" err="1" smtClean="0"/>
              <a:t>УзРТСБ</a:t>
            </a:r>
            <a:r>
              <a:rPr lang="ru-RU" sz="4400" dirty="0" smtClean="0"/>
              <a:t>»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55374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Диаграмма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2862997"/>
              </p:ext>
            </p:extLst>
          </p:nvPr>
        </p:nvGraphicFramePr>
        <p:xfrm>
          <a:off x="0" y="874879"/>
          <a:ext cx="12192000" cy="59831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Заголовок 1"/>
          <p:cNvSpPr txBox="1">
            <a:spLocks/>
          </p:cNvSpPr>
          <p:nvPr/>
        </p:nvSpPr>
        <p:spPr>
          <a:xfrm>
            <a:off x="0" y="0"/>
            <a:ext cx="12192000" cy="8748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1800" b="1" i="0" u="none" strike="noStrike" kern="1200" baseline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ru-RU" sz="4400" b="1" dirty="0"/>
              <a:t>Государственным закупкам в разрезе областей 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51586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Диаграмма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6963872"/>
              </p:ext>
            </p:extLst>
          </p:nvPr>
        </p:nvGraphicFramePr>
        <p:xfrm>
          <a:off x="1" y="874879"/>
          <a:ext cx="12191999" cy="59831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Заголовок 1"/>
          <p:cNvSpPr txBox="1">
            <a:spLocks/>
          </p:cNvSpPr>
          <p:nvPr/>
        </p:nvSpPr>
        <p:spPr>
          <a:xfrm>
            <a:off x="0" y="0"/>
            <a:ext cx="12192000" cy="8748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1800" b="1" i="0" u="none" strike="noStrike" kern="1200" baseline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ru-RU" sz="4400" dirty="0"/>
              <a:t>Корпоративным закупкам  в разрезе областей 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20724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18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rcRect/>
          <a:stretch>
            <a:fillRect t="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74879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ru-RU" b="1" dirty="0" smtClean="0">
                <a:latin typeface="+mn-lt"/>
              </a:rPr>
              <a:t>Продукция</a:t>
            </a:r>
            <a:endParaRPr lang="ru-RU" b="1" dirty="0">
              <a:latin typeface="+mn-lt"/>
            </a:endParaRPr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439283447"/>
              </p:ext>
            </p:extLst>
          </p:nvPr>
        </p:nvGraphicFramePr>
        <p:xfrm>
          <a:off x="409075" y="1072574"/>
          <a:ext cx="1150218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21895" y="1733829"/>
            <a:ext cx="3031958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algn="r"/>
            <a:r>
              <a:rPr lang="ru-RU" sz="1400" b="1" dirty="0" smtClean="0"/>
              <a:t>Ежегодно, о результатах проделанных работ на АО «</a:t>
            </a:r>
            <a:r>
              <a:rPr lang="ru-RU" sz="1400" b="1" dirty="0" err="1" smtClean="0"/>
              <a:t>УзРТСБ</a:t>
            </a:r>
            <a:r>
              <a:rPr lang="ru-RU" sz="1400" b="1" dirty="0" smtClean="0"/>
              <a:t>»</a:t>
            </a:r>
            <a:endParaRPr lang="ru-RU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615990" y="1733829"/>
            <a:ext cx="3308684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ru-RU" sz="1400" b="1" dirty="0" smtClean="0"/>
              <a:t>Ежеквартально, отражение биржевой деятельности в цифрах и фактах</a:t>
            </a:r>
            <a:endParaRPr lang="ru-RU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528012" y="3441525"/>
            <a:ext cx="3116178" cy="523220"/>
          </a:xfrm>
          <a:prstGeom prst="rect">
            <a:avLst/>
          </a:prstGeom>
          <a:gradFill>
            <a:gsLst>
              <a:gs pos="1000">
                <a:schemeClr val="accent3">
                  <a:lumMod val="110000"/>
                  <a:satMod val="105000"/>
                  <a:tint val="67000"/>
                  <a:alpha val="0"/>
                </a:schemeClr>
              </a:gs>
              <a:gs pos="6000">
                <a:srgbClr val="C2C2C2"/>
              </a:gs>
              <a:gs pos="14000">
                <a:schemeClr val="accent3">
                  <a:lumMod val="105000"/>
                  <a:satMod val="103000"/>
                  <a:tint val="73000"/>
                </a:schemeClr>
              </a:gs>
              <a:gs pos="68000">
                <a:schemeClr val="accent3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algn="r"/>
            <a:r>
              <a:rPr lang="ru-RU" sz="1400" b="1" dirty="0" smtClean="0"/>
              <a:t>Еженедельно, отражение цен биржевых товаров </a:t>
            </a:r>
            <a:endParaRPr lang="ru-RU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554453" y="3441525"/>
            <a:ext cx="3068052" cy="7386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ru-RU" sz="1400" b="1" dirty="0" smtClean="0"/>
              <a:t>Еженедельно, индикатор изменения цен </a:t>
            </a:r>
            <a:r>
              <a:rPr lang="ru-RU" sz="1400" b="1" dirty="0" smtClean="0"/>
              <a:t>товаров отраслей </a:t>
            </a:r>
            <a:r>
              <a:rPr lang="ru-RU" sz="1400" b="1" dirty="0" smtClean="0"/>
              <a:t>промышленного производства</a:t>
            </a:r>
            <a:endParaRPr lang="ru-RU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615990" y="5136358"/>
            <a:ext cx="3068052" cy="7386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ru-RU" sz="1400" b="1" dirty="0" smtClean="0"/>
              <a:t>Информация о рыночных ценах и аналитические обзоры на биржевом рынке </a:t>
            </a:r>
            <a:endParaRPr lang="ru-RU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79785" y="5244080"/>
            <a:ext cx="3116178" cy="7386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algn="r"/>
            <a:r>
              <a:rPr lang="ru-RU" sz="1400" b="1" dirty="0" smtClean="0"/>
              <a:t>Ежедневно, еженедельно, ежемесячно, информация о текущем состояние биржевой деятельности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401565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76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74879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ru-RU" b="1" dirty="0" smtClean="0"/>
              <a:t>Рейтинг самых продаваемых товаров</a:t>
            </a:r>
            <a:endParaRPr lang="ru-RU" b="1" dirty="0">
              <a:latin typeface="+mn-lt"/>
            </a:endParaRPr>
          </a:p>
        </p:txBody>
      </p:sp>
      <p:graphicFrame>
        <p:nvGraphicFramePr>
          <p:cNvPr id="8" name="Диаграмма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0519119"/>
              </p:ext>
            </p:extLst>
          </p:nvPr>
        </p:nvGraphicFramePr>
        <p:xfrm>
          <a:off x="0" y="864000"/>
          <a:ext cx="12168000" cy="597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9117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4" name="Диаграмма 3"/>
          <p:cNvGraphicFramePr/>
          <p:nvPr>
            <p:extLst>
              <p:ext uri="{D42A27DB-BD31-4B8C-83A1-F6EECF244321}">
                <p14:modId xmlns:p14="http://schemas.microsoft.com/office/powerpoint/2010/main" val="1267394549"/>
              </p:ext>
            </p:extLst>
          </p:nvPr>
        </p:nvGraphicFramePr>
        <p:xfrm>
          <a:off x="0" y="874879"/>
          <a:ext cx="12192000" cy="59831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Заголовок 1"/>
          <p:cNvSpPr txBox="1">
            <a:spLocks/>
          </p:cNvSpPr>
          <p:nvPr/>
        </p:nvSpPr>
        <p:spPr>
          <a:xfrm>
            <a:off x="0" y="0"/>
            <a:ext cx="12192000" cy="8748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b="1" dirty="0"/>
              <a:t>С</a:t>
            </a:r>
            <a:r>
              <a:rPr lang="ru-RU" b="1" dirty="0" smtClean="0"/>
              <a:t>труктура</a:t>
            </a:r>
            <a:r>
              <a:rPr lang="ru-RU" dirty="0" smtClean="0"/>
              <a:t> </a:t>
            </a:r>
            <a:r>
              <a:rPr lang="ru-RU" b="1" dirty="0" smtClean="0"/>
              <a:t>торговли на АО «</a:t>
            </a:r>
            <a:r>
              <a:rPr lang="ru-RU" b="1" dirty="0" err="1" smtClean="0"/>
              <a:t>УзРТСБ</a:t>
            </a:r>
            <a:r>
              <a:rPr lang="ru-RU" b="1" dirty="0" smtClean="0"/>
              <a:t>»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20909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811260175"/>
              </p:ext>
            </p:extLst>
          </p:nvPr>
        </p:nvGraphicFramePr>
        <p:xfrm>
          <a:off x="1" y="874879"/>
          <a:ext cx="12192000" cy="59831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Заголовок 1"/>
          <p:cNvSpPr txBox="1">
            <a:spLocks/>
          </p:cNvSpPr>
          <p:nvPr/>
        </p:nvSpPr>
        <p:spPr>
          <a:xfrm>
            <a:off x="0" y="0"/>
            <a:ext cx="12192000" cy="8748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5400" b="1" dirty="0"/>
              <a:t>Структура биржевой торговли </a:t>
            </a:r>
          </a:p>
        </p:txBody>
      </p:sp>
    </p:spTree>
    <p:extLst>
      <p:ext uri="{BB962C8B-B14F-4D97-AF65-F5344CB8AC3E}">
        <p14:creationId xmlns:p14="http://schemas.microsoft.com/office/powerpoint/2010/main" val="258159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Диаграмм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7692200"/>
              </p:ext>
            </p:extLst>
          </p:nvPr>
        </p:nvGraphicFramePr>
        <p:xfrm>
          <a:off x="0" y="986589"/>
          <a:ext cx="12192000" cy="58714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Заголовок 1"/>
          <p:cNvSpPr txBox="1">
            <a:spLocks/>
          </p:cNvSpPr>
          <p:nvPr/>
        </p:nvSpPr>
        <p:spPr>
          <a:xfrm>
            <a:off x="0" y="0"/>
            <a:ext cx="12192000" cy="8748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4000" b="1" dirty="0">
                <a:solidFill>
                  <a:schemeClr val="bg1"/>
                </a:solidFill>
              </a:rPr>
              <a:t>Дополнительная выручка и сэкономленные средства</a:t>
            </a:r>
          </a:p>
        </p:txBody>
      </p:sp>
    </p:spTree>
    <p:extLst>
      <p:ext uri="{BB962C8B-B14F-4D97-AF65-F5344CB8AC3E}">
        <p14:creationId xmlns:p14="http://schemas.microsoft.com/office/powerpoint/2010/main" val="91465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4" name="Диаграмм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050851"/>
              </p:ext>
            </p:extLst>
          </p:nvPr>
        </p:nvGraphicFramePr>
        <p:xfrm>
          <a:off x="0" y="874879"/>
          <a:ext cx="12191999" cy="59831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Заголовок 1"/>
          <p:cNvSpPr txBox="1">
            <a:spLocks/>
          </p:cNvSpPr>
          <p:nvPr/>
        </p:nvSpPr>
        <p:spPr>
          <a:xfrm>
            <a:off x="0" y="0"/>
            <a:ext cx="12192000" cy="8748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1800" b="1" i="0" u="none" strike="noStrike" kern="1200" baseline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ru-RU" sz="4400" dirty="0"/>
              <a:t>Структура экспорта </a:t>
            </a:r>
            <a:r>
              <a:rPr lang="ru-RU" sz="4400" dirty="0" smtClean="0"/>
              <a:t>на АО «</a:t>
            </a:r>
            <a:r>
              <a:rPr lang="ru-RU" sz="4400" dirty="0" err="1" smtClean="0"/>
              <a:t>УзРТСБ</a:t>
            </a:r>
            <a:r>
              <a:rPr lang="ru-RU" sz="4400" dirty="0" smtClean="0"/>
              <a:t>»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02419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Диаграмм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4860627"/>
              </p:ext>
            </p:extLst>
          </p:nvPr>
        </p:nvGraphicFramePr>
        <p:xfrm>
          <a:off x="0" y="874879"/>
          <a:ext cx="12192000" cy="59831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Заголовок 1"/>
          <p:cNvSpPr txBox="1">
            <a:spLocks/>
          </p:cNvSpPr>
          <p:nvPr/>
        </p:nvSpPr>
        <p:spPr>
          <a:xfrm>
            <a:off x="0" y="0"/>
            <a:ext cx="12192000" cy="8748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sz="1800" b="1" i="0" u="none" strike="noStrike" kern="1200" baseline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ru-RU" sz="4000" dirty="0"/>
              <a:t>Объем сделок на всех торговых платформах Биржи</a:t>
            </a:r>
          </a:p>
        </p:txBody>
      </p:sp>
    </p:spTree>
    <p:extLst>
      <p:ext uri="{BB962C8B-B14F-4D97-AF65-F5344CB8AC3E}">
        <p14:creationId xmlns:p14="http://schemas.microsoft.com/office/powerpoint/2010/main" val="197725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Диаграмм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1796230"/>
              </p:ext>
            </p:extLst>
          </p:nvPr>
        </p:nvGraphicFramePr>
        <p:xfrm>
          <a:off x="0" y="874879"/>
          <a:ext cx="12191999" cy="59831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Заголовок 1"/>
          <p:cNvSpPr txBox="1">
            <a:spLocks/>
          </p:cNvSpPr>
          <p:nvPr/>
        </p:nvSpPr>
        <p:spPr>
          <a:xfrm>
            <a:off x="0" y="0"/>
            <a:ext cx="12192000" cy="8748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800" b="1" i="0" u="none" strike="noStrike" kern="1200" baseline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ru-RU" sz="4400" dirty="0"/>
              <a:t>Объем сделок на Биржевых торгах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95296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249</Words>
  <Application>Microsoft Office PowerPoint</Application>
  <PresentationFormat>Широкоэкранный</PresentationFormat>
  <Paragraphs>98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Состав команды </vt:lpstr>
      <vt:lpstr>Продукция</vt:lpstr>
      <vt:lpstr>Рейтинг самых продаваемых товаров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Бахадир Вахабов</dc:creator>
  <cp:lastModifiedBy>Бахадир Вахабов</cp:lastModifiedBy>
  <cp:revision>28</cp:revision>
  <dcterms:created xsi:type="dcterms:W3CDTF">2017-06-30T11:53:56Z</dcterms:created>
  <dcterms:modified xsi:type="dcterms:W3CDTF">2017-07-01T09:57:37Z</dcterms:modified>
</cp:coreProperties>
</file>