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notesMasterIdLst>
    <p:notesMasterId r:id="rId2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Master" Target="slideMasters/slideMaster5.xml"/><Relationship Id="rId59" Type="http://schemas.openxmlformats.org/officeDocument/2006/relationships/presProps" Target="presProps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mover o slide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8B11BC4-8A79-44B9-BA79-1599417EACC3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2000" b="0" strike="noStrike" spc="-1">
                <a:latin typeface="Arial" panose="020B0604020202020204"/>
              </a:rPr>
              <a:t> Falar sobre a importância da OO. Por que é  </a:t>
            </a:r>
            <a:endParaRPr lang="pt-BR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2000" b="0" strike="noStrike" spc="-1">
                <a:latin typeface="Arial" panose="020B0604020202020204"/>
              </a:rPr>
              <a:t>Encapsulamento de erros</a:t>
            </a:r>
            <a:endParaRPr lang="pt-BR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2000" b="0" strike="noStrike" spc="-1">
                <a:latin typeface="Arial" panose="020B0604020202020204"/>
              </a:rPr>
              <a:t> Proteção de código</a:t>
            </a:r>
            <a:endParaRPr lang="pt-BR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pt-BR" sz="2000" b="0" strike="noStrike" spc="-1">
                <a:latin typeface="Arial" panose="020B0604020202020204"/>
              </a:rPr>
              <a:t> 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0577438-FDD5-46FB-BB45-7513D72EAB81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13" name="CustomShape 4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14" name="CustomShape 5"/>
          <p:cNvSpPr/>
          <p:nvPr/>
        </p:nvSpPr>
        <p:spPr>
          <a:xfrm>
            <a:off x="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19" name="CustomShape 5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AE9AFDC-8C5E-4F9A-B397-7D9BDCAEECA9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A136F08-466F-42E7-BBB3-F089869CD3C6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23" name="CustomShape 4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24" name="CustomShape 5"/>
          <p:cNvSpPr/>
          <p:nvPr/>
        </p:nvSpPr>
        <p:spPr>
          <a:xfrm>
            <a:off x="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920" y="687240"/>
            <a:ext cx="6089040" cy="3425040"/>
          </a:xfrm>
          <a:prstGeom prst="rect">
            <a:avLst/>
          </a:prstGeom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971640" y="4343400"/>
            <a:ext cx="49316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527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28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07244E2-8478-4B38-9C2A-CAB5ABBB23D4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29" name="CustomShape 5"/>
          <p:cNvSpPr/>
          <p:nvPr/>
        </p:nvSpPr>
        <p:spPr>
          <a:xfrm>
            <a:off x="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5900" indent="-215900">
              <a:lnSpc>
                <a:spcPct val="100000"/>
              </a:lnSpc>
            </a:pPr>
            <a:r>
              <a:rPr lang="pt-BR" sz="2000" b="0" strike="noStrike" spc="-1">
                <a:latin typeface="Arial" panose="020B0604020202020204"/>
              </a:rPr>
              <a:t>Classe: É um projeto de um Objeto;</a:t>
            </a:r>
            <a:endParaRPr lang="pt-BR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pt-BR" sz="2000" b="0" strike="noStrike" spc="-1">
                <a:latin typeface="Arial" panose="020B0604020202020204"/>
              </a:rPr>
              <a:t>Classe: É uma definição de um Objeto Genérico.</a:t>
            </a:r>
            <a:endParaRPr lang="pt-BR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pt-BR" sz="2000" b="0" strike="noStrike" spc="-1">
                <a:latin typeface="Arial" panose="020B0604020202020204"/>
              </a:rPr>
              <a:t>Objeto é uma instância de uma classe.</a:t>
            </a:r>
            <a:endParaRPr lang="pt-BR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pt-BR" sz="2000" b="0" strike="noStrike" spc="-1">
                <a:latin typeface="Arial" panose="020B0604020202020204"/>
              </a:rPr>
              <a:t>Uma classe em orientação a objetos é um modelo usado para definir vários objetos com características semelhantes.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33" name="CustomShape 4"/>
          <p:cNvSpPr/>
          <p:nvPr/>
        </p:nvSpPr>
        <p:spPr>
          <a:xfrm>
            <a:off x="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34" name="CustomShape 5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0C96E9D-DFC2-41B3-8897-D9E4C6556161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5920" y="687240"/>
            <a:ext cx="6089040" cy="342504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971640" y="4343400"/>
            <a:ext cx="49316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537" name="CustomShape 3"/>
          <p:cNvSpPr/>
          <p:nvPr/>
        </p:nvSpPr>
        <p:spPr>
          <a:xfrm>
            <a:off x="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38" name="CustomShape 4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E0739AB9-5E47-4DB3-8C1C-8FC5B53B945A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539" name="CustomShape 5"/>
          <p:cNvSpPr/>
          <p:nvPr/>
        </p:nvSpPr>
        <p:spPr>
          <a:xfrm>
            <a:off x="0" y="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720" y="-8640"/>
            <a:ext cx="12190680" cy="6866640"/>
            <a:chOff x="720" y="-8640"/>
            <a:chExt cx="1219068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388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latin typeface="Arial" panose="020B0604020202020204"/>
              </a:rPr>
              <a:t>5.º nível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latin typeface="Arial" panose="020B0604020202020204"/>
              </a:rPr>
              <a:t>6.º nível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latin typeface="Arial" panose="020B0604020202020204"/>
              </a:rPr>
              <a:t>7.º nível da estrutura de tópicos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3880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 panose="020B0604020202020204"/>
              </a:rPr>
              <a:t>2.º nível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latin typeface="Arial" panose="020B0604020202020204"/>
              </a:rPr>
              <a:t>3.º nível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 panose="020B0604020202020204"/>
              </a:rPr>
              <a:t>4.º nível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latin typeface="Arial" panose="020B0604020202020204"/>
              </a:rPr>
              <a:t>5.º nível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latin typeface="Arial" panose="020B0604020202020204"/>
              </a:rPr>
              <a:t>6.º nível da estrutura de tópicos</a:t>
            </a:r>
            <a:endParaRPr lang="pt-BR" sz="18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1800" b="0" strike="noStrike" spc="-1">
                <a:latin typeface="Arial" panose="020B0604020202020204"/>
              </a:rPr>
              <a:t>7.º nível da estrutura de tópicos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16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2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8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9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7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7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 1"/>
          <p:cNvGrpSpPr/>
          <p:nvPr/>
        </p:nvGrpSpPr>
        <p:grpSpPr>
          <a:xfrm>
            <a:off x="0" y="-8640"/>
            <a:ext cx="12191400" cy="6866640"/>
            <a:chOff x="0" y="-8640"/>
            <a:chExt cx="12191400" cy="6866640"/>
          </a:xfrm>
        </p:grpSpPr>
        <p:sp>
          <p:nvSpPr>
            <p:cNvPr id="20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11" name="CustomShape 4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2" name="CustomShape 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3" name="CustomShape 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4" name="CustomShape 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5" name="CustomShape 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6" name="CustomShape 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7" name="CustomShape 1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8" name="CustomShape 11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1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png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pt-BR" sz="5400" b="0" strike="noStrike" spc="-1">
                <a:solidFill>
                  <a:srgbClr val="418AB3"/>
                </a:solidFill>
                <a:latin typeface="Trebuchet MS" panose="020B0603020202020204"/>
              </a:rPr>
              <a:t>Linguagem de Programação I</a:t>
            </a:r>
            <a:endParaRPr lang="pt-BR" sz="5400" b="0" strike="noStrike" spc="-1">
              <a:latin typeface="Arial" panose="020B0604020202020204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0" y="4050720"/>
            <a:ext cx="9273240" cy="192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0"/>
              </a:spcBef>
            </a:pPr>
            <a:r>
              <a:rPr lang="pt-BR" sz="2800" b="1" strike="noStrike" spc="-1">
                <a:solidFill>
                  <a:srgbClr val="808080"/>
                </a:solidFill>
                <a:latin typeface="Trebuchet MS" panose="020B0603020202020204"/>
              </a:rPr>
              <a:t>Introdução à Programação Orientada a Objetos (POO)</a:t>
            </a:r>
            <a:endParaRPr lang="pt-BR" sz="2800" b="0" strike="noStrike" spc="-1">
              <a:latin typeface="Arial" panose="020B0604020202020204"/>
            </a:endParaRPr>
          </a:p>
          <a:p>
            <a:pPr algn="r">
              <a:lnSpc>
                <a:spcPct val="100000"/>
              </a:lnSpc>
              <a:spcBef>
                <a:spcPts val="1000"/>
              </a:spcBef>
            </a:pPr>
            <a:r>
              <a:rPr lang="pt-BR" sz="2400" b="0" strike="noStrike" spc="-1">
                <a:solidFill>
                  <a:srgbClr val="808080"/>
                </a:solidFill>
                <a:latin typeface="Trebuchet MS" panose="020B0603020202020204"/>
              </a:rPr>
              <a:t>Professor: Ely Prado</a:t>
            </a:r>
            <a:endParaRPr lang="pt-BR" sz="2400" b="0" strike="noStrike" spc="-1">
              <a:latin typeface="Arial" panose="020B0604020202020204"/>
            </a:endParaRPr>
          </a:p>
          <a:p>
            <a:pPr algn="r">
              <a:lnSpc>
                <a:spcPct val="100000"/>
              </a:lnSpc>
              <a:spcBef>
                <a:spcPts val="1000"/>
              </a:spcBef>
            </a:pPr>
            <a:r>
              <a:rPr lang="pt-BR" sz="2400" b="0" strike="noStrike" spc="-1">
                <a:solidFill>
                  <a:srgbClr val="808080"/>
                </a:solidFill>
                <a:latin typeface="Trebuchet MS" panose="020B0603020202020204"/>
              </a:rPr>
              <a:t>elyfprado@gmail.com</a:t>
            </a:r>
            <a:endParaRPr lang="pt-BR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0000"/>
                </a:solidFill>
                <a:latin typeface="Trebuchet MS" panose="020B0603020202020204"/>
              </a:rPr>
              <a:t>Sem modularização</a:t>
            </a:r>
            <a:endParaRPr lang="pt-BR" sz="3600" b="0" strike="noStrike" spc="-1">
              <a:latin typeface="Arial" panose="020B0604020202020204"/>
            </a:endParaRPr>
          </a:p>
        </p:txBody>
      </p:sp>
      <p:grpSp>
        <p:nvGrpSpPr>
          <p:cNvPr id="288" name="Group 2"/>
          <p:cNvGrpSpPr/>
          <p:nvPr/>
        </p:nvGrpSpPr>
        <p:grpSpPr>
          <a:xfrm>
            <a:off x="1743840" y="2162160"/>
            <a:ext cx="6463440" cy="3877560"/>
            <a:chOff x="1743840" y="2162160"/>
            <a:chExt cx="6463440" cy="3877560"/>
          </a:xfrm>
        </p:grpSpPr>
        <p:sp>
          <p:nvSpPr>
            <p:cNvPr id="289" name="CustomShape 3"/>
            <p:cNvSpPr/>
            <p:nvPr/>
          </p:nvSpPr>
          <p:spPr>
            <a:xfrm>
              <a:off x="1743840" y="2162160"/>
              <a:ext cx="6463440" cy="387756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shade val="50000"/>
                </a:schemeClr>
              </a:solidFill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60840" tIns="60840" rIns="60840" bIns="60840" anchor="ctr"/>
            <a:lstStyle/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  <a:p>
              <a:pPr algn="ctr">
                <a:lnSpc>
                  <a:spcPct val="90000"/>
                </a:lnSpc>
                <a:spcAft>
                  <a:spcPts val="560"/>
                </a:spcAft>
              </a:pPr>
              <a:r>
                <a:rPr lang="pt-BR" sz="16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 Código Código Código Código 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grpSp>
        <p:nvGrpSpPr>
          <p:cNvPr id="290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Com modularização</a:t>
            </a:r>
            <a:endParaRPr lang="pt-BR" sz="3600" b="0" strike="noStrike" spc="-1">
              <a:latin typeface="Arial" panose="020B0604020202020204"/>
            </a:endParaRPr>
          </a:p>
        </p:txBody>
      </p:sp>
      <p:grpSp>
        <p:nvGrpSpPr>
          <p:cNvPr id="292" name="Group 2"/>
          <p:cNvGrpSpPr/>
          <p:nvPr/>
        </p:nvGrpSpPr>
        <p:grpSpPr>
          <a:xfrm>
            <a:off x="2386080" y="2160720"/>
            <a:ext cx="5178960" cy="3880800"/>
            <a:chOff x="2386080" y="2160720"/>
            <a:chExt cx="5178960" cy="3880800"/>
          </a:xfrm>
        </p:grpSpPr>
        <p:sp>
          <p:nvSpPr>
            <p:cNvPr id="293" name="CustomShape 3"/>
            <p:cNvSpPr/>
            <p:nvPr/>
          </p:nvSpPr>
          <p:spPr>
            <a:xfrm rot="5400000">
              <a:off x="4577400" y="2254320"/>
              <a:ext cx="1438200" cy="1251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-5400000" lIns="68760" tIns="68760" rIns="68760" bIns="68760" anchor="ctr"/>
            <a:lstStyle/>
            <a:p>
              <a:pPr algn="ctr">
                <a:lnSpc>
                  <a:spcPct val="90000"/>
                </a:lnSpc>
                <a:spcAft>
                  <a:spcPts val="630"/>
                </a:spcAft>
              </a:pPr>
              <a:r>
                <a:rPr lang="pt-BR" sz="18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</a:t>
              </a:r>
              <a:endParaRPr lang="pt-BR" sz="1800" b="0" strike="noStrike" spc="-1">
                <a:latin typeface="Arial" panose="020B0604020202020204"/>
              </a:endParaRPr>
            </a:p>
          </p:txBody>
        </p:sp>
        <p:sp>
          <p:nvSpPr>
            <p:cNvPr id="294" name="CustomShape 4"/>
            <p:cNvSpPr/>
            <p:nvPr/>
          </p:nvSpPr>
          <p:spPr>
            <a:xfrm>
              <a:off x="5960160" y="2448360"/>
              <a:ext cx="1604880" cy="86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" name="CustomShape 5"/>
            <p:cNvSpPr/>
            <p:nvPr/>
          </p:nvSpPr>
          <p:spPr>
            <a:xfrm rot="5400000">
              <a:off x="3225600" y="2254320"/>
              <a:ext cx="1438200" cy="1251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-5400000" lIns="0" tIns="0" rIns="0" bIns="0" anchor="ctr"/>
            <a:lstStyle/>
            <a:p>
              <a:pPr algn="ctr">
                <a:lnSpc>
                  <a:spcPct val="90000"/>
                </a:lnSpc>
                <a:spcAft>
                  <a:spcPts val="770"/>
                </a:spcAft>
              </a:pPr>
              <a:r>
                <a:rPr lang="pt-BR" sz="22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</a:t>
              </a:r>
              <a:endParaRPr lang="pt-BR" sz="2200" b="0" strike="noStrike" spc="-1">
                <a:latin typeface="Arial" panose="020B0604020202020204"/>
              </a:endParaRPr>
            </a:p>
          </p:txBody>
        </p:sp>
        <p:sp>
          <p:nvSpPr>
            <p:cNvPr id="296" name="CustomShape 6"/>
            <p:cNvSpPr/>
            <p:nvPr/>
          </p:nvSpPr>
          <p:spPr>
            <a:xfrm rot="5400000">
              <a:off x="3899160" y="3475440"/>
              <a:ext cx="1438200" cy="1251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-5400000" lIns="68760" tIns="68760" rIns="68760" bIns="68760" anchor="ctr"/>
            <a:lstStyle/>
            <a:p>
              <a:pPr algn="ctr">
                <a:lnSpc>
                  <a:spcPct val="90000"/>
                </a:lnSpc>
                <a:spcAft>
                  <a:spcPts val="630"/>
                </a:spcAft>
              </a:pPr>
              <a:r>
                <a:rPr lang="pt-BR" sz="18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</a:t>
              </a:r>
              <a:endParaRPr lang="pt-BR" sz="1800" b="0" strike="noStrike" spc="-1">
                <a:latin typeface="Arial" panose="020B0604020202020204"/>
              </a:endParaRPr>
            </a:p>
          </p:txBody>
        </p:sp>
        <p:sp>
          <p:nvSpPr>
            <p:cNvPr id="297" name="CustomShape 7"/>
            <p:cNvSpPr/>
            <p:nvPr/>
          </p:nvSpPr>
          <p:spPr>
            <a:xfrm>
              <a:off x="2386080" y="3669840"/>
              <a:ext cx="1553040" cy="86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8" name="CustomShape 8"/>
            <p:cNvSpPr/>
            <p:nvPr/>
          </p:nvSpPr>
          <p:spPr>
            <a:xfrm rot="5400000">
              <a:off x="5250960" y="3475440"/>
              <a:ext cx="1438200" cy="1251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-5400000" lIns="0" tIns="0" rIns="0" bIns="0" anchor="ctr"/>
            <a:lstStyle/>
            <a:p>
              <a:pPr algn="ctr">
                <a:lnSpc>
                  <a:spcPct val="90000"/>
                </a:lnSpc>
                <a:spcAft>
                  <a:spcPts val="770"/>
                </a:spcAft>
              </a:pPr>
              <a:r>
                <a:rPr lang="pt-BR" sz="22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</a:t>
              </a:r>
              <a:endParaRPr lang="pt-BR" sz="2200" b="0" strike="noStrike" spc="-1">
                <a:latin typeface="Arial" panose="020B0604020202020204"/>
              </a:endParaRPr>
            </a:p>
          </p:txBody>
        </p:sp>
        <p:sp>
          <p:nvSpPr>
            <p:cNvPr id="299" name="CustomShape 9"/>
            <p:cNvSpPr/>
            <p:nvPr/>
          </p:nvSpPr>
          <p:spPr>
            <a:xfrm rot="5400000">
              <a:off x="4577400" y="4696920"/>
              <a:ext cx="1438200" cy="1251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-5400000" lIns="68760" tIns="68760" rIns="68760" bIns="68760" anchor="ctr"/>
            <a:lstStyle/>
            <a:p>
              <a:pPr algn="ctr">
                <a:lnSpc>
                  <a:spcPct val="90000"/>
                </a:lnSpc>
                <a:spcAft>
                  <a:spcPts val="630"/>
                </a:spcAft>
              </a:pPr>
              <a:r>
                <a:rPr lang="pt-BR" sz="18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</a:t>
              </a:r>
              <a:endParaRPr lang="pt-BR" sz="1800" b="0" strike="noStrike" spc="-1">
                <a:latin typeface="Arial" panose="020B0604020202020204"/>
              </a:endParaRPr>
            </a:p>
          </p:txBody>
        </p:sp>
        <p:sp>
          <p:nvSpPr>
            <p:cNvPr id="300" name="CustomShape 10"/>
            <p:cNvSpPr/>
            <p:nvPr/>
          </p:nvSpPr>
          <p:spPr>
            <a:xfrm>
              <a:off x="5960160" y="4890960"/>
              <a:ext cx="1604880" cy="8625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1" name="CustomShape 11"/>
            <p:cNvSpPr/>
            <p:nvPr/>
          </p:nvSpPr>
          <p:spPr>
            <a:xfrm rot="5400000">
              <a:off x="3225600" y="4696920"/>
              <a:ext cx="1438200" cy="12510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rot="-5400000" lIns="0" tIns="0" rIns="0" bIns="0" anchor="ctr"/>
            <a:lstStyle/>
            <a:p>
              <a:pPr algn="ctr">
                <a:lnSpc>
                  <a:spcPct val="90000"/>
                </a:lnSpc>
                <a:spcAft>
                  <a:spcPts val="770"/>
                </a:spcAft>
              </a:pPr>
              <a:r>
                <a:rPr lang="pt-BR" sz="2200" b="0" strike="noStrike" spc="-1">
                  <a:solidFill>
                    <a:srgbClr val="FFFFFF"/>
                  </a:solidFill>
                  <a:latin typeface="Trebuchet MS" panose="020B0603020202020204"/>
                  <a:ea typeface="DejaVu Sans" panose="020B0603030804020204"/>
                </a:rPr>
                <a:t>Código</a:t>
              </a:r>
              <a:endParaRPr lang="pt-BR" sz="2200" b="0" strike="noStrike" spc="-1">
                <a:latin typeface="Arial" panose="020B0604020202020204"/>
              </a:endParaRPr>
            </a:p>
          </p:txBody>
        </p:sp>
      </p:grpSp>
      <p:grpSp>
        <p:nvGrpSpPr>
          <p:cNvPr id="302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 que é um Objeto?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Um objeto é qualquer coisa, real ou abstrata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 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70CBAD2-9645-4C04-A904-C9E5A95C758E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pic>
        <p:nvPicPr>
          <p:cNvPr id="306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6308640" y="3284640"/>
            <a:ext cx="1191600" cy="1237680"/>
          </a:xfrm>
          <a:prstGeom prst="rect">
            <a:avLst/>
          </a:prstGeom>
          <a:ln>
            <a:noFill/>
          </a:ln>
        </p:spPr>
      </p:pic>
      <p:pic>
        <p:nvPicPr>
          <p:cNvPr id="307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8613720" y="4836960"/>
            <a:ext cx="1191600" cy="1191600"/>
          </a:xfrm>
          <a:prstGeom prst="rect">
            <a:avLst/>
          </a:prstGeom>
          <a:ln>
            <a:noFill/>
          </a:ln>
        </p:spPr>
      </p:pic>
      <p:pic>
        <p:nvPicPr>
          <p:cNvPr id="308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49600" y="5423040"/>
            <a:ext cx="1324800" cy="1232640"/>
          </a:xfrm>
          <a:prstGeom prst="rect">
            <a:avLst/>
          </a:prstGeom>
          <a:ln>
            <a:noFill/>
          </a:ln>
        </p:spPr>
      </p:pic>
      <p:pic>
        <p:nvPicPr>
          <p:cNvPr id="309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8572680" y="3029040"/>
            <a:ext cx="1232640" cy="923040"/>
          </a:xfrm>
          <a:prstGeom prst="rect">
            <a:avLst/>
          </a:prstGeom>
          <a:ln>
            <a:noFill/>
          </a:ln>
        </p:spPr>
      </p:pic>
      <p:pic>
        <p:nvPicPr>
          <p:cNvPr id="310" name="Picture 12"/>
          <p:cNvPicPr/>
          <p:nvPr/>
        </p:nvPicPr>
        <p:blipFill>
          <a:blip r:embed="rId5"/>
          <a:stretch>
            <a:fillRect/>
          </a:stretch>
        </p:blipFill>
        <p:spPr>
          <a:xfrm>
            <a:off x="3689280" y="3216240"/>
            <a:ext cx="1672560" cy="1672560"/>
          </a:xfrm>
          <a:prstGeom prst="rect">
            <a:avLst/>
          </a:prstGeom>
          <a:ln>
            <a:noFill/>
          </a:ln>
        </p:spPr>
      </p:pic>
      <p:pic>
        <p:nvPicPr>
          <p:cNvPr id="311" name="Imagem 310"/>
          <p:cNvPicPr/>
          <p:nvPr/>
        </p:nvPicPr>
        <p:blipFill>
          <a:blip r:embed="rId6"/>
          <a:stretch>
            <a:fillRect/>
          </a:stretch>
        </p:blipFill>
        <p:spPr>
          <a:xfrm>
            <a:off x="2629080" y="3289320"/>
            <a:ext cx="723600" cy="2082600"/>
          </a:xfrm>
          <a:prstGeom prst="rect">
            <a:avLst/>
          </a:prstGeom>
          <a:ln>
            <a:noFill/>
          </a:ln>
        </p:spPr>
      </p:pic>
      <p:pic>
        <p:nvPicPr>
          <p:cNvPr id="312" name="Imagem 311"/>
          <p:cNvPicPr/>
          <p:nvPr/>
        </p:nvPicPr>
        <p:blipFill>
          <a:blip r:embed="rId7"/>
          <a:stretch>
            <a:fillRect/>
          </a:stretch>
        </p:blipFill>
        <p:spPr>
          <a:xfrm>
            <a:off x="6375240" y="5359320"/>
            <a:ext cx="1320480" cy="109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 que é Programação Orientada a Objetos (POO)?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76790" y="1703190"/>
            <a:ext cx="7771680" cy="48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Organiza os problemas e a suas soluções como um conjunto de objetos distintos que interagem entre si e combinam estruturas de dados e comportamento (ações).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Na concepção de modelagem de sistemas...</a:t>
            </a:r>
            <a:endParaRPr lang="pt-BR" sz="2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um objeto é qualquer coisa existente no mundo real, em formato concreto ou abstrato, ou seja, que exista fisicamente ou apenas conceitualmente.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52202A8-E447-43B8-BEE0-573D2FD01C7A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 que é Programação Orientada a Objetos (POO)?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Orientação a objetos contrasta com a programação convencional, na qual a estrutura de dados e o comportamento são francamente conectados.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Foco nos dados (objetos) do sistema, não nas funções (processos).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EC46222-4A32-43CF-96C9-7536C4AFFE6D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Programação Orientada a Objetos X Programação Estruturada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981080" y="1908000"/>
            <a:ext cx="4037760" cy="443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 algn="ctr">
              <a:lnSpc>
                <a:spcPct val="100000"/>
              </a:lnSpc>
              <a:spcBef>
                <a:spcPts val="1000"/>
              </a:spcBef>
            </a:pPr>
            <a:r>
              <a:rPr lang="pt-BR" sz="2000" b="1" strike="noStrike" spc="-1">
                <a:solidFill>
                  <a:srgbClr val="404040"/>
                </a:solidFill>
                <a:latin typeface="Trebuchet MS" panose="020B0603020202020204"/>
              </a:rPr>
              <a:t>Programação Estruturada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6172200" y="1908000"/>
            <a:ext cx="4037760" cy="443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 algn="ctr">
              <a:lnSpc>
                <a:spcPct val="100000"/>
              </a:lnSpc>
              <a:spcBef>
                <a:spcPts val="1000"/>
              </a:spcBef>
            </a:pPr>
            <a:r>
              <a:rPr lang="pt-BR" sz="2000" b="1" strike="noStrike" spc="-1">
                <a:solidFill>
                  <a:srgbClr val="404040"/>
                </a:solidFill>
                <a:latin typeface="Trebuchet MS" panose="020B0603020202020204"/>
              </a:rPr>
              <a:t>Orientação a Objetos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2567160" y="2460600"/>
            <a:ext cx="2880720" cy="505800"/>
          </a:xfrm>
          <a:prstGeom prst="rect">
            <a:avLst/>
          </a:prstGeom>
          <a:solidFill>
            <a:srgbClr val="FFC000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  <a:t>Processo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2567160" y="3252960"/>
            <a:ext cx="2880720" cy="505800"/>
          </a:xfrm>
          <a:prstGeom prst="rect">
            <a:avLst/>
          </a:prstGeom>
          <a:solidFill>
            <a:srgbClr val="FFC000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  <a:t>Revela Dados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2567160" y="4044960"/>
            <a:ext cx="2880720" cy="505800"/>
          </a:xfrm>
          <a:prstGeom prst="rect">
            <a:avLst/>
          </a:prstGeom>
          <a:solidFill>
            <a:srgbClr val="FFC000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  <a:t>Projeto Monolítico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25" name="CustomShape 7"/>
          <p:cNvSpPr/>
          <p:nvPr/>
        </p:nvSpPr>
        <p:spPr>
          <a:xfrm>
            <a:off x="2567160" y="4836960"/>
            <a:ext cx="2880720" cy="505800"/>
          </a:xfrm>
          <a:prstGeom prst="rect">
            <a:avLst/>
          </a:prstGeom>
          <a:solidFill>
            <a:srgbClr val="FFC000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  <a:t>Uso Único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26" name="CustomShape 8"/>
          <p:cNvSpPr/>
          <p:nvPr/>
        </p:nvSpPr>
        <p:spPr>
          <a:xfrm>
            <a:off x="2567160" y="5629320"/>
            <a:ext cx="2880720" cy="505800"/>
          </a:xfrm>
          <a:prstGeom prst="rect">
            <a:avLst/>
          </a:prstGeom>
          <a:solidFill>
            <a:srgbClr val="FFC000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  <a:t>Algoritmo Ordenado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27" name="CustomShape 9"/>
          <p:cNvSpPr/>
          <p:nvPr/>
        </p:nvSpPr>
        <p:spPr>
          <a:xfrm>
            <a:off x="6743880" y="2460600"/>
            <a:ext cx="2880720" cy="505800"/>
          </a:xfrm>
          <a:prstGeom prst="rect">
            <a:avLst/>
          </a:prstGeom>
          <a:solidFill>
            <a:srgbClr val="00B0F0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  <a:t>Objeto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28" name="CustomShape 10"/>
          <p:cNvSpPr/>
          <p:nvPr/>
        </p:nvSpPr>
        <p:spPr>
          <a:xfrm>
            <a:off x="6743880" y="3252960"/>
            <a:ext cx="2880720" cy="505800"/>
          </a:xfrm>
          <a:prstGeom prst="rect">
            <a:avLst/>
          </a:prstGeom>
          <a:solidFill>
            <a:srgbClr val="00B0F0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  <a:t>Oculta Dados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29" name="CustomShape 11"/>
          <p:cNvSpPr/>
          <p:nvPr/>
        </p:nvSpPr>
        <p:spPr>
          <a:xfrm>
            <a:off x="6743880" y="4044960"/>
            <a:ext cx="2880720" cy="505800"/>
          </a:xfrm>
          <a:prstGeom prst="rect">
            <a:avLst/>
          </a:prstGeom>
          <a:solidFill>
            <a:srgbClr val="00B0F0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  <a:t>Projeto Modular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30" name="CustomShape 12"/>
          <p:cNvSpPr/>
          <p:nvPr/>
        </p:nvSpPr>
        <p:spPr>
          <a:xfrm>
            <a:off x="6743880" y="4836960"/>
            <a:ext cx="2880720" cy="505800"/>
          </a:xfrm>
          <a:prstGeom prst="rect">
            <a:avLst/>
          </a:prstGeom>
          <a:solidFill>
            <a:srgbClr val="00B0F0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  <a:t>Reutilização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31" name="CustomShape 13"/>
          <p:cNvSpPr/>
          <p:nvPr/>
        </p:nvSpPr>
        <p:spPr>
          <a:xfrm>
            <a:off x="6743880" y="5629320"/>
            <a:ext cx="2880720" cy="505800"/>
          </a:xfrm>
          <a:prstGeom prst="rect">
            <a:avLst/>
          </a:prstGeom>
          <a:solidFill>
            <a:srgbClr val="00B0F0"/>
          </a:solidFill>
          <a:ln w="1908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  <a:t>Algoritmo Desordenado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32" name="Line 14"/>
          <p:cNvSpPr/>
          <p:nvPr/>
        </p:nvSpPr>
        <p:spPr>
          <a:xfrm>
            <a:off x="5663880" y="2676240"/>
            <a:ext cx="863640" cy="360"/>
          </a:xfrm>
          <a:prstGeom prst="line">
            <a:avLst/>
          </a:prstGeom>
          <a:ln w="22320"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3" name="Line 15"/>
          <p:cNvSpPr/>
          <p:nvPr/>
        </p:nvSpPr>
        <p:spPr>
          <a:xfrm>
            <a:off x="5663880" y="3468600"/>
            <a:ext cx="863640" cy="360"/>
          </a:xfrm>
          <a:prstGeom prst="line">
            <a:avLst/>
          </a:prstGeom>
          <a:ln w="22320"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4" name="Line 16"/>
          <p:cNvSpPr/>
          <p:nvPr/>
        </p:nvSpPr>
        <p:spPr>
          <a:xfrm>
            <a:off x="5663880" y="4260600"/>
            <a:ext cx="863640" cy="360"/>
          </a:xfrm>
          <a:prstGeom prst="line">
            <a:avLst/>
          </a:prstGeom>
          <a:ln w="22320"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5" name="Line 17"/>
          <p:cNvSpPr/>
          <p:nvPr/>
        </p:nvSpPr>
        <p:spPr>
          <a:xfrm>
            <a:off x="5663880" y="5052960"/>
            <a:ext cx="863640" cy="360"/>
          </a:xfrm>
          <a:prstGeom prst="line">
            <a:avLst/>
          </a:prstGeom>
          <a:ln w="22320"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6" name="Line 18"/>
          <p:cNvSpPr/>
          <p:nvPr/>
        </p:nvSpPr>
        <p:spPr>
          <a:xfrm>
            <a:off x="5663880" y="5844960"/>
            <a:ext cx="863640" cy="360"/>
          </a:xfrm>
          <a:prstGeom prst="line">
            <a:avLst/>
          </a:prstGeom>
          <a:ln w="22320">
            <a:round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37" name="CustomShape 19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D7C1F08-E23C-4B6C-8AC8-63B83C78B560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Objetivos da POO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676910" y="1569085"/>
            <a:ext cx="8595995" cy="44716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000" lnSpcReduction="10000"/>
          </a:bodyPr>
          <a:lstStyle/>
          <a:p>
            <a:pPr marL="342900" indent="-342265">
              <a:lnSpc>
                <a:spcPct val="15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Produtividade;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5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Desenvolvimento rápido;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5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Controle da complexidade;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5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Manutenibilidade;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5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Reutilização de códigos (herança);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5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Menor custo para desenvolvimento e manutenção de sistemas.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A74785C-BCF0-4308-93AC-B021880DD915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Objetivos da POO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676910" y="1405890"/>
            <a:ext cx="8595995" cy="4634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Produção de software mais confiável</a:t>
            </a:r>
            <a:endParaRPr lang="pt-BR" sz="2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proteção aos dados: encapsulamento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Aumento da produtividade de software</a:t>
            </a:r>
            <a:endParaRPr lang="pt-BR" sz="2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reutilização de código: classes </a:t>
            </a:r>
            <a:endParaRPr lang="pt-BR" sz="24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extensão da biblioteca de classes:</a:t>
            </a:r>
            <a:endParaRPr lang="pt-BR" sz="2400" b="0" strike="noStrike" spc="-1">
              <a:latin typeface="Arial" panose="020B0604020202020204"/>
            </a:endParaRPr>
          </a:p>
          <a:p>
            <a:pPr marL="1143000" lvl="2" indent="-2279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definição de subclasses (herança)</a:t>
            </a:r>
            <a:endParaRPr lang="pt-BR" sz="2400" b="0" strike="noStrike" spc="-1">
              <a:latin typeface="Arial" panose="020B0604020202020204"/>
            </a:endParaRPr>
          </a:p>
          <a:p>
            <a:pPr marL="1143000" lvl="2" indent="-2279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implementação de novos métodos</a:t>
            </a:r>
            <a:endParaRPr lang="pt-BR" sz="2400" b="0" strike="noStrike" spc="-1">
              <a:latin typeface="Arial" panose="020B0604020202020204"/>
            </a:endParaRPr>
          </a:p>
          <a:p>
            <a:pPr marL="1143000" lvl="2" indent="-2279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redefinição de métodos (polimorfismo)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10A4F51-274F-4E98-A433-C2D2C98314C9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Principais Conceitos da POO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438280" y="1447920"/>
            <a:ext cx="7771680" cy="500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265">
              <a:lnSpc>
                <a:spcPct val="13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Objetos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3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Classes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3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Atributos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3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Métodos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3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Abstração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3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Encapsulamento 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3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Hierarquia (Herança)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3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Polimorfismo</a:t>
            </a:r>
            <a:endParaRPr lang="pt-BR" sz="24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5634A5C-0B0D-4637-868A-D3E0AAB4E1E5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77160" y="2700720"/>
            <a:ext cx="8596080" cy="18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418AB3"/>
                </a:solidFill>
                <a:latin typeface="Trebuchet MS" panose="020B0603020202020204"/>
              </a:rPr>
              <a:t>POO – Classes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677160" y="452736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9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A680BBA-EADC-4091-BE5A-F53728E346A6}" type="slidenum">
              <a:rPr lang="pt-BR" sz="9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9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i="1" strike="noStrike" spc="-1">
                <a:solidFill>
                  <a:srgbClr val="418AB3"/>
                </a:solidFill>
                <a:latin typeface="Trebuchet MS" panose="020B0603020202020204"/>
              </a:rPr>
              <a:t>Programação Orientada a Objetos (POO)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O que é programação?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O que é um objeto?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O que é Programação Orientada a Objetos?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 que é uma Classe?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D4DB310-C4CB-4E22-A372-0C0EF5DA832B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pic>
        <p:nvPicPr>
          <p:cNvPr id="35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39760" y="1523880"/>
            <a:ext cx="7174800" cy="438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 que é uma Classe?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354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986200" y="1700280"/>
            <a:ext cx="6234840" cy="4444200"/>
          </a:xfrm>
          <a:prstGeom prst="rect">
            <a:avLst/>
          </a:prstGeom>
          <a:ln>
            <a:noFill/>
          </a:ln>
        </p:spPr>
      </p:pic>
      <p:sp>
        <p:nvSpPr>
          <p:cNvPr id="355" name="CustomShape 2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0527559-FBDB-4342-93B9-194F485AE8CA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 que é uma Classe?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357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778120" y="1724040"/>
            <a:ext cx="6589080" cy="4399920"/>
          </a:xfrm>
          <a:prstGeom prst="rect">
            <a:avLst/>
          </a:prstGeom>
          <a:ln>
            <a:noFill/>
          </a:ln>
        </p:spPr>
      </p:pic>
      <p:sp>
        <p:nvSpPr>
          <p:cNvPr id="358" name="CustomShape 2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740B515E-4D45-4B86-BD8F-24500FB2C135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 que é uma Classe?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360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670120" y="1770120"/>
            <a:ext cx="6743160" cy="4409280"/>
          </a:xfrm>
          <a:prstGeom prst="rect">
            <a:avLst/>
          </a:prstGeom>
          <a:ln>
            <a:noFill/>
          </a:ln>
        </p:spPr>
      </p:pic>
      <p:sp>
        <p:nvSpPr>
          <p:cNvPr id="361" name="CustomShape 2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626DA96-A571-4706-8FF8-4CDEB0C61814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 que é uma Classe?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Para entendermos o que é uma classe, vamos começar com uma pergunta fácil: 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 panose="020B0604020202020204"/>
            </a:endParaRPr>
          </a:p>
          <a:p>
            <a:pPr marL="669925" lvl="1" indent="-32448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Quais características similares você identificaria nesses veículos?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C2A47CB-12EE-43D4-B59E-ED7EAF202710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 que é uma Classe?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77160" y="172188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Exemplo de uma classe Pessoa...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A9D369D-BB08-43A9-AB66-DCF77E343EFB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2597040" y="2421000"/>
            <a:ext cx="7314480" cy="39618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9" name="Imagem 368"/>
          <p:cNvPicPr/>
          <p:nvPr/>
        </p:nvPicPr>
        <p:blipFill>
          <a:blip r:embed="rId1"/>
          <a:stretch>
            <a:fillRect/>
          </a:stretch>
        </p:blipFill>
        <p:spPr>
          <a:xfrm>
            <a:off x="3276720" y="3403440"/>
            <a:ext cx="583920" cy="1676160"/>
          </a:xfrm>
          <a:prstGeom prst="rect">
            <a:avLst/>
          </a:prstGeom>
          <a:ln>
            <a:noFill/>
          </a:ln>
        </p:spPr>
      </p:pic>
      <p:pic>
        <p:nvPicPr>
          <p:cNvPr id="370" name="Imagem 369"/>
          <p:cNvPicPr/>
          <p:nvPr/>
        </p:nvPicPr>
        <p:blipFill>
          <a:blip r:embed="rId2"/>
          <a:stretch>
            <a:fillRect/>
          </a:stretch>
        </p:blipFill>
        <p:spPr>
          <a:xfrm>
            <a:off x="4648320" y="3556080"/>
            <a:ext cx="850680" cy="1383840"/>
          </a:xfrm>
          <a:prstGeom prst="rect">
            <a:avLst/>
          </a:prstGeom>
          <a:ln>
            <a:noFill/>
          </a:ln>
        </p:spPr>
      </p:pic>
      <p:pic>
        <p:nvPicPr>
          <p:cNvPr id="371" name="Imagem 370"/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3251160"/>
            <a:ext cx="1193400" cy="1904760"/>
          </a:xfrm>
          <a:prstGeom prst="rect">
            <a:avLst/>
          </a:prstGeom>
          <a:ln>
            <a:noFill/>
          </a:ln>
        </p:spPr>
      </p:pic>
      <p:pic>
        <p:nvPicPr>
          <p:cNvPr id="372" name="Imagem 371"/>
          <p:cNvPicPr/>
          <p:nvPr/>
        </p:nvPicPr>
        <p:blipFill>
          <a:blip r:embed="rId4"/>
          <a:stretch>
            <a:fillRect/>
          </a:stretch>
        </p:blipFill>
        <p:spPr>
          <a:xfrm>
            <a:off x="8153280" y="3174840"/>
            <a:ext cx="926640" cy="198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Classes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677160" y="1447920"/>
            <a:ext cx="870516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Define vários objetos com características semelhantes</a:t>
            </a:r>
            <a:endParaRPr lang="pt-BR" sz="2400" b="0" strike="noStrike" spc="-1">
              <a:latin typeface="Arial" panose="020B0604020202020204"/>
            </a:endParaRPr>
          </a:p>
          <a:p>
            <a:pPr marL="669925" lvl="1" indent="-32448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Uma Classe é um agrupamento de objetos com a mesma estrutura de dados (atributos) e comportamento (operações)</a:t>
            </a:r>
            <a:endParaRPr lang="pt-BR" sz="2000" b="0" strike="noStrike" spc="-1">
              <a:latin typeface="Arial" panose="020B0604020202020204"/>
            </a:endParaRPr>
          </a:p>
          <a:p>
            <a:pPr marL="617220" lvl="1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Classes especificam a estrutura e o comportamento dos objetos.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0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Cada objeto é dito ser uma instância de uma classe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Classes são como "moldes" para a criação de objetos.</a:t>
            </a:r>
            <a:endParaRPr lang="pt-BR" sz="24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F217065-36D9-4566-B412-19E78F7A2E1A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Exemplos de Classes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377" name="Picture 4"/>
          <p:cNvPicPr/>
          <p:nvPr/>
        </p:nvPicPr>
        <p:blipFill>
          <a:blip r:embed="rId1"/>
          <a:srcRect l="57027" t="43752" r="14860" b="20835"/>
          <a:stretch>
            <a:fillRect/>
          </a:stretch>
        </p:blipFill>
        <p:spPr>
          <a:xfrm>
            <a:off x="2847960" y="1611360"/>
            <a:ext cx="6565320" cy="4650480"/>
          </a:xfrm>
          <a:prstGeom prst="rect">
            <a:avLst/>
          </a:prstGeom>
          <a:ln>
            <a:noFill/>
          </a:ln>
        </p:spPr>
      </p:pic>
      <p:sp>
        <p:nvSpPr>
          <p:cNvPr id="378" name="CustomShape 2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93467DC-591F-4C3E-B231-4C1783C160B7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243828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418AB3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Mundo real está repleto de objetos </a:t>
            </a:r>
            <a:endParaRPr lang="pt-BR" sz="26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418AB3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Agrupamos objetos semelhantes em classes</a:t>
            </a:r>
            <a:endParaRPr lang="pt-BR" sz="2600" b="0" strike="noStrike" spc="-1">
              <a:latin typeface="Arial" panose="020B0604020202020204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D3526F3-60D0-49D9-8C0E-53CFCA3C0281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Objetos e Classes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382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3216240" y="5373720"/>
            <a:ext cx="1367640" cy="1100880"/>
          </a:xfrm>
          <a:prstGeom prst="rect">
            <a:avLst/>
          </a:prstGeom>
          <a:ln>
            <a:noFill/>
          </a:ln>
        </p:spPr>
      </p:pic>
      <p:pic>
        <p:nvPicPr>
          <p:cNvPr id="383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902120" y="4989600"/>
            <a:ext cx="1409040" cy="1102680"/>
          </a:xfrm>
          <a:prstGeom prst="rect">
            <a:avLst/>
          </a:prstGeom>
          <a:ln>
            <a:noFill/>
          </a:ln>
        </p:spPr>
      </p:pic>
      <p:grpSp>
        <p:nvGrpSpPr>
          <p:cNvPr id="384" name="Group 4"/>
          <p:cNvGrpSpPr/>
          <p:nvPr/>
        </p:nvGrpSpPr>
        <p:grpSpPr>
          <a:xfrm>
            <a:off x="3143160" y="4429080"/>
            <a:ext cx="3312360" cy="2121840"/>
            <a:chOff x="3143160" y="4429080"/>
            <a:chExt cx="3312360" cy="2121840"/>
          </a:xfrm>
        </p:grpSpPr>
        <p:sp>
          <p:nvSpPr>
            <p:cNvPr id="385" name="CustomShape 5"/>
            <p:cNvSpPr/>
            <p:nvPr/>
          </p:nvSpPr>
          <p:spPr>
            <a:xfrm>
              <a:off x="3143160" y="4826880"/>
              <a:ext cx="3312360" cy="1724040"/>
            </a:xfrm>
            <a:prstGeom prst="rect">
              <a:avLst/>
            </a:prstGeom>
            <a:noFill/>
            <a:ln w="9360" cap="rnd">
              <a:solidFill>
                <a:schemeClr val="tx1"/>
              </a:solidFill>
              <a:custDash>
                <a:ds d="600000" sp="5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CustomShape 6"/>
            <p:cNvSpPr/>
            <p:nvPr/>
          </p:nvSpPr>
          <p:spPr>
            <a:xfrm>
              <a:off x="4153320" y="4429080"/>
              <a:ext cx="1084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800" b="1" strike="noStrike" spc="-1">
                  <a:solidFill>
                    <a:srgbClr val="000000"/>
                  </a:solidFill>
                  <a:latin typeface="Lucida Sans Unicode"/>
                  <a:ea typeface="DejaVu Sans" panose="020B0603030804020204"/>
                </a:rPr>
                <a:t>Pessoa</a:t>
              </a:r>
              <a:endParaRPr lang="pt-BR" sz="1800" b="0" strike="noStrike" spc="-1">
                <a:latin typeface="Arial" panose="020B0604020202020204"/>
              </a:endParaRPr>
            </a:p>
          </p:txBody>
        </p:sp>
      </p:grpSp>
      <p:pic>
        <p:nvPicPr>
          <p:cNvPr id="387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600960" y="4149720"/>
            <a:ext cx="1942560" cy="1237680"/>
          </a:xfrm>
          <a:prstGeom prst="rect">
            <a:avLst/>
          </a:prstGeom>
          <a:ln>
            <a:noFill/>
          </a:ln>
        </p:spPr>
      </p:pic>
      <p:pic>
        <p:nvPicPr>
          <p:cNvPr id="388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8759880" y="3357720"/>
            <a:ext cx="1713960" cy="1713960"/>
          </a:xfrm>
          <a:prstGeom prst="rect">
            <a:avLst/>
          </a:prstGeom>
          <a:ln>
            <a:noFill/>
          </a:ln>
        </p:spPr>
      </p:pic>
      <p:grpSp>
        <p:nvGrpSpPr>
          <p:cNvPr id="389" name="Group 7"/>
          <p:cNvGrpSpPr/>
          <p:nvPr/>
        </p:nvGrpSpPr>
        <p:grpSpPr>
          <a:xfrm>
            <a:off x="6600960" y="3213000"/>
            <a:ext cx="3815640" cy="2231280"/>
            <a:chOff x="6600960" y="3213000"/>
            <a:chExt cx="3815640" cy="2231280"/>
          </a:xfrm>
        </p:grpSpPr>
        <p:sp>
          <p:nvSpPr>
            <p:cNvPr id="390" name="CustomShape 8"/>
            <p:cNvSpPr/>
            <p:nvPr/>
          </p:nvSpPr>
          <p:spPr>
            <a:xfrm>
              <a:off x="6600960" y="3573360"/>
              <a:ext cx="3815640" cy="1870920"/>
            </a:xfrm>
            <a:prstGeom prst="rect">
              <a:avLst/>
            </a:prstGeom>
            <a:noFill/>
            <a:ln w="9360" cap="rnd">
              <a:solidFill>
                <a:schemeClr val="tx1"/>
              </a:solidFill>
              <a:custDash>
                <a:ds d="600000" sp="5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CustomShape 9"/>
            <p:cNvSpPr/>
            <p:nvPr/>
          </p:nvSpPr>
          <p:spPr>
            <a:xfrm>
              <a:off x="9442440" y="3213000"/>
              <a:ext cx="88344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1800" b="1" strike="noStrike" spc="-1">
                  <a:solidFill>
                    <a:srgbClr val="000000"/>
                  </a:solidFill>
                  <a:latin typeface="Lucida Sans Unicode"/>
                  <a:ea typeface="DejaVu Sans" panose="020B0603030804020204"/>
                </a:rPr>
                <a:t>Carro</a:t>
              </a:r>
              <a:endParaRPr lang="pt-BR" sz="18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4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Classes de Objetos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Quantas classes temos aqui?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1FE39CD-3D1A-4646-AC89-021DA0D79DCD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pic>
        <p:nvPicPr>
          <p:cNvPr id="395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87880" y="4724280"/>
            <a:ext cx="1071000" cy="1071000"/>
          </a:xfrm>
          <a:prstGeom prst="rect">
            <a:avLst/>
          </a:prstGeom>
          <a:ln>
            <a:noFill/>
          </a:ln>
        </p:spPr>
      </p:pic>
      <p:pic>
        <p:nvPicPr>
          <p:cNvPr id="39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491080" y="5180040"/>
            <a:ext cx="1324800" cy="1232640"/>
          </a:xfrm>
          <a:prstGeom prst="rect">
            <a:avLst/>
          </a:prstGeom>
          <a:ln>
            <a:noFill/>
          </a:ln>
        </p:spPr>
      </p:pic>
      <p:pic>
        <p:nvPicPr>
          <p:cNvPr id="397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955960" y="2852640"/>
            <a:ext cx="1626480" cy="1151640"/>
          </a:xfrm>
          <a:prstGeom prst="rect">
            <a:avLst/>
          </a:prstGeom>
          <a:ln>
            <a:noFill/>
          </a:ln>
        </p:spPr>
      </p:pic>
      <p:pic>
        <p:nvPicPr>
          <p:cNvPr id="398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1600" y="3505320"/>
            <a:ext cx="1034280" cy="1231200"/>
          </a:xfrm>
          <a:prstGeom prst="rect">
            <a:avLst/>
          </a:prstGeom>
          <a:ln>
            <a:noFill/>
          </a:ln>
        </p:spPr>
      </p:pic>
      <p:pic>
        <p:nvPicPr>
          <p:cNvPr id="399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7896240" y="2565360"/>
            <a:ext cx="1586880" cy="1234440"/>
          </a:xfrm>
          <a:prstGeom prst="rect">
            <a:avLst/>
          </a:prstGeom>
          <a:ln>
            <a:noFill/>
          </a:ln>
        </p:spPr>
      </p:pic>
      <p:pic>
        <p:nvPicPr>
          <p:cNvPr id="400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344080" y="4700520"/>
            <a:ext cx="1232640" cy="923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Histórico da POO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676910" y="2160905"/>
            <a:ext cx="9001760" cy="3879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20000"/>
          </a:bodyPr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O conceito de Classe foi introduzido na década de 60 através da linguagem de programação Simula 67. 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A primeira linguagem de programação orientada à objetos pura foi Smalltalk desenvolvida durante a década de 70.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Outros exemplos de linguagens orientadas à objetos: Eiffel, Java, Object Pascal, C#, etc..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C++ não impõe um paradigma, mas suporta a programação orientada a objetos.</a:t>
            </a:r>
            <a:endParaRPr lang="pt-BR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Relação entre Classes e Objetos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/>
          <a:lstStyle/>
          <a:p>
            <a:pPr algn="r">
              <a:lnSpc>
                <a:spcPct val="100000"/>
              </a:lnSpc>
            </a:pPr>
            <a:fld id="{61ADC753-ECB4-4F1C-9A25-E651DCE8393E}" type="slidenum">
              <a:rPr lang="pt-BR" sz="1400" b="0" strike="noStrike" spc="-1">
                <a:solidFill>
                  <a:srgbClr val="FFFFFF"/>
                </a:solidFill>
                <a:latin typeface="Franklin Gothic Book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pic>
        <p:nvPicPr>
          <p:cNvPr id="403" name="Espaço Reservado para Conteúdo 1"/>
          <p:cNvPicPr/>
          <p:nvPr/>
        </p:nvPicPr>
        <p:blipFill>
          <a:blip r:embed="rId1"/>
          <a:stretch>
            <a:fillRect/>
          </a:stretch>
        </p:blipFill>
        <p:spPr>
          <a:xfrm>
            <a:off x="2438280" y="2293920"/>
            <a:ext cx="7771680" cy="2878920"/>
          </a:xfrm>
          <a:prstGeom prst="rect">
            <a:avLst/>
          </a:prstGeom>
          <a:ln>
            <a:noFill/>
          </a:ln>
        </p:spPr>
      </p:pic>
      <p:sp>
        <p:nvSpPr>
          <p:cNvPr id="404" name="CustomShape 3"/>
          <p:cNvSpPr/>
          <p:nvPr/>
        </p:nvSpPr>
        <p:spPr>
          <a:xfrm>
            <a:off x="1671480" y="6211800"/>
            <a:ext cx="456480" cy="456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 anchorCtr="1"/>
          <a:lstStyle/>
          <a:p>
            <a:pPr algn="ctr">
              <a:lnSpc>
                <a:spcPct val="100000"/>
              </a:lnSpc>
            </a:pPr>
            <a:fld id="{0BBB3754-4DF5-4742-827E-2D11BC4E9A6C}" type="slidenum">
              <a:rPr lang="pt-BR" sz="1400" b="0" strike="noStrike" spc="-1">
                <a:solidFill>
                  <a:srgbClr val="000000"/>
                </a:solidFill>
                <a:latin typeface="Lucida Sans Unicode"/>
                <a:ea typeface="DejaVu Sans" panose="020B0603030804020204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Relação entre Classes e Objetos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406" name="Picture 2"/>
          <p:cNvPicPr/>
          <p:nvPr/>
        </p:nvPicPr>
        <p:blipFill>
          <a:blip r:embed="rId1"/>
          <a:srcRect l="47893"/>
          <a:stretch>
            <a:fillRect/>
          </a:stretch>
        </p:blipFill>
        <p:spPr>
          <a:xfrm>
            <a:off x="5838120" y="2876400"/>
            <a:ext cx="4456080" cy="3371040"/>
          </a:xfrm>
          <a:prstGeom prst="rect">
            <a:avLst/>
          </a:prstGeom>
          <a:ln>
            <a:noFill/>
          </a:ln>
        </p:spPr>
      </p:pic>
      <p:sp>
        <p:nvSpPr>
          <p:cNvPr id="407" name="CustomShape 2"/>
          <p:cNvSpPr/>
          <p:nvPr/>
        </p:nvSpPr>
        <p:spPr>
          <a:xfrm>
            <a:off x="2925000" y="1853280"/>
            <a:ext cx="2072880" cy="552240"/>
          </a:xfrm>
          <a:prstGeom prst="wedgeRoundRectCallout">
            <a:avLst>
              <a:gd name="adj1" fmla="val -26395"/>
              <a:gd name="adj2" fmla="val 159048"/>
              <a:gd name="adj3" fmla="val 16667"/>
            </a:avLst>
          </a:prstGeom>
          <a:solidFill>
            <a:srgbClr val="19C3FF"/>
          </a:solidFill>
          <a:ln w="936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2800" tIns="41400" rIns="82800" bIns="414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Classe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7135920" y="1853280"/>
            <a:ext cx="2072880" cy="552240"/>
          </a:xfrm>
          <a:prstGeom prst="wedgeRoundRectCallout">
            <a:avLst>
              <a:gd name="adj1" fmla="val -3062"/>
              <a:gd name="adj2" fmla="val 151548"/>
              <a:gd name="adj3" fmla="val 16667"/>
            </a:avLst>
          </a:prstGeom>
          <a:solidFill>
            <a:srgbClr val="19C3FF"/>
          </a:solidFill>
          <a:ln w="936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2800" tIns="41400" rIns="82800" bIns="414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Objeto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409" name="CustomShape 4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87FFB1D-B9B6-4C73-AE91-11F4C1BFCC04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410" name="CustomShape 5"/>
          <p:cNvSpPr/>
          <p:nvPr/>
        </p:nvSpPr>
        <p:spPr>
          <a:xfrm>
            <a:off x="2250720" y="3235680"/>
            <a:ext cx="3122280" cy="3170160"/>
          </a:xfrm>
          <a:prstGeom prst="verticalScroll">
            <a:avLst>
              <a:gd name="adj" fmla="val 12500"/>
            </a:avLst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Nome:</a:t>
            </a: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Ingredientes:</a:t>
            </a: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Quantidade:</a:t>
            </a: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Modo de fazer:</a:t>
            </a: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Tempo no forno: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Relação entre Classes e Objetos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1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Precisamos instanciar (criar um objeto), no caso o bolo, a partir da especificação (classe), no caso a receita, para utilizá-lo (comê-lo).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A partir da mesma receita de bolo (classe) podemos criar centenas de bolos (objetos). </a:t>
            </a:r>
            <a:endParaRPr lang="pt-BR" sz="2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Esses Objetos são semelhantes, alguns casos idênticos, mas são objetos diferentes.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F4CB340-5FEA-40AC-B8FF-0D5D5DE594DC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Relação entre Classes e Objetos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15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Classe é uma definição abstrata de um Objeto</a:t>
            </a:r>
            <a:endParaRPr lang="pt-BR" sz="2800" b="0" strike="noStrike" spc="-1">
              <a:latin typeface="Arial" panose="020B0604020202020204"/>
            </a:endParaRPr>
          </a:p>
          <a:p>
            <a:pPr marL="669925" lvl="1" indent="-32448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Ela define a </a:t>
            </a: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estrutura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 e o </a:t>
            </a: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comportamento</a:t>
            </a:r>
            <a:r>
              <a:rPr lang="pt-BR" sz="24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dos Objetos</a:t>
            </a:r>
            <a:endParaRPr lang="pt-BR" sz="2400" b="0" strike="noStrike" spc="-1">
              <a:latin typeface="Arial" panose="020B0604020202020204"/>
            </a:endParaRPr>
          </a:p>
          <a:p>
            <a:pPr marL="669925" lvl="1" indent="-32448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Serve como </a:t>
            </a:r>
            <a:r>
              <a:rPr lang="pt-BR" sz="2400" b="1" i="1" strike="noStrike" spc="-1">
                <a:solidFill>
                  <a:srgbClr val="0070C0"/>
                </a:solidFill>
                <a:latin typeface="Calibri"/>
              </a:rPr>
              <a:t>template</a:t>
            </a:r>
            <a:r>
              <a:rPr lang="pt-BR" sz="24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(modelo) para criação de Objetos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Objetos são </a:t>
            </a: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agrupados</a:t>
            </a:r>
            <a:r>
              <a:rPr lang="pt-BR" sz="28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em classes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Um Objeto é uma </a:t>
            </a: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instância</a:t>
            </a:r>
            <a:r>
              <a:rPr lang="pt-BR" sz="28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de uma Classe.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53AB54F-AD7B-4EF5-9F21-6A17014134E8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2349360" y="3056040"/>
            <a:ext cx="1036080" cy="3455280"/>
          </a:xfrm>
          <a:prstGeom prst="leftBrace">
            <a:avLst>
              <a:gd name="adj1" fmla="val 8335"/>
              <a:gd name="adj2" fmla="val 50000"/>
            </a:avLst>
          </a:prstGeom>
          <a:solidFill>
            <a:schemeClr val="bg1"/>
          </a:solidFill>
          <a:ln w="47520">
            <a:solidFill>
              <a:srgbClr val="0070C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2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Relação entre Classes e Objetos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419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62320" y="1432080"/>
            <a:ext cx="6773040" cy="5037840"/>
          </a:xfrm>
          <a:prstGeom prst="rect">
            <a:avLst/>
          </a:prstGeom>
          <a:ln>
            <a:noFill/>
          </a:ln>
        </p:spPr>
      </p:pic>
      <p:sp>
        <p:nvSpPr>
          <p:cNvPr id="420" name="CustomShape 3"/>
          <p:cNvSpPr/>
          <p:nvPr/>
        </p:nvSpPr>
        <p:spPr>
          <a:xfrm>
            <a:off x="5542920" y="1384560"/>
            <a:ext cx="2072880" cy="552240"/>
          </a:xfrm>
          <a:prstGeom prst="wedgeRoundRectCallout">
            <a:avLst>
              <a:gd name="adj1" fmla="val 74271"/>
              <a:gd name="adj2" fmla="val 131548"/>
              <a:gd name="adj3" fmla="val 16667"/>
            </a:avLst>
          </a:prstGeom>
          <a:solidFill>
            <a:srgbClr val="19C3FF"/>
          </a:solidFill>
          <a:ln w="936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2800" tIns="41400" rIns="82800" bIns="414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Classe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1744200" y="2115720"/>
            <a:ext cx="2072880" cy="552240"/>
          </a:xfrm>
          <a:prstGeom prst="wedgeRoundRectCallout">
            <a:avLst>
              <a:gd name="adj1" fmla="val -1062"/>
              <a:gd name="adj2" fmla="val 224048"/>
              <a:gd name="adj3" fmla="val 16667"/>
            </a:avLst>
          </a:prstGeom>
          <a:solidFill>
            <a:srgbClr val="19C3FF"/>
          </a:solidFill>
          <a:ln w="936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2800" tIns="41400" rIns="82800" bIns="414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Objetos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E5E7D11-A85E-4E9E-8C2F-F10499909F21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Abstração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Uma instância de uma classe (objeto) armazena e manipula </a:t>
            </a: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dados</a:t>
            </a:r>
            <a:r>
              <a:rPr lang="pt-BR" sz="28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 </a:t>
            </a: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operações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Um objeto (ou uma instância de uma classe) é uma </a:t>
            </a: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abstração</a:t>
            </a:r>
            <a:r>
              <a:rPr lang="pt-BR" sz="2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de alguma coisa no domínio do problema</a:t>
            </a:r>
            <a:endParaRPr lang="pt-BR" sz="2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 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425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ED6AF6B-29B0-4EFF-A73B-ECEF1C8AB98A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Abstração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438280" y="1447920"/>
            <a:ext cx="797796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Construção de um modelo para representar a realidade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428" name="Line 3"/>
          <p:cNvSpPr/>
          <p:nvPr/>
        </p:nvSpPr>
        <p:spPr>
          <a:xfrm>
            <a:off x="3404880" y="4281480"/>
            <a:ext cx="152640" cy="1522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9" name="Line 4"/>
          <p:cNvSpPr/>
          <p:nvPr/>
        </p:nvSpPr>
        <p:spPr>
          <a:xfrm flipH="1">
            <a:off x="3328920" y="4281480"/>
            <a:ext cx="75960" cy="15228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430" name="Group 5"/>
          <p:cNvGrpSpPr/>
          <p:nvPr/>
        </p:nvGrpSpPr>
        <p:grpSpPr>
          <a:xfrm>
            <a:off x="7399800" y="3141720"/>
            <a:ext cx="2247120" cy="2907720"/>
            <a:chOff x="7399800" y="3141720"/>
            <a:chExt cx="2247120" cy="2907720"/>
          </a:xfrm>
        </p:grpSpPr>
        <p:sp>
          <p:nvSpPr>
            <p:cNvPr id="431" name="CustomShape 6"/>
            <p:cNvSpPr/>
            <p:nvPr/>
          </p:nvSpPr>
          <p:spPr>
            <a:xfrm>
              <a:off x="7436520" y="3141720"/>
              <a:ext cx="2209680" cy="2907720"/>
            </a:xfrm>
            <a:prstGeom prst="rect">
              <a:avLst/>
            </a:prstGeom>
            <a:noFill/>
            <a:ln w="2844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CustomShape 7"/>
            <p:cNvSpPr/>
            <p:nvPr/>
          </p:nvSpPr>
          <p:spPr>
            <a:xfrm>
              <a:off x="7399800" y="3141720"/>
              <a:ext cx="175788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pt-BR" sz="2400" b="1" strike="noStrike" spc="-1">
                  <a:solidFill>
                    <a:srgbClr val="000000"/>
                  </a:solidFill>
                  <a:latin typeface="Arial" panose="020B0604020202020204"/>
                  <a:ea typeface="MS PGothic"/>
                </a:rPr>
                <a:t>Automovel</a:t>
              </a:r>
              <a:endParaRPr lang="pt-BR" sz="2400" b="0" strike="noStrike" spc="-1">
                <a:latin typeface="Arial" panose="020B0604020202020204"/>
              </a:endParaRPr>
            </a:p>
          </p:txBody>
        </p:sp>
        <p:sp>
          <p:nvSpPr>
            <p:cNvPr id="433" name="CustomShape 8"/>
            <p:cNvSpPr/>
            <p:nvPr/>
          </p:nvSpPr>
          <p:spPr>
            <a:xfrm>
              <a:off x="7512840" y="3701520"/>
              <a:ext cx="1433520" cy="9684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/>
            <a:lstStyle/>
            <a:p>
              <a:pPr>
                <a:lnSpc>
                  <a:spcPct val="80000"/>
                </a:lnSpc>
              </a:pPr>
              <a:r>
                <a:rPr lang="pt-BR" sz="2400" b="0" strike="noStrike" spc="-1">
                  <a:solidFill>
                    <a:srgbClr val="006600"/>
                  </a:solidFill>
                  <a:latin typeface="Arial" panose="020B0604020202020204"/>
                  <a:ea typeface="MS PGothic"/>
                </a:rPr>
                <a:t>modelo</a:t>
              </a:r>
              <a:endParaRPr lang="pt-BR" sz="2400" b="0" strike="noStrike" spc="-1">
                <a:latin typeface="Arial" panose="020B0604020202020204"/>
              </a:endParaRPr>
            </a:p>
            <a:p>
              <a:pPr>
                <a:lnSpc>
                  <a:spcPct val="80000"/>
                </a:lnSpc>
              </a:pPr>
              <a:r>
                <a:rPr lang="pt-BR" sz="2400" b="0" strike="noStrike" spc="-1">
                  <a:solidFill>
                    <a:srgbClr val="006600"/>
                  </a:solidFill>
                  <a:latin typeface="Arial" panose="020B0604020202020204"/>
                  <a:ea typeface="MS PGothic"/>
                </a:rPr>
                <a:t>preco</a:t>
              </a:r>
              <a:endParaRPr lang="pt-BR" sz="2400" b="0" strike="noStrike" spc="-1">
                <a:latin typeface="Arial" panose="020B0604020202020204"/>
              </a:endParaRPr>
            </a:p>
            <a:p>
              <a:pPr>
                <a:lnSpc>
                  <a:spcPct val="80000"/>
                </a:lnSpc>
              </a:pPr>
              <a:r>
                <a:rPr lang="pt-BR" sz="2400" b="0" strike="noStrike" spc="-1">
                  <a:solidFill>
                    <a:srgbClr val="000000"/>
                  </a:solidFill>
                  <a:latin typeface="Arial" panose="020B0604020202020204"/>
                  <a:ea typeface="MS PGothic"/>
                </a:rPr>
                <a:t>...</a:t>
              </a:r>
              <a:endParaRPr lang="pt-BR" sz="2400" b="0" strike="noStrike" spc="-1">
                <a:latin typeface="Arial" panose="020B0604020202020204"/>
              </a:endParaRPr>
            </a:p>
          </p:txBody>
        </p:sp>
        <p:sp>
          <p:nvSpPr>
            <p:cNvPr id="434" name="CustomShape 9"/>
            <p:cNvSpPr/>
            <p:nvPr/>
          </p:nvSpPr>
          <p:spPr>
            <a:xfrm>
              <a:off x="7486200" y="4797000"/>
              <a:ext cx="1184760" cy="1188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pt-BR" sz="2400" b="0" strike="noStrike" spc="-1">
                  <a:solidFill>
                    <a:srgbClr val="0000CC"/>
                  </a:solidFill>
                  <a:latin typeface="Arial" panose="020B0604020202020204"/>
                  <a:ea typeface="MS PGothic"/>
                </a:rPr>
                <a:t>correr()</a:t>
              </a:r>
              <a:endParaRPr lang="pt-BR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400" b="0" strike="noStrike" spc="-1">
                  <a:solidFill>
                    <a:srgbClr val="0000CC"/>
                  </a:solidFill>
                  <a:latin typeface="Arial" panose="020B0604020202020204"/>
                  <a:ea typeface="MS PGothic"/>
                </a:rPr>
                <a:t>frear()</a:t>
              </a:r>
              <a:endParaRPr lang="pt-BR" sz="2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400" b="0" strike="noStrike" spc="-1">
                  <a:solidFill>
                    <a:srgbClr val="000000"/>
                  </a:solidFill>
                  <a:latin typeface="Times New Roman" panose="02020603050405020304"/>
                  <a:ea typeface="MS PGothic"/>
                </a:rPr>
                <a:t>...</a:t>
              </a:r>
              <a:endParaRPr lang="pt-BR" sz="2400" b="0" strike="noStrike" spc="-1">
                <a:latin typeface="Arial" panose="020B0604020202020204"/>
              </a:endParaRPr>
            </a:p>
          </p:txBody>
        </p:sp>
        <p:sp>
          <p:nvSpPr>
            <p:cNvPr id="435" name="Line 10"/>
            <p:cNvSpPr/>
            <p:nvPr/>
          </p:nvSpPr>
          <p:spPr>
            <a:xfrm>
              <a:off x="7436520" y="3598560"/>
              <a:ext cx="22104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1"/>
            <p:cNvSpPr/>
            <p:nvPr/>
          </p:nvSpPr>
          <p:spPr>
            <a:xfrm>
              <a:off x="7436520" y="4708800"/>
              <a:ext cx="22104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37" name="CustomShape 12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622DDB0-89E7-4934-B531-A9AF6E3A1574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grpSp>
        <p:nvGrpSpPr>
          <p:cNvPr id="438" name="Group 13"/>
          <p:cNvGrpSpPr/>
          <p:nvPr/>
        </p:nvGrpSpPr>
        <p:grpSpPr>
          <a:xfrm>
            <a:off x="2540160" y="3605040"/>
            <a:ext cx="3626640" cy="1839240"/>
            <a:chOff x="2540160" y="3605040"/>
            <a:chExt cx="3626640" cy="1839240"/>
          </a:xfrm>
        </p:grpSpPr>
        <p:sp>
          <p:nvSpPr>
            <p:cNvPr id="439" name="CustomShape 14"/>
            <p:cNvSpPr/>
            <p:nvPr/>
          </p:nvSpPr>
          <p:spPr>
            <a:xfrm>
              <a:off x="2540160" y="3605040"/>
              <a:ext cx="3626640" cy="1839240"/>
            </a:xfrm>
            <a:prstGeom prst="rect">
              <a:avLst/>
            </a:prstGeom>
            <a:noFill/>
            <a:ln w="38160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40" name="Picture 3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2863800" y="3930480"/>
              <a:ext cx="2853720" cy="133128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Membros de uma Classe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1981080" y="1600200"/>
            <a:ext cx="8398800" cy="452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0995" indent="-340360">
              <a:lnSpc>
                <a:spcPct val="15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Basicamente, uma Classe possui dois membros (elementos) principais:</a:t>
            </a:r>
            <a:endParaRPr lang="pt-BR" sz="2800" b="0" strike="noStrike" spc="-1">
              <a:latin typeface="Arial" panose="020B0604020202020204"/>
            </a:endParaRPr>
          </a:p>
          <a:p>
            <a:pPr marL="732155" lvl="1" indent="-456565">
              <a:lnSpc>
                <a:spcPct val="15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Franklin Gothic Book"/>
              <a:buAutoNum type="arabicParenR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Os </a:t>
            </a: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métodos</a:t>
            </a:r>
            <a:r>
              <a:rPr lang="pt-BR" sz="28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</a:t>
            </a:r>
            <a:endParaRPr lang="pt-BR" sz="2800" b="0" strike="noStrike" spc="-1">
              <a:latin typeface="Arial" panose="020B0604020202020204"/>
            </a:endParaRPr>
          </a:p>
          <a:p>
            <a:pPr marL="732155" lvl="1" indent="-456565">
              <a:lnSpc>
                <a:spcPct val="15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Franklin Gothic Book"/>
              <a:buAutoNum type="arabicParenR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Os </a:t>
            </a: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atributos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164E409-51E7-4CB1-8C1B-84BC6C3B58D9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Atributos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677160" y="1546200"/>
            <a:ext cx="7977960" cy="50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6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Conjunto de </a:t>
            </a: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propriedades</a:t>
            </a:r>
            <a:r>
              <a:rPr lang="pt-BR" sz="24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(características) de uma classe</a:t>
            </a:r>
            <a:endParaRPr lang="pt-BR" sz="24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Indicam as possíveis informações da classe, representando o estado de cada objeto. </a:t>
            </a:r>
            <a:endParaRPr lang="pt-BR" sz="20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Representam os </a:t>
            </a: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dados</a:t>
            </a:r>
            <a:r>
              <a:rPr lang="pt-BR" sz="24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que cada objeto da classe irá guardar. </a:t>
            </a:r>
            <a:endParaRPr lang="pt-BR" sz="24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Cada objeto terá um valor específico para cada atributo.</a:t>
            </a:r>
            <a:endParaRPr lang="pt-BR" sz="20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Também chamados de </a:t>
            </a: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campos</a:t>
            </a:r>
            <a:r>
              <a:rPr lang="pt-BR" sz="24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ou </a:t>
            </a:r>
            <a:r>
              <a:rPr lang="pt-BR" sz="2400" b="1" strike="noStrike" spc="-1">
                <a:solidFill>
                  <a:srgbClr val="0070C0"/>
                </a:solidFill>
                <a:latin typeface="Calibri"/>
              </a:rPr>
              <a:t>variáveis de instância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(variáveis globais).</a:t>
            </a:r>
            <a:endParaRPr lang="pt-BR" sz="24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Para cada atributo deve ser definido um </a:t>
            </a:r>
            <a:r>
              <a:rPr lang="pt-BR" sz="2000" b="1" strike="noStrike" spc="-1">
                <a:solidFill>
                  <a:srgbClr val="0070C0"/>
                </a:solidFill>
                <a:latin typeface="Calibri"/>
              </a:rPr>
              <a:t>nome</a:t>
            </a:r>
            <a:r>
              <a:rPr lang="pt-BR" sz="20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e um </a:t>
            </a:r>
            <a:r>
              <a:rPr lang="pt-BR" sz="2000" b="1" strike="noStrike" spc="-1">
                <a:solidFill>
                  <a:srgbClr val="0070C0"/>
                </a:solidFill>
                <a:latin typeface="Calibri"/>
              </a:rPr>
              <a:t>tipo de dado</a:t>
            </a:r>
            <a:r>
              <a:rPr lang="pt-BR" sz="2000" b="0" strike="noStrike" spc="-1">
                <a:solidFill>
                  <a:srgbClr val="404040"/>
                </a:solidFill>
                <a:latin typeface="Calibri"/>
              </a:rPr>
              <a:t>.</a:t>
            </a:r>
            <a:endParaRPr lang="pt-BR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66740DF1-9679-4C5A-990D-A74E8414E152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Métodos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676910" y="1475740"/>
            <a:ext cx="8595995" cy="45650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0000" lnSpcReduction="2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Conjunto de </a:t>
            </a: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operações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(procedimentos e funcionalidades) que definem o </a:t>
            </a: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comportamento</a:t>
            </a:r>
            <a:r>
              <a:rPr lang="pt-BR" sz="2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de uma classe.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Cada método possui uma </a:t>
            </a: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assinatura</a:t>
            </a:r>
            <a:r>
              <a:rPr lang="pt-BR" sz="28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específica, composta por:</a:t>
            </a:r>
            <a:endParaRPr lang="pt-BR" sz="2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Um </a:t>
            </a: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nome</a:t>
            </a:r>
            <a:r>
              <a:rPr lang="pt-BR" sz="2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(identificador do método);</a:t>
            </a:r>
            <a:endParaRPr lang="pt-BR" sz="2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Um </a:t>
            </a: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tipo</a:t>
            </a:r>
            <a:r>
              <a:rPr lang="pt-BR" sz="2800" b="0" strike="noStrike" spc="-1">
                <a:solidFill>
                  <a:srgbClr val="FF0000"/>
                </a:solidFill>
                <a:latin typeface="Calibri"/>
              </a:rPr>
              <a:t>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(tipo do valor de retorno);</a:t>
            </a:r>
            <a:endParaRPr lang="pt-BR" sz="2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Uma </a:t>
            </a: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lista de argumentos 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(parâmetros);</a:t>
            </a:r>
            <a:endParaRPr lang="pt-BR" sz="2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1" strike="noStrike" spc="-1">
                <a:solidFill>
                  <a:srgbClr val="FF0000"/>
                </a:solidFill>
                <a:latin typeface="Calibri"/>
              </a:rPr>
              <a:t>Modificadores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 (visibilidade do método).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6AEC312-6467-465A-AF42-6888A8234F92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Histórico da POO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76910" y="2160905"/>
            <a:ext cx="9180830" cy="38798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1967: Simula – introduz os primeiros conceitos de OO</a:t>
            </a:r>
            <a:b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</a:b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1972: Smalltalk – Xerox</a:t>
            </a:r>
            <a:b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</a:b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1980: C++ – linguagem híbrida, derivada da linguagem C.</a:t>
            </a:r>
            <a:b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</a:b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1983: Ada – criada para uso militar nos EUA</a:t>
            </a:r>
            <a:b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</a:b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1984: Eilffel – primeiras características formais de OO</a:t>
            </a:r>
            <a:b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</a:b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1986: Object pascal</a:t>
            </a:r>
            <a:b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</a:b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1995: JAVA – Linguagem puramente orientada a objetos</a:t>
            </a:r>
            <a:b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</a:b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1995: Várias linguagens agregando conceitos de OO</a:t>
            </a:r>
            <a:b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</a:b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2000: Plataforma .NET</a:t>
            </a:r>
            <a:endParaRPr lang="pt-BR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676910" y="1580515"/>
            <a:ext cx="8595995" cy="446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Representação Gráfica dos Atributos e Métodos de uma Classe...</a:t>
            </a:r>
            <a:endParaRPr lang="pt-BR" sz="2800" b="0" strike="noStrike" spc="-1">
              <a:latin typeface="Arial" panose="020B0604020202020204"/>
            </a:endParaRPr>
          </a:p>
        </p:txBody>
      </p:sp>
      <p:grpSp>
        <p:nvGrpSpPr>
          <p:cNvPr id="451" name="Group 2"/>
          <p:cNvGrpSpPr/>
          <p:nvPr/>
        </p:nvGrpSpPr>
        <p:grpSpPr>
          <a:xfrm>
            <a:off x="3792600" y="3645000"/>
            <a:ext cx="4463280" cy="2447280"/>
            <a:chOff x="3792600" y="3645000"/>
            <a:chExt cx="4463280" cy="2447280"/>
          </a:xfrm>
        </p:grpSpPr>
        <p:sp>
          <p:nvSpPr>
            <p:cNvPr id="452" name="CustomShape 3"/>
            <p:cNvSpPr/>
            <p:nvPr/>
          </p:nvSpPr>
          <p:spPr>
            <a:xfrm>
              <a:off x="3792600" y="3645000"/>
              <a:ext cx="4463280" cy="38988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Pessoa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453" name="CustomShape 4"/>
            <p:cNvSpPr/>
            <p:nvPr/>
          </p:nvSpPr>
          <p:spPr>
            <a:xfrm>
              <a:off x="3792600" y="4035600"/>
              <a:ext cx="4463280" cy="6865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nome: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idade: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454" name="CustomShape 5"/>
            <p:cNvSpPr/>
            <p:nvPr/>
          </p:nvSpPr>
          <p:spPr>
            <a:xfrm>
              <a:off x="3792600" y="4722840"/>
              <a:ext cx="4463280" cy="136944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alteraNome(novoNome: String): void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retornaNome():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aumentaIdade(aumento int):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sp>
        <p:nvSpPr>
          <p:cNvPr id="455" name="CustomShape 6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Representação Gráfica de uma Classe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56" name="CustomShape 7"/>
          <p:cNvSpPr/>
          <p:nvPr/>
        </p:nvSpPr>
        <p:spPr>
          <a:xfrm>
            <a:off x="1847880" y="2852640"/>
            <a:ext cx="1343880" cy="720000"/>
          </a:xfrm>
          <a:prstGeom prst="borderCallout1">
            <a:avLst>
              <a:gd name="adj1" fmla="val 48639"/>
              <a:gd name="adj2" fmla="val 100343"/>
              <a:gd name="adj3" fmla="val 132356"/>
              <a:gd name="adj4" fmla="val 276704"/>
            </a:avLst>
          </a:prstGeom>
          <a:solidFill>
            <a:srgbClr val="92D050"/>
          </a:solidFill>
          <a:ln w="349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Nome da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Classe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457" name="CustomShape 8"/>
          <p:cNvSpPr/>
          <p:nvPr/>
        </p:nvSpPr>
        <p:spPr>
          <a:xfrm>
            <a:off x="8832960" y="3716280"/>
            <a:ext cx="1520280" cy="758160"/>
          </a:xfrm>
          <a:prstGeom prst="borderCallout1">
            <a:avLst>
              <a:gd name="adj1" fmla="val 45903"/>
              <a:gd name="adj2" fmla="val 644"/>
              <a:gd name="adj3" fmla="val 80764"/>
              <a:gd name="adj4" fmla="val -107778"/>
            </a:avLst>
          </a:prstGeom>
          <a:solidFill>
            <a:srgbClr val="92D050"/>
          </a:solidFill>
          <a:ln w="349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Lista de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Atributos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458" name="CustomShape 9"/>
          <p:cNvSpPr/>
          <p:nvPr/>
        </p:nvSpPr>
        <p:spPr>
          <a:xfrm>
            <a:off x="8832960" y="5048280"/>
            <a:ext cx="1520280" cy="756360"/>
          </a:xfrm>
          <a:prstGeom prst="borderCallout1">
            <a:avLst>
              <a:gd name="adj1" fmla="val 45514"/>
              <a:gd name="adj2" fmla="val -852"/>
              <a:gd name="adj3" fmla="val 66995"/>
              <a:gd name="adj4" fmla="val -59731"/>
            </a:avLst>
          </a:prstGeom>
          <a:solidFill>
            <a:srgbClr val="92D050"/>
          </a:solidFill>
          <a:ln w="349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Lista de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Métodos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459" name="CustomShape 10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05E7C79-71DA-4DB9-BCAC-35A759BD0FCD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Implementação de uma Classe em Java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676910" y="1452880"/>
            <a:ext cx="8595995" cy="4587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20000"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public </a:t>
            </a: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Pessoa 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{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String 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   int 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idade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   void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alteraNome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(String novoNome){  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		    </a:t>
            </a:r>
            <a:r>
              <a:rPr lang="pt-BR" sz="2400" b="1" strike="noStrike" spc="-1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 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= novoNome;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}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  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String retornaN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ome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(){  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      return </a:t>
            </a:r>
            <a:r>
              <a:rPr lang="pt-BR" sz="2400" b="1" strike="noStrike" spc="-1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;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}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  </a:t>
            </a: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int </a:t>
            </a:r>
            <a:r>
              <a:rPr lang="pt-BR" sz="2400" b="1" i="1" strike="noStrike" spc="-1">
                <a:solidFill>
                  <a:srgbClr val="0505FF"/>
                </a:solidFill>
                <a:latin typeface="Courier New" panose="02070309020205020404"/>
              </a:rPr>
              <a:t>a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umentaIdade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(</a:t>
            </a: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int 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aumento){  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      int 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novaIdade = </a:t>
            </a:r>
            <a:r>
              <a:rPr lang="pt-BR" sz="2400" b="1" strike="noStrike" spc="-1">
                <a:solidFill>
                  <a:srgbClr val="006600"/>
                </a:solidFill>
                <a:latin typeface="Courier New" panose="02070309020205020404"/>
              </a:rPr>
              <a:t>idade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+ aumento;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		 return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novaIdade;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}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}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</a:pP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8A3CD38-C8D5-492E-91F8-43A0C62C540F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Implementação de uma Classe em Java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1" strike="noStrike" spc="-1" dirty="0" err="1">
                <a:solidFill>
                  <a:srgbClr val="404040"/>
                </a:solidFill>
                <a:latin typeface="Courier New" panose="02070309020205020404"/>
              </a:rPr>
              <a:t>public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1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class</a:t>
            </a: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1400" b="1" i="1" strike="noStrike" spc="-1" dirty="0">
                <a:solidFill>
                  <a:srgbClr val="404040"/>
                </a:solidFill>
                <a:latin typeface="Courier New" panose="02070309020205020404"/>
              </a:rPr>
              <a:t>Pessoa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(){</a:t>
            </a:r>
            <a:endParaRPr lang="pt-BR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  </a:t>
            </a:r>
            <a:r>
              <a:rPr lang="pt-BR" sz="1400" b="1" strike="noStrike" spc="-1" dirty="0" err="1">
                <a:solidFill>
                  <a:srgbClr val="404040"/>
                </a:solidFill>
                <a:latin typeface="Courier New" panose="02070309020205020404"/>
              </a:rPr>
              <a:t>String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1400" b="1" i="1" strike="noStrike" spc="-1" dirty="0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;</a:t>
            </a:r>
            <a:endParaRPr lang="pt-BR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   </a:t>
            </a:r>
            <a:r>
              <a:rPr lang="pt-BR" sz="1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int</a:t>
            </a: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1400" b="1" i="1" strike="noStrike" spc="-1" dirty="0">
                <a:solidFill>
                  <a:srgbClr val="006600"/>
                </a:solidFill>
                <a:latin typeface="Courier New" panose="02070309020205020404"/>
              </a:rPr>
              <a:t>idade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;</a:t>
            </a:r>
            <a:endParaRPr lang="pt-BR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14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   </a:t>
            </a:r>
            <a:r>
              <a:rPr lang="pt-BR" sz="1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void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1400" b="1" i="1" strike="noStrike" spc="-1" dirty="0" err="1">
                <a:solidFill>
                  <a:srgbClr val="404040"/>
                </a:solidFill>
                <a:latin typeface="Courier New" panose="02070309020205020404"/>
              </a:rPr>
              <a:t>alteraNome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(</a:t>
            </a:r>
            <a:r>
              <a:rPr lang="pt-BR" sz="1400" b="1" strike="noStrike" spc="-1" dirty="0" err="1">
                <a:solidFill>
                  <a:srgbClr val="404040"/>
                </a:solidFill>
                <a:latin typeface="Courier New" panose="02070309020205020404"/>
              </a:rPr>
              <a:t>String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1400" b="1" strike="noStrike" spc="-1" dirty="0" err="1">
                <a:solidFill>
                  <a:srgbClr val="404040"/>
                </a:solidFill>
                <a:latin typeface="Courier New" panose="02070309020205020404"/>
              </a:rPr>
              <a:t>novoNome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){  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		 </a:t>
            </a:r>
            <a:r>
              <a:rPr lang="pt-BR" sz="1400" b="1" strike="noStrike" spc="-1" dirty="0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1400" b="1" i="1" strike="noStrike" spc="-1" dirty="0">
                <a:solidFill>
                  <a:srgbClr val="006600"/>
                </a:solidFill>
                <a:latin typeface="Courier New" panose="02070309020205020404"/>
              </a:rPr>
              <a:t> 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= </a:t>
            </a:r>
            <a:r>
              <a:rPr lang="pt-BR" sz="1400" b="1" strike="noStrike" spc="-1" dirty="0" err="1">
                <a:solidFill>
                  <a:srgbClr val="404040"/>
                </a:solidFill>
                <a:latin typeface="Courier New" panose="02070309020205020404"/>
              </a:rPr>
              <a:t>novoNome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;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  }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1400" b="1" i="1" strike="noStrike" spc="-1" dirty="0">
                <a:solidFill>
                  <a:srgbClr val="404040"/>
                </a:solidFill>
                <a:latin typeface="Courier New" panose="02070309020205020404"/>
              </a:rPr>
              <a:t>   </a:t>
            </a:r>
            <a:r>
              <a:rPr lang="pt-BR" sz="1400" b="1" strike="noStrike" spc="-1" dirty="0" err="1">
                <a:solidFill>
                  <a:srgbClr val="404040"/>
                </a:solidFill>
                <a:latin typeface="Courier New" panose="02070309020205020404"/>
              </a:rPr>
              <a:t>String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1400" b="1" strike="noStrike" spc="-1" dirty="0" err="1">
                <a:solidFill>
                  <a:srgbClr val="404040"/>
                </a:solidFill>
                <a:latin typeface="Courier New" panose="02070309020205020404"/>
              </a:rPr>
              <a:t>retornaN</a:t>
            </a:r>
            <a:r>
              <a:rPr lang="pt-BR" sz="1400" b="1" i="1" strike="noStrike" spc="-1" dirty="0" err="1">
                <a:solidFill>
                  <a:srgbClr val="404040"/>
                </a:solidFill>
                <a:latin typeface="Courier New" panose="02070309020205020404"/>
              </a:rPr>
              <a:t>ome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(){  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      </a:t>
            </a:r>
            <a:r>
              <a:rPr lang="pt-BR" sz="1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return</a:t>
            </a: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1400" b="1" strike="noStrike" spc="-1" dirty="0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;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  }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1400" b="1" i="1" strike="noStrike" spc="-1" dirty="0">
                <a:solidFill>
                  <a:srgbClr val="404040"/>
                </a:solidFill>
                <a:latin typeface="Courier New" panose="02070309020205020404"/>
              </a:rPr>
              <a:t>   </a:t>
            </a:r>
            <a:r>
              <a:rPr lang="pt-BR" sz="1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int</a:t>
            </a: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1400" b="1" i="1" strike="noStrike" spc="-1" dirty="0" err="1">
                <a:solidFill>
                  <a:srgbClr val="404040"/>
                </a:solidFill>
                <a:latin typeface="Courier New" panose="02070309020205020404"/>
              </a:rPr>
              <a:t>aumentaIdade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(</a:t>
            </a:r>
            <a:r>
              <a:rPr lang="pt-BR" sz="1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int</a:t>
            </a: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aumento){  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      </a:t>
            </a:r>
            <a:r>
              <a:rPr lang="pt-BR" sz="1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int</a:t>
            </a: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1400" b="1" strike="noStrike" spc="-1" dirty="0" err="1">
                <a:solidFill>
                  <a:srgbClr val="404040"/>
                </a:solidFill>
                <a:latin typeface="Courier New" panose="02070309020205020404"/>
              </a:rPr>
              <a:t>novaIdade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= </a:t>
            </a:r>
            <a:r>
              <a:rPr lang="pt-BR" sz="1400" b="1" strike="noStrike" spc="-1" dirty="0">
                <a:solidFill>
                  <a:srgbClr val="006600"/>
                </a:solidFill>
                <a:latin typeface="Courier New" panose="02070309020205020404"/>
              </a:rPr>
              <a:t>idade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+ aumento;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0505FF"/>
                </a:solidFill>
                <a:latin typeface="Courier New" panose="02070309020205020404"/>
              </a:rPr>
              <a:t>		 </a:t>
            </a:r>
            <a:r>
              <a:rPr lang="pt-BR" sz="1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return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1400" b="1" strike="noStrike" spc="-1" dirty="0" err="1">
                <a:solidFill>
                  <a:srgbClr val="404040"/>
                </a:solidFill>
                <a:latin typeface="Courier New" panose="02070309020205020404"/>
              </a:rPr>
              <a:t>novaIdade</a:t>
            </a: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;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   }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404040"/>
                </a:solidFill>
                <a:latin typeface="Courier New" panose="02070309020205020404"/>
              </a:rPr>
              <a:t>}</a:t>
            </a:r>
            <a:endParaRPr lang="pt-BR" sz="1400" b="0" strike="noStrike" spc="-1" dirty="0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</a:pPr>
            <a:endParaRPr lang="pt-BR" sz="1400" b="0" strike="noStrike" spc="-1" dirty="0">
              <a:latin typeface="Arial" panose="020B0604020202020204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848006D-0843-40EC-9426-A39D499AE125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466" name="CustomShape 4"/>
          <p:cNvSpPr/>
          <p:nvPr/>
        </p:nvSpPr>
        <p:spPr>
          <a:xfrm>
            <a:off x="583200" y="2105640"/>
            <a:ext cx="7848000" cy="3751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  <a:tailEnd type="triangl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7" name="CustomShape 5"/>
          <p:cNvSpPr/>
          <p:nvPr/>
        </p:nvSpPr>
        <p:spPr>
          <a:xfrm>
            <a:off x="583200" y="2481120"/>
            <a:ext cx="7848000" cy="7034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  <a:tailEnd type="triangl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6"/>
          <p:cNvSpPr/>
          <p:nvPr/>
        </p:nvSpPr>
        <p:spPr>
          <a:xfrm>
            <a:off x="583200" y="3185640"/>
            <a:ext cx="7848000" cy="29102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  <a:tailEnd type="triangl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9" name="CustomShape 7"/>
          <p:cNvSpPr/>
          <p:nvPr/>
        </p:nvSpPr>
        <p:spPr>
          <a:xfrm>
            <a:off x="6102000" y="2522520"/>
            <a:ext cx="2556720" cy="589680"/>
          </a:xfrm>
          <a:prstGeom prst="wedgeRoundRectCallout">
            <a:avLst>
              <a:gd name="adj1" fmla="val -108486"/>
              <a:gd name="adj2" fmla="val -79"/>
              <a:gd name="adj3" fmla="val 16667"/>
            </a:avLst>
          </a:prstGeom>
          <a:solidFill>
            <a:srgbClr val="00800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 panose="020B0603020202020204"/>
                <a:ea typeface="DejaVu Sans" panose="020B0603030804020204"/>
              </a:rPr>
              <a:t>Lista de Atributos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470" name="CustomShape 8"/>
          <p:cNvSpPr/>
          <p:nvPr/>
        </p:nvSpPr>
        <p:spPr>
          <a:xfrm>
            <a:off x="5679720" y="4122720"/>
            <a:ext cx="3004560" cy="789840"/>
          </a:xfrm>
          <a:prstGeom prst="wedgeRoundRectCallout">
            <a:avLst>
              <a:gd name="adj1" fmla="val -63217"/>
              <a:gd name="adj2" fmla="val -5813"/>
              <a:gd name="adj3" fmla="val 16667"/>
            </a:avLst>
          </a:prstGeom>
          <a:solidFill>
            <a:srgbClr val="FFC00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Lista de Métodos 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(Métodos implementados)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471" name="CustomShape 9"/>
          <p:cNvSpPr/>
          <p:nvPr/>
        </p:nvSpPr>
        <p:spPr>
          <a:xfrm>
            <a:off x="6102000" y="1501920"/>
            <a:ext cx="2556720" cy="602640"/>
          </a:xfrm>
          <a:prstGeom prst="wedgeRoundRectCallout">
            <a:avLst>
              <a:gd name="adj1" fmla="val -90638"/>
              <a:gd name="adj2" fmla="val 78306"/>
              <a:gd name="adj3" fmla="val 16667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Assinatura da Classe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677160" y="2700720"/>
            <a:ext cx="8596080" cy="182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418AB3"/>
                </a:solidFill>
                <a:latin typeface="Trebuchet MS" panose="020B0603020202020204"/>
              </a:rPr>
              <a:t>POO – Criando um Objeto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677160" y="4527360"/>
            <a:ext cx="8596080" cy="85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4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B0DFE1D-303B-4BC1-8357-EC5B9C5CC5EA}" type="slidenum">
              <a:rPr lang="pt-BR" sz="9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9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POO – Criando um Objeto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834840" y="1447560"/>
            <a:ext cx="7904880" cy="507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Já temos a Classe ‘</a:t>
            </a:r>
            <a:r>
              <a:rPr lang="pt-BR" sz="2800" b="1" i="1" strike="noStrike" spc="-1">
                <a:solidFill>
                  <a:srgbClr val="FF0000"/>
                </a:solidFill>
                <a:latin typeface="Calibri"/>
              </a:rPr>
              <a:t>Pessoa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’ implementada  em Java...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Mas como usá-la?</a:t>
            </a:r>
            <a:endParaRPr lang="pt-BR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Além dessa classe, ainda teremos que implementar uma outra classe...</a:t>
            </a:r>
            <a:endParaRPr lang="pt-BR" sz="2800" b="0" strike="noStrike" spc="-1">
              <a:latin typeface="Arial" panose="020B0604020202020204"/>
            </a:endParaRPr>
          </a:p>
          <a:p>
            <a:pPr marL="742950" lvl="1" indent="-28511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Nome sugestivo: ‘</a:t>
            </a:r>
            <a:r>
              <a:rPr lang="pt-BR" sz="2400" b="1" i="1" strike="noStrike" spc="-1">
                <a:solidFill>
                  <a:srgbClr val="0000CC"/>
                </a:solidFill>
                <a:latin typeface="Calibri"/>
              </a:rPr>
              <a:t>Main.java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</a:rPr>
              <a:t>’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e a partir dessa classe é que vamos utilizar a classe ‘</a:t>
            </a:r>
            <a:r>
              <a:rPr lang="pt-BR" sz="2800" b="1" i="1" strike="noStrike" spc="-1">
                <a:solidFill>
                  <a:srgbClr val="404040"/>
                </a:solidFill>
                <a:latin typeface="Calibri"/>
              </a:rPr>
              <a:t>Pessoa 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2B1701A-48C7-4ECD-9EFA-A119F682B60E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Criando um Objeto em Java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469080" y="1652040"/>
            <a:ext cx="81208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public </a:t>
            </a: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Main 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{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public </a:t>
            </a:r>
            <a:r>
              <a:rPr lang="pt-BR" sz="2400" b="1" strike="noStrike" spc="-1">
                <a:solidFill>
                  <a:srgbClr val="0000CC"/>
                </a:solidFill>
                <a:latin typeface="Courier New" panose="02070309020205020404"/>
              </a:rPr>
              <a:t>static void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main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(String[] args) {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006600"/>
                </a:solidFill>
                <a:latin typeface="Courier New" panose="02070309020205020404"/>
              </a:rPr>
              <a:t>   	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Pessoa pessoa;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	    pessoa = </a:t>
            </a:r>
            <a:r>
              <a:rPr lang="pt-BR" sz="2400" b="1" i="1" strike="noStrike" spc="-1">
                <a:solidFill>
                  <a:srgbClr val="0000CC"/>
                </a:solidFill>
                <a:latin typeface="Courier New" panose="02070309020205020404"/>
              </a:rPr>
              <a:t>new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Pessoa();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}   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5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}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989FF66-9206-47E5-A4F4-C4C77072E589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Criando um Objeto em Java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1045800" y="1469520"/>
            <a:ext cx="81208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public </a:t>
            </a: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ClassePrincipal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(){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public </a:t>
            </a:r>
            <a:r>
              <a:rPr lang="pt-BR" sz="2400" b="1" strike="noStrike" spc="-1">
                <a:solidFill>
                  <a:srgbClr val="0000CC"/>
                </a:solidFill>
                <a:latin typeface="Courier New" panose="02070309020205020404"/>
              </a:rPr>
              <a:t>static void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main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(String[] args) {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	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Pessoa pessoa;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	pessoa = </a:t>
            </a:r>
            <a:r>
              <a:rPr lang="pt-BR" sz="2400" b="1" i="1" strike="noStrike" spc="-1">
                <a:solidFill>
                  <a:srgbClr val="0000CC"/>
                </a:solidFill>
                <a:latin typeface="Courier New" panose="02070309020205020404"/>
              </a:rPr>
              <a:t>new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Pessoa();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}   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5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}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AB267827-83AD-4B57-A667-731860ADB22E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484" name="CustomShape 4"/>
          <p:cNvSpPr/>
          <p:nvPr/>
        </p:nvSpPr>
        <p:spPr>
          <a:xfrm>
            <a:off x="830520" y="3221010"/>
            <a:ext cx="7848000" cy="37512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  <a:tailEnd type="triangl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CustomShape 5"/>
          <p:cNvSpPr/>
          <p:nvPr/>
        </p:nvSpPr>
        <p:spPr>
          <a:xfrm>
            <a:off x="830520" y="3716010"/>
            <a:ext cx="7848000" cy="4154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  <a:tailEnd type="triangl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6" name="CustomShape 6"/>
          <p:cNvSpPr/>
          <p:nvPr/>
        </p:nvSpPr>
        <p:spPr>
          <a:xfrm>
            <a:off x="6575040" y="4507920"/>
            <a:ext cx="2160000" cy="789840"/>
          </a:xfrm>
          <a:prstGeom prst="wedgeRoundRectCallout">
            <a:avLst>
              <a:gd name="adj1" fmla="val -72982"/>
              <a:gd name="adj2" fmla="val -99412"/>
              <a:gd name="adj3" fmla="val 16667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Inicia (Instancia) 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o Objeto Pessoa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487" name="CustomShape 7"/>
          <p:cNvSpPr/>
          <p:nvPr/>
        </p:nvSpPr>
        <p:spPr>
          <a:xfrm>
            <a:off x="6287760" y="2607480"/>
            <a:ext cx="2817000" cy="602640"/>
          </a:xfrm>
          <a:prstGeom prst="wedgeRoundRectCallout">
            <a:avLst>
              <a:gd name="adj1" fmla="val -90638"/>
              <a:gd name="adj2" fmla="val 78306"/>
              <a:gd name="adj3" fmla="val 16667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Cria um Objeto (Variável)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da Classe Pessoa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469080" y="330840"/>
            <a:ext cx="8120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Definindo valores para os Atributos do Objeto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469080" y="1504080"/>
            <a:ext cx="8120880" cy="52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public </a:t>
            </a: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ClassePrincipal(){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public </a:t>
            </a:r>
            <a:r>
              <a:rPr lang="pt-BR" sz="2400" b="1" strike="noStrike" spc="-1">
                <a:solidFill>
                  <a:srgbClr val="0000CC"/>
                </a:solidFill>
                <a:latin typeface="Courier New" panose="02070309020205020404"/>
              </a:rPr>
              <a:t>static void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main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(String[] args) {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  Pessoa pessoa;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  pessoa = new Pessoa();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	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pessoa.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= </a:t>
            </a:r>
            <a:r>
              <a:rPr lang="pt-BR" sz="2400" b="1" i="1" strike="noStrike" spc="-1">
                <a:solidFill>
                  <a:srgbClr val="F69200"/>
                </a:solidFill>
                <a:latin typeface="Courier New" panose="02070309020205020404"/>
              </a:rPr>
              <a:t>“Fulano”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  	pessoa.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idade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= 20;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  	SOUT(</a:t>
            </a:r>
            <a:r>
              <a:rPr lang="pt-BR" sz="2400" b="1" i="1" strike="noStrike" spc="-1">
                <a:solidFill>
                  <a:srgbClr val="F69200"/>
                </a:solidFill>
                <a:latin typeface="Courier New" panose="02070309020205020404"/>
              </a:rPr>
              <a:t>“Olá ”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+ pessoa.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);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  	SOUT(</a:t>
            </a:r>
            <a:r>
              <a:rPr lang="pt-BR" sz="2400" b="1" i="1" strike="noStrike" spc="-1">
                <a:solidFill>
                  <a:srgbClr val="F69200"/>
                </a:solidFill>
                <a:latin typeface="Courier New" panose="02070309020205020404"/>
              </a:rPr>
              <a:t>“Sua idade é ”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+ pessoa.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idade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);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}   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}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Trebuchet MS" panose="020B0603020202020204"/>
              </a:rPr>
              <a:t>Obs.:</a:t>
            </a:r>
            <a:r>
              <a:rPr lang="pt-BR" sz="2400" b="0" i="1" strike="noStrike" spc="-1">
                <a:solidFill>
                  <a:srgbClr val="404040"/>
                </a:solidFill>
                <a:latin typeface="Trebuchet MS" panose="020B0603020202020204"/>
              </a:rPr>
              <a:t> SOUT = System.out.println()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6EFCBAB-9848-41A8-8FD2-682A8CB2946A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469080" y="330840"/>
            <a:ext cx="8120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Definindo valores para os Atributos do Objeto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469080" y="1504080"/>
            <a:ext cx="8120880" cy="52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public </a:t>
            </a: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ClassePrincipal(){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public </a:t>
            </a:r>
            <a:r>
              <a:rPr lang="pt-BR" sz="2400" b="1" strike="noStrike" spc="-1">
                <a:solidFill>
                  <a:srgbClr val="0000CC"/>
                </a:solidFill>
                <a:latin typeface="Courier New" panose="02070309020205020404"/>
              </a:rPr>
              <a:t>static void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main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(String[] args) {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  Pessoa pessoa;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  pessoa = new Pessoa();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 	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pessoa.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= </a:t>
            </a:r>
            <a:r>
              <a:rPr lang="pt-BR" sz="2400" b="1" i="1" strike="noStrike" spc="-1">
                <a:solidFill>
                  <a:srgbClr val="F69200"/>
                </a:solidFill>
                <a:latin typeface="Courier New" panose="02070309020205020404"/>
              </a:rPr>
              <a:t>“Fulano”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  	pessoa.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idade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= 20;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    pessoa.aumentaIdade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(</a:t>
            </a: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2</a:t>
            </a: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);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  	SOUT(</a:t>
            </a:r>
            <a:r>
              <a:rPr lang="pt-BR" sz="2400" b="1" i="1" strike="noStrike" spc="-1">
                <a:solidFill>
                  <a:srgbClr val="F69200"/>
                </a:solidFill>
                <a:latin typeface="Courier New" panose="02070309020205020404"/>
              </a:rPr>
              <a:t>“Olá ”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+ pessoa.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);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   	SOUT(</a:t>
            </a:r>
            <a:r>
              <a:rPr lang="pt-BR" sz="2400" b="1" i="1" strike="noStrike" spc="-1">
                <a:solidFill>
                  <a:srgbClr val="F69200"/>
                </a:solidFill>
                <a:latin typeface="Courier New" panose="02070309020205020404"/>
              </a:rPr>
              <a:t>“Sua idade é ” 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+ pessoa.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idade</a:t>
            </a:r>
            <a:r>
              <a:rPr lang="pt-BR" sz="2400" b="1" i="1" strike="noStrike" spc="-1">
                <a:solidFill>
                  <a:srgbClr val="404040"/>
                </a:solidFill>
                <a:latin typeface="Courier New" panose="02070309020205020404"/>
              </a:rPr>
              <a:t>);</a:t>
            </a:r>
            <a:endParaRPr lang="pt-BR" sz="2400" b="0" strike="noStrike" spc="-1">
              <a:latin typeface="Arial" panose="020B0604020202020204"/>
            </a:endParaRPr>
          </a:p>
          <a:p>
            <a:pPr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  }   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1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Courier New" panose="02070309020205020404"/>
              </a:rPr>
              <a:t>}</a:t>
            </a: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endParaRPr lang="pt-BR" sz="24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</a:pPr>
            <a:r>
              <a:rPr lang="pt-BR" sz="2400" b="1" i="1" strike="noStrike" spc="-1">
                <a:solidFill>
                  <a:srgbClr val="404040"/>
                </a:solidFill>
                <a:latin typeface="Trebuchet MS" panose="020B0603020202020204"/>
              </a:rPr>
              <a:t>Obs.:</a:t>
            </a:r>
            <a:r>
              <a:rPr lang="pt-BR" sz="2400" b="0" i="1" strike="noStrike" spc="-1">
                <a:solidFill>
                  <a:srgbClr val="404040"/>
                </a:solidFill>
                <a:latin typeface="Trebuchet MS" panose="020B0603020202020204"/>
              </a:rPr>
              <a:t> SOUT = System.out.println()</a:t>
            </a:r>
            <a:endParaRPr lang="pt-BR" sz="2400" b="0" strike="noStrike" spc="-1">
              <a:latin typeface="Arial" panose="020B0604020202020204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7DE94E1-409B-472F-9070-66E9F414E07D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sp>
        <p:nvSpPr>
          <p:cNvPr id="494" name="CustomShape 4"/>
          <p:cNvSpPr/>
          <p:nvPr/>
        </p:nvSpPr>
        <p:spPr>
          <a:xfrm>
            <a:off x="1424940" y="3151505"/>
            <a:ext cx="7847965" cy="1965325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  <a:tailEnd type="triangl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5"/>
          <p:cNvSpPr/>
          <p:nvPr/>
        </p:nvSpPr>
        <p:spPr>
          <a:xfrm>
            <a:off x="6737760" y="5216400"/>
            <a:ext cx="2818800" cy="1007280"/>
          </a:xfrm>
          <a:prstGeom prst="wedgeRoundRectCallout">
            <a:avLst>
              <a:gd name="adj1" fmla="val -79081"/>
              <a:gd name="adj2" fmla="val -92146"/>
              <a:gd name="adj3" fmla="val 16667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Acessando os Atributos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do Objeto e alterando 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Trebuchet MS" panose="020B0603020202020204"/>
                <a:ea typeface="DejaVu Sans" panose="020B0603030804020204"/>
              </a:rPr>
              <a:t>seus valores.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677160" y="-24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Exercício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700920" y="720000"/>
            <a:ext cx="95947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Implemente em Java a classe abaixo, juntamente com seus atributos e métodos. Implemente uma classe Main que seja capaz de instanciar 3 diferentes pessoas.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498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0A1E192-5B70-4273-BCF6-287466D60CED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grpSp>
        <p:nvGrpSpPr>
          <p:cNvPr id="499" name="Group 4"/>
          <p:cNvGrpSpPr/>
          <p:nvPr/>
        </p:nvGrpSpPr>
        <p:grpSpPr>
          <a:xfrm>
            <a:off x="1365250" y="2770505"/>
            <a:ext cx="5906770" cy="3819525"/>
            <a:chOff x="1365120" y="144000"/>
            <a:chExt cx="5906880" cy="6446160"/>
          </a:xfrm>
        </p:grpSpPr>
        <p:sp>
          <p:nvSpPr>
            <p:cNvPr id="500" name="CustomShape 5"/>
            <p:cNvSpPr/>
            <p:nvPr/>
          </p:nvSpPr>
          <p:spPr>
            <a:xfrm>
              <a:off x="1365120" y="144000"/>
              <a:ext cx="5906880" cy="671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400" b="1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Aluno</a:t>
              </a:r>
              <a:endParaRPr lang="pt-BR" sz="2400" b="0" strike="noStrike" spc="-1">
                <a:latin typeface="Arial" panose="020B0604020202020204"/>
              </a:endParaRPr>
            </a:p>
          </p:txBody>
        </p:sp>
        <p:sp>
          <p:nvSpPr>
            <p:cNvPr id="501" name="CustomShape 6"/>
            <p:cNvSpPr/>
            <p:nvPr/>
          </p:nvSpPr>
          <p:spPr>
            <a:xfrm>
              <a:off x="1365120" y="817016"/>
              <a:ext cx="5906880" cy="2881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nome: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nota1: double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nota2: double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media : double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502" name="CustomShape 7"/>
            <p:cNvSpPr/>
            <p:nvPr/>
          </p:nvSpPr>
          <p:spPr>
            <a:xfrm>
              <a:off x="1365120" y="3697694"/>
              <a:ext cx="5906880" cy="2892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calcularMedia() 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O que é POO?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Com o desenvolvimento de aplicações de software cada vez mais complexas, cresceram as demandas por metodologias que pudessem </a:t>
            </a:r>
            <a:r>
              <a:rPr lang="pt-BR" sz="2800" b="0" u="sng" strike="noStrike" spc="-1">
                <a:solidFill>
                  <a:srgbClr val="404040"/>
                </a:solidFill>
                <a:uFillTx/>
                <a:latin typeface="Trebuchet MS" panose="020B0603020202020204"/>
              </a:rPr>
              <a:t>abstrair</a:t>
            </a: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 e </a:t>
            </a:r>
            <a:r>
              <a:rPr lang="pt-BR" sz="2800" b="0" u="sng" strike="noStrike" spc="-1">
                <a:solidFill>
                  <a:srgbClr val="404040"/>
                </a:solidFill>
                <a:uFillTx/>
                <a:latin typeface="Trebuchet MS" panose="020B0603020202020204"/>
              </a:rPr>
              <a:t>modularizar</a:t>
            </a: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 as estruturas básicas de programas. 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O que é abstrair?</a:t>
            </a:r>
            <a:endParaRPr lang="pt-BR" sz="2800" b="0" strike="noStrike" spc="-1">
              <a:latin typeface="Arial" panose="020B0604020202020204"/>
            </a:endParaRPr>
          </a:p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O que é modularizar?</a:t>
            </a:r>
            <a:endParaRPr lang="pt-BR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677160" y="-24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Exercício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700920" y="720000"/>
            <a:ext cx="959472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</a:rPr>
              <a:t>Implemente em Java a classe abaixo, juntamente com seus atributos e métodos. Implemente uma classe Main que seja capaz de instanciar 3 diferentes pessoas.</a:t>
            </a:r>
            <a:endParaRPr lang="pt-BR" sz="2800" b="0" strike="noStrike" spc="-1">
              <a:latin typeface="Arial" panose="020B0604020202020204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C103B716-25EE-430F-8378-ED17627D2693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  <p:grpSp>
        <p:nvGrpSpPr>
          <p:cNvPr id="506" name="Group 4"/>
          <p:cNvGrpSpPr/>
          <p:nvPr/>
        </p:nvGrpSpPr>
        <p:grpSpPr>
          <a:xfrm>
            <a:off x="1280880" y="2851200"/>
            <a:ext cx="5906880" cy="4006080"/>
            <a:chOff x="1280880" y="2851200"/>
            <a:chExt cx="5906880" cy="4006080"/>
          </a:xfrm>
        </p:grpSpPr>
        <p:sp>
          <p:nvSpPr>
            <p:cNvPr id="507" name="CustomShape 5"/>
            <p:cNvSpPr/>
            <p:nvPr/>
          </p:nvSpPr>
          <p:spPr>
            <a:xfrm>
              <a:off x="1280880" y="2851200"/>
              <a:ext cx="5906880" cy="417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400" b="1" strike="noStrike" spc="-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Pessoa</a:t>
              </a:r>
              <a:endParaRPr lang="pt-BR" sz="2400" b="0" strike="noStrike" spc="-1">
                <a:latin typeface="Arial" panose="020B0604020202020204"/>
              </a:endParaRPr>
            </a:p>
          </p:txBody>
        </p:sp>
        <p:sp>
          <p:nvSpPr>
            <p:cNvPr id="508" name="CustomShape 6"/>
            <p:cNvSpPr/>
            <p:nvPr/>
          </p:nvSpPr>
          <p:spPr>
            <a:xfrm>
              <a:off x="1280880" y="3269160"/>
              <a:ext cx="5906880" cy="1046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nome: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String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peso: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double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altura: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double</a:t>
              </a:r>
              <a:endParaRPr lang="pt-BR" sz="2000" b="0" strike="noStrike" spc="-1" dirty="0">
                <a:latin typeface="Arial" panose="020B0604020202020204"/>
              </a:endParaRPr>
            </a:p>
          </p:txBody>
        </p:sp>
        <p:sp>
          <p:nvSpPr>
            <p:cNvPr id="509" name="CustomShape 7"/>
            <p:cNvSpPr/>
            <p:nvPr/>
          </p:nvSpPr>
          <p:spPr>
            <a:xfrm>
              <a:off x="1280880" y="4316040"/>
              <a:ext cx="5906880" cy="2541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alteraNome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(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novoNome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String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void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alteraPeso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(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novoPeso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double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void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alteraAltura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(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novaAltura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double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void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retornaNome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():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String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retornaPeso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():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double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retornaAltura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():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double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retornaIMC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():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Trebuchet MS" panose="020B0603020202020204"/>
                  <a:ea typeface="DejaVu Sans" panose="020B0603030804020204"/>
                </a:rPr>
                <a:t>double</a:t>
              </a:r>
              <a:endParaRPr lang="pt-BR" sz="2000" b="0" strike="noStrike" spc="-1" dirty="0"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301841" y="1418400"/>
            <a:ext cx="11280079" cy="524873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pt-BR" dirty="0"/>
              <a:t>Crie uma classe "Veiculo" com os seguintes atributos:</a:t>
            </a:r>
            <a:endParaRPr lang="pt-BR" dirty="0"/>
          </a:p>
          <a:p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" altLang="pt-BR" dirty="0"/>
              <a:t>p</a:t>
            </a:r>
            <a:r>
              <a:rPr lang="pt-BR" dirty="0"/>
              <a:t>laca</a:t>
            </a:r>
            <a:endParaRPr lang="pt-BR" dirty="0"/>
          </a:p>
          <a:p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" altLang="pt-BR" dirty="0"/>
              <a:t>m</a:t>
            </a:r>
            <a:r>
              <a:rPr lang="pt-BR" dirty="0"/>
              <a:t>odelo</a:t>
            </a:r>
            <a:endParaRPr lang="pt-BR" dirty="0"/>
          </a:p>
          <a:p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" altLang="pt-BR" dirty="0"/>
              <a:t>m</a:t>
            </a:r>
            <a:r>
              <a:rPr lang="pt-BR" dirty="0"/>
              <a:t>arca</a:t>
            </a:r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" altLang="pt-BR" dirty="0"/>
              <a:t>a</a:t>
            </a:r>
            <a:r>
              <a:rPr lang="pt-BR" dirty="0" err="1"/>
              <a:t>noFabricacao</a:t>
            </a:r>
            <a:endParaRPr lang="pt-BR" dirty="0"/>
          </a:p>
          <a:p>
            <a:r>
              <a:rPr lang="pt-BR" dirty="0" err="1"/>
              <a:t>double</a:t>
            </a:r>
            <a:r>
              <a:rPr lang="pt-BR" dirty="0"/>
              <a:t> valor</a:t>
            </a:r>
            <a:endParaRPr lang="pt-BR" dirty="0"/>
          </a:p>
          <a:p>
            <a:endParaRPr lang="pt-BR" dirty="0"/>
          </a:p>
          <a:p>
            <a:r>
              <a:rPr lang="pt-BR" dirty="0"/>
              <a:t>Defina os seguintes métodos:</a:t>
            </a:r>
            <a:endParaRPr lang="pt-BR" dirty="0"/>
          </a:p>
          <a:p>
            <a:r>
              <a:rPr lang="pt-BR" dirty="0" err="1"/>
              <a:t>int</a:t>
            </a:r>
            <a:r>
              <a:rPr lang="pt-BR" dirty="0"/>
              <a:t> idade() //retorna quantos anos o carro tem</a:t>
            </a:r>
            <a:endParaRPr lang="pt-BR" dirty="0"/>
          </a:p>
          <a:p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valorIPVA</a:t>
            </a:r>
            <a:r>
              <a:rPr lang="pt-BR" dirty="0"/>
              <a:t>() //calcular 4% do valor do veículo. caso ele seja do ano menor que 1970, ele não paga IPVA.</a:t>
            </a:r>
            <a:endParaRPr lang="pt-BR" dirty="0"/>
          </a:p>
          <a:p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dirty="0" err="1"/>
              <a:t>valorSeguro</a:t>
            </a:r>
            <a:r>
              <a:rPr lang="pt-BR" dirty="0"/>
              <a:t>() //calcular 6% do valor do veículo.</a:t>
            </a:r>
            <a:endParaRPr lang="pt-BR" dirty="0"/>
          </a:p>
          <a:p>
            <a:endParaRPr lang="pt-BR" dirty="0"/>
          </a:p>
          <a:p>
            <a:r>
              <a:rPr lang="pt-BR" dirty="0"/>
              <a:t>Crie ainda uma classe </a:t>
            </a:r>
            <a:r>
              <a:rPr lang="pt-BR" dirty="0" err="1"/>
              <a:t>Main</a:t>
            </a:r>
            <a:r>
              <a:rPr lang="pt-BR" dirty="0"/>
              <a:t> capaz de permitir o usuário digitar os valores e exiba o </a:t>
            </a:r>
            <a:endParaRPr lang="pt-BR" dirty="0"/>
          </a:p>
          <a:p>
            <a:r>
              <a:rPr lang="pt-BR" dirty="0"/>
              <a:t>resultado retornado pela classe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Abstração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Abstração é a habilidade de concentrar nos aspectos essenciais de um contexto qualquer, ignorando características menos importantes ou acidentais.</a:t>
            </a:r>
            <a:endParaRPr lang="pt-BR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981240" y="970560"/>
            <a:ext cx="7201800" cy="4937040"/>
          </a:xfrm>
          <a:prstGeom prst="wedgeEllipseCallout">
            <a:avLst>
              <a:gd name="adj1" fmla="val -42753"/>
              <a:gd name="adj2" fmla="val 45425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Trebuchet MS" panose="020B0603020202020204"/>
                <a:ea typeface="DejaVu Sans" panose="020B0603030804020204"/>
              </a:rPr>
              <a:t>Vou indo bem sim, mas meu joelho tá doendo um pouco, daí você acredita que ontem o meu gato fugiu e foi parar na casa da Dona Gertrudes. Eu tive que ir lá buscar ele em cima da árvore com esse joelho doendo. E a Dona Gertrudes disse que a neta dela não quer saber de estudar, que quer ficar o dia inteiro no facebook. Qualquer dia me ensina como que meche nesse tal de facebook, porque me disseram que lá tem foto de todo mundo e eu queria ver uma foto do lugar que morei com o seu avô....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FF0000"/>
                </a:solidFill>
                <a:latin typeface="Trebuchet MS" panose="020B0603020202020204"/>
              </a:rPr>
              <a:t>Sem abstração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27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371400" y="5659920"/>
            <a:ext cx="1218600" cy="1218600"/>
          </a:xfrm>
          <a:prstGeom prst="rect">
            <a:avLst/>
          </a:prstGeom>
          <a:ln>
            <a:noFill/>
          </a:ln>
        </p:spPr>
      </p:pic>
      <p:pic>
        <p:nvPicPr>
          <p:cNvPr id="278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51720" y="421200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1571040" y="2833560"/>
            <a:ext cx="2170440" cy="1378080"/>
          </a:xfrm>
          <a:prstGeom prst="wedgeEllipseCallout">
            <a:avLst>
              <a:gd name="adj1" fmla="val -60358"/>
              <a:gd name="adj2" fmla="val 63520"/>
            </a:avLst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Trebuchet MS" panose="020B0603020202020204"/>
                <a:ea typeface="DejaVu Sans" panose="020B0603030804020204"/>
              </a:rPr>
              <a:t>Olá, tudo bem?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Com abstração</a:t>
            </a:r>
            <a:endParaRPr lang="pt-BR" sz="3600" b="0" strike="noStrike" spc="-1">
              <a:latin typeface="Arial" panose="020B0604020202020204"/>
            </a:endParaRPr>
          </a:p>
        </p:txBody>
      </p:sp>
      <p:pic>
        <p:nvPicPr>
          <p:cNvPr id="281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432560" y="3971880"/>
            <a:ext cx="1218600" cy="1218600"/>
          </a:xfrm>
          <a:prstGeom prst="rect">
            <a:avLst/>
          </a:prstGeom>
          <a:ln>
            <a:noFill/>
          </a:ln>
        </p:spPr>
      </p:pic>
      <p:pic>
        <p:nvPicPr>
          <p:cNvPr id="282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31880" y="386028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283" name="CustomShape 2"/>
          <p:cNvSpPr/>
          <p:nvPr/>
        </p:nvSpPr>
        <p:spPr>
          <a:xfrm>
            <a:off x="2851200" y="2481840"/>
            <a:ext cx="2170440" cy="1378080"/>
          </a:xfrm>
          <a:prstGeom prst="wedgeEllipseCallout">
            <a:avLst>
              <a:gd name="adj1" fmla="val -60358"/>
              <a:gd name="adj2" fmla="val 635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Trebuchet MS" panose="020B0603020202020204"/>
                <a:ea typeface="DejaVu Sans" panose="020B0603030804020204"/>
              </a:rPr>
              <a:t>Olá, tudo bem?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5261400" y="2481840"/>
            <a:ext cx="2170440" cy="1378080"/>
          </a:xfrm>
          <a:prstGeom prst="wedgeEllipseCallout">
            <a:avLst>
              <a:gd name="adj1" fmla="val 53681"/>
              <a:gd name="adj2" fmla="val 6454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FFFFFF"/>
                </a:solidFill>
                <a:latin typeface="Trebuchet MS" panose="020B0603020202020204"/>
                <a:ea typeface="DejaVu Sans" panose="020B0603030804020204"/>
              </a:rPr>
              <a:t>Tudo!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18AB3"/>
                </a:solidFill>
                <a:latin typeface="Trebuchet MS" panose="020B0603020202020204"/>
              </a:rPr>
              <a:t>Modularização</a:t>
            </a:r>
            <a:endParaRPr lang="pt-BR" sz="3600" b="0" strike="noStrike" spc="-1">
              <a:latin typeface="Arial" panose="020B0604020202020204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265">
              <a:lnSpc>
                <a:spcPct val="100000"/>
              </a:lnSpc>
              <a:spcBef>
                <a:spcPts val="1000"/>
              </a:spcBef>
              <a:buClr>
                <a:srgbClr val="418AB3"/>
              </a:buClr>
              <a:buSzPct val="80000"/>
              <a:buFont typeface="Wingdings 3" charset="2"/>
              <a:buChar char=""/>
            </a:pPr>
            <a:r>
              <a:rPr lang="pt-BR" sz="2800" b="0" strike="noStrike" spc="-1">
                <a:solidFill>
                  <a:srgbClr val="404040"/>
                </a:solidFill>
                <a:latin typeface="Trebuchet MS" panose="020B0603020202020204"/>
              </a:rPr>
              <a:t>Modularizar é quebrar um problema em pequenas partes, sendo que cada uma dessas partes será responsável pela realização de uma etapa do problema.</a:t>
            </a:r>
            <a:endParaRPr lang="pt-BR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10268</Words>
  <Application>WPS Presentation</Application>
  <PresentationFormat>Widescreen</PresentationFormat>
  <Paragraphs>555</Paragraphs>
  <Slides>51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51</vt:i4>
      </vt:variant>
    </vt:vector>
  </HeadingPairs>
  <TitlesOfParts>
    <vt:vector size="78" baseType="lpstr">
      <vt:lpstr>Arial</vt:lpstr>
      <vt:lpstr>SimSun</vt:lpstr>
      <vt:lpstr>Wingdings</vt:lpstr>
      <vt:lpstr>Arial</vt:lpstr>
      <vt:lpstr>MT Extra</vt:lpstr>
      <vt:lpstr>Symbol</vt:lpstr>
      <vt:lpstr>Times New Roman</vt:lpstr>
      <vt:lpstr>Trebuchet MS</vt:lpstr>
      <vt:lpstr>Wingdings 3</vt:lpstr>
      <vt:lpstr>Webdings</vt:lpstr>
      <vt:lpstr>DejaVu Sans</vt:lpstr>
      <vt:lpstr>Calibri</vt:lpstr>
      <vt:lpstr>Lucida Sans Unicode</vt:lpstr>
      <vt:lpstr>Gubbi</vt:lpstr>
      <vt:lpstr>StarSymbol</vt:lpstr>
      <vt:lpstr>Wingdings 2</vt:lpstr>
      <vt:lpstr>Franklin Gothic Book</vt:lpstr>
      <vt:lpstr>MS PGothic</vt:lpstr>
      <vt:lpstr>Courier New</vt:lpstr>
      <vt:lpstr>微软雅黑</vt:lpstr>
      <vt:lpstr>Arial Unicode MS</vt:lpstr>
      <vt:lpstr>Trebuchet MS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de Programação I</dc:title>
  <dc:creator>Ely Prado</dc:creator>
  <cp:lastModifiedBy>ely</cp:lastModifiedBy>
  <cp:revision>30</cp:revision>
  <dcterms:created xsi:type="dcterms:W3CDTF">2025-02-26T23:50:57Z</dcterms:created>
  <dcterms:modified xsi:type="dcterms:W3CDTF">2025-02-26T23:50:57Z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49</vt:i4>
  </property>
  <property fmtid="{D5CDD505-2E9C-101B-9397-08002B2CF9AE}" pid="12" name="KSOProductBuildVer">
    <vt:lpwstr>1046-11.1.0.8865</vt:lpwstr>
  </property>
</Properties>
</file>