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77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8" r:id="rId24"/>
    <p:sldId id="273" r:id="rId25"/>
    <p:sldId id="274" r:id="rId26"/>
    <p:sldId id="275" r:id="rId27"/>
    <p:sldId id="276" r:id="rId28"/>
    <p:sldId id="279" r:id="rId29"/>
    <p:sldId id="280" r:id="rId3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4000" b="0" strike="noStrike" spc="-1">
                <a:solidFill>
                  <a:srgbClr val="000000"/>
                </a:solidFill>
                <a:latin typeface="Lucida Sans Unicode"/>
              </a:rPr>
              <a:t>Clique para mover o slide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 panose="02020603050405020304"/>
              </a:rPr>
              <a:t>&lt;cabeçalho&gt;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 panose="02020603050405020304"/>
              </a:rPr>
              <a:t>&lt;data/hora&gt;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 panose="02020603050405020304"/>
              </a:rPr>
              <a:t>&lt;rodapé&gt;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CC0ABEC-0175-4FB9-87E8-B9B7EF251A0F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69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2AD1A9B1-CD20-49AC-A603-671D881F9631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72" name="TextShape 3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73" name="TextShape 4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DE5ED42-65F8-4C14-87DB-626B6F09FDD9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74" name="TextShape 5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3CC0ABEC-0175-4FB9-87E8-B9B7EF251A0F}" type="slidenum">
              <a:rPr lang="pt-BR" sz="1400" b="0" strike="noStrike" spc="-1" smtClean="0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78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79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D6815A0B-399A-4F1A-BEF7-02A38C0DD975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000" b="0" strike="noStrike" spc="-1">
                <a:latin typeface="Arial" panose="020B0604020202020204"/>
              </a:rPr>
              <a:t>O método </a:t>
            </a:r>
            <a:r>
              <a:rPr lang="pt-BR" sz="2000" b="1" i="1" strike="noStrike" spc="-1">
                <a:latin typeface="Arial" panose="020B0604020202020204"/>
              </a:rPr>
              <a:t>calcularArea</a:t>
            </a:r>
            <a:r>
              <a:rPr lang="pt-BR" sz="2000" b="0" strike="noStrike" spc="-1">
                <a:latin typeface="Arial" panose="020B0604020202020204"/>
              </a:rPr>
              <a:t> deve realizar o calculo da área do retângulo (area = lado1 * lado2). Em seguida, deve escreve o valor da área na tela.</a:t>
            </a:r>
            <a:endParaRPr lang="pt-BR" sz="2000" b="0" strike="noStrike" spc="-1">
              <a:latin typeface="Arial" panose="020B0604020202020204"/>
            </a:endParaRPr>
          </a:p>
          <a:p>
            <a:pPr marL="342900" indent="-342900">
              <a:lnSpc>
                <a:spcPct val="100000"/>
              </a:lnSpc>
              <a:buClr>
                <a:srgbClr val="000000"/>
              </a:buClr>
              <a:buFont typeface="Arial" panose="020B0604020202020204"/>
              <a:buChar char="•"/>
            </a:pPr>
            <a:r>
              <a:rPr lang="pt-BR" sz="2000" b="0" strike="noStrike" spc="-1">
                <a:latin typeface="Arial" panose="020B0604020202020204"/>
              </a:rPr>
              <a:t> O método </a:t>
            </a:r>
            <a:r>
              <a:rPr lang="pt-BR" sz="2000" b="1" i="1" strike="noStrike" spc="-1">
                <a:latin typeface="Arial" panose="020B0604020202020204"/>
              </a:rPr>
              <a:t>calcularPerimetro</a:t>
            </a:r>
            <a:r>
              <a:rPr lang="pt-BR" sz="2000" b="0" strike="noStrike" spc="-1">
                <a:latin typeface="Arial" panose="020B0604020202020204"/>
              </a:rPr>
              <a:t> faz o cálculo do perimetro (perimetro = 2*lado1 + 2*lado2). Em seguida, deve retorna o valor o valor do perímetro para a classe principal.</a:t>
            </a:r>
            <a:endParaRPr lang="pt-BR" sz="20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82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83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84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5FA02CF4-4F38-4025-A4FF-A2EE4B41EE79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89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110E17-95A3-42C5-9296-6DEBC0B47ACC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287" name="TextShape 3"/>
          <p:cNvSpPr txBox="1"/>
          <p:nvPr/>
        </p:nvSpPr>
        <p:spPr>
          <a:xfrm>
            <a:off x="0" y="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88" name="TextShape 4"/>
          <p:cNvSpPr txBox="1"/>
          <p:nvPr/>
        </p:nvSpPr>
        <p:spPr>
          <a:xfrm>
            <a:off x="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Times New Roman" panose="02020603050405020304"/>
            </a:endParaRPr>
          </a:p>
        </p:txBody>
      </p:sp>
      <p:sp>
        <p:nvSpPr>
          <p:cNvPr id="289" name="TextShape 5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39110E17-95A3-42C5-9296-6DEBC0B47ACC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54240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170040" y="144792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914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354240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6170040" y="3836160"/>
            <a:ext cx="250236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914400" y="274680"/>
            <a:ext cx="77720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4571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897080" y="383616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91440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897080" y="1447920"/>
            <a:ext cx="379260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914400" y="3836160"/>
            <a:ext cx="7772040" cy="2180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CustomShape 2" hidden="1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65160" y="69840"/>
            <a:ext cx="9013320" cy="6690960"/>
          </a:xfrm>
          <a:prstGeom prst="roundRect">
            <a:avLst>
              <a:gd name="adj" fmla="val 4929"/>
            </a:avLst>
          </a:prstGeom>
          <a:blipFill rotWithShape="0">
            <a:blip r:embed="rId13"/>
            <a:stretch>
              <a:fillRect/>
            </a:stretch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63360" y="1449360"/>
            <a:ext cx="9019800" cy="152676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63360" y="1397160"/>
            <a:ext cx="9019800" cy="12024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63360" y="2976480"/>
            <a:ext cx="9019800" cy="11088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PlaceHolder 8"/>
          <p:cNvSpPr>
            <a:spLocks noGrp="1"/>
          </p:cNvSpPr>
          <p:nvPr>
            <p:ph type="title"/>
          </p:nvPr>
        </p:nvSpPr>
        <p:spPr>
          <a:xfrm>
            <a:off x="457200" y="1505880"/>
            <a:ext cx="8229240" cy="1469520"/>
          </a:xfrm>
          <a:prstGeom prst="rect">
            <a:avLst/>
          </a:prstGeom>
        </p:spPr>
        <p:txBody>
          <a:bodyPr bIns="9144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Arial" panose="020B0604020202020204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F52343C8-0257-47CD-ADC8-63A037E085BD}" type="datetime1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1850E75F-322F-4F82-BD20-EE5FDCD1FF07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formato do texto da estrutura de tópicos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2.º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3.º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2040" cy="1142640"/>
          </a:xfrm>
          <a:prstGeom prst="rect">
            <a:avLst/>
          </a:prstGeom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914400" y="1447920"/>
            <a:ext cx="7772040" cy="4571640"/>
          </a:xfrm>
          <a:prstGeom prst="rect">
            <a:avLst/>
          </a:prstGeom>
        </p:spPr>
        <p:txBody>
          <a:bodyPr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Clique para editar o texto mestre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Arial" panose="020B0604020202020204"/>
              </a:rPr>
              <a:t>Segundo nível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0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Terceiro nível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096645" lvl="3" indent="-227965">
              <a:lnSpc>
                <a:spcPct val="100000"/>
              </a:lnSpc>
              <a:spcBef>
                <a:spcPts val="375"/>
              </a:spcBef>
              <a:buClr>
                <a:srgbClr val="EB641B"/>
              </a:buClr>
              <a:buSzPct val="80000"/>
              <a:buFont typeface="Wingdings 2" charset="2"/>
              <a:buChar char="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Quarto nível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371600" lvl="4" indent="-227965">
              <a:lnSpc>
                <a:spcPct val="100000"/>
              </a:lnSpc>
              <a:spcBef>
                <a:spcPts val="375"/>
              </a:spcBef>
              <a:buClr>
                <a:srgbClr val="EB641B"/>
              </a:buClr>
              <a:buFont typeface="StarSymbol"/>
              <a:buChar char="o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Quinto nível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553FF1E6-FDDF-4E92-8FC0-B9CB0B5A4308}" type="datetime1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ftr"/>
          </p:nvPr>
        </p:nvSpPr>
        <p:spPr>
          <a:xfrm>
            <a:off x="914400" y="6172200"/>
            <a:ext cx="396216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sldNum"/>
          </p:nvPr>
        </p:nvSpPr>
        <p:spPr>
          <a:xfrm>
            <a:off x="146160" y="6210360"/>
            <a:ext cx="45684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B71CC639-9341-46D7-B284-EF68012E0330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 hidden="1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CustomShape 2" hidden="1"/>
          <p:cNvSpPr/>
          <p:nvPr/>
        </p:nvSpPr>
        <p:spPr>
          <a:xfrm>
            <a:off x="63360" y="69840"/>
            <a:ext cx="9013320" cy="669240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93" name="CustomShape 3"/>
          <p:cNvSpPr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4"/>
          <p:cNvSpPr/>
          <p:nvPr/>
        </p:nvSpPr>
        <p:spPr>
          <a:xfrm>
            <a:off x="65160" y="69840"/>
            <a:ext cx="9012960" cy="6691680"/>
          </a:xfrm>
          <a:prstGeom prst="roundRect">
            <a:avLst>
              <a:gd name="adj" fmla="val 4929"/>
            </a:avLst>
          </a:prstGeom>
          <a:blipFill rotWithShape="0">
            <a:blip r:embed="rId14"/>
            <a:stretch>
              <a:fillRect/>
            </a:stretch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95" name="CustomShape 5"/>
          <p:cNvSpPr/>
          <p:nvPr/>
        </p:nvSpPr>
        <p:spPr>
          <a:xfrm flipV="1">
            <a:off x="69840" y="2375640"/>
            <a:ext cx="9013320" cy="91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6" name="CustomShape 6"/>
          <p:cNvSpPr/>
          <p:nvPr/>
        </p:nvSpPr>
        <p:spPr>
          <a:xfrm>
            <a:off x="69840" y="2341440"/>
            <a:ext cx="9013320" cy="4572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7" name="CustomShape 7"/>
          <p:cNvSpPr/>
          <p:nvPr/>
        </p:nvSpPr>
        <p:spPr>
          <a:xfrm>
            <a:off x="68400" y="2468520"/>
            <a:ext cx="9015120" cy="4572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8" name="PlaceHolder 8"/>
          <p:cNvSpPr>
            <a:spLocks noGrp="1"/>
          </p:cNvSpPr>
          <p:nvPr>
            <p:ph type="title"/>
          </p:nvPr>
        </p:nvSpPr>
        <p:spPr>
          <a:xfrm>
            <a:off x="722160" y="952560"/>
            <a:ext cx="7772040" cy="1361880"/>
          </a:xfrm>
          <a:prstGeom prst="rect">
            <a:avLst/>
          </a:prstGeom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Clique para editar o título mestre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99" name="PlaceHolder 9"/>
          <p:cNvSpPr>
            <a:spLocks noGrp="1"/>
          </p:cNvSpPr>
          <p:nvPr>
            <p:ph type="body"/>
          </p:nvPr>
        </p:nvSpPr>
        <p:spPr>
          <a:xfrm>
            <a:off x="722160" y="2548080"/>
            <a:ext cx="7772040" cy="1337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r>
              <a:rPr lang="pt-BR" sz="2400" b="0" strike="noStrike" spc="-1">
                <a:solidFill>
                  <a:srgbClr val="8B8B8B"/>
                </a:solidFill>
                <a:latin typeface="Arial" panose="020B0604020202020204"/>
              </a:rPr>
              <a:t>Clique para editar o texto mestre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10"/>
          <p:cNvSpPr>
            <a:spLocks noGrp="1"/>
          </p:cNvSpPr>
          <p:nvPr>
            <p:ph type="dt"/>
          </p:nvPr>
        </p:nvSpPr>
        <p:spPr>
          <a:xfrm>
            <a:off x="6172200" y="6191280"/>
            <a:ext cx="2476080" cy="4759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49278C25-1904-4B2B-B4A7-4825241768D2}" type="datetime1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01" name="PlaceHolder 11"/>
          <p:cNvSpPr>
            <a:spLocks noGrp="1"/>
          </p:cNvSpPr>
          <p:nvPr>
            <p:ph type="ftr"/>
          </p:nvPr>
        </p:nvSpPr>
        <p:spPr>
          <a:xfrm>
            <a:off x="800280" y="6172200"/>
            <a:ext cx="4000320" cy="4568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endParaRPr lang="pt-BR" sz="2400" b="0" strike="noStrike" spc="-1">
              <a:latin typeface="Times New Roman" panose="02020603050405020304"/>
            </a:endParaRPr>
          </a:p>
        </p:txBody>
      </p:sp>
      <p:sp>
        <p:nvSpPr>
          <p:cNvPr id="102" name="PlaceHolder 12"/>
          <p:cNvSpPr>
            <a:spLocks noGrp="1"/>
          </p:cNvSpPr>
          <p:nvPr>
            <p:ph type="sldNum"/>
          </p:nvPr>
        </p:nvSpPr>
        <p:spPr>
          <a:xfrm>
            <a:off x="146160" y="6208560"/>
            <a:ext cx="456840" cy="456840"/>
          </a:xfrm>
          <a:prstGeom prst="rect">
            <a:avLst/>
          </a:prstGeom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7AEBCD2B-34CB-4390-A5A9-295D3B853904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298440" y="3429000"/>
            <a:ext cx="8564040" cy="18727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pt-BR" sz="3200" b="1" strike="noStrike" spc="-1">
                <a:solidFill>
                  <a:srgbClr val="000000"/>
                </a:solidFill>
                <a:latin typeface="Arial" panose="020B0604020202020204"/>
              </a:rPr>
              <a:t>Disciplina: </a:t>
            </a:r>
            <a:r>
              <a:rPr lang="pt-BR" sz="3200" b="0" strike="noStrike" spc="-1">
                <a:solidFill>
                  <a:srgbClr val="000000"/>
                </a:solidFill>
                <a:latin typeface="Arial" panose="020B0604020202020204"/>
              </a:rPr>
              <a:t>Linguagem de Programação I</a:t>
            </a:r>
            <a:endParaRPr lang="pt-BR" sz="3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324000" y="1557360"/>
            <a:ext cx="8424360" cy="1375920"/>
          </a:xfrm>
          <a:prstGeom prst="rect">
            <a:avLst/>
          </a:prstGeom>
          <a:noFill/>
          <a:ln>
            <a:noFill/>
          </a:ln>
        </p:spPr>
        <p:txBody>
          <a:bodyPr bIns="91440" anchor="ctr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Arial" panose="020B0604020202020204"/>
              </a:rPr>
              <a:t>POO – Métodos Construtores e Valores Padrões para Objetos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pic>
        <p:nvPicPr>
          <p:cNvPr id="147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5473800"/>
            <a:ext cx="2088720" cy="1082160"/>
          </a:xfrm>
          <a:prstGeom prst="rect">
            <a:avLst/>
          </a:prstGeom>
          <a:ln>
            <a:noFill/>
          </a:ln>
        </p:spPr>
      </p:pic>
      <p:pic>
        <p:nvPicPr>
          <p:cNvPr id="148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00" y="5300640"/>
            <a:ext cx="2087280" cy="1503000"/>
          </a:xfrm>
          <a:prstGeom prst="rect">
            <a:avLst/>
          </a:prstGeom>
          <a:ln>
            <a:noFill/>
          </a:ln>
        </p:spPr>
      </p:pic>
      <p:pic>
        <p:nvPicPr>
          <p:cNvPr id="149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7678800" y="5370480"/>
            <a:ext cx="1064880" cy="1217160"/>
          </a:xfrm>
          <a:prstGeom prst="rect">
            <a:avLst/>
          </a:prstGeom>
          <a:ln>
            <a:noFill/>
          </a:ln>
        </p:spPr>
      </p:pic>
      <p:sp>
        <p:nvSpPr>
          <p:cNvPr id="150" name="CustomShape 3"/>
          <p:cNvSpPr/>
          <p:nvPr/>
        </p:nvSpPr>
        <p:spPr>
          <a:xfrm>
            <a:off x="87480" y="458640"/>
            <a:ext cx="8964360" cy="88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Métodos Construtores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914400" y="1447920"/>
            <a:ext cx="7905240" cy="50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1" u="sng" strike="noStrike" spc="-1">
                <a:solidFill>
                  <a:srgbClr val="000000"/>
                </a:solidFill>
                <a:uFillTx/>
                <a:latin typeface="Calibri"/>
              </a:rPr>
              <a:t>Construtor padrão: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Inicializa dados da instância com o valor padrão do tipo nativo padrão, ou </a:t>
            </a:r>
            <a:r>
              <a:rPr lang="pt-BR" sz="2400" b="0" i="1" strike="noStrike" spc="-1">
                <a:solidFill>
                  <a:srgbClr val="000000"/>
                </a:solidFill>
                <a:latin typeface="Calibri"/>
              </a:rPr>
              <a:t>null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 (para instâncias de classes)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		</a:t>
            </a:r>
            <a:r>
              <a:rPr lang="pt-BR" sz="2400" b="1" u="sng" strike="noStrike" spc="-1">
                <a:solidFill>
                  <a:srgbClr val="000000"/>
                </a:solidFill>
                <a:uFillTx/>
                <a:latin typeface="Calibri"/>
              </a:rPr>
              <a:t>tipo nativo</a:t>
            </a:r>
            <a:r>
              <a:rPr lang="pt-BR" sz="2400" b="1" strike="noStrike" spc="-1">
                <a:solidFill>
                  <a:srgbClr val="000000"/>
                </a:solidFill>
                <a:latin typeface="Calibri"/>
              </a:rPr>
              <a:t> 			</a:t>
            </a:r>
            <a:r>
              <a:rPr lang="pt-BR" sz="2400" b="1" u="sng" strike="noStrike" spc="-1">
                <a:solidFill>
                  <a:srgbClr val="000000"/>
                </a:solidFill>
                <a:uFillTx/>
                <a:latin typeface="Calibri"/>
              </a:rPr>
              <a:t>valor padrão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		boolean			false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		char				espaço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		tipos numéricos	             zero do tipo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F2B86E6C-34EB-4361-8053-4FE036D8F117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914400" y="144468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1" u="sng" strike="noStrike" spc="-1">
                <a:solidFill>
                  <a:srgbClr val="000000"/>
                </a:solidFill>
                <a:uFillTx/>
                <a:latin typeface="Calibri"/>
              </a:rPr>
              <a:t>Métodos Construtores na criação de um Objeto: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lang="pt-BR" sz="2400" b="0" strike="noStrike" spc="-1">
                <a:solidFill>
                  <a:srgbClr val="006600"/>
                </a:solidFill>
                <a:latin typeface="Arial" panose="020B0604020202020204"/>
              </a:rPr>
              <a:t>               </a:t>
            </a:r>
            <a:r>
              <a:rPr lang="pt-BR" sz="2800" b="0" strike="noStrike" spc="-1">
                <a:solidFill>
                  <a:srgbClr val="006600"/>
                </a:solidFill>
                <a:latin typeface="Arial" panose="020B0604020202020204"/>
              </a:rPr>
              <a:t> </a:t>
            </a:r>
            <a:r>
              <a:rPr lang="pt-BR" sz="3200" b="0" strike="noStrike" spc="-1">
                <a:solidFill>
                  <a:srgbClr val="006600"/>
                </a:solidFill>
                <a:latin typeface="Arial" panose="020B0604020202020204"/>
              </a:rPr>
              <a:t> </a:t>
            </a:r>
            <a:r>
              <a:rPr lang="pt-BR" sz="3200" b="0" strike="noStrike" spc="-1">
                <a:solidFill>
                  <a:srgbClr val="006600"/>
                </a:solidFill>
                <a:latin typeface="Comic Sans MS" panose="030F0702030302020204"/>
              </a:rPr>
              <a:t>Pessoa  p  =  </a:t>
            </a:r>
            <a:r>
              <a:rPr lang="pt-BR" sz="3200" b="0" strike="noStrike" spc="-1">
                <a:solidFill>
                  <a:srgbClr val="0000CC"/>
                </a:solidFill>
                <a:latin typeface="Comic Sans MS" panose="030F0702030302020204"/>
              </a:rPr>
              <a:t>new</a:t>
            </a:r>
            <a:r>
              <a:rPr lang="pt-BR" sz="3200" b="0" strike="noStrike" spc="-1">
                <a:solidFill>
                  <a:srgbClr val="006600"/>
                </a:solidFill>
                <a:latin typeface="Comic Sans MS" panose="030F0702030302020204"/>
              </a:rPr>
              <a:t> Pessoa();</a:t>
            </a:r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 algn="ctr">
              <a:lnSpc>
                <a:spcPct val="100000"/>
              </a:lnSpc>
              <a:spcBef>
                <a:spcPts val="575"/>
              </a:spcBef>
            </a:pPr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 algn="ctr">
              <a:lnSpc>
                <a:spcPct val="100000"/>
              </a:lnSpc>
              <a:spcBef>
                <a:spcPts val="575"/>
              </a:spcBef>
            </a:pPr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 algn="ctr">
              <a:lnSpc>
                <a:spcPct val="100000"/>
              </a:lnSpc>
              <a:spcBef>
                <a:spcPts val="575"/>
              </a:spcBef>
            </a:pPr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 algn="ctr">
              <a:lnSpc>
                <a:spcPct val="100000"/>
              </a:lnSpc>
              <a:spcBef>
                <a:spcPts val="575"/>
              </a:spcBef>
            </a:pPr>
            <a:endParaRPr 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8" name="Line 2"/>
          <p:cNvSpPr/>
          <p:nvPr/>
        </p:nvSpPr>
        <p:spPr>
          <a:xfrm>
            <a:off x="4546440" y="3501720"/>
            <a:ext cx="318960" cy="277920"/>
          </a:xfrm>
          <a:prstGeom prst="line">
            <a:avLst/>
          </a:prstGeom>
          <a:ln w="9360">
            <a:solidFill>
              <a:srgbClr val="7030A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Line 3"/>
          <p:cNvSpPr/>
          <p:nvPr/>
        </p:nvSpPr>
        <p:spPr>
          <a:xfrm flipH="1">
            <a:off x="2743200" y="3501720"/>
            <a:ext cx="522000" cy="277920"/>
          </a:xfrm>
          <a:prstGeom prst="line">
            <a:avLst/>
          </a:prstGeom>
          <a:ln w="9360">
            <a:solidFill>
              <a:srgbClr val="0033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Line 4"/>
          <p:cNvSpPr/>
          <p:nvPr/>
        </p:nvSpPr>
        <p:spPr>
          <a:xfrm>
            <a:off x="4090680" y="3501720"/>
            <a:ext cx="360" cy="1143000"/>
          </a:xfrm>
          <a:prstGeom prst="line">
            <a:avLst/>
          </a:prstGeom>
          <a:ln w="9360">
            <a:solidFill>
              <a:srgbClr val="0033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" name="Line 5"/>
          <p:cNvSpPr/>
          <p:nvPr/>
        </p:nvSpPr>
        <p:spPr>
          <a:xfrm>
            <a:off x="7010280" y="3730320"/>
            <a:ext cx="360" cy="1067040"/>
          </a:xfrm>
          <a:prstGeom prst="line">
            <a:avLst/>
          </a:prstGeom>
          <a:ln w="9360">
            <a:solidFill>
              <a:schemeClr val="accent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6"/>
          <p:cNvSpPr/>
          <p:nvPr/>
        </p:nvSpPr>
        <p:spPr>
          <a:xfrm>
            <a:off x="457200" y="3807000"/>
            <a:ext cx="3252600" cy="1004400"/>
          </a:xfrm>
          <a:prstGeom prst="rect">
            <a:avLst/>
          </a:prstGeom>
          <a:noFill/>
          <a:ln w="9360">
            <a:solidFill>
              <a:srgbClr val="0070C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pt-BR" sz="2000" b="0" strike="noStrike" spc="-1">
                <a:solidFill>
                  <a:srgbClr val="0033CC"/>
                </a:solidFill>
                <a:latin typeface="Lucida Sans Unicode"/>
              </a:rPr>
              <a:t>Declaração de referência para a classe </a:t>
            </a:r>
            <a:r>
              <a:rPr lang="pt-BR" sz="2000" b="0" strike="noStrike" spc="-1">
                <a:solidFill>
                  <a:srgbClr val="006600"/>
                </a:solidFill>
                <a:latin typeface="Lucida Sans Unicode"/>
              </a:rPr>
              <a:t>Pessoa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93" name="CustomShape 7"/>
          <p:cNvSpPr/>
          <p:nvPr/>
        </p:nvSpPr>
        <p:spPr>
          <a:xfrm>
            <a:off x="2987640" y="4645080"/>
            <a:ext cx="2161800" cy="1005120"/>
          </a:xfrm>
          <a:prstGeom prst="rect">
            <a:avLst/>
          </a:prstGeom>
          <a:noFill/>
          <a:ln w="9360">
            <a:solidFill>
              <a:srgbClr val="0070C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pt-BR" sz="2000" b="0" strike="noStrike" spc="-1">
                <a:solidFill>
                  <a:srgbClr val="0033CC"/>
                </a:solidFill>
                <a:latin typeface="Lucida Sans Unicode"/>
              </a:rPr>
              <a:t>Associação da referência à instância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94" name="CustomShape 8"/>
          <p:cNvSpPr/>
          <p:nvPr/>
        </p:nvSpPr>
        <p:spPr>
          <a:xfrm>
            <a:off x="5867280" y="4797360"/>
            <a:ext cx="2819160" cy="1004400"/>
          </a:xfrm>
          <a:prstGeom prst="rect">
            <a:avLst/>
          </a:prstGeom>
          <a:noFill/>
          <a:ln w="9360">
            <a:solidFill>
              <a:schemeClr val="accent3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pt-BR" sz="2000" b="0" strike="noStrike" spc="-1">
                <a:solidFill>
                  <a:srgbClr val="EB641B"/>
                </a:solidFill>
                <a:latin typeface="Lucida Sans Unicode"/>
              </a:rPr>
              <a:t>Invocação do método construtor Pessoa()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95" name="CustomShape 9"/>
          <p:cNvSpPr/>
          <p:nvPr/>
        </p:nvSpPr>
        <p:spPr>
          <a:xfrm>
            <a:off x="4356000" y="3807000"/>
            <a:ext cx="1828440" cy="700200"/>
          </a:xfrm>
          <a:prstGeom prst="rect">
            <a:avLst/>
          </a:prstGeom>
          <a:noFill/>
          <a:ln w="9360">
            <a:solidFill>
              <a:srgbClr val="7030A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1000"/>
              </a:spcBef>
            </a:pPr>
            <a:r>
              <a:rPr lang="pt-BR" sz="2000" b="0" strike="noStrike" spc="-1">
                <a:solidFill>
                  <a:srgbClr val="7030A0"/>
                </a:solidFill>
                <a:latin typeface="Lucida Sans Unicode"/>
              </a:rPr>
              <a:t>Atribuição da instância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96" name="Line 10"/>
          <p:cNvSpPr/>
          <p:nvPr/>
        </p:nvSpPr>
        <p:spPr>
          <a:xfrm>
            <a:off x="2484360" y="3501720"/>
            <a:ext cx="1295280" cy="360"/>
          </a:xfrm>
          <a:prstGeom prst="line">
            <a:avLst/>
          </a:prstGeom>
          <a:ln w="9360">
            <a:solidFill>
              <a:srgbClr val="0033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1"/>
          <p:cNvSpPr/>
          <p:nvPr/>
        </p:nvSpPr>
        <p:spPr>
          <a:xfrm flipH="1">
            <a:off x="5410080" y="3730320"/>
            <a:ext cx="1600200" cy="360"/>
          </a:xfrm>
          <a:prstGeom prst="line">
            <a:avLst/>
          </a:prstGeom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Line 12"/>
          <p:cNvSpPr/>
          <p:nvPr/>
        </p:nvSpPr>
        <p:spPr>
          <a:xfrm flipV="1">
            <a:off x="5410080" y="3501720"/>
            <a:ext cx="360" cy="228600"/>
          </a:xfrm>
          <a:prstGeom prst="line">
            <a:avLst/>
          </a:prstGeom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13"/>
          <p:cNvSpPr/>
          <p:nvPr/>
        </p:nvSpPr>
        <p:spPr>
          <a:xfrm>
            <a:off x="5076720" y="3501720"/>
            <a:ext cx="1798560" cy="360"/>
          </a:xfrm>
          <a:prstGeom prst="line">
            <a:avLst/>
          </a:prstGeom>
          <a:ln w="9360">
            <a:solidFill>
              <a:schemeClr val="accent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Line 14"/>
          <p:cNvSpPr/>
          <p:nvPr/>
        </p:nvSpPr>
        <p:spPr>
          <a:xfrm>
            <a:off x="4343400" y="3501720"/>
            <a:ext cx="372960" cy="360"/>
          </a:xfrm>
          <a:prstGeom prst="line">
            <a:avLst/>
          </a:prstGeom>
          <a:ln w="9360">
            <a:solidFill>
              <a:srgbClr val="7030A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TextShape 15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Métodos Construtores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Shape 1"/>
          <p:cNvSpPr txBox="1"/>
          <p:nvPr/>
        </p:nvSpPr>
        <p:spPr>
          <a:xfrm>
            <a:off x="324000" y="952560"/>
            <a:ext cx="8496000" cy="136188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464646"/>
                </a:solidFill>
                <a:latin typeface="Arial" panose="020B0604020202020204"/>
              </a:rPr>
              <a:t>POO – Destruindo os Objetos Criados...</a:t>
            </a:r>
            <a:endParaRPr lang="pt-BR" sz="44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3" name="TextShape 2"/>
          <p:cNvSpPr txBox="1"/>
          <p:nvPr/>
        </p:nvSpPr>
        <p:spPr>
          <a:xfrm>
            <a:off x="722160" y="2548080"/>
            <a:ext cx="7772040" cy="1337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4" name="TextShape 3"/>
          <p:cNvSpPr txBox="1"/>
          <p:nvPr/>
        </p:nvSpPr>
        <p:spPr>
          <a:xfrm>
            <a:off x="146160" y="62085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9A4D6C17-EF59-4488-BF0C-7DFAF049F8B1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Destruindo um Objeto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914400" y="1447920"/>
            <a:ext cx="7772040" cy="50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A linguagem Java assume a responsabilidade de destruir qualquer objeto que você tenha criado e não esteja mais usando. 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Ela faz isso através de um processo especial chamado </a:t>
            </a:r>
            <a:r>
              <a:rPr lang="pt-BR" sz="2600" b="1" strike="noStrike" spc="-1">
                <a:solidFill>
                  <a:srgbClr val="000000"/>
                </a:solidFill>
                <a:latin typeface="Calibri"/>
              </a:rPr>
              <a:t>coletor de lixo </a:t>
            </a: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(</a:t>
            </a:r>
            <a:r>
              <a:rPr lang="pt-BR" sz="2600" b="1" i="1" strike="noStrike" spc="-1">
                <a:solidFill>
                  <a:srgbClr val="FF0000"/>
                </a:solidFill>
                <a:latin typeface="Calibri"/>
              </a:rPr>
              <a:t>garbage collector</a:t>
            </a: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), que é executado em intervalos regulares, examinando cada objeto para ver se ele ainda é referenciado por alguma variável. 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Caso o objeto não seja utilizado ao menos por uma variável, ele é destruído e sua memória é liberada.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7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1063FEC4-5600-476C-A63A-4EF0EA0276CD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468360" y="952560"/>
            <a:ext cx="8351640" cy="136188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Definindo valores padrões (</a:t>
            </a:r>
            <a:r>
              <a:rPr lang="pt-BR" sz="4000" b="0" i="1" strike="noStrike" spc="-1">
                <a:solidFill>
                  <a:srgbClr val="464646"/>
                </a:solidFill>
                <a:latin typeface="Arial" panose="020B0604020202020204"/>
              </a:rPr>
              <a:t>default</a:t>
            </a: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) para os Atributos da Classe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09" name="TextShape 2"/>
          <p:cNvSpPr txBox="1"/>
          <p:nvPr/>
        </p:nvSpPr>
        <p:spPr>
          <a:xfrm>
            <a:off x="722160" y="2548080"/>
            <a:ext cx="7772040" cy="1337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0" name="TextShape 3"/>
          <p:cNvSpPr txBox="1"/>
          <p:nvPr/>
        </p:nvSpPr>
        <p:spPr>
          <a:xfrm>
            <a:off x="146160" y="62085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6362D721-96EB-4E09-A55C-D681488B19E2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1" u="sng" strike="noStrike" spc="-1">
                <a:solidFill>
                  <a:srgbClr val="000000"/>
                </a:solidFill>
                <a:uFillTx/>
                <a:latin typeface="Calibri"/>
              </a:rPr>
              <a:t>Representação Gráfica de uma Classe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Definindo valores padrões (</a:t>
            </a:r>
            <a:r>
              <a:rPr lang="pt-BR" sz="3600" b="0" i="1" strike="noStrike" spc="-1">
                <a:solidFill>
                  <a:srgbClr val="464646"/>
                </a:solidFill>
                <a:latin typeface="Arial" panose="020B0604020202020204"/>
              </a:rPr>
              <a:t>default</a:t>
            </a: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) para os Atributos da Classe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13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E24A4704-6DB0-40E9-A953-DEEB9A910979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grpSp>
        <p:nvGrpSpPr>
          <p:cNvPr id="214" name="Group 4"/>
          <p:cNvGrpSpPr/>
          <p:nvPr/>
        </p:nvGrpSpPr>
        <p:grpSpPr>
          <a:xfrm>
            <a:off x="879480" y="3944880"/>
            <a:ext cx="4463640" cy="2447640"/>
            <a:chOff x="879480" y="3944880"/>
            <a:chExt cx="4463640" cy="2447640"/>
          </a:xfrm>
        </p:grpSpPr>
        <p:sp>
          <p:nvSpPr>
            <p:cNvPr id="215" name="CustomShape 5"/>
            <p:cNvSpPr/>
            <p:nvPr/>
          </p:nvSpPr>
          <p:spPr>
            <a:xfrm>
              <a:off x="879480" y="3944880"/>
              <a:ext cx="446364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Pessoa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16" name="CustomShape 6"/>
            <p:cNvSpPr/>
            <p:nvPr/>
          </p:nvSpPr>
          <p:spPr>
            <a:xfrm>
              <a:off x="879480" y="4335480"/>
              <a:ext cx="4463640" cy="6868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nome: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idade: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17" name="CustomShape 7"/>
            <p:cNvSpPr/>
            <p:nvPr/>
          </p:nvSpPr>
          <p:spPr>
            <a:xfrm>
              <a:off x="879480" y="5022720"/>
              <a:ext cx="4463640" cy="13698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Pessoa()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AlteraNome(novoNome: String): void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RetornaNome():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AumentaIdade(aumento int):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grpSp>
        <p:nvGrpSpPr>
          <p:cNvPr id="218" name="Group 8"/>
          <p:cNvGrpSpPr/>
          <p:nvPr/>
        </p:nvGrpSpPr>
        <p:grpSpPr>
          <a:xfrm>
            <a:off x="879480" y="3944880"/>
            <a:ext cx="4463640" cy="2447640"/>
            <a:chOff x="879480" y="3944880"/>
            <a:chExt cx="4463640" cy="2447640"/>
          </a:xfrm>
        </p:grpSpPr>
        <p:sp>
          <p:nvSpPr>
            <p:cNvPr id="219" name="CustomShape 9"/>
            <p:cNvSpPr/>
            <p:nvPr/>
          </p:nvSpPr>
          <p:spPr>
            <a:xfrm>
              <a:off x="879480" y="3944880"/>
              <a:ext cx="446364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Pessoa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20" name="CustomShape 10"/>
            <p:cNvSpPr/>
            <p:nvPr/>
          </p:nvSpPr>
          <p:spPr>
            <a:xfrm>
              <a:off x="879480" y="4335480"/>
              <a:ext cx="4463640" cy="6868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0000"/>
                  </a:solidFill>
                  <a:latin typeface="Arial" panose="020B0604020202020204"/>
                </a:rPr>
                <a:t>nome: String = “Fulano”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0000"/>
                  </a:solidFill>
                  <a:latin typeface="Arial" panose="020B0604020202020204"/>
                </a:rPr>
                <a:t>idade: int = 0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221" name="CustomShape 11"/>
            <p:cNvSpPr/>
            <p:nvPr/>
          </p:nvSpPr>
          <p:spPr>
            <a:xfrm>
              <a:off x="879480" y="5022720"/>
              <a:ext cx="4463640" cy="13698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Pessoa()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AlteraNome(novoNome: String): void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RetornaNome():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AumentaIdade(aumento int):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sp>
        <p:nvSpPr>
          <p:cNvPr id="222" name="CustomShape 12"/>
          <p:cNvSpPr/>
          <p:nvPr/>
        </p:nvSpPr>
        <p:spPr>
          <a:xfrm>
            <a:off x="5005440" y="2959200"/>
            <a:ext cx="3681000" cy="790200"/>
          </a:xfrm>
          <a:prstGeom prst="wedgeRoundRectCallout">
            <a:avLst>
              <a:gd name="adj1" fmla="val -80171"/>
              <a:gd name="adj2" fmla="val 165816"/>
              <a:gd name="adj3" fmla="val 16667"/>
            </a:avLst>
          </a:prstGeom>
          <a:solidFill>
            <a:srgbClr val="FFC00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Representação Gráfica de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Atributos com Valores Padrões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700200" y="274680"/>
            <a:ext cx="82641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Definindo valores padrões (</a:t>
            </a:r>
            <a:r>
              <a:rPr lang="pt-BR" sz="3600" b="0" i="1" strike="noStrike" spc="-1">
                <a:solidFill>
                  <a:srgbClr val="464646"/>
                </a:solidFill>
                <a:latin typeface="Arial" panose="020B0604020202020204"/>
              </a:rPr>
              <a:t>default</a:t>
            </a: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) para os Atributos da Classe – 1ª forma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914400" y="1447920"/>
            <a:ext cx="7905240" cy="493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 err="1">
                <a:solidFill>
                  <a:srgbClr val="000000"/>
                </a:solidFill>
                <a:latin typeface="Courier New" panose="02070309020205020404"/>
              </a:rPr>
              <a:t>public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pt-BR" sz="2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class</a:t>
            </a:r>
            <a:r>
              <a:rPr lang="pt-BR" sz="2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Pessoa{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urier New" panose="02070309020205020404"/>
              </a:rPr>
              <a:t>String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pt-BR" sz="2400" b="1" strike="noStrike" spc="-1" dirty="0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505FF"/>
                </a:solidFill>
                <a:latin typeface="Courier New" panose="02070309020205020404"/>
              </a:rPr>
              <a:t>   </a:t>
            </a:r>
            <a:r>
              <a:rPr lang="pt-BR" sz="2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int</a:t>
            </a:r>
            <a:r>
              <a:rPr lang="pt-BR" sz="2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2400" b="1" strike="noStrike" spc="-1" dirty="0">
                <a:solidFill>
                  <a:srgbClr val="006600"/>
                </a:solidFill>
                <a:latin typeface="Courier New" panose="02070309020205020404"/>
              </a:rPr>
              <a:t>idade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505FF"/>
                </a:solidFill>
                <a:latin typeface="Courier New" panose="02070309020205020404"/>
              </a:rPr>
              <a:t>   </a:t>
            </a:r>
            <a:r>
              <a:rPr lang="pt-BR" sz="2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public</a:t>
            </a:r>
            <a:r>
              <a:rPr lang="pt-BR" sz="2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Pessoa(){  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	 </a:t>
            </a:r>
            <a:r>
              <a:rPr lang="pt-BR" sz="2400" b="1" i="1" strike="noStrike" spc="-1" dirty="0">
                <a:solidFill>
                  <a:srgbClr val="006600"/>
                </a:solidFill>
                <a:latin typeface="Courier New" panose="02070309020205020404"/>
              </a:rPr>
              <a:t>nome </a:t>
            </a:r>
            <a:r>
              <a:rPr lang="pt-BR" sz="2400" b="1" i="1" strike="noStrike" spc="-1" dirty="0">
                <a:solidFill>
                  <a:srgbClr val="000000"/>
                </a:solidFill>
                <a:latin typeface="Courier New" panose="02070309020205020404"/>
              </a:rPr>
              <a:t>= </a:t>
            </a:r>
            <a:r>
              <a:rPr lang="pt-BR" sz="2400" b="1" i="1" strike="noStrike" spc="-1" dirty="0">
                <a:solidFill>
                  <a:srgbClr val="EB641B"/>
                </a:solidFill>
                <a:latin typeface="Courier New" panose="02070309020205020404"/>
              </a:rPr>
              <a:t>“Fulano”</a:t>
            </a:r>
            <a:r>
              <a:rPr lang="pt-BR" sz="2400" b="1" i="1" strike="noStrike" spc="-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i="1" strike="noStrike" spc="-1" dirty="0">
                <a:solidFill>
                  <a:srgbClr val="000000"/>
                </a:solidFill>
                <a:latin typeface="Courier New" panose="02070309020205020404"/>
              </a:rPr>
              <a:t>	 </a:t>
            </a:r>
            <a:r>
              <a:rPr lang="pt-BR" sz="2400" b="1" i="1" strike="noStrike" spc="-1" dirty="0">
                <a:solidFill>
                  <a:srgbClr val="006600"/>
                </a:solidFill>
                <a:latin typeface="Courier New" panose="02070309020205020404"/>
              </a:rPr>
              <a:t>idade </a:t>
            </a:r>
            <a:r>
              <a:rPr lang="pt-BR" sz="2400" b="1" i="1" strike="noStrike" spc="-1" dirty="0">
                <a:solidFill>
                  <a:srgbClr val="000000"/>
                </a:solidFill>
                <a:latin typeface="Courier New" panose="02070309020205020404"/>
              </a:rPr>
              <a:t>= 0;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   }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5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6BACA168-A69C-4DAA-ADA2-95AF21F501B1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26" name="CustomShape 4"/>
          <p:cNvSpPr/>
          <p:nvPr/>
        </p:nvSpPr>
        <p:spPr>
          <a:xfrm>
            <a:off x="699480" y="4077000"/>
            <a:ext cx="7848360" cy="11516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CustomShape 5"/>
          <p:cNvSpPr/>
          <p:nvPr/>
        </p:nvSpPr>
        <p:spPr>
          <a:xfrm>
            <a:off x="5435640" y="5661000"/>
            <a:ext cx="2920680" cy="1007640"/>
          </a:xfrm>
          <a:prstGeom prst="wedgeRoundRectCallout">
            <a:avLst>
              <a:gd name="adj1" fmla="val -46742"/>
              <a:gd name="adj2" fmla="val -91849"/>
              <a:gd name="adj3" fmla="val 16667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Atributos com  valores 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</a:rPr>
              <a:t>default </a:t>
            </a: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na criação do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Objeto...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700200" y="274680"/>
            <a:ext cx="826416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Definindo valores padrões (</a:t>
            </a:r>
            <a:r>
              <a:rPr lang="pt-BR" sz="3600" b="0" i="1" strike="noStrike" spc="-1">
                <a:solidFill>
                  <a:srgbClr val="464646"/>
                </a:solidFill>
                <a:latin typeface="Arial" panose="020B0604020202020204"/>
              </a:rPr>
              <a:t>default</a:t>
            </a:r>
            <a:r>
              <a:rPr lang="pt-BR" sz="3600" b="0" strike="noStrike" spc="-1">
                <a:solidFill>
                  <a:srgbClr val="464646"/>
                </a:solidFill>
                <a:latin typeface="Arial" panose="020B0604020202020204"/>
              </a:rPr>
              <a:t>) para os Atributos da Classe – 2ª forma</a:t>
            </a:r>
            <a:endParaRPr lang="pt-BR" sz="36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914400" y="1447920"/>
            <a:ext cx="7905240" cy="493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10000"/>
              </a:lnSpc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Courier New" panose="02070309020205020404"/>
              </a:rPr>
              <a:t>public </a:t>
            </a: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class </a:t>
            </a:r>
            <a:r>
              <a:rPr lang="pt-BR" sz="2400" b="1" strike="noStrike" spc="-1">
                <a:solidFill>
                  <a:srgbClr val="000000"/>
                </a:solidFill>
                <a:latin typeface="Courier New" panose="02070309020205020404"/>
              </a:rPr>
              <a:t>Pessoa(){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i="1" strike="noStrike" spc="-1">
                <a:solidFill>
                  <a:srgbClr val="000000"/>
                </a:solidFill>
                <a:latin typeface="Courier New" panose="02070309020205020404"/>
              </a:rPr>
              <a:t>   String 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i="1" strike="noStrike" spc="-1">
                <a:solidFill>
                  <a:srgbClr val="000000"/>
                </a:solidFill>
                <a:latin typeface="Courier New" panose="02070309020205020404"/>
              </a:rPr>
              <a:t> = </a:t>
            </a:r>
            <a:r>
              <a:rPr lang="pt-BR" sz="2400" b="1" i="1" strike="noStrike" spc="-1">
                <a:solidFill>
                  <a:srgbClr val="EB641B"/>
                </a:solidFill>
                <a:latin typeface="Courier New" panose="02070309020205020404"/>
              </a:rPr>
              <a:t>“Fulano”</a:t>
            </a:r>
            <a:r>
              <a:rPr lang="pt-BR" sz="2400" b="1" i="1" strike="noStrike" spc="-1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i="1" strike="noStrike" spc="-1">
                <a:solidFill>
                  <a:srgbClr val="0505FF"/>
                </a:solidFill>
                <a:latin typeface="Courier New" panose="02070309020205020404"/>
              </a:rPr>
              <a:t>   int </a:t>
            </a:r>
            <a:r>
              <a:rPr lang="pt-BR" sz="2400" b="1" i="1" strike="noStrike" spc="-1">
                <a:solidFill>
                  <a:srgbClr val="006600"/>
                </a:solidFill>
                <a:latin typeface="Courier New" panose="02070309020205020404"/>
              </a:rPr>
              <a:t>idade </a:t>
            </a:r>
            <a:r>
              <a:rPr lang="pt-BR" sz="2400" b="1" i="1" strike="noStrike" spc="-1">
                <a:solidFill>
                  <a:srgbClr val="000000"/>
                </a:solidFill>
                <a:latin typeface="Courier New" panose="02070309020205020404"/>
              </a:rPr>
              <a:t>= 0;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0505FF"/>
                </a:solidFill>
                <a:latin typeface="Courier New" panose="02070309020205020404"/>
              </a:rPr>
              <a:t>   public </a:t>
            </a:r>
            <a:r>
              <a:rPr lang="pt-BR" sz="2400" b="1" strike="noStrike" spc="-1">
                <a:solidFill>
                  <a:srgbClr val="000000"/>
                </a:solidFill>
                <a:latin typeface="Courier New" panose="02070309020205020404"/>
              </a:rPr>
              <a:t>Pessoa(){  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Courier New" panose="02070309020205020404"/>
              </a:rPr>
              <a:t>	 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Courier New" panose="02070309020205020404"/>
              </a:rPr>
              <a:t>   }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50000"/>
              </a:lnSpc>
            </a:pPr>
            <a:r>
              <a:rPr lang="pt-BR" sz="2400" b="1" strike="noStrike" spc="-1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E93073AD-8935-43B3-A7B7-5500149F0081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231" name="CustomShape 4"/>
          <p:cNvSpPr/>
          <p:nvPr/>
        </p:nvSpPr>
        <p:spPr>
          <a:xfrm>
            <a:off x="699480" y="2421000"/>
            <a:ext cx="7848360" cy="11516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" name="CustomShape 5"/>
          <p:cNvSpPr/>
          <p:nvPr/>
        </p:nvSpPr>
        <p:spPr>
          <a:xfrm>
            <a:off x="5224320" y="4349880"/>
            <a:ext cx="3092040" cy="1152000"/>
          </a:xfrm>
          <a:prstGeom prst="wedgeRoundRectCallout">
            <a:avLst>
              <a:gd name="adj1" fmla="val -51421"/>
              <a:gd name="adj2" fmla="val -116564"/>
              <a:gd name="adj3" fmla="val 16667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Atributos com valores 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</a:rPr>
              <a:t>default na declaração dos 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i="1" strike="noStrike" spc="-1">
                <a:solidFill>
                  <a:srgbClr val="000000"/>
                </a:solidFill>
                <a:latin typeface="Arial" panose="020B0604020202020204"/>
              </a:rPr>
              <a:t>Atributos...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Exemplo 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34" name="TextShape 2"/>
          <p:cNvSpPr txBox="1"/>
          <p:nvPr/>
        </p:nvSpPr>
        <p:spPr>
          <a:xfrm>
            <a:off x="914400" y="1447920"/>
            <a:ext cx="783396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Implemente também os métodos construtores e inicie os atributos com valores </a:t>
            </a:r>
            <a:r>
              <a:rPr lang="pt-BR" sz="2800" b="0" i="1" strike="noStrike" spc="-1">
                <a:solidFill>
                  <a:srgbClr val="000000"/>
                </a:solidFill>
                <a:latin typeface="Calibri"/>
              </a:rPr>
              <a:t>defaults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 nas classes do Sistema de Estacionamento...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5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4BDF44D4-C1A1-4A9D-9810-06B02DF38288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grpSp>
        <p:nvGrpSpPr>
          <p:cNvPr id="236" name="Group 4"/>
          <p:cNvGrpSpPr/>
          <p:nvPr/>
        </p:nvGrpSpPr>
        <p:grpSpPr>
          <a:xfrm>
            <a:off x="648000" y="3744000"/>
            <a:ext cx="3600000" cy="2376000"/>
            <a:chOff x="648000" y="3744000"/>
            <a:chExt cx="3600000" cy="2376000"/>
          </a:xfrm>
        </p:grpSpPr>
        <p:sp>
          <p:nvSpPr>
            <p:cNvPr id="237" name="CustomShape 5"/>
            <p:cNvSpPr/>
            <p:nvPr/>
          </p:nvSpPr>
          <p:spPr>
            <a:xfrm>
              <a:off x="648000" y="3744000"/>
              <a:ext cx="360000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000000"/>
                  </a:solidFill>
                  <a:latin typeface="Arial" panose="020B0604020202020204"/>
                </a:rPr>
                <a:t>Pessoa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38" name="CustomShape 6"/>
            <p:cNvSpPr/>
            <p:nvPr/>
          </p:nvSpPr>
          <p:spPr>
            <a:xfrm>
              <a:off x="648000" y="4134600"/>
              <a:ext cx="3600000" cy="9774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nome: String = “Fulano”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idade: int = 0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peso: double = 30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altura: double = 1.50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39" name="CustomShape 7"/>
            <p:cNvSpPr/>
            <p:nvPr/>
          </p:nvSpPr>
          <p:spPr>
            <a:xfrm>
              <a:off x="648000" y="5112360"/>
              <a:ext cx="3600000" cy="10076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Pessoa()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...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  <p:grpSp>
        <p:nvGrpSpPr>
          <p:cNvPr id="240" name="Group 8"/>
          <p:cNvGrpSpPr/>
          <p:nvPr/>
        </p:nvGrpSpPr>
        <p:grpSpPr>
          <a:xfrm>
            <a:off x="4948200" y="3744000"/>
            <a:ext cx="3800160" cy="2376000"/>
            <a:chOff x="4948200" y="3744000"/>
            <a:chExt cx="3800160" cy="2376000"/>
          </a:xfrm>
        </p:grpSpPr>
        <p:sp>
          <p:nvSpPr>
            <p:cNvPr id="241" name="CustomShape 9"/>
            <p:cNvSpPr/>
            <p:nvPr/>
          </p:nvSpPr>
          <p:spPr>
            <a:xfrm>
              <a:off x="4948200" y="3744000"/>
              <a:ext cx="380016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000000"/>
                  </a:solidFill>
                  <a:latin typeface="Arial" panose="020B0604020202020204"/>
                </a:rPr>
                <a:t>Veiculo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42" name="CustomShape 10"/>
            <p:cNvSpPr/>
            <p:nvPr/>
          </p:nvSpPr>
          <p:spPr>
            <a:xfrm>
              <a:off x="4948200" y="4134600"/>
              <a:ext cx="3800160" cy="8330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modelo: String = “Fusca”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ano: int = 1980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preco: double = 4000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43" name="CustomShape 11"/>
            <p:cNvSpPr/>
            <p:nvPr/>
          </p:nvSpPr>
          <p:spPr>
            <a:xfrm>
              <a:off x="4948200" y="4968000"/>
              <a:ext cx="3800160" cy="11520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Veiculo()</a:t>
              </a:r>
              <a:endParaRPr lang="pt-BR" sz="16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000000"/>
                  </a:solidFill>
                  <a:latin typeface="Arial" panose="020B0604020202020204"/>
                </a:rPr>
                <a:t>...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00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pt-BR" dirty="0"/>
              <a:t>Crie uma classe chamada Time, contendo o nome do time, a cor da camisa e o número da sua classificação no campeonato brasileiro.</a:t>
            </a:r>
            <a:endParaRPr lang="pt-BR" dirty="0"/>
          </a:p>
          <a:p>
            <a:r>
              <a:rPr lang="pt-BR" dirty="0"/>
              <a:t>Crie um construtor que atribua como padrão a cor da camisa como “branca” e a sua classificação como 99.</a:t>
            </a:r>
            <a:endParaRPr lang="pt-BR" dirty="0"/>
          </a:p>
          <a:p>
            <a:r>
              <a:rPr lang="en-US" altLang="pt-BR" dirty="0"/>
              <a:t>Teste em uma class Main a instanciação de um novo Time e assim que declarar o time imprima seus valores sem receber nada do usuário.</a:t>
            </a:r>
            <a:endParaRPr lang="en-US" alt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Revisão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/>
          </p:nvPr>
        </p:nvSpPr>
        <p:spPr/>
        <p:txBody>
          <a:bodyPr anchor="t"/>
          <a:lstStyle/>
          <a:p>
            <a:r>
              <a:rPr lang="pt-BR" dirty="0"/>
              <a:t>Classes: Estrutura de vários objetos com características e ações em comum.</a:t>
            </a:r>
            <a:endParaRPr lang="pt-BR" dirty="0"/>
          </a:p>
          <a:p>
            <a:pPr lvl="1"/>
            <a:r>
              <a:rPr lang="pt-BR" dirty="0"/>
              <a:t>Atributos: características, variáveis</a:t>
            </a:r>
            <a:endParaRPr lang="pt-BR" dirty="0"/>
          </a:p>
          <a:p>
            <a:pPr lvl="1"/>
            <a:r>
              <a:rPr lang="pt-BR" dirty="0"/>
              <a:t>Métodos: ações, funções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sz="1800" dirty="0" err="1"/>
              <a:t>class</a:t>
            </a:r>
            <a:r>
              <a:rPr lang="pt-BR" sz="1800" dirty="0"/>
              <a:t> Veiculo {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</a:t>
            </a:r>
            <a:r>
              <a:rPr lang="pt-BR" sz="1800" dirty="0" err="1"/>
              <a:t>String</a:t>
            </a:r>
            <a:r>
              <a:rPr lang="pt-BR" sz="1800" dirty="0"/>
              <a:t> placa;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   </a:t>
            </a:r>
            <a:r>
              <a:rPr lang="pt-BR" sz="1800" dirty="0" err="1"/>
              <a:t>int</a:t>
            </a:r>
            <a:r>
              <a:rPr lang="pt-BR" sz="1800" dirty="0"/>
              <a:t> ano;</a:t>
            </a:r>
            <a:endParaRPr lang="pt-BR" sz="1800" dirty="0"/>
          </a:p>
          <a:p>
            <a:pPr marL="0" indent="0">
              <a:buNone/>
            </a:pPr>
            <a:r>
              <a:rPr lang="pt-BR" sz="1800" dirty="0"/>
              <a:t>}</a:t>
            </a:r>
            <a:endParaRPr lang="pt-BR" dirty="0"/>
          </a:p>
          <a:p>
            <a:r>
              <a:rPr lang="pt-BR" dirty="0"/>
              <a:t>Objetos: Instâncias das classes. </a:t>
            </a:r>
            <a:endParaRPr lang="pt-BR" dirty="0"/>
          </a:p>
          <a:p>
            <a:pPr marL="0" indent="0">
              <a:buNone/>
            </a:pPr>
            <a:r>
              <a:rPr lang="pt-BR" sz="2000" dirty="0"/>
              <a:t>Veiculo fusca = new Veiculo();</a:t>
            </a:r>
            <a:endParaRPr lang="pt-BR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Exercício 01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45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Implemente em Java a Classe ‘Conta’ abaixo...</a:t>
            </a:r>
            <a:endParaRPr lang="pt-BR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6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6EE92AEA-94F7-46DA-A8E2-8D9BD5E942B8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grpSp>
        <p:nvGrpSpPr>
          <p:cNvPr id="247" name="Group 4"/>
          <p:cNvGrpSpPr/>
          <p:nvPr/>
        </p:nvGrpSpPr>
        <p:grpSpPr>
          <a:xfrm>
            <a:off x="296016" y="2133720"/>
            <a:ext cx="5327280" cy="4336060"/>
            <a:chOff x="296016" y="2133720"/>
            <a:chExt cx="5327280" cy="4336060"/>
          </a:xfrm>
        </p:grpSpPr>
        <p:sp>
          <p:nvSpPr>
            <p:cNvPr id="248" name="CustomShape 5"/>
            <p:cNvSpPr/>
            <p:nvPr/>
          </p:nvSpPr>
          <p:spPr>
            <a:xfrm>
              <a:off x="296016" y="2133720"/>
              <a:ext cx="532728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 dirty="0">
                  <a:solidFill>
                    <a:srgbClr val="000000"/>
                  </a:solidFill>
                  <a:latin typeface="Arial" panose="020B0604020202020204"/>
                </a:rPr>
                <a:t>Conta</a:t>
              </a:r>
              <a:endParaRPr lang="pt-BR" sz="2000" b="0" strike="noStrike" spc="-1" dirty="0">
                <a:latin typeface="Arial" panose="020B0604020202020204"/>
              </a:endParaRPr>
            </a:p>
          </p:txBody>
        </p:sp>
        <p:sp>
          <p:nvSpPr>
            <p:cNvPr id="249" name="CustomShape 6"/>
            <p:cNvSpPr/>
            <p:nvPr/>
          </p:nvSpPr>
          <p:spPr>
            <a:xfrm>
              <a:off x="296016" y="2523960"/>
              <a:ext cx="5327280" cy="128232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dono: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String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 = “Fulano”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numero: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int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 = 123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saldo: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 = 0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limite: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 = 100</a:t>
              </a:r>
              <a:endParaRPr lang="pt-BR" sz="2000" b="0" strike="noStrike" spc="-1" dirty="0">
                <a:latin typeface="Arial" panose="020B0604020202020204"/>
              </a:endParaRPr>
            </a:p>
          </p:txBody>
        </p:sp>
        <p:sp>
          <p:nvSpPr>
            <p:cNvPr id="250" name="CustomShape 7"/>
            <p:cNvSpPr/>
            <p:nvPr/>
          </p:nvSpPr>
          <p:spPr>
            <a:xfrm>
              <a:off x="296016" y="3784180"/>
              <a:ext cx="5327280" cy="26856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spc="-1" dirty="0">
                  <a:solidFill>
                    <a:srgbClr val="000000"/>
                  </a:solidFill>
                  <a:latin typeface="Arial" panose="020B0604020202020204"/>
                </a:rPr>
                <a:t>s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aque(quantidade: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void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spc="-1" dirty="0">
                  <a:solidFill>
                    <a:srgbClr val="000000"/>
                  </a:solidFill>
                  <a:latin typeface="Arial" panose="020B0604020202020204"/>
                </a:rPr>
                <a:t>d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eposito(quantidade: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void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spc="-1" dirty="0" err="1">
                  <a:solidFill>
                    <a:srgbClr val="000000"/>
                  </a:solidFill>
                  <a:latin typeface="Arial" panose="020B0604020202020204"/>
                </a:rPr>
                <a:t>v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erificaSaldo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():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spc="-1" dirty="0" err="1">
                  <a:solidFill>
                    <a:srgbClr val="000000"/>
                  </a:solidFill>
                  <a:latin typeface="Arial" panose="020B0604020202020204"/>
                </a:rPr>
                <a:t>v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erificaLimite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():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spc="-1" dirty="0" err="1">
                  <a:solidFill>
                    <a:srgbClr val="000000"/>
                  </a:solidFill>
                  <a:latin typeface="Arial" panose="020B0604020202020204"/>
                </a:rPr>
                <a:t>a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lteraLimite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(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novoLimite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void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spc="-1" dirty="0" err="1">
                  <a:solidFill>
                    <a:srgbClr val="000000"/>
                  </a:solidFill>
                  <a:latin typeface="Arial" panose="020B0604020202020204"/>
                </a:rPr>
                <a:t>a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umentaLimite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(quantidade: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void</a:t>
              </a:r>
              <a:endParaRPr lang="pt-BR" sz="20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spc="-1" dirty="0" err="1">
                  <a:solidFill>
                    <a:srgbClr val="000000"/>
                  </a:solidFill>
                  <a:latin typeface="Arial" panose="020B0604020202020204"/>
                </a:rPr>
                <a:t>d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imuniLimite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(quantidade: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r>
                <a:rPr lang="pt-BR" sz="20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): </a:t>
              </a:r>
              <a:r>
                <a:rPr lang="pt-BR" sz="20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void</a:t>
              </a:r>
              <a:endParaRPr lang="pt-BR" sz="2000" b="0" strike="noStrike" spc="-1" dirty="0">
                <a:latin typeface="Arial" panose="020B0604020202020204"/>
              </a:endParaRPr>
            </a:p>
          </p:txBody>
        </p:sp>
      </p:grpSp>
      <p:sp>
        <p:nvSpPr>
          <p:cNvPr id="2" name="Balão de Fala: Retângulo 1"/>
          <p:cNvSpPr/>
          <p:nvPr/>
        </p:nvSpPr>
        <p:spPr>
          <a:xfrm>
            <a:off x="6165130" y="3485834"/>
            <a:ext cx="2752627" cy="435717"/>
          </a:xfrm>
          <a:prstGeom prst="wedgeRectCallout">
            <a:avLst>
              <a:gd name="adj1" fmla="val -123915"/>
              <a:gd name="adj2" fmla="val 1200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Diminui saldo</a:t>
            </a:r>
            <a:endParaRPr lang="pt-BR" dirty="0"/>
          </a:p>
        </p:txBody>
      </p:sp>
      <p:sp>
        <p:nvSpPr>
          <p:cNvPr id="10" name="Balão de Fala: Retângulo 9"/>
          <p:cNvSpPr/>
          <p:nvPr/>
        </p:nvSpPr>
        <p:spPr>
          <a:xfrm>
            <a:off x="6165130" y="3958743"/>
            <a:ext cx="2752627" cy="435717"/>
          </a:xfrm>
          <a:prstGeom prst="wedgeRectCallout">
            <a:avLst>
              <a:gd name="adj1" fmla="val -113641"/>
              <a:gd name="adj2" fmla="val 898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Aumenta saldo</a:t>
            </a:r>
            <a:endParaRPr lang="pt-BR" dirty="0"/>
          </a:p>
        </p:txBody>
      </p:sp>
      <p:sp>
        <p:nvSpPr>
          <p:cNvPr id="11" name="Balão de Fala: Retângulo 10"/>
          <p:cNvSpPr/>
          <p:nvPr/>
        </p:nvSpPr>
        <p:spPr>
          <a:xfrm>
            <a:off x="6165129" y="4430886"/>
            <a:ext cx="2752627" cy="435717"/>
          </a:xfrm>
          <a:prstGeom prst="wedgeRectCallout">
            <a:avLst>
              <a:gd name="adj1" fmla="val -166380"/>
              <a:gd name="adj2" fmla="val 53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Retorna saldo</a:t>
            </a:r>
            <a:endParaRPr lang="pt-BR" dirty="0"/>
          </a:p>
        </p:txBody>
      </p:sp>
      <p:sp>
        <p:nvSpPr>
          <p:cNvPr id="12" name="Balão de Fala: Retângulo 11"/>
          <p:cNvSpPr/>
          <p:nvPr/>
        </p:nvSpPr>
        <p:spPr>
          <a:xfrm>
            <a:off x="6165128" y="4909414"/>
            <a:ext cx="2752627" cy="435717"/>
          </a:xfrm>
          <a:prstGeom prst="wedgeRectCallout">
            <a:avLst>
              <a:gd name="adj1" fmla="val -164325"/>
              <a:gd name="adj2" fmla="val 11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Retorna limite</a:t>
            </a:r>
            <a:endParaRPr lang="pt-BR" dirty="0"/>
          </a:p>
        </p:txBody>
      </p:sp>
      <p:sp>
        <p:nvSpPr>
          <p:cNvPr id="13" name="Balão de Fala: Retângulo 12"/>
          <p:cNvSpPr/>
          <p:nvPr/>
        </p:nvSpPr>
        <p:spPr>
          <a:xfrm>
            <a:off x="6165127" y="5379779"/>
            <a:ext cx="2752627" cy="435717"/>
          </a:xfrm>
          <a:prstGeom prst="wedgeRectCallout">
            <a:avLst>
              <a:gd name="adj1" fmla="val -103024"/>
              <a:gd name="adj2" fmla="val -226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Altera o limite</a:t>
            </a:r>
            <a:endParaRPr lang="pt-BR" dirty="0"/>
          </a:p>
        </p:txBody>
      </p:sp>
      <p:sp>
        <p:nvSpPr>
          <p:cNvPr id="14" name="Balão de Fala: Retângulo 13"/>
          <p:cNvSpPr/>
          <p:nvPr/>
        </p:nvSpPr>
        <p:spPr>
          <a:xfrm>
            <a:off x="6165127" y="5878008"/>
            <a:ext cx="2752627" cy="435717"/>
          </a:xfrm>
          <a:prstGeom prst="wedgeRectCallout">
            <a:avLst>
              <a:gd name="adj1" fmla="val -91038"/>
              <a:gd name="adj2" fmla="val -87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Soma o valor ao limite</a:t>
            </a:r>
            <a:endParaRPr lang="pt-BR" dirty="0"/>
          </a:p>
        </p:txBody>
      </p:sp>
      <p:sp>
        <p:nvSpPr>
          <p:cNvPr id="15" name="Balão de Fala: Retângulo 14"/>
          <p:cNvSpPr/>
          <p:nvPr/>
        </p:nvSpPr>
        <p:spPr>
          <a:xfrm>
            <a:off x="6165127" y="6359389"/>
            <a:ext cx="2752627" cy="435717"/>
          </a:xfrm>
          <a:prstGeom prst="wedgeRectCallout">
            <a:avLst>
              <a:gd name="adj1" fmla="val -104394"/>
              <a:gd name="adj2" fmla="val -876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Subtrai o valor do limite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Exercício 02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2" name="TextShape 2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Crie uma classe chamada calculadora, que contenha dois atributos do tipo inteiro e tenha os métodos de soma, subtração, multiplicação e divisão. </a:t>
            </a:r>
            <a:endParaRPr lang="pt-BR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Crie uma classe chamada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Calibri"/>
              </a:rPr>
              <a:t>CalculadoraTeste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 que teste a classe criada anteriormente (classe que possui o método </a:t>
            </a:r>
            <a:r>
              <a:rPr lang="pt-BR" sz="2800" b="0" i="1" strike="noStrike" spc="-1" dirty="0" err="1">
                <a:solidFill>
                  <a:srgbClr val="000000"/>
                </a:solidFill>
                <a:latin typeface="Calibri"/>
              </a:rPr>
              <a:t>Main</a:t>
            </a:r>
            <a:r>
              <a:rPr lang="pt-BR" sz="2800" b="0" strike="noStrike" spc="-1" dirty="0">
                <a:solidFill>
                  <a:srgbClr val="000000"/>
                </a:solidFill>
                <a:latin typeface="Calibri"/>
              </a:rPr>
              <a:t>)</a:t>
            </a:r>
            <a:endParaRPr lang="pt-BR" sz="28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3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27C479FD-A8B7-4AA7-BEFE-032FC28B6028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Exercício 03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914400" y="1447920"/>
            <a:ext cx="804996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Crie uma classe ‘</a:t>
            </a:r>
            <a:r>
              <a:rPr lang="pt-BR" sz="2800" b="1" i="1" strike="noStrike" spc="-1">
                <a:solidFill>
                  <a:srgbClr val="000000"/>
                </a:solidFill>
                <a:latin typeface="Calibri"/>
              </a:rPr>
              <a:t>Retangulo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’ que obedeça à descrição abaixo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8D981A1B-0D73-46F9-AC3C-ED710B5D66E5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grpSp>
        <p:nvGrpSpPr>
          <p:cNvPr id="257" name="Group 4"/>
          <p:cNvGrpSpPr/>
          <p:nvPr/>
        </p:nvGrpSpPr>
        <p:grpSpPr>
          <a:xfrm>
            <a:off x="174599" y="2782800"/>
            <a:ext cx="4067463" cy="2517480"/>
            <a:chOff x="174600" y="2782800"/>
            <a:chExt cx="3024000" cy="2517480"/>
          </a:xfrm>
        </p:grpSpPr>
        <p:sp>
          <p:nvSpPr>
            <p:cNvPr id="258" name="CustomShape 5"/>
            <p:cNvSpPr/>
            <p:nvPr/>
          </p:nvSpPr>
          <p:spPr>
            <a:xfrm>
              <a:off x="174600" y="2782800"/>
              <a:ext cx="3024000" cy="52812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1600" b="1" strike="noStrike" spc="-1">
                  <a:solidFill>
                    <a:srgbClr val="000000"/>
                  </a:solidFill>
                  <a:latin typeface="Arial" panose="020B0604020202020204"/>
                </a:rPr>
                <a:t>Retangulo</a:t>
              </a:r>
              <a:endParaRPr lang="pt-BR" sz="1600" b="0" strike="noStrike" spc="-1">
                <a:latin typeface="Arial" panose="020B0604020202020204"/>
              </a:endParaRPr>
            </a:p>
          </p:txBody>
        </p:sp>
        <p:sp>
          <p:nvSpPr>
            <p:cNvPr id="259" name="CustomShape 6"/>
            <p:cNvSpPr/>
            <p:nvPr/>
          </p:nvSpPr>
          <p:spPr>
            <a:xfrm>
              <a:off x="174600" y="3311640"/>
              <a:ext cx="3024000" cy="11268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16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lado1: </a:t>
              </a: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endParaRPr lang="pt-BR" sz="16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lado2: </a:t>
              </a: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endParaRPr lang="pt-BR" sz="16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area</a:t>
              </a:r>
              <a:r>
                <a:rPr lang="pt-BR" sz="16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: </a:t>
              </a: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endParaRPr lang="pt-BR" sz="16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perimetro</a:t>
              </a:r>
              <a:r>
                <a:rPr lang="pt-BR" sz="16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: </a:t>
              </a: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endParaRPr lang="pt-BR" sz="1600" b="0" strike="noStrike" spc="-1" dirty="0">
                <a:latin typeface="Arial" panose="020B0604020202020204"/>
              </a:endParaRPr>
            </a:p>
          </p:txBody>
        </p:sp>
        <p:sp>
          <p:nvSpPr>
            <p:cNvPr id="260" name="CustomShape 7"/>
            <p:cNvSpPr/>
            <p:nvPr/>
          </p:nvSpPr>
          <p:spPr>
            <a:xfrm>
              <a:off x="174600" y="4438800"/>
              <a:ext cx="3024000" cy="8614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CalculaArea</a:t>
              </a:r>
              <a:r>
                <a:rPr lang="pt-BR" sz="16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(novoLado1, novoLado2): </a:t>
              </a: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void</a:t>
              </a:r>
              <a:endParaRPr lang="pt-BR" sz="1600" b="0" strike="noStrike" spc="-1" dirty="0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CalculaPerimetro</a:t>
              </a:r>
              <a:r>
                <a:rPr lang="pt-BR" sz="1600" b="0" strike="noStrike" spc="-1" dirty="0">
                  <a:solidFill>
                    <a:srgbClr val="000000"/>
                  </a:solidFill>
                  <a:latin typeface="Arial" panose="020B0604020202020204"/>
                </a:rPr>
                <a:t>(): </a:t>
              </a:r>
              <a:r>
                <a:rPr lang="pt-BR" sz="1600" b="0" strike="noStrike" spc="-1" dirty="0" err="1">
                  <a:solidFill>
                    <a:srgbClr val="000000"/>
                  </a:solidFill>
                  <a:latin typeface="Arial" panose="020B0604020202020204"/>
                </a:rPr>
                <a:t>double</a:t>
              </a:r>
              <a:endParaRPr lang="pt-BR" sz="1600" b="0" strike="noStrike" spc="-1" dirty="0">
                <a:latin typeface="Arial" panose="020B0604020202020204"/>
              </a:endParaRPr>
            </a:p>
          </p:txBody>
        </p:sp>
      </p:grpSp>
      <p:sp>
        <p:nvSpPr>
          <p:cNvPr id="261" name="CustomShape 8"/>
          <p:cNvSpPr/>
          <p:nvPr/>
        </p:nvSpPr>
        <p:spPr>
          <a:xfrm>
            <a:off x="3855562" y="1951348"/>
            <a:ext cx="5108798" cy="664725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00000"/>
              </a:lnSpc>
              <a:buClr>
                <a:srgbClr val="2DA2BF"/>
              </a:buClr>
              <a:buFont typeface="Arial" panose="020B0604020202020204"/>
              <a:buChar char="•"/>
            </a:pP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Crie também uma classe </a:t>
            </a:r>
            <a:r>
              <a:rPr lang="pt-BR" sz="2400" b="1" i="1" strike="noStrike" spc="-1" dirty="0" err="1">
                <a:solidFill>
                  <a:srgbClr val="000000"/>
                </a:solidFill>
                <a:latin typeface="Calibri"/>
              </a:rPr>
              <a:t>TestaRetangulo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, que possua o método </a:t>
            </a:r>
            <a:r>
              <a:rPr lang="pt-BR" sz="2400" b="0" strike="noStrike" spc="-1" dirty="0" err="1">
                <a:solidFill>
                  <a:srgbClr val="000000"/>
                </a:solidFill>
                <a:latin typeface="Calibri"/>
              </a:rPr>
              <a:t>main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. Realize as seguintes operações:</a:t>
            </a:r>
            <a:endParaRPr lang="pt-BR" sz="2400" b="0" strike="noStrike" spc="-1" dirty="0">
              <a:latin typeface="Arial" panose="020B0604020202020204"/>
            </a:endParaRPr>
          </a:p>
          <a:p>
            <a:pPr marL="800100" lvl="1" indent="-342900">
              <a:lnSpc>
                <a:spcPct val="100000"/>
              </a:lnSpc>
              <a:buClr>
                <a:srgbClr val="2DA2BF"/>
              </a:buClr>
              <a:buFont typeface="Arial" panose="020B0604020202020204"/>
              <a:buChar char="•"/>
            </a:pP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Instancie a classe </a:t>
            </a:r>
            <a:r>
              <a:rPr lang="pt-BR" sz="2100" b="1" i="1" strike="noStrike" spc="-1" dirty="0" err="1">
                <a:solidFill>
                  <a:srgbClr val="000000"/>
                </a:solidFill>
                <a:latin typeface="Calibri"/>
              </a:rPr>
              <a:t>Retangulo</a:t>
            </a: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, criando um objeto </a:t>
            </a:r>
            <a:r>
              <a:rPr lang="pt-BR" sz="2100" b="1" i="1" strike="noStrike" spc="-1" dirty="0" err="1">
                <a:solidFill>
                  <a:srgbClr val="000000"/>
                </a:solidFill>
                <a:latin typeface="Calibri"/>
              </a:rPr>
              <a:t>novoRetangulo</a:t>
            </a: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 do tipo </a:t>
            </a:r>
            <a:r>
              <a:rPr lang="pt-BR" sz="2100" b="1" i="1" strike="noStrike" spc="-1" dirty="0" err="1">
                <a:solidFill>
                  <a:srgbClr val="000000"/>
                </a:solidFill>
                <a:latin typeface="Calibri"/>
              </a:rPr>
              <a:t>Retangulo</a:t>
            </a: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100" b="0" strike="noStrike" spc="-1" dirty="0">
              <a:latin typeface="Arial" panose="020B0604020202020204"/>
            </a:endParaRPr>
          </a:p>
          <a:p>
            <a:pPr marL="800100" lvl="1" indent="-342900">
              <a:lnSpc>
                <a:spcPct val="100000"/>
              </a:lnSpc>
              <a:buClr>
                <a:srgbClr val="2DA2BF"/>
              </a:buClr>
              <a:buFont typeface="Arial" panose="020B0604020202020204"/>
              <a:buChar char="•"/>
            </a:pP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Atribua o valor 10 ao atributo lado1</a:t>
            </a:r>
            <a:endParaRPr lang="pt-BR" sz="2100" b="0" strike="noStrike" spc="-1" dirty="0">
              <a:latin typeface="Arial" panose="020B0604020202020204"/>
            </a:endParaRPr>
          </a:p>
          <a:p>
            <a:pPr marL="800100" lvl="1" indent="-342900">
              <a:lnSpc>
                <a:spcPct val="100000"/>
              </a:lnSpc>
              <a:buClr>
                <a:srgbClr val="2DA2BF"/>
              </a:buClr>
              <a:buFont typeface="Arial" panose="020B0604020202020204"/>
              <a:buChar char="•"/>
            </a:pP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Atribua o valor 5 ao atributo lado2</a:t>
            </a:r>
            <a:endParaRPr lang="pt-BR" sz="2100" b="0" strike="noStrike" spc="-1" dirty="0">
              <a:latin typeface="Arial" panose="020B0604020202020204"/>
            </a:endParaRPr>
          </a:p>
          <a:p>
            <a:pPr marL="800100" lvl="1" indent="-342900">
              <a:lnSpc>
                <a:spcPct val="100000"/>
              </a:lnSpc>
              <a:buClr>
                <a:srgbClr val="2DA2BF"/>
              </a:buClr>
              <a:buFont typeface="Arial" panose="020B0604020202020204"/>
              <a:buChar char="•"/>
            </a:pP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Chame o método </a:t>
            </a:r>
            <a:r>
              <a:rPr lang="pt-BR" sz="2100" b="1" i="1" strike="noStrike" spc="-1" dirty="0" err="1">
                <a:solidFill>
                  <a:srgbClr val="000000"/>
                </a:solidFill>
                <a:latin typeface="Calibri"/>
              </a:rPr>
              <a:t>calcularArea</a:t>
            </a: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100" b="0" strike="noStrike" spc="-1" dirty="0">
              <a:latin typeface="Arial" panose="020B0604020202020204"/>
            </a:endParaRPr>
          </a:p>
          <a:p>
            <a:pPr marL="800100" lvl="1" indent="-342900">
              <a:lnSpc>
                <a:spcPct val="100000"/>
              </a:lnSpc>
              <a:buClr>
                <a:srgbClr val="2DA2BF"/>
              </a:buClr>
              <a:buFont typeface="Arial" panose="020B0604020202020204"/>
              <a:buChar char="•"/>
            </a:pP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Chame o método </a:t>
            </a:r>
            <a:r>
              <a:rPr lang="pt-BR" sz="2100" b="1" i="1" strike="noStrike" spc="-1" dirty="0" err="1">
                <a:solidFill>
                  <a:srgbClr val="000000"/>
                </a:solidFill>
                <a:latin typeface="Calibri"/>
              </a:rPr>
              <a:t>calcularPerimetro</a:t>
            </a: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100" b="0" strike="noStrike" spc="-1" dirty="0">
              <a:latin typeface="Arial" panose="020B0604020202020204"/>
            </a:endParaRPr>
          </a:p>
          <a:p>
            <a:pPr marL="800100" lvl="1" indent="-342900">
              <a:lnSpc>
                <a:spcPct val="100000"/>
              </a:lnSpc>
              <a:buClr>
                <a:srgbClr val="2DA2BF"/>
              </a:buClr>
              <a:buFont typeface="Arial" panose="020B0604020202020204"/>
              <a:buChar char="•"/>
            </a:pP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Atribua o valor 7 ao atributo lado2</a:t>
            </a:r>
            <a:endParaRPr lang="pt-BR" sz="2100" b="0" strike="noStrike" spc="-1" dirty="0">
              <a:latin typeface="Arial" panose="020B0604020202020204"/>
            </a:endParaRPr>
          </a:p>
          <a:p>
            <a:pPr marL="800100" lvl="1" indent="-342900">
              <a:lnSpc>
                <a:spcPct val="100000"/>
              </a:lnSpc>
              <a:buClr>
                <a:srgbClr val="2DA2BF"/>
              </a:buClr>
              <a:buFont typeface="Arial" panose="020B0604020202020204"/>
              <a:buChar char="•"/>
            </a:pP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Chame o método </a:t>
            </a:r>
            <a:r>
              <a:rPr lang="pt-BR" sz="2100" b="1" i="1" strike="noStrike" spc="-1" dirty="0" err="1">
                <a:solidFill>
                  <a:srgbClr val="000000"/>
                </a:solidFill>
                <a:latin typeface="Calibri"/>
              </a:rPr>
              <a:t>calcularArea</a:t>
            </a: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pt-BR" sz="2100" b="0" strike="noStrike" spc="-1" dirty="0">
              <a:latin typeface="Arial" panose="020B0604020202020204"/>
            </a:endParaRPr>
          </a:p>
          <a:p>
            <a:pPr marL="800100" lvl="1" indent="-342900">
              <a:lnSpc>
                <a:spcPct val="100000"/>
              </a:lnSpc>
              <a:buClr>
                <a:srgbClr val="2DA2BF"/>
              </a:buClr>
              <a:buFont typeface="Arial" panose="020B0604020202020204"/>
              <a:buChar char="•"/>
            </a:pPr>
            <a:r>
              <a:rPr lang="pt-BR" sz="2100" b="0" strike="noStrike" spc="-1" dirty="0">
                <a:solidFill>
                  <a:srgbClr val="000000"/>
                </a:solidFill>
                <a:latin typeface="Calibri"/>
              </a:rPr>
              <a:t>Chame o método </a:t>
            </a:r>
            <a:r>
              <a:rPr lang="pt-BR" sz="2100" b="1" i="1" strike="noStrike" spc="-1" dirty="0" err="1">
                <a:solidFill>
                  <a:srgbClr val="000000"/>
                </a:solidFill>
                <a:latin typeface="Calibri"/>
              </a:rPr>
              <a:t>calcularPerimetro</a:t>
            </a:r>
            <a:endParaRPr lang="pt-BR" sz="2100" b="0" strike="noStrike" spc="-1" dirty="0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464646"/>
                </a:solidFill>
                <a:latin typeface="Arial" panose="020B0604020202020204"/>
              </a:rPr>
              <a:t>Exercício 04 (não precisa codificar, apenas escreva quais são as classes, atributos e métodos</a:t>
            </a:r>
            <a:endParaRPr lang="pt-BR" sz="2800" b="0" strike="noStrike" spc="-1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914400" y="1447920"/>
            <a:ext cx="7905240" cy="50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 dirty="0">
                <a:solidFill>
                  <a:srgbClr val="000000"/>
                </a:solidFill>
                <a:latin typeface="Arial" panose="020B0604020202020204"/>
              </a:rPr>
              <a:t>Para entender as necessidades de informação de uma biblioteca universitária foi proposto um sistema que deve atender as seguintes características: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O cadastro dos usuários da biblioteca com endereço completo. Os usuários podem ser classificados em três grupos: Professores, Alunos e Funcionários.</a:t>
            </a:r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O cadastro das obras da biblioteca, que podem ser classificadas em: Livros científicos, periódicos informativos, periódicos diversos, entretenimento, etc.</a:t>
            </a:r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A língua e a mídia em que se encontra o exemplar da obra.</a:t>
            </a:r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Os autores da obra com o controle da nacionalidade do autor.</a:t>
            </a:r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As editoras dos exemplares com o ano de edição de cada exemplar.</a:t>
            </a:r>
            <a:endParaRPr lang="pt-BR" sz="20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 dirty="0">
                <a:solidFill>
                  <a:srgbClr val="FF0000"/>
                </a:solidFill>
                <a:highlight>
                  <a:srgbClr val="FFFF00"/>
                </a:highlight>
                <a:latin typeface="Calibri"/>
              </a:rPr>
              <a:t>Identifique </a:t>
            </a:r>
            <a:r>
              <a:rPr lang="pt-BR" sz="2400" b="0" strike="noStrike" spc="-1" dirty="0">
                <a:solidFill>
                  <a:srgbClr val="000000"/>
                </a:solidFill>
                <a:latin typeface="Calibri"/>
              </a:rPr>
              <a:t>os possíveis objetos com seus respectivos atributos e métodos.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39CC49B0-8E35-4D49-A45E-64D0FA485807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464646"/>
                </a:solidFill>
                <a:latin typeface="Arial" panose="020B0604020202020204"/>
              </a:rPr>
              <a:t>Exercício 04</a:t>
            </a:r>
            <a:endParaRPr lang="pt-BR" sz="2800" b="0" strike="noStrike" spc="-1" dirty="0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263" name="TextShape 2"/>
          <p:cNvSpPr txBox="1"/>
          <p:nvPr/>
        </p:nvSpPr>
        <p:spPr>
          <a:xfrm>
            <a:off x="914400" y="1447920"/>
            <a:ext cx="7905240" cy="50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90170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Usuario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7370" lvl="1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nome,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endereço, </a:t>
            </a: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7370" lvl="1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bairro,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cidade, </a:t>
            </a: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7370" lvl="1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uf, </a:t>
            </a: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grupo]</a:t>
            </a: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90170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spc="-1" dirty="0">
                <a:solidFill>
                  <a:srgbClr val="000000"/>
                </a:solidFill>
                <a:latin typeface="Calibri"/>
              </a:rPr>
              <a:t>Obra [</a:t>
            </a: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 marL="547370" lvl="1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 título, </a:t>
            </a: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 autor, </a:t>
            </a: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 marL="547370" lvl="1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int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 ano, </a:t>
            </a: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classificacao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, </a:t>
            </a: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 marL="547370" lvl="1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 língua, </a:t>
            </a: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 mídia, </a:t>
            </a: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 marL="547370" lvl="1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spc="-1" dirty="0">
                <a:solidFill>
                  <a:srgbClr val="000000"/>
                </a:solidFill>
                <a:latin typeface="Calibri"/>
              </a:rPr>
              <a:t> editora]</a:t>
            </a:r>
            <a:endParaRPr lang="pt-BR" sz="2000" spc="-1" dirty="0">
              <a:solidFill>
                <a:srgbClr val="000000"/>
              </a:solidFill>
              <a:latin typeface="Calibri"/>
            </a:endParaRPr>
          </a:p>
          <a:p>
            <a:pPr marL="90170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Autor [</a:t>
            </a: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7370" lvl="1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nome, </a:t>
            </a: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547370" lvl="1" indent="-227965"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000" b="0" strike="noStrike" spc="-1" dirty="0" err="1">
                <a:solidFill>
                  <a:srgbClr val="000000"/>
                </a:solidFill>
                <a:latin typeface="Calibri"/>
              </a:rPr>
              <a:t>String</a:t>
            </a:r>
            <a:r>
              <a:rPr lang="pt-BR" sz="2000" b="0" strike="noStrike" spc="-1" dirty="0">
                <a:solidFill>
                  <a:srgbClr val="000000"/>
                </a:solidFill>
                <a:latin typeface="Calibri"/>
              </a:rPr>
              <a:t> nacionalidade]</a:t>
            </a: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39CC49B0-8E35-4D49-A45E-64D0FA485807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05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/>
          </p:nvPr>
        </p:nvSpPr>
        <p:spPr>
          <a:xfrm>
            <a:off x="914400" y="1417320"/>
            <a:ext cx="7772040" cy="5049468"/>
          </a:xfrm>
        </p:spPr>
        <p:txBody>
          <a:bodyPr anchor="t"/>
          <a:lstStyle/>
          <a:p>
            <a:r>
              <a:rPr lang="pt-BR" sz="2400" dirty="0"/>
              <a:t>Deseja-se criar um programa para gerenciar os filmes disponíveis em uma plataforma online. Para isto, os filmes deverão possuir o seu título, ano de lançamento, categoria e nota média (de 0 à 5).</a:t>
            </a:r>
            <a:endParaRPr lang="pt-BR" sz="2400" dirty="0"/>
          </a:p>
          <a:p>
            <a:r>
              <a:rPr lang="pt-BR" sz="2400" dirty="0"/>
              <a:t>Crie um método votar em será passado por parâmetro a nota que o usuário deseja dar para o filme. Deverá ser calculado a média de votações par</a:t>
            </a:r>
            <a:r>
              <a:rPr lang="" altLang="pt-BR" sz="2400" dirty="0"/>
              <a:t>a</a:t>
            </a:r>
            <a:r>
              <a:rPr lang="pt-BR" sz="2400" dirty="0"/>
              <a:t> atribuir ao atributo nota do objeto.</a:t>
            </a:r>
            <a:endParaRPr lang="pt-BR" sz="2400" dirty="0"/>
          </a:p>
          <a:p>
            <a:r>
              <a:rPr lang="pt-BR" sz="2400" dirty="0"/>
              <a:t>Peça para 20 usuários votarem em algum filme que você instanciou.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Tópicos da Aula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B6007685-ED71-4F44-95E7-95944538A656}" type="slidenum">
              <a:rPr lang="pt-BR" sz="1400" b="0" strike="noStrike" spc="-1">
                <a:solidFill>
                  <a:srgbClr val="000000"/>
                </a:solidFill>
                <a:latin typeface="Franklin Gothic Book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914400" y="1447920"/>
            <a:ext cx="7772040" cy="50050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73050" indent="-272415">
              <a:lnSpc>
                <a:spcPct val="2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Métodos Construtores – Construindo objetos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2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Destruindo objetos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2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Definindo valores padrões (</a:t>
            </a:r>
            <a:r>
              <a:rPr lang="pt-BR" sz="2800" b="0" i="1" strike="noStrike" spc="-1">
                <a:solidFill>
                  <a:srgbClr val="000000"/>
                </a:solidFill>
                <a:latin typeface="Arial" panose="020B0604020202020204"/>
              </a:rPr>
              <a:t>default</a:t>
            </a: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) para os Atributos da Classe 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2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Arial" panose="020B0604020202020204"/>
              </a:rPr>
              <a:t>Exercícios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24000" y="952560"/>
            <a:ext cx="8496000" cy="136188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 algn="ctr">
              <a:lnSpc>
                <a:spcPct val="100000"/>
              </a:lnSpc>
            </a:pPr>
            <a:r>
              <a:rPr lang="pt-BR" sz="4400" b="0" strike="noStrike" spc="-1">
                <a:solidFill>
                  <a:srgbClr val="464646"/>
                </a:solidFill>
                <a:latin typeface="Arial" panose="020B0604020202020204"/>
              </a:rPr>
              <a:t>POO – O que são Métodos Construtores?</a:t>
            </a:r>
            <a:endParaRPr lang="pt-BR" sz="44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722160" y="2548080"/>
            <a:ext cx="7772040" cy="13377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6" name="TextShape 3"/>
          <p:cNvSpPr txBox="1"/>
          <p:nvPr/>
        </p:nvSpPr>
        <p:spPr>
          <a:xfrm>
            <a:off x="146160" y="62085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05B77298-769D-487F-9D9A-1BCD5B27BA55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Métodos Construtores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914400" y="1447920"/>
            <a:ext cx="7905240" cy="50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São métodos especiais invocados no momento da </a:t>
            </a:r>
            <a:r>
              <a:rPr lang="pt-BR" sz="2800" b="1" strike="noStrike" spc="-1">
                <a:solidFill>
                  <a:srgbClr val="0070C0"/>
                </a:solidFill>
                <a:latin typeface="Calibri"/>
              </a:rPr>
              <a:t>criação</a:t>
            </a:r>
            <a:r>
              <a:rPr lang="pt-BR" sz="2800" b="0" strike="noStrike" spc="-1">
                <a:solidFill>
                  <a:srgbClr val="0070C0"/>
                </a:solidFill>
                <a:latin typeface="Calibri"/>
              </a:rPr>
              <a:t> </a:t>
            </a: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dos objetos (instâncias).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É o primeiro método que um objeto executa.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Em Java existe um construtor padrão que não precisa ser programado.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6528E710-6B8D-4201-BF0E-2E1B0505611A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Métodos Construtores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914400" y="1447920"/>
            <a:ext cx="7905240" cy="50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Os métodos construtores garantem a inicialização correta da instância do objeto.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0" strike="noStrike" spc="-1">
                <a:solidFill>
                  <a:srgbClr val="000000"/>
                </a:solidFill>
                <a:latin typeface="Calibri"/>
              </a:rPr>
              <a:t>Exemplo: 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Na classe </a:t>
            </a:r>
            <a:r>
              <a:rPr lang="pt-BR" sz="2600" b="1" strike="noStrike" spc="-1">
                <a:solidFill>
                  <a:srgbClr val="000000"/>
                </a:solidFill>
                <a:latin typeface="Calibri"/>
              </a:rPr>
              <a:t>Pessoa</a:t>
            </a: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, o uso do método </a:t>
            </a:r>
            <a:r>
              <a:rPr lang="pt-BR" sz="2600" b="1" i="1" strike="noStrike" spc="-1">
                <a:solidFill>
                  <a:srgbClr val="000000"/>
                </a:solidFill>
                <a:latin typeface="Calibri"/>
              </a:rPr>
              <a:t>inicializaPessoa</a:t>
            </a: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 deveria ser obrigatório: esta tarefa deve ser efetuada por um método construtor.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2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5D9BADB9-0C3C-4162-A9BF-AFE6995D4D40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Métodos Construtores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914400" y="1447920"/>
            <a:ext cx="7905240" cy="50763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1" u="sng" strike="noStrike" spc="-1">
                <a:solidFill>
                  <a:srgbClr val="000000"/>
                </a:solidFill>
                <a:uFillTx/>
                <a:latin typeface="Calibri"/>
              </a:rPr>
              <a:t>Métodos construtores x outros métodos: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547370" lvl="1" indent="-227965">
              <a:lnSpc>
                <a:spcPct val="10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Calibri"/>
              </a:rPr>
              <a:t>Os métodos construtores...</a:t>
            </a: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0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Têm o </a:t>
            </a:r>
            <a:r>
              <a:rPr lang="pt-BR" sz="2400" b="1" strike="noStrike" spc="-1">
                <a:solidFill>
                  <a:srgbClr val="0000CC"/>
                </a:solidFill>
                <a:latin typeface="Calibri"/>
              </a:rPr>
              <a:t>mesmo nome da classe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, respeitando maiúsculas e minúsculas.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0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charset="2"/>
              <a:buChar char=""/>
            </a:pPr>
            <a:r>
              <a:rPr lang="pt-BR" sz="2400" b="1" strike="noStrike" spc="-1">
                <a:solidFill>
                  <a:srgbClr val="FF0000"/>
                </a:solidFill>
                <a:latin typeface="Calibri"/>
              </a:rPr>
              <a:t>Não retornam valor</a:t>
            </a:r>
            <a:r>
              <a:rPr lang="pt-BR" sz="2400" b="1" strike="noStrike" spc="-1">
                <a:solidFill>
                  <a:srgbClr val="DA1F28"/>
                </a:solidFill>
                <a:latin typeface="Calibri"/>
              </a:rPr>
              <a:t> 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(nem mesmo </a:t>
            </a:r>
            <a:r>
              <a:rPr lang="pt-BR" sz="2400" b="1" i="1" strike="noStrike" spc="-1">
                <a:solidFill>
                  <a:srgbClr val="FF0000"/>
                </a:solidFill>
                <a:latin typeface="Calibri"/>
              </a:rPr>
              <a:t>void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). Devem ser declarados sem retorno.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22325" lvl="2" indent="-227965">
              <a:lnSpc>
                <a:spcPct val="100000"/>
              </a:lnSpc>
              <a:spcBef>
                <a:spcPts val="375"/>
              </a:spcBef>
              <a:buClr>
                <a:srgbClr val="ADCEDC"/>
              </a:buClr>
              <a:buSzPct val="85000"/>
              <a:buFont typeface="Wingdings 2" charset="2"/>
              <a:buChar char="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Não podem ser chamados sem o </a:t>
            </a:r>
            <a:r>
              <a:rPr lang="pt-BR" sz="2400" b="1" i="1" strike="noStrike" spc="-1">
                <a:solidFill>
                  <a:srgbClr val="006600"/>
                </a:solidFill>
                <a:latin typeface="Calibri"/>
              </a:rPr>
              <a:t>new</a:t>
            </a: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pt-BR" sz="2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86B9996C-78A3-48F6-8B05-5B2100937178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914400" y="1447920"/>
            <a:ext cx="7772040" cy="45716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26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1" u="sng" strike="noStrike" spc="-1">
                <a:solidFill>
                  <a:srgbClr val="000000"/>
                </a:solidFill>
                <a:uFillTx/>
                <a:latin typeface="Calibri"/>
              </a:rPr>
              <a:t>Representação Gráfica de uma Classe</a:t>
            </a:r>
            <a:endParaRPr lang="pt-BR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pSp>
        <p:nvGrpSpPr>
          <p:cNvPr id="167" name="Group 2"/>
          <p:cNvGrpSpPr/>
          <p:nvPr/>
        </p:nvGrpSpPr>
        <p:grpSpPr>
          <a:xfrm>
            <a:off x="1311120" y="3990960"/>
            <a:ext cx="4463640" cy="2447640"/>
            <a:chOff x="1311120" y="3990960"/>
            <a:chExt cx="4463640" cy="2447640"/>
          </a:xfrm>
        </p:grpSpPr>
        <p:sp>
          <p:nvSpPr>
            <p:cNvPr id="168" name="CustomShape 3"/>
            <p:cNvSpPr/>
            <p:nvPr/>
          </p:nvSpPr>
          <p:spPr>
            <a:xfrm>
              <a:off x="1311120" y="3990960"/>
              <a:ext cx="446364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Pessoa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169" name="CustomShape 4"/>
            <p:cNvSpPr/>
            <p:nvPr/>
          </p:nvSpPr>
          <p:spPr>
            <a:xfrm>
              <a:off x="1311120" y="4381560"/>
              <a:ext cx="4463640" cy="6868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nome: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idade: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170" name="CustomShape 5"/>
            <p:cNvSpPr/>
            <p:nvPr/>
          </p:nvSpPr>
          <p:spPr>
            <a:xfrm>
              <a:off x="1311120" y="5068800"/>
              <a:ext cx="4463640" cy="13698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AlteraNome(novoNome: String): void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RetornaNome():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AumentaIdade(aumento int):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sp>
        <p:nvSpPr>
          <p:cNvPr id="171" name="TextShape 6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Métodos Construtores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2" name="TextShape 7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0AFA4442-9868-4814-AEDA-C740A02ED459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grpSp>
        <p:nvGrpSpPr>
          <p:cNvPr id="173" name="Group 8"/>
          <p:cNvGrpSpPr/>
          <p:nvPr/>
        </p:nvGrpSpPr>
        <p:grpSpPr>
          <a:xfrm>
            <a:off x="1311120" y="3990960"/>
            <a:ext cx="4463640" cy="2447640"/>
            <a:chOff x="1311120" y="3990960"/>
            <a:chExt cx="4463640" cy="2447640"/>
          </a:xfrm>
        </p:grpSpPr>
        <p:sp>
          <p:nvSpPr>
            <p:cNvPr id="174" name="CustomShape 9"/>
            <p:cNvSpPr/>
            <p:nvPr/>
          </p:nvSpPr>
          <p:spPr>
            <a:xfrm>
              <a:off x="1311120" y="3990960"/>
              <a:ext cx="4463640" cy="39024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 algn="ctr"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000000"/>
                  </a:solidFill>
                  <a:latin typeface="Arial" panose="020B0604020202020204"/>
                </a:rPr>
                <a:t>Pessoa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175" name="CustomShape 10"/>
            <p:cNvSpPr/>
            <p:nvPr/>
          </p:nvSpPr>
          <p:spPr>
            <a:xfrm>
              <a:off x="1311120" y="4381560"/>
              <a:ext cx="4463640" cy="68688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nome: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idade: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  <p:sp>
          <p:nvSpPr>
            <p:cNvPr id="176" name="CustomShape 11"/>
            <p:cNvSpPr/>
            <p:nvPr/>
          </p:nvSpPr>
          <p:spPr>
            <a:xfrm>
              <a:off x="1311120" y="5068800"/>
              <a:ext cx="4463640" cy="1369800"/>
            </a:xfrm>
            <a:prstGeom prst="rect">
              <a:avLst/>
            </a:prstGeom>
            <a:solidFill>
              <a:srgbClr val="00B0F0"/>
            </a:solidFill>
            <a:ln w="25560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pt-BR" sz="2000" b="1" strike="noStrike" spc="-1">
                  <a:solidFill>
                    <a:srgbClr val="FF0000"/>
                  </a:solidFill>
                  <a:latin typeface="Arial" panose="020B0604020202020204"/>
                </a:rPr>
                <a:t>Pessoa()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AlteraNome(novoNome: String): void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RetornaNome(): String</a:t>
              </a:r>
              <a:endParaRPr lang="pt-BR" sz="2000" b="0" strike="noStrike" spc="-1">
                <a:latin typeface="Arial" panose="020B0604020202020204"/>
              </a:endParaRPr>
            </a:p>
            <a:p>
              <a:pPr>
                <a:lnSpc>
                  <a:spcPct val="100000"/>
                </a:lnSpc>
              </a:pPr>
              <a:r>
                <a:rPr lang="pt-BR" sz="2000" b="0" strike="noStrike" spc="-1">
                  <a:solidFill>
                    <a:srgbClr val="000000"/>
                  </a:solidFill>
                  <a:latin typeface="Arial" panose="020B0604020202020204"/>
                </a:rPr>
                <a:t>AumentaIdade(aumento int): int</a:t>
              </a:r>
              <a:endParaRPr lang="pt-BR" sz="2000" b="0" strike="noStrike" spc="-1">
                <a:latin typeface="Arial" panose="020B0604020202020204"/>
              </a:endParaRPr>
            </a:p>
          </p:txBody>
        </p:sp>
      </p:grpSp>
      <p:sp>
        <p:nvSpPr>
          <p:cNvPr id="177" name="CustomShape 12"/>
          <p:cNvSpPr/>
          <p:nvPr/>
        </p:nvSpPr>
        <p:spPr>
          <a:xfrm>
            <a:off x="5668920" y="3144960"/>
            <a:ext cx="3004920" cy="790200"/>
          </a:xfrm>
          <a:prstGeom prst="wedgeRoundRectCallout">
            <a:avLst>
              <a:gd name="adj1" fmla="val -150574"/>
              <a:gd name="adj2" fmla="val 210588"/>
              <a:gd name="adj3" fmla="val 16667"/>
            </a:avLst>
          </a:prstGeom>
          <a:solidFill>
            <a:srgbClr val="FFC00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Representação Gráfica do</a:t>
            </a:r>
            <a:endParaRPr lang="pt-BR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pt-BR" sz="1800" b="1" strike="noStrike" spc="-1">
                <a:solidFill>
                  <a:srgbClr val="000000"/>
                </a:solidFill>
                <a:latin typeface="Arial" panose="020B0604020202020204"/>
              </a:rPr>
              <a:t>Método Construtor</a:t>
            </a:r>
            <a:endParaRPr lang="pt-BR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914400" y="274680"/>
            <a:ext cx="7772040" cy="1142640"/>
          </a:xfrm>
          <a:prstGeom prst="rect">
            <a:avLst/>
          </a:prstGeom>
          <a:noFill/>
          <a:ln>
            <a:noFill/>
          </a:ln>
        </p:spPr>
        <p:txBody>
          <a:bodyPr bIns="91440" anchor="b"/>
          <a:lstStyle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Métodos Construtores</a:t>
            </a:r>
            <a:endParaRPr lang="pt-BR" sz="4000" b="0" strike="noStrike" spc="-1">
              <a:solidFill>
                <a:srgbClr val="000000"/>
              </a:solidFill>
              <a:latin typeface="Lucida Sans Unicode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914400" y="1447920"/>
            <a:ext cx="8049960" cy="493344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endParaRPr lang="pt-BR" sz="26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 err="1">
                <a:solidFill>
                  <a:srgbClr val="000000"/>
                </a:solidFill>
                <a:latin typeface="Courier New" panose="02070309020205020404"/>
              </a:rPr>
              <a:t>public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pt-BR" sz="2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class</a:t>
            </a:r>
            <a:r>
              <a:rPr lang="pt-BR" sz="2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Pessoa{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urier New" panose="02070309020205020404"/>
              </a:rPr>
              <a:t>String</a:t>
            </a:r>
            <a:r>
              <a:rPr lang="pt-BR" sz="2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2400" b="1" i="1" strike="noStrike" spc="-1" dirty="0">
                <a:solidFill>
                  <a:srgbClr val="006600"/>
                </a:solidFill>
                <a:latin typeface="Courier New" panose="02070309020205020404"/>
              </a:rPr>
              <a:t>nome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  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urier New" panose="02070309020205020404"/>
              </a:rPr>
              <a:t>int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 </a:t>
            </a:r>
            <a:r>
              <a:rPr lang="pt-BR" sz="2400" b="1" i="1" strike="noStrike" spc="-1" dirty="0">
                <a:solidFill>
                  <a:srgbClr val="006600"/>
                </a:solidFill>
                <a:latin typeface="Courier New" panose="02070309020205020404"/>
              </a:rPr>
              <a:t>idade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;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505FF"/>
                </a:solidFill>
                <a:latin typeface="Courier New" panose="02070309020205020404"/>
              </a:rPr>
              <a:t>   </a:t>
            </a:r>
            <a:r>
              <a:rPr lang="pt-BR" sz="2400" b="1" strike="noStrike" spc="-1" dirty="0" err="1">
                <a:solidFill>
                  <a:srgbClr val="0505FF"/>
                </a:solidFill>
                <a:latin typeface="Courier New" panose="02070309020205020404"/>
              </a:rPr>
              <a:t>public</a:t>
            </a:r>
            <a:r>
              <a:rPr lang="pt-BR" sz="2400" b="1" strike="noStrike" spc="-1" dirty="0">
                <a:solidFill>
                  <a:srgbClr val="0505FF"/>
                </a:solidFill>
                <a:latin typeface="Courier New" panose="02070309020205020404"/>
              </a:rPr>
              <a:t> </a:t>
            </a:r>
            <a:r>
              <a:rPr lang="pt-BR" sz="2400" b="1" i="1" strike="noStrike" spc="-1" dirty="0">
                <a:solidFill>
                  <a:srgbClr val="7030A0"/>
                </a:solidFill>
                <a:latin typeface="Courier New" panose="02070309020205020404"/>
              </a:rPr>
              <a:t>Pessoa</a:t>
            </a:r>
            <a:r>
              <a:rPr lang="pt-BR" sz="2400" b="1" strike="noStrike" spc="-1" dirty="0">
                <a:solidFill>
                  <a:srgbClr val="7030A0"/>
                </a:solidFill>
                <a:latin typeface="Courier New" panose="02070309020205020404"/>
              </a:rPr>
              <a:t>()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{  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		 </a:t>
            </a:r>
            <a:r>
              <a:rPr lang="pt-BR" sz="2400" b="1" strike="noStrike" spc="-1" dirty="0" err="1">
                <a:solidFill>
                  <a:srgbClr val="000000"/>
                </a:solidFill>
                <a:latin typeface="Courier New" panose="02070309020205020404"/>
              </a:rPr>
              <a:t>System.out.println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(</a:t>
            </a:r>
            <a:r>
              <a:rPr lang="pt-BR" sz="2400" b="1" strike="noStrike" spc="-1" dirty="0">
                <a:solidFill>
                  <a:srgbClr val="EB641B"/>
                </a:solidFill>
                <a:latin typeface="Courier New" panose="02070309020205020404"/>
              </a:rPr>
              <a:t>“Olá!”</a:t>
            </a: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);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   }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  <a:p>
            <a:pPr marL="273050" indent="-272415">
              <a:lnSpc>
                <a:spcPct val="150000"/>
              </a:lnSpc>
            </a:pPr>
            <a:r>
              <a:rPr lang="pt-BR" sz="2400" b="1" strike="noStrike" spc="-1" dirty="0">
                <a:solidFill>
                  <a:srgbClr val="000000"/>
                </a:solidFill>
                <a:latin typeface="Courier New" panose="02070309020205020404"/>
              </a:rPr>
              <a:t>}</a:t>
            </a:r>
            <a:endParaRPr lang="pt-BR" sz="2400" b="0" strike="noStrike" spc="-1" dirty="0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146160" y="6210360"/>
            <a:ext cx="456840" cy="45684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txBody>
          <a:bodyPr lIns="0" tIns="0" rIns="0" bIns="0" anchor="ctr" anchorCtr="1"/>
          <a:lstStyle/>
          <a:p>
            <a:pPr algn="ctr">
              <a:lnSpc>
                <a:spcPct val="100000"/>
              </a:lnSpc>
            </a:pPr>
            <a:fld id="{7D5638FB-0C18-41A2-AE03-6D30D5676576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81" name="CustomShape 4"/>
          <p:cNvSpPr/>
          <p:nvPr/>
        </p:nvSpPr>
        <p:spPr>
          <a:xfrm>
            <a:off x="699480" y="4538520"/>
            <a:ext cx="7848360" cy="50364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  <a:tailEnd type="triangle" w="med" len="med"/>
          </a:ln>
          <a:effectLst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" name="CustomShape 5"/>
          <p:cNvSpPr/>
          <p:nvPr/>
        </p:nvSpPr>
        <p:spPr>
          <a:xfrm>
            <a:off x="4654440" y="3525840"/>
            <a:ext cx="2653920" cy="647280"/>
          </a:xfrm>
          <a:prstGeom prst="wedgeRoundRectCallout">
            <a:avLst>
              <a:gd name="adj1" fmla="val -74230"/>
              <a:gd name="adj2" fmla="val 114532"/>
              <a:gd name="adj3" fmla="val 16667"/>
            </a:avLst>
          </a:prstGeom>
          <a:solidFill>
            <a:srgbClr val="00B0F0"/>
          </a:solidFill>
          <a:ln w="9360">
            <a:solidFill>
              <a:schemeClr val="tx1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pt-BR" sz="2000" b="1" strike="noStrike" spc="-1">
                <a:solidFill>
                  <a:srgbClr val="000000"/>
                </a:solidFill>
                <a:latin typeface="Arial" panose="020B0604020202020204"/>
              </a:rPr>
              <a:t>Método Construtor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914400" y="1447920"/>
            <a:ext cx="7772040" cy="1333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800" b="1" u="sng" strike="noStrike" spc="-1">
                <a:solidFill>
                  <a:srgbClr val="000000"/>
                </a:solidFill>
                <a:uFillTx/>
                <a:latin typeface="Calibri"/>
              </a:rPr>
              <a:t>Exemplo de um Método Construtor em Java</a:t>
            </a:r>
            <a:endParaRPr lang="pt-BR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7229</Words>
  <Application>WPS Presentation</Application>
  <PresentationFormat>Apresentação na tela (4:3)</PresentationFormat>
  <Paragraphs>357</Paragraphs>
  <Slides>25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6" baseType="lpstr">
      <vt:lpstr>Arial</vt:lpstr>
      <vt:lpstr>SimSun</vt:lpstr>
      <vt:lpstr>Wingdings</vt:lpstr>
      <vt:lpstr>Arial</vt:lpstr>
      <vt:lpstr>Lucida Sans Unicode</vt:lpstr>
      <vt:lpstr>Gubbi</vt:lpstr>
      <vt:lpstr>Times New Roman</vt:lpstr>
      <vt:lpstr>Symbol</vt:lpstr>
      <vt:lpstr>Wingdings 2</vt:lpstr>
      <vt:lpstr>StarSymbol</vt:lpstr>
      <vt:lpstr>Franklin Gothic Book</vt:lpstr>
      <vt:lpstr>Calibri</vt:lpstr>
      <vt:lpstr>Courier New</vt:lpstr>
      <vt:lpstr>Comic Sans MS</vt:lpstr>
      <vt:lpstr>微软雅黑</vt:lpstr>
      <vt:lpstr>Arial Unicode MS</vt:lpstr>
      <vt:lpstr>MT Extra</vt:lpstr>
      <vt:lpstr>Trebuchet MS</vt:lpstr>
      <vt:lpstr>Office Theme</vt:lpstr>
      <vt:lpstr>Office Theme</vt:lpstr>
      <vt:lpstr>Office Theme</vt:lpstr>
      <vt:lpstr>PowerPoint 演示文稿</vt:lpstr>
      <vt:lpstr>Revisão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 00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 05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</cp:lastModifiedBy>
  <cp:revision>626</cp:revision>
  <dcterms:created xsi:type="dcterms:W3CDTF">2025-03-13T00:53:57Z</dcterms:created>
  <dcterms:modified xsi:type="dcterms:W3CDTF">2025-03-13T00:53:57Z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KSOProductBuildVer">
    <vt:lpwstr>1046-11.1.0.8865</vt:lpwstr>
  </property>
</Properties>
</file>