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256" r:id="rId3"/>
    <p:sldId id="257" r:id="rId5"/>
    <p:sldId id="374" r:id="rId6"/>
    <p:sldId id="379" r:id="rId7"/>
    <p:sldId id="400" r:id="rId8"/>
    <p:sldId id="402" r:id="rId9"/>
    <p:sldId id="401" r:id="rId10"/>
    <p:sldId id="403" r:id="rId11"/>
    <p:sldId id="404" r:id="rId12"/>
    <p:sldId id="405" r:id="rId13"/>
    <p:sldId id="329" r:id="rId14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Lucida Sans Unicode" panose="020B0602030504020204" pitchFamily="34" charset="0"/>
        <a:ea typeface="+mn-ea"/>
        <a:cs typeface="Arial" panose="020B0604020202020204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0000"/>
    <a:srgbClr val="006600"/>
    <a:srgbClr val="EAEAEA"/>
    <a:srgbClr val="000000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899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20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87A934F-E2A7-47D5-A7E3-3F01C17898F1}" type="datetimeFigureOut">
              <a:rPr lang="pt-BR"/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812E51B-0B24-4C89-9D41-C5EEDE897FD5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Linguagem de Programação I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D845CF7-D9FD-4F70-8494-8F5BAF9FDB0D}" type="datetimeFigureOut">
              <a:rPr lang="pt-BR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  <a:endParaRPr lang="pt-BR" noProof="0"/>
          </a:p>
          <a:p>
            <a:pPr lvl="1"/>
            <a:r>
              <a:rPr lang="pt-BR" noProof="0"/>
              <a:t>Segundo nível</a:t>
            </a:r>
            <a:endParaRPr lang="pt-BR" noProof="0"/>
          </a:p>
          <a:p>
            <a:pPr lvl="2"/>
            <a:r>
              <a:rPr lang="pt-BR" noProof="0"/>
              <a:t>Terceiro nível</a:t>
            </a:r>
            <a:endParaRPr lang="pt-BR" noProof="0"/>
          </a:p>
          <a:p>
            <a:pPr lvl="3"/>
            <a:r>
              <a:rPr lang="pt-BR" noProof="0"/>
              <a:t>Quarto nível</a:t>
            </a:r>
            <a:endParaRPr lang="pt-BR" noProof="0"/>
          </a:p>
          <a:p>
            <a:pPr lvl="4"/>
            <a:r>
              <a:rPr lang="pt-BR" noProof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smtClean="0"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pt-BR"/>
              <a:t>Prof. Me. Fernando Roberto Proença</a:t>
            </a: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156BB6F-8AEA-4B25-8CA4-9A46666A5842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pt-BR"/>
          </a:p>
        </p:txBody>
      </p:sp>
      <p:sp>
        <p:nvSpPr>
          <p:cNvPr id="922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9221" name="Espaço Reservado para Rodapé 4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9222" name="Espaço Reservado para Número de Slide 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68A3A8B-F89C-4327-A09E-90C39BC7A96E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1268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1269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452F8F-845E-48E7-9BBD-57FEB8917418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11270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5364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5365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4FF3DE-07B0-4B0D-8ACC-7478E35F1A9C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15366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pt-BR"/>
          </a:p>
        </p:txBody>
      </p:sp>
      <p:sp>
        <p:nvSpPr>
          <p:cNvPr id="18436" name="Espaço Reservado para Rodapé 1"/>
          <p:cNvSpPr>
            <a:spLocks noGrp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Prof. Me. Fernando Roberto Proença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  <p:sp>
        <p:nvSpPr>
          <p:cNvPr id="18437" name="Espaço Reservado para Número de Slide 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4C63177-B825-4EB7-97D1-7450B47A6458}" type="slidenum">
              <a:rPr lang="pt-BR" altLang="pt-BR" smtClean="0">
                <a:latin typeface="Lucida Sans Unicode" panose="020B0602030504020204" pitchFamily="34" charset="0"/>
              </a:rPr>
            </a:fld>
            <a:endParaRPr lang="pt-BR" altLang="pt-BR">
              <a:latin typeface="Lucida Sans Unicode" panose="020B0602030504020204" pitchFamily="34" charset="0"/>
            </a:endParaRPr>
          </a:p>
        </p:txBody>
      </p:sp>
      <p:sp>
        <p:nvSpPr>
          <p:cNvPr id="18438" name="Espaço Reservado para Cabeçalho 3"/>
          <p:cNvSpPr>
            <a:spLocks noGrp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pt-BR" altLang="pt-BR">
                <a:latin typeface="Lucida Sans Unicode" panose="020B0602030504020204" pitchFamily="34" charset="0"/>
                <a:cs typeface="Arial" panose="020B0604020202020204" pitchFamily="34" charset="0"/>
              </a:rPr>
              <a:t>Linguagem de Programação I</a:t>
            </a:r>
            <a:endParaRPr lang="pt-BR" altLang="pt-BR">
              <a:latin typeface="Lucida Sans Unicode" panose="020B06020305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tângulo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 hasCustomPrompt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1" name="Espaço Reservado para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126253-DA4B-4F4A-BF1A-93B5ACD83F63}" type="datetime1">
              <a:rPr lang="pt-BR"/>
            </a:fld>
            <a:endParaRPr lang="pt-BR"/>
          </a:p>
        </p:txBody>
      </p:sp>
      <p:sp>
        <p:nvSpPr>
          <p:cNvPr id="12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" name="Espaço Reservado para Número de Slid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1A62F-C042-4878-BCE7-55465A2FCAFA}" type="slidenum">
              <a:rPr lang="pt-BR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6E7D-0A7C-4EBE-930F-2B9758C21FFB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AEE46-C529-435A-87C4-5C4CC76CFB45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15A39-3B94-4922-8A3E-BD1542DDE750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4EF5F-5540-45A0-9E85-DF7C7EF5EB5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9FF470-02E9-44A9-82BE-7EF9202A7BB3}" type="datetime1">
              <a:rPr lang="pt-BR"/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75961B-4CC5-47D9-BD91-859F10CBDAB3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5" name="Retângulo de cantos arredondados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9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E1343-85F2-438A-80D7-60421A507C76}" type="datetime1">
              <a:rPr lang="pt-BR"/>
            </a:fld>
            <a:endParaRPr lang="pt-BR"/>
          </a:p>
        </p:txBody>
      </p:sp>
      <p:sp>
        <p:nvSpPr>
          <p:cNvPr id="10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1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FDD00E-7F8C-4E8E-BAD9-A6062B544BDF}" type="slidenum">
              <a:rPr lang="pt-BR"/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 hasCustomPrompt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 hasCustomPrompt="1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844EE-3BD5-4B92-A2E0-D649FD1DC5B9}" type="datetime1">
              <a:rPr lang="pt-BR"/>
            </a:fld>
            <a:endParaRPr lang="pt-BR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1AB13A-2429-4095-9E24-2AA502B5BFA9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 hasCustomPrompt="1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half" idx="2" hasCustomPrompt="1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half" idx="4" hasCustomPrompt="1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39E4C-2879-4E13-BD94-65C56E60F328}" type="datetime1">
              <a:rPr lang="pt-BR"/>
            </a:fld>
            <a:endParaRPr lang="pt-BR"/>
          </a:p>
        </p:txBody>
      </p:sp>
      <p:sp>
        <p:nvSpPr>
          <p:cNvPr id="8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BECCF-2A0C-4E81-B9C8-D4FB007A6D12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59316-7ECE-4474-B2C9-BEB621235006}" type="datetime1">
              <a:rPr lang="pt-BR"/>
            </a:fld>
            <a:endParaRPr lang="pt-BR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F2F2D2-431D-436F-B77C-7E408D6D575F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CFE11-006D-4F68-8C06-B2E2E723C08E}" type="datetime1">
              <a:rPr lang="pt-BR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37F2DA-10C6-45A2-BF79-39AE97CD7858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6" name="Retângulo de cantos arredondados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 hasCustomPrompt="1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1" hasCustomPrompt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723AA-360C-413E-A78B-1ECFDE55031D}" type="datetime1">
              <a:rPr lang="pt-BR"/>
            </a:fld>
            <a:endParaRPr lang="pt-BR"/>
          </a:p>
        </p:txBody>
      </p:sp>
      <p:sp>
        <p:nvSpPr>
          <p:cNvPr id="8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BF4B2-3709-443C-9123-DB20F492B149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8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0198B1-5878-45EC-86DE-2220493EB8D1}" type="datetime1">
              <a:rPr lang="pt-BR"/>
            </a:fld>
            <a:endParaRPr lang="pt-BR"/>
          </a:p>
        </p:txBody>
      </p:sp>
      <p:sp>
        <p:nvSpPr>
          <p:cNvPr id="9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07603-BE64-4C0D-B7FB-8F87BD65B710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8" name="Retângulo de cantos arredondados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8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/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9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pt-BR" altLang="pt-BR"/>
              <a:t>Clique para editar o texto mestre</a:t>
            </a:r>
            <a:endParaRPr lang="pt-BR" altLang="pt-BR"/>
          </a:p>
          <a:p>
            <a:pPr lvl="1"/>
            <a:r>
              <a:rPr lang="pt-BR" altLang="pt-BR"/>
              <a:t>Segundo nível</a:t>
            </a:r>
            <a:endParaRPr lang="pt-BR" altLang="pt-BR"/>
          </a:p>
          <a:p>
            <a:pPr lvl="2"/>
            <a:r>
              <a:rPr lang="pt-BR" altLang="pt-BR"/>
              <a:t>Terceiro nível</a:t>
            </a:r>
            <a:endParaRPr lang="pt-BR" altLang="pt-BR"/>
          </a:p>
          <a:p>
            <a:pPr lvl="3"/>
            <a:r>
              <a:rPr lang="pt-BR" altLang="pt-BR"/>
              <a:t>Quarto nível</a:t>
            </a:r>
            <a:endParaRPr lang="pt-BR" altLang="pt-BR"/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fld id="{84E07802-EF78-4807-9738-DE2AA13C4729}" type="datetime1">
              <a:rPr lang="pt-BR"/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prstClr val="black"/>
                </a:solidFill>
                <a:latin typeface="Lucida Sans Unicode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noAutofit/>
          </a:bodyPr>
          <a:lstStyle>
            <a:lvl1pPr algn="ctr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BEF0FC1-6250-49FE-9FCD-1AB705CAF3FD}" type="slidenum">
              <a:rPr lang="pt-BR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/>
        </a:defRPr>
      </a:lvl9pPr>
    </p:titleStyle>
    <p:bodyStyle>
      <a:lvl1pPr marL="273050" indent="-273050" algn="l" rtl="0" eaLnBrk="0" fontAlgn="base" hangingPunct="0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005" indent="-228600" algn="l" rtl="0" eaLnBrk="0" fontAlgn="base" hangingPunct="0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375"/>
        </a:spcBef>
        <a:spcAft>
          <a:spcPct val="0"/>
        </a:spcAft>
        <a:buClr>
          <a:srgbClr val="ADCEDC"/>
        </a:buClr>
        <a:buSzPct val="8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SzPct val="80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75"/>
        </a:spcBef>
        <a:spcAft>
          <a:spcPct val="0"/>
        </a:spcAft>
        <a:buClr>
          <a:srgbClr val="EB641B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ubtítulo 2"/>
          <p:cNvSpPr>
            <a:spLocks noGrp="1"/>
          </p:cNvSpPr>
          <p:nvPr>
            <p:ph type="subTitle" idx="1"/>
          </p:nvPr>
        </p:nvSpPr>
        <p:spPr>
          <a:xfrm>
            <a:off x="298450" y="3429000"/>
            <a:ext cx="8564563" cy="1873250"/>
          </a:xfrm>
        </p:spPr>
        <p:txBody>
          <a:bodyPr/>
          <a:lstStyle/>
          <a:p>
            <a:pPr eaLnBrk="1" hangingPunct="1"/>
            <a:r>
              <a:rPr lang="pt-BR" altLang="pt-BR" sz="3200" b="1" dirty="0">
                <a:solidFill>
                  <a:schemeClr val="tx1"/>
                </a:solidFill>
              </a:rPr>
              <a:t>Disciplina: </a:t>
            </a:r>
            <a:r>
              <a:rPr lang="pt-BR" altLang="pt-BR" sz="3200" dirty="0">
                <a:solidFill>
                  <a:schemeClr val="tx1"/>
                </a:solidFill>
              </a:rPr>
              <a:t>Linguagem de Programação I</a:t>
            </a:r>
            <a:endParaRPr lang="pt-BR" altLang="pt-BR" sz="3200" dirty="0">
              <a:solidFill>
                <a:schemeClr val="tx1"/>
              </a:solidFill>
            </a:endParaRPr>
          </a:p>
          <a:p>
            <a:pPr eaLnBrk="1" hangingPunct="1"/>
            <a:endParaRPr lang="pt-BR" altLang="pt-BR" sz="1600" dirty="0">
              <a:solidFill>
                <a:schemeClr val="tx1"/>
              </a:solidFill>
            </a:endParaRPr>
          </a:p>
        </p:txBody>
      </p:sp>
      <p:sp>
        <p:nvSpPr>
          <p:cNvPr id="8195" name="Título 1"/>
          <p:cNvSpPr>
            <a:spLocks noGrp="1"/>
          </p:cNvSpPr>
          <p:nvPr>
            <p:ph type="ctrTitle"/>
          </p:nvPr>
        </p:nvSpPr>
        <p:spPr>
          <a:xfrm>
            <a:off x="323850" y="1557338"/>
            <a:ext cx="8424863" cy="1376362"/>
          </a:xfrm>
        </p:spPr>
        <p:txBody>
          <a:bodyPr/>
          <a:lstStyle/>
          <a:p>
            <a:pPr eaLnBrk="1" hangingPunct="1"/>
            <a:r>
              <a:rPr lang="pt-BR" altLang="pt-BR" sz="4400"/>
              <a:t>POO – Sobrecarga de Construtor</a:t>
            </a:r>
            <a:endParaRPr lang="pt-BR" altLang="pt-BR" sz="4400"/>
          </a:p>
        </p:txBody>
      </p:sp>
      <p:pic>
        <p:nvPicPr>
          <p:cNvPr id="8196" name="Imagem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473700"/>
            <a:ext cx="2089150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8" y="5300663"/>
            <a:ext cx="2087562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Imagem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738" y="5370513"/>
            <a:ext cx="1065212" cy="121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Subtítulo 2"/>
          <p:cNvSpPr txBox="1"/>
          <p:nvPr/>
        </p:nvSpPr>
        <p:spPr bwMode="auto">
          <a:xfrm>
            <a:off x="87313" y="458788"/>
            <a:ext cx="8964612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pt-BR" sz="3200">
              <a:latin typeface="Perpetu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900113" y="304800"/>
            <a:ext cx="7993062" cy="1143000"/>
          </a:xfrm>
        </p:spPr>
        <p:txBody>
          <a:bodyPr/>
          <a:lstStyle/>
          <a:p>
            <a:r>
              <a:rPr lang="pt-BR" altLang="pt-BR" sz="3600"/>
              <a:t>Sobrecarga de Construtor em Java</a:t>
            </a:r>
            <a:endParaRPr lang="pt-BR" altLang="pt-BR" sz="360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8313" y="1447800"/>
            <a:ext cx="8567737" cy="493395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(){  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2200" b="1" kern="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Pessoa!”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2200" b="1" kern="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novaIdade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novaIdade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2200" b="1" kern="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200" dirty="0"/>
          </a:p>
        </p:txBody>
      </p:sp>
      <p:sp>
        <p:nvSpPr>
          <p:cNvPr id="2150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F2BC19-5002-42AA-B96E-6E41251B31CB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699334" y="2477685"/>
            <a:ext cx="8193146" cy="37580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 bwMode="auto">
          <a:xfrm>
            <a:off x="6372225" y="1447800"/>
            <a:ext cx="2016125" cy="757238"/>
          </a:xfrm>
          <a:prstGeom prst="wedgeRoundRectCallout">
            <a:avLst>
              <a:gd name="adj1" fmla="val -171084"/>
              <a:gd name="adj2" fmla="val 99737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Construtor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Padrão (</a:t>
            </a:r>
            <a:r>
              <a:rPr lang="pt-BR" b="1" i="1" dirty="0">
                <a:latin typeface="+mj-lt"/>
              </a:rPr>
              <a:t>Default</a:t>
            </a:r>
            <a:r>
              <a:rPr lang="pt-BR" b="1" dirty="0">
                <a:latin typeface="+mj-lt"/>
              </a:rPr>
              <a:t>)</a:t>
            </a:r>
            <a:endParaRPr lang="pt-BR" b="1" dirty="0">
              <a:latin typeface="+mj-lt"/>
            </a:endParaRPr>
          </a:p>
        </p:txBody>
      </p:sp>
      <p:sp>
        <p:nvSpPr>
          <p:cNvPr id="7" name="Retângulo 6"/>
          <p:cNvSpPr/>
          <p:nvPr/>
        </p:nvSpPr>
        <p:spPr bwMode="auto">
          <a:xfrm>
            <a:off x="683568" y="3485242"/>
            <a:ext cx="8208912" cy="37580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" name="Texto explicativo retangular com cantos arredondados 8"/>
          <p:cNvSpPr/>
          <p:nvPr/>
        </p:nvSpPr>
        <p:spPr bwMode="auto">
          <a:xfrm>
            <a:off x="6156325" y="2670175"/>
            <a:ext cx="2371725" cy="814388"/>
          </a:xfrm>
          <a:prstGeom prst="wedgeRoundRectCallout">
            <a:avLst>
              <a:gd name="adj1" fmla="val -119568"/>
              <a:gd name="adj2" fmla="val 54782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Constrói objeto e 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define o valor 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do atributo ‘nome’</a:t>
            </a:r>
            <a:endParaRPr lang="pt-BR" b="1" dirty="0">
              <a:latin typeface="+mj-lt"/>
            </a:endParaRPr>
          </a:p>
        </p:txBody>
      </p:sp>
      <p:sp>
        <p:nvSpPr>
          <p:cNvPr id="11" name="Retângulo 10"/>
          <p:cNvSpPr/>
          <p:nvPr/>
        </p:nvSpPr>
        <p:spPr bwMode="auto">
          <a:xfrm>
            <a:off x="683568" y="4853394"/>
            <a:ext cx="8208912" cy="37580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Texto explicativo retangular com cantos arredondados 11"/>
          <p:cNvSpPr/>
          <p:nvPr/>
        </p:nvSpPr>
        <p:spPr bwMode="auto">
          <a:xfrm>
            <a:off x="5780088" y="3917950"/>
            <a:ext cx="2892425" cy="879475"/>
          </a:xfrm>
          <a:prstGeom prst="wedgeRoundRectCallout">
            <a:avLst>
              <a:gd name="adj1" fmla="val -95287"/>
              <a:gd name="adj2" fmla="val 62392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 err="1">
                <a:latin typeface="+mj-lt"/>
              </a:rPr>
              <a:t>Contrói</a:t>
            </a:r>
            <a:r>
              <a:rPr lang="pt-BR" b="1" dirty="0">
                <a:latin typeface="+mj-lt"/>
              </a:rPr>
              <a:t> o Objeto e define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O valor do atributos </a:t>
            </a:r>
            <a:endParaRPr lang="pt-BR" b="1" dirty="0">
              <a:latin typeface="+mj-lt"/>
            </a:endParaRPr>
          </a:p>
          <a:p>
            <a:pPr algn="ctr">
              <a:defRPr/>
            </a:pPr>
            <a:r>
              <a:rPr lang="pt-BR" b="1" dirty="0">
                <a:latin typeface="+mj-lt"/>
              </a:rPr>
              <a:t>‘nome’ e ‘idade’</a:t>
            </a:r>
            <a:endParaRPr lang="pt-BR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955"/>
            <a:ext cx="7772400" cy="519430"/>
          </a:xfrm>
        </p:spPr>
        <p:txBody>
          <a:bodyPr/>
          <a:lstStyle/>
          <a:p>
            <a:pPr eaLnBrk="1" hangingPunct="1"/>
            <a:r>
              <a:rPr lang="pt-BR" altLang="pt-BR"/>
              <a:t>Exercício</a:t>
            </a:r>
            <a:endParaRPr lang="pt-BR" altLang="pt-BR" sz="4400"/>
          </a:p>
        </p:txBody>
      </p:sp>
      <p:sp>
        <p:nvSpPr>
          <p:cNvPr id="235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46050" y="703580"/>
            <a:ext cx="8865870" cy="5324475"/>
          </a:xfrm>
        </p:spPr>
        <p:txBody>
          <a:bodyPr/>
          <a:lstStyle/>
          <a:p>
            <a:pPr marL="0" indent="0" eaLnBrk="1" hangingPunct="1">
              <a:lnSpc>
                <a:spcPct val="100000"/>
              </a:lnSpc>
              <a:buNone/>
            </a:pPr>
            <a:r>
              <a:rPr lang="" altLang="pt-BR" sz="1800"/>
              <a:t>Considere a seguinte classe Main.java:</a:t>
            </a:r>
            <a:br>
              <a:rPr lang="" altLang="pt-BR" sz="1800"/>
            </a:br>
            <a:r>
              <a:rPr lang="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Main {</a:t>
            </a: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 {</a:t>
            </a: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Retangulo r1 = new Retangulo();</a:t>
            </a: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r1.lado = 10;</a:t>
            </a: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r1.altura = 20;</a:t>
            </a: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System.out.println(“Área: “ + r1.calcularArea());</a:t>
            </a: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Retangulo r2 = new Retangulo(25); //passei o lado</a:t>
            </a: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r2.altura = 12;</a:t>
            </a: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System.out.println(“Área: “ + r2.calcularArea());</a:t>
            </a: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 Retangulo r</a:t>
            </a:r>
            <a:r>
              <a:rPr lang="" altLang="en-US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3</a:t>
            </a:r>
            <a:r>
              <a:rPr lang="en-US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= new Retangulo(</a:t>
            </a:r>
            <a:r>
              <a:rPr lang="" altLang="en-US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30,40</a:t>
            </a:r>
            <a:r>
              <a:rPr lang="en-US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lang="en-US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       System.out.println(“Área: “ + r</a:t>
            </a:r>
            <a:r>
              <a:rPr lang="" altLang="en-US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3</a:t>
            </a:r>
            <a:r>
              <a:rPr lang="en-US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.calcularArea());</a:t>
            </a: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" altLang="pt-BR" sz="1600" b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" altLang="pt-BR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" altLang="en-US" sz="1600">
                <a:sym typeface="+mn-ea"/>
              </a:rPr>
              <a:t>Implemente a classe Retangulo de forma que ele aceite os 3 tipos de construtores. Implemente um menu em que você irá perguntar para o usuário se ele deseja digitar as medidas de um novo retangulo, caso sim, receba a altura e largura e imprima a área.</a:t>
            </a:r>
            <a:endParaRPr lang="" altLang="en-US" sz="1600" b="1">
              <a:solidFill>
                <a:srgbClr val="0000CC"/>
              </a:solidFill>
              <a:latin typeface="Courier New" panose="02070309020205020404" pitchFamily="49" charset="0"/>
              <a:cs typeface="Courier New" panose="02070309020205020404" pitchFamily="49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Tópicos da Aula</a:t>
            </a:r>
            <a:endParaRPr lang="pt-BR" altLang="pt-BR"/>
          </a:p>
        </p:txBody>
      </p:sp>
      <p:sp>
        <p:nvSpPr>
          <p:cNvPr id="10243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28C95F3-84B0-4F45-B981-2C4B1EB382F1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024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213" cy="50053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pt-BR" altLang="pt-BR" sz="1600"/>
          </a:p>
          <a:p>
            <a:pPr eaLnBrk="1" hangingPunct="1">
              <a:lnSpc>
                <a:spcPct val="150000"/>
              </a:lnSpc>
            </a:pPr>
            <a:r>
              <a:rPr lang="pt-BR" altLang="pt-BR" sz="2800"/>
              <a:t>O que é Sobrecarga de Construtor?</a:t>
            </a:r>
            <a:endParaRPr lang="pt-BR" altLang="pt-BR" sz="2800"/>
          </a:p>
          <a:p>
            <a:pPr eaLnBrk="1" hangingPunct="1">
              <a:lnSpc>
                <a:spcPct val="150000"/>
              </a:lnSpc>
            </a:pPr>
            <a:r>
              <a:rPr lang="pt-BR" altLang="pt-BR" sz="2800"/>
              <a:t>Exemplo de Sobrecarga de Construtor</a:t>
            </a:r>
            <a:endParaRPr lang="pt-BR" altLang="pt-BR" sz="2800"/>
          </a:p>
          <a:p>
            <a:pPr eaLnBrk="1" hangingPunct="1">
              <a:lnSpc>
                <a:spcPct val="150000"/>
              </a:lnSpc>
            </a:pPr>
            <a:r>
              <a:rPr lang="pt-BR" altLang="pt-BR" sz="2800"/>
              <a:t>Implementação de Sobrecarga de Construtor em Java</a:t>
            </a:r>
            <a:endParaRPr lang="pt-BR" altLang="pt-BR" sz="2800"/>
          </a:p>
          <a:p>
            <a:pPr eaLnBrk="1" hangingPunct="1">
              <a:lnSpc>
                <a:spcPct val="150000"/>
              </a:lnSpc>
            </a:pPr>
            <a:r>
              <a:rPr lang="pt-BR" altLang="pt-BR" sz="2800"/>
              <a:t>Exercícios</a:t>
            </a:r>
            <a:endParaRPr lang="pt-BR" altLang="pt-BR"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da classe Pessoa...</a:t>
            </a:r>
            <a:endParaRPr lang="pt-BR" altLang="pt-BR" sz="4400"/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sz="2800">
              <a:latin typeface="Calibri" panose="020F0502020204030204" pitchFamily="34" charset="0"/>
            </a:endParaRPr>
          </a:p>
        </p:txBody>
      </p:sp>
      <p:sp>
        <p:nvSpPr>
          <p:cNvPr id="12292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D95DF7-A920-4669-801D-EDC3D0DF348B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grpSp>
        <p:nvGrpSpPr>
          <p:cNvPr id="12293" name="Grupo 3"/>
          <p:cNvGrpSpPr/>
          <p:nvPr/>
        </p:nvGrpSpPr>
        <p:grpSpPr bwMode="auto">
          <a:xfrm>
            <a:off x="1908175" y="2236788"/>
            <a:ext cx="5327650" cy="1697037"/>
            <a:chOff x="3347864" y="2420888"/>
            <a:chExt cx="2232248" cy="1247063"/>
          </a:xfrm>
        </p:grpSpPr>
        <p:sp>
          <p:nvSpPr>
            <p:cNvPr id="14" name="Retângulo 13"/>
            <p:cNvSpPr/>
            <p:nvPr/>
          </p:nvSpPr>
          <p:spPr>
            <a:xfrm>
              <a:off x="3347864" y="2420888"/>
              <a:ext cx="2232248" cy="286976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Pessoa</a:t>
              </a:r>
              <a:endParaRPr lang="pt-B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347864" y="2707864"/>
              <a:ext cx="2232248" cy="57978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nome: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idade: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endParaRPr lang="pt-BR" sz="20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47864" y="3244486"/>
              <a:ext cx="2232248" cy="423465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Pessoa()</a:t>
              </a:r>
              <a:endParaRPr lang="pt-BR" sz="20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de Método Construtor</a:t>
            </a:r>
            <a:endParaRPr lang="pt-BR" alt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213" cy="4933950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GB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GB" sz="20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24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4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GB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4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4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4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(){  </a:t>
            </a:r>
            <a:endParaRPr lang="en-GB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4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2400" b="1" kern="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GB" sz="24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Pessoa!”</a:t>
            </a: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FontTx/>
              <a:buNone/>
              <a:defRPr/>
            </a:pPr>
            <a:r>
              <a:rPr lang="en-GB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400" dirty="0"/>
          </a:p>
        </p:txBody>
      </p:sp>
      <p:sp>
        <p:nvSpPr>
          <p:cNvPr id="13316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9FDB129-9A6B-40BF-A51D-6F076F7DA8E5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sp>
        <p:nvSpPr>
          <p:cNvPr id="8" name="Retângulo 7"/>
          <p:cNvSpPr/>
          <p:nvPr/>
        </p:nvSpPr>
        <p:spPr bwMode="auto">
          <a:xfrm>
            <a:off x="699334" y="4189556"/>
            <a:ext cx="7848872" cy="375806"/>
          </a:xfrm>
          <a:prstGeom prst="rect">
            <a:avLst/>
          </a:prstGeom>
          <a:noFill/>
          <a:ln w="38100" cap="sq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>
            <a:softEdge rad="12700"/>
          </a:effectLst>
        </p:spPr>
        <p:txBody>
          <a:bodyPr wrap="none" anchor="ctr"/>
          <a:lstStyle/>
          <a:p>
            <a:pPr algn="ctr">
              <a:defRPr/>
            </a:pPr>
            <a:endParaRPr lang="pt-BR" sz="2400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Texto explicativo retangular com cantos arredondados 9"/>
          <p:cNvSpPr/>
          <p:nvPr/>
        </p:nvSpPr>
        <p:spPr bwMode="auto">
          <a:xfrm>
            <a:off x="5795963" y="3268663"/>
            <a:ext cx="2520950" cy="647700"/>
          </a:xfrm>
          <a:prstGeom prst="wedgeRoundRectCallout">
            <a:avLst>
              <a:gd name="adj1" fmla="val -88856"/>
              <a:gd name="adj2" fmla="val 109978"/>
              <a:gd name="adj3" fmla="val 16667"/>
            </a:avLst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pt-BR" b="1" dirty="0">
                <a:latin typeface="+mj-lt"/>
              </a:rPr>
              <a:t>Método Construtor</a:t>
            </a:r>
            <a:endParaRPr lang="pt-BR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Imaginem...</a:t>
            </a:r>
            <a:endParaRPr lang="pt-BR" altLang="pt-BR"/>
          </a:p>
        </p:txBody>
      </p:sp>
      <p:sp>
        <p:nvSpPr>
          <p:cNvPr id="14339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CD5318-85F3-4AA1-9EBF-834A20264920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0244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402513" cy="5005388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endParaRPr lang="pt-BR" altLang="pt-BR" sz="2000"/>
          </a:p>
          <a:p>
            <a:pPr eaLnBrk="1" hangingPunct="1">
              <a:lnSpc>
                <a:spcPct val="150000"/>
              </a:lnSpc>
            </a:pPr>
            <a:r>
              <a:rPr lang="pt-BR" altLang="pt-BR" sz="2800"/>
              <a:t>E se eu quiser criar um Objeto da Classe ‘Pessoa’, já definindo o nome e a idade desse objeto?</a:t>
            </a:r>
            <a:endParaRPr lang="pt-BR" altLang="pt-BR" sz="2800"/>
          </a:p>
          <a:p>
            <a:pPr eaLnBrk="1" hangingPunct="1">
              <a:lnSpc>
                <a:spcPct val="150000"/>
              </a:lnSpc>
            </a:pPr>
            <a:endParaRPr lang="pt-BR" altLang="pt-BR" sz="1200"/>
          </a:p>
          <a:p>
            <a:pPr eaLnBrk="1" hangingPunct="1">
              <a:lnSpc>
                <a:spcPct val="150000"/>
              </a:lnSpc>
            </a:pPr>
            <a:r>
              <a:rPr lang="pt-BR" altLang="pt-BR" sz="2800"/>
              <a:t>Simples...</a:t>
            </a:r>
            <a:endParaRPr lang="pt-BR" altLang="pt-BR" sz="2800"/>
          </a:p>
          <a:p>
            <a:pPr lvl="1" eaLnBrk="1" hangingPunct="1">
              <a:lnSpc>
                <a:spcPct val="150000"/>
              </a:lnSpc>
            </a:pPr>
            <a:r>
              <a:rPr lang="pt-BR" altLang="pt-BR"/>
              <a:t>Utilize a Sobrecarga de Construtor!!!</a:t>
            </a: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altLang="pt-BR"/>
              <a:t>Mas o que é Sobrecarga de Construtor?</a:t>
            </a:r>
            <a:endParaRPr lang="pt-BR" altLang="pt-BR"/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388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anose="020B0602030504020204" pitchFamily="34" charset="0"/>
                <a:cs typeface="Arial" panose="020B0604020202020204" pitchFamily="34" charset="0"/>
              </a:defRPr>
            </a:lvl9pPr>
          </a:lstStyle>
          <a:p>
            <a:fld id="{E0264975-37A4-49B5-B20D-55E53944EFF8}" type="slidenum">
              <a:rPr lang="pt-BR" altLang="pt-BR" smtClean="0">
                <a:solidFill>
                  <a:srgbClr val="000000"/>
                </a:solidFill>
              </a:rPr>
            </a:fld>
            <a:endParaRPr lang="pt-BR" altLang="pt-BR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Sobrecarga de Construtor</a:t>
            </a:r>
            <a:endParaRPr lang="pt-BR" altLang="pt-BR"/>
          </a:p>
        </p:txBody>
      </p:sp>
      <p:sp>
        <p:nvSpPr>
          <p:cNvPr id="17411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AD2EA4-0833-45A7-8356-A57BFC66FAA0}" type="slidenum">
              <a:rPr lang="pt-BR" altLang="pt-BR" sz="1400" smtClean="0">
                <a:latin typeface="Franklin Gothic Book" pitchFamily="34" charset="0"/>
              </a:rPr>
            </a:fld>
            <a:endParaRPr lang="pt-BR" altLang="pt-BR" sz="1400">
              <a:latin typeface="Franklin Gothic Book" pitchFamily="34" charset="0"/>
            </a:endParaRPr>
          </a:p>
        </p:txBody>
      </p:sp>
      <p:sp>
        <p:nvSpPr>
          <p:cNvPr id="1741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8050213" cy="5005388"/>
          </a:xfrm>
        </p:spPr>
        <p:txBody>
          <a:bodyPr/>
          <a:lstStyle/>
          <a:p>
            <a:pPr eaLnBrk="1" hangingPunct="1"/>
            <a:r>
              <a:rPr lang="pt-BR" altLang="pt-BR" sz="2800"/>
              <a:t>Consiste em criar duas ou mais versões do mesmo Construtor. </a:t>
            </a:r>
            <a:endParaRPr lang="pt-BR" altLang="pt-BR" sz="2800"/>
          </a:p>
          <a:p>
            <a:pPr eaLnBrk="1" hangingPunct="1"/>
            <a:endParaRPr lang="pt-BR" altLang="pt-BR" sz="1800"/>
          </a:p>
          <a:p>
            <a:pPr eaLnBrk="1" hangingPunct="1"/>
            <a:r>
              <a:rPr lang="pt-BR" altLang="pt-BR" sz="2800"/>
              <a:t>Uma classe pode ter um ou mais construtores, desde que todos tenham assinaturas diferentes. </a:t>
            </a:r>
            <a:endParaRPr lang="pt-BR" altLang="pt-BR" sz="2800"/>
          </a:p>
          <a:p>
            <a:pPr eaLnBrk="1" hangingPunct="1"/>
            <a:endParaRPr lang="pt-BR" altLang="pt-BR" sz="1800"/>
          </a:p>
          <a:p>
            <a:pPr eaLnBrk="1" hangingPunct="1"/>
            <a:r>
              <a:rPr lang="pt-BR" altLang="pt-BR" sz="2800"/>
              <a:t>Neste caso, qual construtor será usado depende dos parâmetros usados na construção do objeto. </a:t>
            </a:r>
            <a:endParaRPr lang="pt-BR" altLang="pt-BR" sz="2800"/>
          </a:p>
          <a:p>
            <a:pPr lvl="1" eaLnBrk="1" hangingPunct="1"/>
            <a:r>
              <a:rPr lang="pt-BR" altLang="pt-BR"/>
              <a:t>Lembre-se que todos os construtores têm sempre o mesmo nome, que é o nome da classe.</a:t>
            </a:r>
            <a:endParaRPr lang="pt-BR" alt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4638"/>
            <a:ext cx="8121650" cy="1143000"/>
          </a:xfrm>
        </p:spPr>
        <p:txBody>
          <a:bodyPr/>
          <a:lstStyle/>
          <a:p>
            <a:pPr eaLnBrk="1" hangingPunct="1"/>
            <a:r>
              <a:rPr lang="pt-BR" altLang="pt-BR" sz="3600"/>
              <a:t>Exemplo de Sobrecarga de Construtor</a:t>
            </a:r>
            <a:endParaRPr lang="pt-BR" altLang="pt-BR"/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pt-BR" altLang="pt-BR" sz="2000"/>
          </a:p>
          <a:p>
            <a:pPr eaLnBrk="1" hangingPunct="1"/>
            <a:r>
              <a:rPr lang="pt-BR" altLang="pt-BR" sz="2800"/>
              <a:t>Exemplo de Sobrecarga de Construtor da Classe ‘Pessoa’</a:t>
            </a:r>
            <a:endParaRPr lang="pt-BR" altLang="pt-BR" sz="2800">
              <a:latin typeface="Calibri" panose="020F0502020204030204" pitchFamily="34" charset="0"/>
            </a:endParaRPr>
          </a:p>
        </p:txBody>
      </p:sp>
      <p:sp>
        <p:nvSpPr>
          <p:cNvPr id="19460" name="Espaço Reservado para Número de Slide 1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7300C2-9E4F-4AAC-8831-1D74E5A70072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  <p:grpSp>
        <p:nvGrpSpPr>
          <p:cNvPr id="19461" name="Grupo 3"/>
          <p:cNvGrpSpPr/>
          <p:nvPr/>
        </p:nvGrpSpPr>
        <p:grpSpPr bwMode="auto">
          <a:xfrm>
            <a:off x="1908175" y="3460750"/>
            <a:ext cx="5327650" cy="2416175"/>
            <a:chOff x="3347864" y="2420888"/>
            <a:chExt cx="2232248" cy="1776451"/>
          </a:xfrm>
        </p:grpSpPr>
        <p:sp>
          <p:nvSpPr>
            <p:cNvPr id="14" name="Retângulo 13"/>
            <p:cNvSpPr/>
            <p:nvPr/>
          </p:nvSpPr>
          <p:spPr>
            <a:xfrm>
              <a:off x="3347864" y="2420888"/>
              <a:ext cx="2232248" cy="287127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05765" eaLnBrk="1" hangingPunct="1">
                <a:defRPr/>
              </a:pPr>
              <a:r>
                <a:rPr lang="pt-BR" sz="2000" b="1" dirty="0">
                  <a:solidFill>
                    <a:srgbClr val="000000"/>
                  </a:solidFill>
                </a:rPr>
                <a:t>Pessoa</a:t>
              </a:r>
              <a:endParaRPr lang="pt-BR" sz="2000" b="1" dirty="0">
                <a:solidFill>
                  <a:srgbClr val="000000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3347864" y="2708015"/>
              <a:ext cx="2232248" cy="580090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nome: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idade: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endParaRPr lang="pt-BR" sz="20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3347864" y="3244918"/>
              <a:ext cx="2232248" cy="952421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defTabSz="405765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Pessoa()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Pessoa(</a:t>
              </a:r>
              <a:r>
                <a:rPr lang="pt-BR" sz="2000" dirty="0" err="1">
                  <a:solidFill>
                    <a:srgbClr val="000000"/>
                  </a:solidFill>
                </a:rPr>
                <a:t>novoNome</a:t>
              </a:r>
              <a:r>
                <a:rPr lang="pt-BR" sz="2000" dirty="0">
                  <a:solidFill>
                    <a:srgbClr val="000000"/>
                  </a:solidFill>
                </a:rPr>
                <a:t>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r>
                <a:rPr lang="pt-BR" sz="2000" dirty="0">
                  <a:solidFill>
                    <a:srgbClr val="000000"/>
                  </a:solidFill>
                </a:rPr>
                <a:t>)</a:t>
              </a:r>
              <a:endParaRPr lang="pt-BR" sz="2000" dirty="0">
                <a:solidFill>
                  <a:srgbClr val="000000"/>
                </a:solidFill>
              </a:endParaRPr>
            </a:p>
            <a:p>
              <a:pPr defTabSz="405765" eaLnBrk="1" hangingPunct="1">
                <a:defRPr/>
              </a:pPr>
              <a:r>
                <a:rPr lang="pt-BR" sz="2000" dirty="0">
                  <a:solidFill>
                    <a:srgbClr val="000000"/>
                  </a:solidFill>
                </a:rPr>
                <a:t>Pessoa(</a:t>
              </a:r>
              <a:r>
                <a:rPr lang="pt-BR" sz="2000" dirty="0" err="1">
                  <a:solidFill>
                    <a:srgbClr val="000000"/>
                  </a:solidFill>
                </a:rPr>
                <a:t>novoNome</a:t>
              </a:r>
              <a:r>
                <a:rPr lang="pt-BR" sz="2000" dirty="0">
                  <a:solidFill>
                    <a:srgbClr val="000000"/>
                  </a:solidFill>
                </a:rPr>
                <a:t>: </a:t>
              </a:r>
              <a:r>
                <a:rPr lang="pt-BR" sz="2000" dirty="0" err="1">
                  <a:solidFill>
                    <a:srgbClr val="000000"/>
                  </a:solidFill>
                </a:rPr>
                <a:t>String</a:t>
              </a:r>
              <a:r>
                <a:rPr lang="pt-BR" sz="2000" dirty="0">
                  <a:solidFill>
                    <a:srgbClr val="000000"/>
                  </a:solidFill>
                </a:rPr>
                <a:t>, </a:t>
              </a:r>
              <a:r>
                <a:rPr lang="pt-BR" sz="2000" dirty="0" err="1">
                  <a:solidFill>
                    <a:srgbClr val="000000"/>
                  </a:solidFill>
                </a:rPr>
                <a:t>novaIdade</a:t>
              </a:r>
              <a:r>
                <a:rPr lang="pt-BR" sz="2000" dirty="0">
                  <a:solidFill>
                    <a:srgbClr val="000000"/>
                  </a:solidFill>
                </a:rPr>
                <a:t>: </a:t>
              </a:r>
              <a:r>
                <a:rPr lang="pt-BR" sz="2000" dirty="0" err="1">
                  <a:solidFill>
                    <a:srgbClr val="000000"/>
                  </a:solidFill>
                </a:rPr>
                <a:t>int</a:t>
              </a:r>
              <a:r>
                <a:rPr lang="pt-BR" sz="2000" dirty="0">
                  <a:solidFill>
                    <a:srgbClr val="000000"/>
                  </a:solidFill>
                </a:rPr>
                <a:t>)</a:t>
              </a:r>
              <a:endParaRPr lang="pt-BR" sz="2000" dirty="0">
                <a:solidFill>
                  <a:srgbClr val="000000"/>
                </a:solidFill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/>
          <p:cNvSpPr>
            <a:spLocks noGrp="1"/>
          </p:cNvSpPr>
          <p:nvPr>
            <p:ph type="title"/>
          </p:nvPr>
        </p:nvSpPr>
        <p:spPr>
          <a:xfrm>
            <a:off x="900113" y="304800"/>
            <a:ext cx="7993062" cy="1143000"/>
          </a:xfrm>
        </p:spPr>
        <p:txBody>
          <a:bodyPr/>
          <a:lstStyle/>
          <a:p>
            <a:r>
              <a:rPr lang="pt-BR" altLang="pt-BR" sz="3600"/>
              <a:t>Sobrecarga de Construtor em Java</a:t>
            </a:r>
            <a:endParaRPr lang="pt-BR" altLang="pt-BR" sz="360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68313" y="1447800"/>
            <a:ext cx="8567737" cy="4933950"/>
          </a:xfrm>
        </p:spPr>
        <p:txBody>
          <a:bodyPr/>
          <a:lstStyle/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 2" panose="05020102010507070707" pitchFamily="18" charset="2"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(){  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2200" b="1" kern="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Pessoa!”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  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2200" b="1" kern="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i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Pessoa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200" b="1" dirty="0" err="1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200" b="1" dirty="0">
                <a:solidFill>
                  <a:srgbClr val="0505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novaIdade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i="1" kern="0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novaIdade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GB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GB" sz="2200" b="1" kern="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Olá</a:t>
            </a:r>
            <a:r>
              <a:rPr lang="en-GB" sz="2200" b="1" kern="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” 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GB" sz="2200" b="1" i="1" kern="0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endParaRPr lang="en-GB" sz="22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  <a:buFontTx/>
              <a:buNone/>
              <a:defRPr/>
            </a:pPr>
            <a:r>
              <a:rPr lang="en-GB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200" dirty="0"/>
          </a:p>
        </p:txBody>
      </p:sp>
      <p:sp>
        <p:nvSpPr>
          <p:cNvPr id="20484" name="Espaço Reservado para Número de Slide 3"/>
          <p:cNvSpPr>
            <a:spLocks noGrp="1"/>
          </p:cNvSpPr>
          <p:nvPr>
            <p:ph type="sldNum" sz="quarter" idx="12"/>
          </p:nvPr>
        </p:nvSpPr>
        <p:spPr bwMode="auto"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>
              <a:spcBef>
                <a:spcPts val="575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375"/>
              </a:spcBef>
              <a:buClr>
                <a:schemeClr val="accent2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375"/>
              </a:spcBef>
              <a:buClr>
                <a:srgbClr val="ADCEDC"/>
              </a:buClr>
              <a:buSzPct val="8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ts val="375"/>
              </a:spcBef>
              <a:buClr>
                <a:srgbClr val="EB641B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375"/>
              </a:spcBef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375"/>
              </a:spcBef>
              <a:spcAft>
                <a:spcPct val="0"/>
              </a:spcAft>
              <a:buClr>
                <a:srgbClr val="EB641B"/>
              </a:buClr>
              <a:buChar char="o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B27FA6F-6400-481F-A338-F00408029E9A}" type="slidenum">
              <a:rPr lang="pt-BR" altLang="pt-BR" sz="1400" smtClean="0">
                <a:solidFill>
                  <a:srgbClr val="000000"/>
                </a:solidFill>
                <a:latin typeface="Lucida Sans Unicode" panose="020B0602030504020204" pitchFamily="34" charset="0"/>
              </a:rPr>
            </a:fld>
            <a:endParaRPr lang="pt-BR" altLang="pt-BR" sz="1400">
              <a:solidFill>
                <a:srgbClr val="000000"/>
              </a:solidFill>
              <a:latin typeface="Lucida Sans Unicode" panose="020B060203050402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apital Própri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apital Próprio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2833</Words>
  <Application>WPS Presentation</Application>
  <PresentationFormat>Apresentação na tela (4:3)</PresentationFormat>
  <Paragraphs>151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SimSun</vt:lpstr>
      <vt:lpstr>Wingdings</vt:lpstr>
      <vt:lpstr>Lucida Sans Unicode</vt:lpstr>
      <vt:lpstr>DejaVu Sans</vt:lpstr>
      <vt:lpstr>Lucida Sans Unicode</vt:lpstr>
      <vt:lpstr>Gubbi</vt:lpstr>
      <vt:lpstr>Franklin Gothic Book</vt:lpstr>
      <vt:lpstr>Wingdings 2</vt:lpstr>
      <vt:lpstr>Webdings</vt:lpstr>
      <vt:lpstr>Perpetua</vt:lpstr>
      <vt:lpstr>Calibri</vt:lpstr>
      <vt:lpstr>Trebuchet MS</vt:lpstr>
      <vt:lpstr>Franklin Gothic Book</vt:lpstr>
      <vt:lpstr>Courier New</vt:lpstr>
      <vt:lpstr>MT Extra</vt:lpstr>
      <vt:lpstr>Times New Roman</vt:lpstr>
      <vt:lpstr>微软雅黑</vt:lpstr>
      <vt:lpstr>Arial Unicode MS</vt:lpstr>
      <vt:lpstr>Droid Sans Fallback</vt:lpstr>
      <vt:lpstr>Capital Próprio</vt:lpstr>
      <vt:lpstr>POO – Sobrecarga de Construtor</vt:lpstr>
      <vt:lpstr>Tópicos da Aula</vt:lpstr>
      <vt:lpstr>Exemplo da classe Pessoa...</vt:lpstr>
      <vt:lpstr>Exemplo de Método Construtor</vt:lpstr>
      <vt:lpstr>Imaginem...</vt:lpstr>
      <vt:lpstr>Mas o que é Sobrecarga de Construtor?</vt:lpstr>
      <vt:lpstr>Sobrecarga de Construtor</vt:lpstr>
      <vt:lpstr>Exemplo de Sobrecarga de Construtor</vt:lpstr>
      <vt:lpstr>Sobrecarga de Construtor em Java</vt:lpstr>
      <vt:lpstr>Sobrecarga de Construtor em Java</vt:lpstr>
      <vt:lpstr>Exercícios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</cp:lastModifiedBy>
  <cp:revision>578</cp:revision>
  <dcterms:created xsi:type="dcterms:W3CDTF">2025-03-14T00:51:19Z</dcterms:created>
  <dcterms:modified xsi:type="dcterms:W3CDTF">2025-03-14T00:51:19Z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1046-11.1.0.8865</vt:lpwstr>
  </property>
</Properties>
</file>