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8" r:id="rId1"/>
  </p:sldMasterIdLst>
  <p:notesMasterIdLst>
    <p:notesMasterId r:id="rId23"/>
  </p:notesMasterIdLst>
  <p:handoutMasterIdLst>
    <p:handoutMasterId r:id="rId24"/>
  </p:handoutMasterIdLst>
  <p:sldIdLst>
    <p:sldId id="366" r:id="rId2"/>
    <p:sldId id="257" r:id="rId3"/>
    <p:sldId id="386" r:id="rId4"/>
    <p:sldId id="387" r:id="rId5"/>
    <p:sldId id="388" r:id="rId6"/>
    <p:sldId id="389" r:id="rId7"/>
    <p:sldId id="384" r:id="rId8"/>
    <p:sldId id="367" r:id="rId9"/>
    <p:sldId id="369" r:id="rId10"/>
    <p:sldId id="383" r:id="rId11"/>
    <p:sldId id="371" r:id="rId12"/>
    <p:sldId id="390" r:id="rId13"/>
    <p:sldId id="394" r:id="rId14"/>
    <p:sldId id="395" r:id="rId15"/>
    <p:sldId id="396" r:id="rId16"/>
    <p:sldId id="397" r:id="rId17"/>
    <p:sldId id="398" r:id="rId18"/>
    <p:sldId id="399" r:id="rId19"/>
    <p:sldId id="400" r:id="rId20"/>
    <p:sldId id="379" r:id="rId21"/>
    <p:sldId id="401" r:id="rId22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99" autoAdjust="0"/>
  </p:normalViewPr>
  <p:slideViewPr>
    <p:cSldViewPr>
      <p:cViewPr varScale="1">
        <p:scale>
          <a:sx n="75" d="100"/>
          <a:sy n="75" d="100"/>
        </p:scale>
        <p:origin x="166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F6E84892-7FD7-4522-A4D7-029FC01EC3F0}" type="datetimeFigureOut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F43A801-5888-4668-B355-C02CC89AB4A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874984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8B7AF71-FAED-4709-9A30-DD75D07FC206}" type="datetimeFigureOut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F6CA2E-2D78-4F39-9E8C-431647A176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34105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4B72DF-E77E-4757-8FC7-C9D721BB60DD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094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E7D55E7-459F-46A5-AFD7-1A621A9E7066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4175219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0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</a:p>
        </p:txBody>
      </p:sp>
      <p:sp>
        <p:nvSpPr>
          <p:cNvPr id="19461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C91FEB-003E-476F-9839-4893B6E9810A}" type="slidenum">
              <a:rPr lang="pt-BR" altLang="en-US" smtClean="0">
                <a:latin typeface="Lucida Sans Unicode" panose="020B0602030504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pt-BR" altLang="en-US">
              <a:latin typeface="Lucida Sans Unicode" panose="020B0602030504020204" pitchFamily="34" charset="0"/>
            </a:endParaRPr>
          </a:p>
        </p:txBody>
      </p:sp>
      <p:sp>
        <p:nvSpPr>
          <p:cNvPr id="19462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en-US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</a:p>
        </p:txBody>
      </p:sp>
    </p:spTree>
    <p:extLst>
      <p:ext uri="{BB962C8B-B14F-4D97-AF65-F5344CB8AC3E}">
        <p14:creationId xmlns:p14="http://schemas.microsoft.com/office/powerpoint/2010/main" val="3049827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pt-BR" altLang="pt-BR"/>
          </a:p>
        </p:txBody>
      </p:sp>
      <p:sp>
        <p:nvSpPr>
          <p:cNvPr id="3379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Linguagem de Programação I</a:t>
            </a:r>
          </a:p>
        </p:txBody>
      </p:sp>
      <p:sp>
        <p:nvSpPr>
          <p:cNvPr id="33797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r>
              <a:rPr lang="pt-BR" altLang="pt-BR"/>
              <a:t>Prof. Me. Fernando Roberto Proença</a:t>
            </a:r>
          </a:p>
        </p:txBody>
      </p:sp>
      <p:sp>
        <p:nvSpPr>
          <p:cNvPr id="33798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F1AA5B51-9269-4390-89F8-166328E36390}" type="slidenum">
              <a:rPr lang="pt-BR" altLang="pt-BR" smtClean="0"/>
              <a:pPr/>
              <a:t>20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33762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79F64-D25D-4419-9963-544C308A0E33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C856B-0CA9-4B82-8893-BD5C44C921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07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B0CAC-5E2D-44F1-94DF-1E67B64478C6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D40579-2840-4BE7-B133-673946BF36E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942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8175A-F2BA-416B-B78C-51B90AED154B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35595-E3B9-4979-A0B2-F68A55895D1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01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0E0D9-7C63-4D50-A1E4-1EFBE259CF69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53C04A-7CF0-4A7E-82D8-2FB8F567155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66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368D9-0A06-4131-88DC-769A1C5ADF09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4B50E-13A9-48E1-8027-D09768E40D0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210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0D930-703B-4CED-9C78-CA73D7D40D52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BC2CA2-BC29-4D33-8923-7C78E13A2B5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41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CB677-7261-45A2-B824-00373B383175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4CA46-ED3A-4518-966D-6D013B41FCD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38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B399C-38F5-4439-B131-B993F30074E6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92753-69E2-45CC-B93A-BC9ECFE5454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33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D81B8-617B-48DA-AB4F-232E114E377F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6D47D-C7E6-473C-8C91-B2CAFEA5067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25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C4E06-6F36-4E79-8722-299F6E86A88A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13211C-1CF5-4ECD-9A63-1D9911578D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6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B8899-6489-43F1-8B86-783978F782BE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780D2-38A3-49AE-AC5C-ACADD381C33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50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título mestre</a:t>
            </a:r>
            <a:endParaRPr lang="en-US" altLang="en-US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  <a:endParaRPr lang="en-US" alt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4B28EC70-9964-4632-9DAF-D679BE229748}" type="datetime1">
              <a:rPr lang="pt-BR"/>
              <a:pPr>
                <a:defRPr/>
              </a:pPr>
              <a:t>22/03/2021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70C564D6-4AAA-4CB0-8545-866630FDBF5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5" r:id="rId1"/>
    <p:sldLayoutId id="2147484418" r:id="rId2"/>
    <p:sldLayoutId id="2147484426" r:id="rId3"/>
    <p:sldLayoutId id="2147484419" r:id="rId4"/>
    <p:sldLayoutId id="2147484420" r:id="rId5"/>
    <p:sldLayoutId id="2147484421" r:id="rId6"/>
    <p:sldLayoutId id="2147484422" r:id="rId7"/>
    <p:sldLayoutId id="2147484427" r:id="rId8"/>
    <p:sldLayoutId id="2147484428" r:id="rId9"/>
    <p:sldLayoutId id="2147484423" r:id="rId10"/>
    <p:sldLayoutId id="214748442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284538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en-US" sz="3200" b="1" dirty="0">
                <a:solidFill>
                  <a:schemeClr val="tx1"/>
                </a:solidFill>
              </a:rPr>
              <a:t>Disciplina:</a:t>
            </a:r>
            <a:r>
              <a:rPr lang="pt-BR" altLang="en-US" sz="3200" dirty="0">
                <a:solidFill>
                  <a:schemeClr val="tx1"/>
                </a:solidFill>
              </a:rPr>
              <a:t> Linguagem de Programação I</a:t>
            </a:r>
          </a:p>
          <a:p>
            <a:pPr eaLnBrk="1" hangingPunct="1"/>
            <a:endParaRPr lang="pt-BR" altLang="en-US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en-US" sz="4400"/>
              <a:t>POO – Qualificadores de Acesso</a:t>
            </a:r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>
            <a:spLocks/>
          </p:cNvSpPr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en-US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/>
            <a:r>
              <a:rPr lang="pt-BR" altLang="pt-BR" sz="2800" b="1" i="1"/>
              <a:t>Protected</a:t>
            </a:r>
            <a:r>
              <a:rPr lang="pt-BR" altLang="pt-BR" sz="2800" b="1"/>
              <a:t> (#)</a:t>
            </a:r>
          </a:p>
          <a:p>
            <a:pPr lvl="1" eaLnBrk="1" hangingPunct="1"/>
            <a:r>
              <a:rPr lang="pt-BR" altLang="en-US" b="1"/>
              <a:t>Classe Protegida: </a:t>
            </a:r>
            <a:r>
              <a:rPr lang="pt-BR" altLang="pt-BR"/>
              <a:t>Visível a elementos do mesmo pacote.</a:t>
            </a:r>
          </a:p>
        </p:txBody>
      </p:sp>
      <p:sp>
        <p:nvSpPr>
          <p:cNvPr id="21507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xfrm>
            <a:off x="6172200" y="6191250"/>
            <a:ext cx="2476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Ctr="0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16249E7C-2C47-4A26-9EB9-89A7E610BE09}" type="slidenum">
              <a:rPr lang="pt-BR" altLang="pt-BR" sz="1400" smtClean="0"/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pt-BR" altLang="pt-BR" sz="1400"/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684213" y="2997200"/>
            <a:ext cx="2808287" cy="3455988"/>
            <a:chOff x="683568" y="2780928"/>
            <a:chExt cx="2808287" cy="3455988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>
              <a:off x="683568" y="2780928"/>
              <a:ext cx="2808287" cy="3455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latin typeface="Tahoma" panose="020B0604030504040204" pitchFamily="34" charset="0"/>
              </a:endParaRPr>
            </a:p>
          </p:txBody>
        </p:sp>
        <p:sp>
          <p:nvSpPr>
            <p:cNvPr id="21513" name="Text Box 6"/>
            <p:cNvSpPr txBox="1">
              <a:spLocks noChangeArrowheads="1"/>
            </p:cNvSpPr>
            <p:nvPr/>
          </p:nvSpPr>
          <p:spPr bwMode="auto">
            <a:xfrm>
              <a:off x="2340918" y="2780928"/>
              <a:ext cx="1060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800">
                  <a:latin typeface="Tahoma" panose="020B0604030504040204" pitchFamily="34" charset="0"/>
                </a:rPr>
                <a:t>Sistema</a:t>
              </a:r>
            </a:p>
          </p:txBody>
        </p:sp>
        <p:sp>
          <p:nvSpPr>
            <p:cNvPr id="21514" name="Rectangle 7"/>
            <p:cNvSpPr>
              <a:spLocks noChangeArrowheads="1"/>
            </p:cNvSpPr>
            <p:nvPr/>
          </p:nvSpPr>
          <p:spPr bwMode="auto">
            <a:xfrm>
              <a:off x="901055" y="3428628"/>
              <a:ext cx="2376488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latin typeface="Tahoma" panose="020B0604030504040204" pitchFamily="34" charset="0"/>
              </a:endParaRPr>
            </a:p>
          </p:txBody>
        </p:sp>
        <p:sp>
          <p:nvSpPr>
            <p:cNvPr id="21515" name="Rectangle 8"/>
            <p:cNvSpPr>
              <a:spLocks noChangeArrowheads="1"/>
            </p:cNvSpPr>
            <p:nvPr/>
          </p:nvSpPr>
          <p:spPr bwMode="auto">
            <a:xfrm>
              <a:off x="901055" y="3068266"/>
              <a:ext cx="1150938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latin typeface="Tahoma" panose="020B0604030504040204" pitchFamily="34" charset="0"/>
              </a:endParaRPr>
            </a:p>
          </p:txBody>
        </p:sp>
        <p:sp>
          <p:nvSpPr>
            <p:cNvPr id="21516" name="Text Box 9"/>
            <p:cNvSpPr txBox="1">
              <a:spLocks noChangeArrowheads="1"/>
            </p:cNvSpPr>
            <p:nvPr/>
          </p:nvSpPr>
          <p:spPr bwMode="auto">
            <a:xfrm>
              <a:off x="972493" y="3860428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Classe A</a:t>
              </a:r>
            </a:p>
          </p:txBody>
        </p:sp>
        <p:sp>
          <p:nvSpPr>
            <p:cNvPr id="21517" name="Text Box 10"/>
            <p:cNvSpPr txBox="1">
              <a:spLocks noChangeArrowheads="1"/>
            </p:cNvSpPr>
            <p:nvPr/>
          </p:nvSpPr>
          <p:spPr bwMode="auto">
            <a:xfrm>
              <a:off x="2161530" y="3860428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Classe B</a:t>
              </a:r>
            </a:p>
          </p:txBody>
        </p:sp>
        <p:sp>
          <p:nvSpPr>
            <p:cNvPr id="21518" name="Text Box 11"/>
            <p:cNvSpPr txBox="1">
              <a:spLocks noChangeArrowheads="1"/>
            </p:cNvSpPr>
            <p:nvPr/>
          </p:nvSpPr>
          <p:spPr bwMode="auto">
            <a:xfrm>
              <a:off x="901055" y="3068266"/>
              <a:ext cx="11509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Pacote 1</a:t>
              </a:r>
            </a:p>
          </p:txBody>
        </p:sp>
        <p:sp>
          <p:nvSpPr>
            <p:cNvPr id="21519" name="Rectangle 12"/>
            <p:cNvSpPr>
              <a:spLocks noChangeArrowheads="1"/>
            </p:cNvSpPr>
            <p:nvPr/>
          </p:nvSpPr>
          <p:spPr bwMode="auto">
            <a:xfrm>
              <a:off x="899468" y="5012953"/>
              <a:ext cx="2376487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latin typeface="Tahoma" panose="020B0604030504040204" pitchFamily="34" charset="0"/>
              </a:endParaRPr>
            </a:p>
          </p:txBody>
        </p:sp>
        <p:sp>
          <p:nvSpPr>
            <p:cNvPr id="21520" name="Rectangle 13"/>
            <p:cNvSpPr>
              <a:spLocks noChangeArrowheads="1"/>
            </p:cNvSpPr>
            <p:nvPr/>
          </p:nvSpPr>
          <p:spPr bwMode="auto">
            <a:xfrm>
              <a:off x="899468" y="4652591"/>
              <a:ext cx="115093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pt-BR" sz="1800">
                <a:latin typeface="Tahoma" panose="020B0604030504040204" pitchFamily="34" charset="0"/>
              </a:endParaRPr>
            </a:p>
          </p:txBody>
        </p:sp>
        <p:sp>
          <p:nvSpPr>
            <p:cNvPr id="21521" name="Text Box 14"/>
            <p:cNvSpPr txBox="1">
              <a:spLocks noChangeArrowheads="1"/>
            </p:cNvSpPr>
            <p:nvPr/>
          </p:nvSpPr>
          <p:spPr bwMode="auto">
            <a:xfrm>
              <a:off x="970905" y="5444753"/>
              <a:ext cx="105410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Classe C</a:t>
              </a:r>
            </a:p>
          </p:txBody>
        </p:sp>
        <p:sp>
          <p:nvSpPr>
            <p:cNvPr id="21522" name="Text Box 15"/>
            <p:cNvSpPr txBox="1">
              <a:spLocks noChangeArrowheads="1"/>
            </p:cNvSpPr>
            <p:nvPr/>
          </p:nvSpPr>
          <p:spPr bwMode="auto">
            <a:xfrm>
              <a:off x="2159943" y="5444753"/>
              <a:ext cx="105410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Classe D</a:t>
              </a:r>
            </a:p>
          </p:txBody>
        </p:sp>
        <p:sp>
          <p:nvSpPr>
            <p:cNvPr id="21523" name="Text Box 16"/>
            <p:cNvSpPr txBox="1">
              <a:spLocks noChangeArrowheads="1"/>
            </p:cNvSpPr>
            <p:nvPr/>
          </p:nvSpPr>
          <p:spPr bwMode="auto">
            <a:xfrm>
              <a:off x="899468" y="4652591"/>
              <a:ext cx="1150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600">
                  <a:latin typeface="Tahoma" panose="020B0604030504040204" pitchFamily="34" charset="0"/>
                </a:rPr>
                <a:t>Pacote 2</a:t>
              </a:r>
            </a:p>
          </p:txBody>
        </p:sp>
        <p:sp>
          <p:nvSpPr>
            <p:cNvPr id="21524" name="Line 17"/>
            <p:cNvSpPr>
              <a:spLocks noChangeShapeType="1"/>
            </p:cNvSpPr>
            <p:nvPr/>
          </p:nvSpPr>
          <p:spPr bwMode="auto">
            <a:xfrm flipV="1">
              <a:off x="2628255" y="4220791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525" name="Text Box 18"/>
            <p:cNvSpPr txBox="1">
              <a:spLocks noChangeArrowheads="1"/>
            </p:cNvSpPr>
            <p:nvPr/>
          </p:nvSpPr>
          <p:spPr bwMode="auto">
            <a:xfrm>
              <a:off x="1952367" y="4652591"/>
              <a:ext cx="12763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pt-BR" sz="1400">
                  <a:latin typeface="Tahoma" panose="020B0604030504040204" pitchFamily="34" charset="0"/>
                </a:rPr>
                <a:t>&lt;&lt;herança&gt;&gt;</a:t>
              </a:r>
            </a:p>
          </p:txBody>
        </p:sp>
      </p:grpSp>
      <p:sp>
        <p:nvSpPr>
          <p:cNvPr id="21509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Qualificadores de Acesso</a:t>
            </a:r>
          </a:p>
        </p:txBody>
      </p:sp>
      <p:pic>
        <p:nvPicPr>
          <p:cNvPr id="21510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343525"/>
            <a:ext cx="2249487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" name="Text Box 19"/>
          <p:cNvSpPr txBox="1">
            <a:spLocks noChangeArrowheads="1"/>
          </p:cNvSpPr>
          <p:nvPr/>
        </p:nvSpPr>
        <p:spPr bwMode="auto">
          <a:xfrm>
            <a:off x="3832225" y="2997200"/>
            <a:ext cx="5183188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 b="1">
                <a:latin typeface="Tahoma" panose="020B0604030504040204" pitchFamily="34" charset="0"/>
                <a:cs typeface="Tahoma" panose="020B0604030504040204" pitchFamily="34" charset="0"/>
              </a:rPr>
              <a:t>Atributos Privados: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O atributo privado só é acessível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pelas operações do objeto.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Normalmente este é o estado inicial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dos atributos, depois se necessário,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pt-BR" sz="2400">
                <a:latin typeface="Tahoma" panose="020B0604030504040204" pitchFamily="34" charset="0"/>
                <a:cs typeface="Tahoma" panose="020B0604030504040204" pitchFamily="34" charset="0"/>
              </a:rPr>
              <a:t>pode ser modificado.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/>
            <a:r>
              <a:rPr lang="pt-BR" altLang="en-US" sz="2800" b="1" i="1" u="sng"/>
              <a:t>Private</a:t>
            </a:r>
            <a:r>
              <a:rPr lang="pt-BR" altLang="en-US" sz="2800" b="1" u="sng"/>
              <a:t> (-)</a:t>
            </a:r>
          </a:p>
          <a:p>
            <a:pPr lvl="1" eaLnBrk="1" hangingPunct="1"/>
            <a:r>
              <a:rPr lang="pt-BR" altLang="en-US" b="1"/>
              <a:t>Classe Privada:</a:t>
            </a:r>
            <a:r>
              <a:rPr lang="pt-BR" altLang="en-US"/>
              <a:t> Bloqueia o acesso de outras classes à todos seus métodos e atributos.</a:t>
            </a:r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116013" y="3068638"/>
            <a:ext cx="2808287" cy="3455987"/>
            <a:chOff x="683568" y="2780928"/>
            <a:chExt cx="2808287" cy="3455988"/>
          </a:xfrm>
        </p:grpSpPr>
        <p:sp>
          <p:nvSpPr>
            <p:cNvPr id="22537" name="Rectangle 5"/>
            <p:cNvSpPr>
              <a:spLocks noChangeArrowheads="1"/>
            </p:cNvSpPr>
            <p:nvPr/>
          </p:nvSpPr>
          <p:spPr bwMode="auto">
            <a:xfrm>
              <a:off x="683568" y="2780928"/>
              <a:ext cx="2808287" cy="3455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2538" name="Text Box 6"/>
            <p:cNvSpPr txBox="1">
              <a:spLocks noChangeArrowheads="1"/>
            </p:cNvSpPr>
            <p:nvPr/>
          </p:nvSpPr>
          <p:spPr bwMode="auto">
            <a:xfrm>
              <a:off x="2340918" y="2780928"/>
              <a:ext cx="1060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>
                  <a:latin typeface="Tahoma" panose="020B0604030504040204" pitchFamily="34" charset="0"/>
                </a:rPr>
                <a:t>Sistema</a:t>
              </a:r>
            </a:p>
          </p:txBody>
        </p:sp>
        <p:sp>
          <p:nvSpPr>
            <p:cNvPr id="22539" name="Rectangle 7"/>
            <p:cNvSpPr>
              <a:spLocks noChangeArrowheads="1"/>
            </p:cNvSpPr>
            <p:nvPr/>
          </p:nvSpPr>
          <p:spPr bwMode="auto">
            <a:xfrm>
              <a:off x="901055" y="3428628"/>
              <a:ext cx="2376488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2540" name="Rectangle 8"/>
            <p:cNvSpPr>
              <a:spLocks noChangeArrowheads="1"/>
            </p:cNvSpPr>
            <p:nvPr/>
          </p:nvSpPr>
          <p:spPr bwMode="auto">
            <a:xfrm>
              <a:off x="901055" y="3068266"/>
              <a:ext cx="1150938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2541" name="Text Box 9"/>
            <p:cNvSpPr txBox="1">
              <a:spLocks noChangeArrowheads="1"/>
            </p:cNvSpPr>
            <p:nvPr/>
          </p:nvSpPr>
          <p:spPr bwMode="auto">
            <a:xfrm>
              <a:off x="972493" y="3860428"/>
              <a:ext cx="105410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A</a:t>
              </a:r>
            </a:p>
          </p:txBody>
        </p:sp>
        <p:sp>
          <p:nvSpPr>
            <p:cNvPr id="22542" name="Text Box 10"/>
            <p:cNvSpPr txBox="1">
              <a:spLocks noChangeArrowheads="1"/>
            </p:cNvSpPr>
            <p:nvPr/>
          </p:nvSpPr>
          <p:spPr bwMode="auto">
            <a:xfrm>
              <a:off x="2161530" y="3860428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B</a:t>
              </a:r>
            </a:p>
          </p:txBody>
        </p:sp>
        <p:sp>
          <p:nvSpPr>
            <p:cNvPr id="22543" name="Text Box 11"/>
            <p:cNvSpPr txBox="1">
              <a:spLocks noChangeArrowheads="1"/>
            </p:cNvSpPr>
            <p:nvPr/>
          </p:nvSpPr>
          <p:spPr bwMode="auto">
            <a:xfrm>
              <a:off x="901055" y="3068266"/>
              <a:ext cx="11509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Pacote 1</a:t>
              </a:r>
            </a:p>
          </p:txBody>
        </p:sp>
        <p:sp>
          <p:nvSpPr>
            <p:cNvPr id="22544" name="Rectangle 12"/>
            <p:cNvSpPr>
              <a:spLocks noChangeArrowheads="1"/>
            </p:cNvSpPr>
            <p:nvPr/>
          </p:nvSpPr>
          <p:spPr bwMode="auto">
            <a:xfrm>
              <a:off x="899468" y="5012953"/>
              <a:ext cx="2376487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2545" name="Rectangle 13"/>
            <p:cNvSpPr>
              <a:spLocks noChangeArrowheads="1"/>
            </p:cNvSpPr>
            <p:nvPr/>
          </p:nvSpPr>
          <p:spPr bwMode="auto">
            <a:xfrm>
              <a:off x="899468" y="4652591"/>
              <a:ext cx="115093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2546" name="Text Box 14"/>
            <p:cNvSpPr txBox="1">
              <a:spLocks noChangeArrowheads="1"/>
            </p:cNvSpPr>
            <p:nvPr/>
          </p:nvSpPr>
          <p:spPr bwMode="auto">
            <a:xfrm>
              <a:off x="970905" y="5444753"/>
              <a:ext cx="105410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C</a:t>
              </a:r>
            </a:p>
          </p:txBody>
        </p:sp>
        <p:sp>
          <p:nvSpPr>
            <p:cNvPr id="22547" name="Text Box 15"/>
            <p:cNvSpPr txBox="1">
              <a:spLocks noChangeArrowheads="1"/>
            </p:cNvSpPr>
            <p:nvPr/>
          </p:nvSpPr>
          <p:spPr bwMode="auto">
            <a:xfrm>
              <a:off x="2159943" y="5444753"/>
              <a:ext cx="1054100" cy="3492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D</a:t>
              </a:r>
            </a:p>
          </p:txBody>
        </p:sp>
        <p:sp>
          <p:nvSpPr>
            <p:cNvPr id="22548" name="Text Box 16"/>
            <p:cNvSpPr txBox="1">
              <a:spLocks noChangeArrowheads="1"/>
            </p:cNvSpPr>
            <p:nvPr/>
          </p:nvSpPr>
          <p:spPr bwMode="auto">
            <a:xfrm>
              <a:off x="899468" y="4652591"/>
              <a:ext cx="1150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Pacote 2</a:t>
              </a:r>
            </a:p>
          </p:txBody>
        </p:sp>
        <p:sp>
          <p:nvSpPr>
            <p:cNvPr id="22549" name="Line 17"/>
            <p:cNvSpPr>
              <a:spLocks noChangeShapeType="1"/>
            </p:cNvSpPr>
            <p:nvPr/>
          </p:nvSpPr>
          <p:spPr bwMode="auto">
            <a:xfrm flipV="1">
              <a:off x="2628255" y="4220791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550" name="Text Box 18"/>
            <p:cNvSpPr txBox="1">
              <a:spLocks noChangeArrowheads="1"/>
            </p:cNvSpPr>
            <p:nvPr/>
          </p:nvSpPr>
          <p:spPr bwMode="auto">
            <a:xfrm>
              <a:off x="2196455" y="4652591"/>
              <a:ext cx="12763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latin typeface="Tahoma" panose="020B0604030504040204" pitchFamily="34" charset="0"/>
                </a:rPr>
                <a:t>&lt;&lt;herança&gt;&gt;</a:t>
              </a:r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108450" y="3573463"/>
            <a:ext cx="483552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 b="1">
                <a:latin typeface="Tahoma" panose="020B0604030504040204" pitchFamily="34" charset="0"/>
              </a:rPr>
              <a:t>Atributos e Métodos Privados: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>
                <a:latin typeface="Tahoma" panose="020B0604030504040204" pitchFamily="34" charset="0"/>
              </a:rPr>
              <a:t>Só podem ser acessados dentro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>
                <a:latin typeface="Tahoma" panose="020B0604030504040204" pitchFamily="34" charset="0"/>
              </a:rPr>
              <a:t>da própria classe. </a:t>
            </a:r>
          </a:p>
        </p:txBody>
      </p:sp>
      <p:sp>
        <p:nvSpPr>
          <p:cNvPr id="2253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Qualificadores de Acesso</a:t>
            </a:r>
            <a:endParaRPr lang="pt-BR" altLang="en-US"/>
          </a:p>
        </p:txBody>
      </p:sp>
      <p:sp>
        <p:nvSpPr>
          <p:cNvPr id="22534" name="Espaço Reservado para Número de Slide 4"/>
          <p:cNvSpPr>
            <a:spLocks noGrp="1"/>
          </p:cNvSpPr>
          <p:nvPr/>
        </p:nvSpPr>
        <p:spPr bwMode="auto"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 anchorCtr="1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fld id="{1E6BC964-5B42-4A8B-8763-21AF34EDBD74}" type="slidenum">
              <a:rPr lang="pt-BR" altLang="pt-BR" sz="1400">
                <a:latin typeface="Franklin Gothic Book" pitchFamily="34" charset="0"/>
              </a:rPr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22535" name="Espaço Reservado para Número de Slide 2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95061DAF-D530-4B7B-B2D1-12AEE2468580}" type="slidenum">
              <a:rPr lang="pt-BR" altLang="pt-BR" smtClean="0">
                <a:solidFill>
                  <a:srgbClr val="000000"/>
                </a:solidFill>
              </a:rPr>
              <a:pPr/>
              <a:t>11</a:t>
            </a:fld>
            <a:endParaRPr lang="pt-BR" altLang="pt-BR">
              <a:solidFill>
                <a:srgbClr val="000000"/>
              </a:solidFill>
            </a:endParaRPr>
          </a:p>
        </p:txBody>
      </p:sp>
      <p:pic>
        <p:nvPicPr>
          <p:cNvPr id="22536" name="Espaço Reservado para Conteúdo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388" y="5286375"/>
            <a:ext cx="183832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Qualificadores de Acesso</a:t>
            </a:r>
          </a:p>
        </p:txBody>
      </p:sp>
      <p:sp>
        <p:nvSpPr>
          <p:cNvPr id="23555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0A71B7B3-2F11-4E72-B0CB-9F1CF102FA58}" type="slidenum">
              <a:rPr lang="pt-BR" altLang="pt-BR" smtClean="0">
                <a:solidFill>
                  <a:srgbClr val="000000"/>
                </a:solidFill>
              </a:rPr>
              <a:pPr/>
              <a:t>12</a:t>
            </a:fld>
            <a:endParaRPr lang="pt-BR" altLang="pt-BR">
              <a:solidFill>
                <a:srgbClr val="000000"/>
              </a:solidFill>
            </a:endParaRPr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457200" y="2279650"/>
            <a:ext cx="8302625" cy="3381375"/>
            <a:chOff x="288" y="1344"/>
            <a:chExt cx="5230" cy="2130"/>
          </a:xfrm>
        </p:grpSpPr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4472" y="2939"/>
              <a:ext cx="104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Não</a:t>
              </a:r>
            </a:p>
          </p:txBody>
        </p:sp>
        <p:sp>
          <p:nvSpPr>
            <p:cNvPr id="7" name="Rectangle 11"/>
            <p:cNvSpPr>
              <a:spLocks noChangeArrowheads="1"/>
            </p:cNvSpPr>
            <p:nvPr/>
          </p:nvSpPr>
          <p:spPr bwMode="auto">
            <a:xfrm>
              <a:off x="3426" y="2939"/>
              <a:ext cx="104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 dirty="0" err="1">
                  <a:solidFill>
                    <a:srgbClr val="000000"/>
                  </a:solidFill>
                  <a:latin typeface="+mj-lt"/>
                </a:rPr>
                <a:t>Não</a:t>
              </a:r>
              <a:endParaRPr lang="en-GB" alt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8" name="Rectangle 12"/>
            <p:cNvSpPr>
              <a:spLocks noChangeArrowheads="1"/>
            </p:cNvSpPr>
            <p:nvPr/>
          </p:nvSpPr>
          <p:spPr bwMode="auto">
            <a:xfrm>
              <a:off x="2379" y="2939"/>
              <a:ext cx="104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 dirty="0" err="1">
                  <a:solidFill>
                    <a:srgbClr val="000000"/>
                  </a:solidFill>
                  <a:latin typeface="+mj-lt"/>
                </a:rPr>
                <a:t>Não</a:t>
              </a:r>
              <a:endParaRPr lang="en-GB" alt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9" name="Rectangle 13"/>
            <p:cNvSpPr>
              <a:spLocks noChangeArrowheads="1"/>
            </p:cNvSpPr>
            <p:nvPr/>
          </p:nvSpPr>
          <p:spPr bwMode="auto">
            <a:xfrm>
              <a:off x="1419" y="2939"/>
              <a:ext cx="961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0" name="Rectangle 14"/>
            <p:cNvSpPr>
              <a:spLocks noChangeArrowheads="1"/>
            </p:cNvSpPr>
            <p:nvPr/>
          </p:nvSpPr>
          <p:spPr bwMode="auto">
            <a:xfrm>
              <a:off x="288" y="2939"/>
              <a:ext cx="1131" cy="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Private</a:t>
              </a:r>
            </a:p>
          </p:txBody>
        </p:sp>
        <p:sp>
          <p:nvSpPr>
            <p:cNvPr id="11" name="Rectangle 15"/>
            <p:cNvSpPr>
              <a:spLocks noChangeArrowheads="1"/>
            </p:cNvSpPr>
            <p:nvPr/>
          </p:nvSpPr>
          <p:spPr bwMode="auto">
            <a:xfrm>
              <a:off x="4472" y="2406"/>
              <a:ext cx="1046" cy="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Não</a:t>
              </a: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3426" y="2406"/>
              <a:ext cx="1046" cy="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3" name="Rectangle 17"/>
            <p:cNvSpPr>
              <a:spLocks noChangeArrowheads="1"/>
            </p:cNvSpPr>
            <p:nvPr/>
          </p:nvSpPr>
          <p:spPr bwMode="auto">
            <a:xfrm>
              <a:off x="2379" y="2406"/>
              <a:ext cx="1047" cy="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1419" y="2406"/>
              <a:ext cx="961" cy="53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 dirty="0" err="1">
                  <a:solidFill>
                    <a:srgbClr val="000000"/>
                  </a:solidFill>
                  <a:latin typeface="+mj-lt"/>
                </a:rPr>
                <a:t>Sim</a:t>
              </a:r>
              <a:endParaRPr lang="en-GB" altLang="en-US" sz="2400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15" name="Rectangle 19"/>
            <p:cNvSpPr>
              <a:spLocks noChangeArrowheads="1"/>
            </p:cNvSpPr>
            <p:nvPr/>
          </p:nvSpPr>
          <p:spPr bwMode="auto">
            <a:xfrm>
              <a:off x="288" y="2406"/>
              <a:ext cx="1131" cy="53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Protected</a:t>
              </a:r>
            </a:p>
          </p:txBody>
        </p:sp>
        <p:sp>
          <p:nvSpPr>
            <p:cNvPr id="16" name="Rectangle 20"/>
            <p:cNvSpPr>
              <a:spLocks noChangeArrowheads="1"/>
            </p:cNvSpPr>
            <p:nvPr/>
          </p:nvSpPr>
          <p:spPr bwMode="auto">
            <a:xfrm>
              <a:off x="4472" y="1872"/>
              <a:ext cx="104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3426" y="1872"/>
              <a:ext cx="1046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8" name="Rectangle 22"/>
            <p:cNvSpPr>
              <a:spLocks noChangeArrowheads="1"/>
            </p:cNvSpPr>
            <p:nvPr/>
          </p:nvSpPr>
          <p:spPr bwMode="auto">
            <a:xfrm>
              <a:off x="2379" y="1872"/>
              <a:ext cx="1047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19" name="Rectangle 23"/>
            <p:cNvSpPr>
              <a:spLocks noChangeArrowheads="1"/>
            </p:cNvSpPr>
            <p:nvPr/>
          </p:nvSpPr>
          <p:spPr bwMode="auto">
            <a:xfrm>
              <a:off x="1419" y="1872"/>
              <a:ext cx="961" cy="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2400">
                  <a:solidFill>
                    <a:srgbClr val="000000"/>
                  </a:solidFill>
                  <a:latin typeface="+mj-lt"/>
                </a:rPr>
                <a:t>Sim</a:t>
              </a:r>
            </a:p>
          </p:txBody>
        </p:sp>
        <p:sp>
          <p:nvSpPr>
            <p:cNvPr id="20" name="Rectangle 24"/>
            <p:cNvSpPr>
              <a:spLocks noChangeArrowheads="1"/>
            </p:cNvSpPr>
            <p:nvPr/>
          </p:nvSpPr>
          <p:spPr bwMode="auto">
            <a:xfrm>
              <a:off x="288" y="1872"/>
              <a:ext cx="1131" cy="53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Public</a:t>
              </a: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4472" y="1344"/>
              <a:ext cx="1046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Todos</a:t>
              </a:r>
              <a:endParaRPr lang="en-GB" altLang="en-US" sz="1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2" name="Rectangle 26"/>
            <p:cNvSpPr>
              <a:spLocks noChangeArrowheads="1"/>
            </p:cNvSpPr>
            <p:nvPr/>
          </p:nvSpPr>
          <p:spPr bwMode="auto">
            <a:xfrm>
              <a:off x="3426" y="1344"/>
              <a:ext cx="1046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Subclasse</a:t>
              </a:r>
              <a:endParaRPr lang="en-GB" altLang="en-US" sz="1800" b="1" dirty="0">
                <a:solidFill>
                  <a:srgbClr val="000000"/>
                </a:solidFill>
                <a:latin typeface="+mj-lt"/>
              </a:endParaRPr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2379" y="1344"/>
              <a:ext cx="1047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Pacote</a:t>
              </a:r>
              <a:r>
                <a:rPr lang="en-GB" altLang="en-US" sz="3200" b="1" dirty="0">
                  <a:solidFill>
                    <a:srgbClr val="000000"/>
                  </a:solidFill>
                  <a:latin typeface="+mj-lt"/>
                </a:rPr>
                <a:t> 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1419" y="1344"/>
              <a:ext cx="961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endParaRPr lang="en-GB" altLang="en-US" sz="1800" b="1" dirty="0">
                <a:solidFill>
                  <a:srgbClr val="000000"/>
                </a:solidFill>
                <a:latin typeface="+mj-lt"/>
              </a:endParaRP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endParaRPr lang="en-GB" altLang="en-US" sz="1800" b="1" dirty="0">
                <a:solidFill>
                  <a:srgbClr val="000000"/>
                </a:solidFill>
                <a:latin typeface="+mj-lt"/>
              </a:endParaRP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Classe</a:t>
              </a: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/</a:t>
              </a: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Atributos</a:t>
              </a: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ou</a:t>
              </a: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 </a:t>
              </a: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Métodos</a:t>
              </a:r>
              <a:endParaRPr lang="en-GB" altLang="en-US" sz="1800" b="1" dirty="0">
                <a:solidFill>
                  <a:srgbClr val="000000"/>
                </a:solidFill>
                <a:latin typeface="+mj-lt"/>
              </a:endParaRPr>
            </a:p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3200" dirty="0">
                  <a:solidFill>
                    <a:srgbClr val="000000"/>
                  </a:solidFill>
                  <a:latin typeface="+mj-lt"/>
                </a:rPr>
                <a:t> 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288" y="1344"/>
              <a:ext cx="1131" cy="528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 anchor="ctr"/>
            <a:lstStyle>
              <a:lvl1pPr defTabSz="449263"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defTabSz="449263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defTabSz="449263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defTabSz="449263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defTabSz="449263">
                <a:spcBef>
                  <a:spcPts val="375"/>
                </a:spcBef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defTabSz="449263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>
                  <a:srgbClr val="000000"/>
                </a:buClr>
                <a:buSzPct val="100000"/>
                <a:buFont typeface="Arial" panose="020B0604020202020204" pitchFamily="34" charset="0"/>
                <a:buNone/>
                <a:defRPr/>
              </a:pPr>
              <a:r>
                <a:rPr lang="en-GB" altLang="en-US" sz="1800" b="1" dirty="0" err="1">
                  <a:solidFill>
                    <a:srgbClr val="000000"/>
                  </a:solidFill>
                  <a:latin typeface="+mj-lt"/>
                </a:rPr>
                <a:t>Modificador</a:t>
              </a:r>
              <a:r>
                <a:rPr lang="en-GB" altLang="en-US" sz="1800" b="1" dirty="0">
                  <a:solidFill>
                    <a:srgbClr val="000000"/>
                  </a:solidFill>
                  <a:latin typeface="+mj-lt"/>
                </a:rPr>
                <a:t> </a:t>
              </a:r>
            </a:p>
          </p:txBody>
        </p:sp>
        <p:sp>
          <p:nvSpPr>
            <p:cNvPr id="23577" name="Line 30"/>
            <p:cNvSpPr>
              <a:spLocks noChangeShapeType="1"/>
            </p:cNvSpPr>
            <p:nvPr/>
          </p:nvSpPr>
          <p:spPr bwMode="auto">
            <a:xfrm>
              <a:off x="288" y="1344"/>
              <a:ext cx="5229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8" name="Line 31"/>
            <p:cNvSpPr>
              <a:spLocks noChangeShapeType="1"/>
            </p:cNvSpPr>
            <p:nvPr/>
          </p:nvSpPr>
          <p:spPr bwMode="auto">
            <a:xfrm>
              <a:off x="288" y="1872"/>
              <a:ext cx="5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79" name="Line 32"/>
            <p:cNvSpPr>
              <a:spLocks noChangeShapeType="1"/>
            </p:cNvSpPr>
            <p:nvPr/>
          </p:nvSpPr>
          <p:spPr bwMode="auto">
            <a:xfrm>
              <a:off x="288" y="2406"/>
              <a:ext cx="5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0" name="Line 33"/>
            <p:cNvSpPr>
              <a:spLocks noChangeShapeType="1"/>
            </p:cNvSpPr>
            <p:nvPr/>
          </p:nvSpPr>
          <p:spPr bwMode="auto">
            <a:xfrm>
              <a:off x="288" y="2939"/>
              <a:ext cx="5229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1" name="Line 34"/>
            <p:cNvSpPr>
              <a:spLocks noChangeShapeType="1"/>
            </p:cNvSpPr>
            <p:nvPr/>
          </p:nvSpPr>
          <p:spPr bwMode="auto">
            <a:xfrm>
              <a:off x="288" y="3473"/>
              <a:ext cx="5229" cy="1"/>
            </a:xfrm>
            <a:prstGeom prst="line">
              <a:avLst/>
            </a:prstGeom>
            <a:noFill/>
            <a:ln w="2527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2" name="Line 36"/>
            <p:cNvSpPr>
              <a:spLocks noChangeShapeType="1"/>
            </p:cNvSpPr>
            <p:nvPr/>
          </p:nvSpPr>
          <p:spPr bwMode="auto">
            <a:xfrm>
              <a:off x="288" y="1344"/>
              <a:ext cx="0" cy="212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3" name="Line 37"/>
            <p:cNvSpPr>
              <a:spLocks noChangeShapeType="1"/>
            </p:cNvSpPr>
            <p:nvPr/>
          </p:nvSpPr>
          <p:spPr bwMode="auto">
            <a:xfrm>
              <a:off x="1419" y="1344"/>
              <a:ext cx="0" cy="21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4" name="Line 38"/>
            <p:cNvSpPr>
              <a:spLocks noChangeShapeType="1"/>
            </p:cNvSpPr>
            <p:nvPr/>
          </p:nvSpPr>
          <p:spPr bwMode="auto">
            <a:xfrm>
              <a:off x="2379" y="1344"/>
              <a:ext cx="0" cy="21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5" name="Line 39"/>
            <p:cNvSpPr>
              <a:spLocks noChangeShapeType="1"/>
            </p:cNvSpPr>
            <p:nvPr/>
          </p:nvSpPr>
          <p:spPr bwMode="auto">
            <a:xfrm>
              <a:off x="3426" y="1344"/>
              <a:ext cx="0" cy="21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6" name="Line 40"/>
            <p:cNvSpPr>
              <a:spLocks noChangeShapeType="1"/>
            </p:cNvSpPr>
            <p:nvPr/>
          </p:nvSpPr>
          <p:spPr bwMode="auto">
            <a:xfrm>
              <a:off x="4472" y="1344"/>
              <a:ext cx="0" cy="2129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587" name="Line 41"/>
            <p:cNvSpPr>
              <a:spLocks noChangeShapeType="1"/>
            </p:cNvSpPr>
            <p:nvPr/>
          </p:nvSpPr>
          <p:spPr bwMode="auto">
            <a:xfrm>
              <a:off x="5517" y="1344"/>
              <a:ext cx="0" cy="2129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/>
            <a:endParaRPr lang="pt-BR" altLang="en-US" sz="1200"/>
          </a:p>
          <a:p>
            <a:pPr eaLnBrk="1" hangingPunct="1"/>
            <a:r>
              <a:rPr lang="pt-BR" altLang="en-US" sz="2800"/>
              <a:t>Geralmente...</a:t>
            </a:r>
            <a:endParaRPr lang="pt-BR" altLang="en-US" sz="2000" b="1">
              <a:solidFill>
                <a:srgbClr val="0000CC"/>
              </a:solidFill>
            </a:endParaRPr>
          </a:p>
          <a:p>
            <a:pPr lvl="1" eaLnBrk="1" hangingPunct="1"/>
            <a:endParaRPr lang="pt-BR" altLang="en-US" sz="2600" b="1">
              <a:solidFill>
                <a:srgbClr val="0000CC"/>
              </a:solidFill>
            </a:endParaRPr>
          </a:p>
          <a:p>
            <a:pPr lvl="1" eaLnBrk="1" hangingPunct="1"/>
            <a:r>
              <a:rPr lang="pt-BR" altLang="en-US" sz="2600" b="1">
                <a:solidFill>
                  <a:srgbClr val="0000CC"/>
                </a:solidFill>
              </a:rPr>
              <a:t>Atributos </a:t>
            </a:r>
            <a:r>
              <a:rPr lang="pt-BR" altLang="en-US" sz="2600"/>
              <a:t>→ </a:t>
            </a:r>
            <a:r>
              <a:rPr lang="pt-BR" altLang="en-US" sz="2600" b="1">
                <a:solidFill>
                  <a:srgbClr val="FF0000"/>
                </a:solidFill>
              </a:rPr>
              <a:t>privados</a:t>
            </a:r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Princípio da </a:t>
            </a:r>
            <a:r>
              <a:rPr lang="pt-BR" altLang="en-US" sz="2400" b="1"/>
              <a:t>ocultação</a:t>
            </a:r>
            <a:r>
              <a:rPr lang="pt-BR" altLang="en-US" sz="2400"/>
              <a:t> de informação do paradigma de orientação a objetos (Encapsulamento)</a:t>
            </a:r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Atributos públicos → </a:t>
            </a:r>
            <a:r>
              <a:rPr lang="pt-BR" altLang="en-US" sz="2400" b="1">
                <a:solidFill>
                  <a:srgbClr val="FF0000"/>
                </a:solidFill>
                <a:latin typeface="Comic Sans MS" panose="030F0702030302020204" pitchFamily="66" charset="0"/>
              </a:rPr>
              <a:t>JAMAIS!!!</a:t>
            </a:r>
            <a:endParaRPr lang="pt-BR" altLang="en-US" sz="2400"/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Necessidades específicas podem justificar o aumento de restrição de visibilidade.</a:t>
            </a:r>
          </a:p>
        </p:txBody>
      </p:sp>
      <p:sp>
        <p:nvSpPr>
          <p:cNvPr id="24579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Recomendação para estabelecimento de visibilidade</a:t>
            </a:r>
          </a:p>
        </p:txBody>
      </p:sp>
      <p:sp>
        <p:nvSpPr>
          <p:cNvPr id="24580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F2ABA4-64CD-4C7B-ADFC-FFCEB72806AF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/>
            <a:endParaRPr lang="pt-BR" altLang="en-US" sz="1200"/>
          </a:p>
          <a:p>
            <a:pPr eaLnBrk="1" hangingPunct="1"/>
            <a:r>
              <a:rPr lang="pt-BR" altLang="en-US" sz="2800"/>
              <a:t>Geralmente...</a:t>
            </a:r>
            <a:endParaRPr lang="pt-BR" altLang="en-US" sz="2000" b="1">
              <a:solidFill>
                <a:srgbClr val="0000CC"/>
              </a:solidFill>
            </a:endParaRPr>
          </a:p>
          <a:p>
            <a:pPr lvl="1" eaLnBrk="1" hangingPunct="1"/>
            <a:endParaRPr lang="pt-BR" altLang="en-US" sz="2600" b="1">
              <a:solidFill>
                <a:srgbClr val="0000CC"/>
              </a:solidFill>
            </a:endParaRPr>
          </a:p>
          <a:p>
            <a:pPr lvl="1" eaLnBrk="1" hangingPunct="1"/>
            <a:r>
              <a:rPr lang="pt-BR" altLang="en-US" sz="2600" b="1">
                <a:solidFill>
                  <a:srgbClr val="0000CC"/>
                </a:solidFill>
              </a:rPr>
              <a:t>Métodos </a:t>
            </a:r>
            <a:r>
              <a:rPr lang="pt-BR" altLang="en-US" sz="2600"/>
              <a:t>→ </a:t>
            </a:r>
            <a:r>
              <a:rPr lang="pt-BR" altLang="en-US" sz="2600" b="1">
                <a:solidFill>
                  <a:srgbClr val="FF0000"/>
                </a:solidFill>
              </a:rPr>
              <a:t>públicos ou protegidos</a:t>
            </a:r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O meio externo acessa uma classe através de seus métodos.</a:t>
            </a:r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Os Atributos de um objeto de uma Classe devem ser acessados através de Métodos.</a:t>
            </a:r>
          </a:p>
          <a:p>
            <a:pPr lvl="2" eaLnBrk="1" hangingPunct="1"/>
            <a:endParaRPr lang="pt-BR" altLang="en-US"/>
          </a:p>
          <a:p>
            <a:pPr lvl="2" eaLnBrk="1" hangingPunct="1"/>
            <a:r>
              <a:rPr lang="pt-BR" altLang="en-US" sz="2400"/>
              <a:t>Necessidades específicas podem justificar o diminuição de restrição de visibilidade.</a:t>
            </a:r>
          </a:p>
          <a:p>
            <a:pPr lvl="1" eaLnBrk="1" hangingPunct="1"/>
            <a:endParaRPr lang="pt-BR" altLang="en-US"/>
          </a:p>
          <a:p>
            <a:pPr lvl="1" eaLnBrk="1" hangingPunct="1"/>
            <a:endParaRPr lang="pt-BR" altLang="en-US" sz="1200"/>
          </a:p>
          <a:p>
            <a:pPr lvl="2" eaLnBrk="1" hangingPunct="1"/>
            <a:endParaRPr lang="pt-BR" altLang="en-US" b="1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560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Recomendação para estabelecimento de visibilidade</a:t>
            </a:r>
          </a:p>
        </p:txBody>
      </p:sp>
      <p:sp>
        <p:nvSpPr>
          <p:cNvPr id="25604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68EA85-B327-43D8-B96A-8F248790941E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7" name="Grupo 3"/>
          <p:cNvGrpSpPr>
            <a:grpSpLocks/>
          </p:cNvGrpSpPr>
          <p:nvPr/>
        </p:nvGrpSpPr>
        <p:grpSpPr bwMode="auto">
          <a:xfrm>
            <a:off x="2195513" y="3022600"/>
            <a:ext cx="4792662" cy="3052763"/>
            <a:chOff x="3347864" y="2420888"/>
            <a:chExt cx="2232248" cy="2244995"/>
          </a:xfrm>
        </p:grpSpPr>
        <p:sp>
          <p:nvSpPr>
            <p:cNvPr id="17" name="Retângulo 16"/>
            <p:cNvSpPr/>
            <p:nvPr/>
          </p:nvSpPr>
          <p:spPr>
            <a:xfrm>
              <a:off x="3347864" y="2420888"/>
              <a:ext cx="2232248" cy="28719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Pessoa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347864" y="2708079"/>
              <a:ext cx="2232248" cy="50550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nome: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idade: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347864" y="3213583"/>
              <a:ext cx="2232248" cy="145230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 </a:t>
              </a:r>
              <a:r>
                <a:rPr lang="pt-BR" sz="2000" dirty="0">
                  <a:solidFill>
                    <a:srgbClr val="000000"/>
                  </a:solidFill>
                </a:rPr>
                <a:t>Pessoa()</a:t>
              </a:r>
              <a:endParaRPr lang="pt-BR" sz="2000" b="1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PegaNome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AlteraNome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novoNome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+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PegaIdade</a:t>
              </a:r>
              <a:r>
                <a:rPr lang="pt-BR" sz="2000" dirty="0">
                  <a:solidFill>
                    <a:srgbClr val="000000"/>
                  </a:solidFill>
                </a:rPr>
                <a:t>():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-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AlteraIdade</a:t>
              </a:r>
              <a:r>
                <a:rPr lang="pt-BR" sz="2000" dirty="0">
                  <a:solidFill>
                    <a:srgbClr val="000000"/>
                  </a:solidFill>
                </a:rPr>
                <a:t>(</a:t>
              </a:r>
              <a:r>
                <a:rPr lang="pt-BR" sz="2000" dirty="0" err="1">
                  <a:solidFill>
                    <a:srgbClr val="000000"/>
                  </a:solidFill>
                </a:rPr>
                <a:t>novaIdade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void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960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#</a:t>
              </a:r>
              <a:r>
                <a:rPr lang="pt-BR" sz="2000" dirty="0">
                  <a:solidFill>
                    <a:srgbClr val="000000"/>
                  </a:solidFill>
                </a:rPr>
                <a:t> </a:t>
              </a:r>
              <a:r>
                <a:rPr lang="pt-BR" sz="2000" dirty="0" err="1">
                  <a:solidFill>
                    <a:srgbClr val="000000"/>
                  </a:solidFill>
                </a:rPr>
                <a:t>AumentaIdade</a:t>
              </a:r>
              <a:r>
                <a:rPr lang="pt-BR" sz="2000" dirty="0">
                  <a:solidFill>
                    <a:srgbClr val="000000"/>
                  </a:solidFill>
                </a:rPr>
                <a:t>(aumento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):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</p:grpSp>
      <p:sp>
        <p:nvSpPr>
          <p:cNvPr id="26627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 sz="3600"/>
              <a:t>Modificadores de Acesso – Representação Gráfica</a:t>
            </a:r>
          </a:p>
        </p:txBody>
      </p:sp>
      <p:sp>
        <p:nvSpPr>
          <p:cNvPr id="10" name="Texto Explicativo 1 9"/>
          <p:cNvSpPr>
            <a:spLocks/>
          </p:cNvSpPr>
          <p:nvPr/>
        </p:nvSpPr>
        <p:spPr bwMode="auto">
          <a:xfrm>
            <a:off x="250825" y="2852738"/>
            <a:ext cx="1344613" cy="720725"/>
          </a:xfrm>
          <a:prstGeom prst="borderCallout1">
            <a:avLst>
              <a:gd name="adj1" fmla="val 48639"/>
              <a:gd name="adj2" fmla="val 100343"/>
              <a:gd name="adj3" fmla="val 134546"/>
              <a:gd name="adj4" fmla="val 159454"/>
            </a:avLst>
          </a:prstGeom>
          <a:solidFill>
            <a:srgbClr val="92D050"/>
          </a:solidFill>
          <a:ln w="349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i="1">
                <a:solidFill>
                  <a:srgbClr val="000000"/>
                </a:solidFill>
              </a:rPr>
              <a:t>Atributos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i="1">
                <a:solidFill>
                  <a:srgbClr val="000000"/>
                </a:solidFill>
              </a:rPr>
              <a:t>Privados</a:t>
            </a:r>
          </a:p>
        </p:txBody>
      </p:sp>
      <p:sp>
        <p:nvSpPr>
          <p:cNvPr id="15" name="Texto Explicativo 1 14"/>
          <p:cNvSpPr>
            <a:spLocks/>
          </p:cNvSpPr>
          <p:nvPr/>
        </p:nvSpPr>
        <p:spPr bwMode="auto">
          <a:xfrm>
            <a:off x="7372350" y="4929188"/>
            <a:ext cx="1520825" cy="1044575"/>
          </a:xfrm>
          <a:prstGeom prst="borderCallout1">
            <a:avLst>
              <a:gd name="adj1" fmla="val 45514"/>
              <a:gd name="adj2" fmla="val -852"/>
              <a:gd name="adj3" fmla="val 40810"/>
              <a:gd name="adj4" fmla="val -61662"/>
            </a:avLst>
          </a:prstGeom>
          <a:solidFill>
            <a:srgbClr val="92D050"/>
          </a:solidFill>
          <a:ln w="34925" algn="ctr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lIns="91430" tIns="45715" rIns="91430" bIns="45715" anchor="ctr"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i="1">
                <a:solidFill>
                  <a:srgbClr val="000000"/>
                </a:solidFill>
              </a:rPr>
              <a:t>Métodos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i="1">
                <a:solidFill>
                  <a:srgbClr val="000000"/>
                </a:solidFill>
              </a:rPr>
              <a:t>Públicos 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1800" b="1" i="1">
                <a:solidFill>
                  <a:srgbClr val="000000"/>
                </a:solidFill>
              </a:rPr>
              <a:t>Protegidos</a:t>
            </a:r>
          </a:p>
        </p:txBody>
      </p:sp>
      <p:sp>
        <p:nvSpPr>
          <p:cNvPr id="2663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A9A9D7-D8E3-45A4-B5FD-7F007CC31267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26631" name="Espaço Reservado para Conteúdo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altLang="en-US" sz="1600"/>
          </a:p>
          <a:p>
            <a:r>
              <a:rPr lang="pt-BR" altLang="en-US"/>
              <a:t>Representação Gráfica dos Modificadores de Acesso nos Atributos e Métodos de uma Classe...</a:t>
            </a:r>
          </a:p>
          <a:p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dos Modificadores de Acesso em uma Classe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1800" b="1" i="1" kern="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Pessoa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i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Pessoa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PegaN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sz="2400" b="1" i="1" kern="0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AumentaIdade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aumento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+ aumento;</a:t>
            </a:r>
            <a:endParaRPr lang="pt-BR" sz="2400" b="1" dirty="0">
              <a:solidFill>
                <a:srgbClr val="0505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65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5EAFD7-C013-42E7-A3B1-01075DAEEDA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sz="3600"/>
              <a:t>Implementação dos Modificadores de Acesso em uma Classe Java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1188" y="1447800"/>
            <a:ext cx="8123237" cy="4572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endParaRPr lang="en-GB" sz="1800" b="1" i="1" kern="0" dirty="0">
              <a:solidFill>
                <a:srgbClr val="0000CC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Pessoa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</a:t>
            </a: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pt-BR" sz="2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pt-BR" sz="2400" b="1" i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Pessoa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PegaN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nome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marL="0" indent="0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en-GB" sz="2400" b="1" i="1" kern="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400" b="1" i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GB" sz="2400" b="1" kern="0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i="1" kern="0" dirty="0" err="1">
                <a:latin typeface="Courier New" pitchFamily="49" charset="0"/>
                <a:cs typeface="Courier New" pitchFamily="49" charset="0"/>
              </a:rPr>
              <a:t>AumentaIdade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aumento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){  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b="1" kern="0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idade</a:t>
            </a:r>
            <a:r>
              <a:rPr lang="pt-BR" sz="2400" b="1" dirty="0">
                <a:latin typeface="Courier New" pitchFamily="49" charset="0"/>
                <a:cs typeface="Courier New" pitchFamily="49" charset="0"/>
              </a:rPr>
              <a:t> + aumento;</a:t>
            </a:r>
            <a:endParaRPr lang="pt-BR" sz="2400" b="1" dirty="0">
              <a:solidFill>
                <a:srgbClr val="0505FF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		 </a:t>
            </a:r>
            <a:r>
              <a:rPr lang="pt-BR" sz="2400" b="1" dirty="0" err="1">
                <a:solidFill>
                  <a:srgbClr val="0505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b="1" kern="0" dirty="0" err="1">
                <a:latin typeface="Courier New" pitchFamily="49" charset="0"/>
                <a:cs typeface="Courier New" pitchFamily="49" charset="0"/>
              </a:rPr>
              <a:t>novaIdade</a:t>
            </a: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   }</a:t>
            </a: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itchFamily="49" charset="0"/>
                <a:cs typeface="Courier New" pitchFamily="49" charset="0"/>
              </a:rPr>
              <a:t>}</a:t>
            </a:r>
            <a:endParaRPr lang="en-GB" sz="2400" kern="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67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A18869-AF2F-4F56-9B04-7E699FDB2A30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6" name="Retângulo 5"/>
          <p:cNvSpPr/>
          <p:nvPr/>
        </p:nvSpPr>
        <p:spPr bwMode="auto">
          <a:xfrm>
            <a:off x="611560" y="1741820"/>
            <a:ext cx="8101766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11560" y="2117626"/>
            <a:ext cx="8101766" cy="70431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611560" y="2821940"/>
            <a:ext cx="8101766" cy="3343364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 eaLnBrk="1" hangingPunct="1">
              <a:defRPr/>
            </a:pPr>
            <a:endParaRPr lang="pt-BR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Texto explicativo retangular com cantos arredondados 8"/>
          <p:cNvSpPr>
            <a:spLocks noChangeArrowheads="1"/>
          </p:cNvSpPr>
          <p:nvPr/>
        </p:nvSpPr>
        <p:spPr bwMode="auto">
          <a:xfrm>
            <a:off x="6505575" y="2030413"/>
            <a:ext cx="2459038" cy="590550"/>
          </a:xfrm>
          <a:prstGeom prst="wedgeRoundRectCallout">
            <a:avLst>
              <a:gd name="adj1" fmla="val -111693"/>
              <a:gd name="adj2" fmla="val 34626"/>
              <a:gd name="adj3" fmla="val 16667"/>
            </a:avLst>
          </a:prstGeom>
          <a:solidFill>
            <a:srgbClr val="008000"/>
          </a:solidFill>
          <a:ln w="9525" algn="ctr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solidFill>
                  <a:schemeClr val="bg1"/>
                </a:solidFill>
                <a:latin typeface="+mj-lt"/>
              </a:rPr>
              <a:t>Atributos Privados</a:t>
            </a: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6516688" y="3141663"/>
            <a:ext cx="2447925" cy="576262"/>
          </a:xfrm>
          <a:prstGeom prst="wedgeRoundRectCallout">
            <a:avLst>
              <a:gd name="adj1" fmla="val -89103"/>
              <a:gd name="adj2" fmla="val -2196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Métodos Públicos</a:t>
            </a:r>
          </a:p>
        </p:txBody>
      </p:sp>
      <p:sp>
        <p:nvSpPr>
          <p:cNvPr id="11" name="Texto explicativo retangular com cantos arredondados 10"/>
          <p:cNvSpPr/>
          <p:nvPr/>
        </p:nvSpPr>
        <p:spPr bwMode="auto">
          <a:xfrm>
            <a:off x="6223000" y="1166813"/>
            <a:ext cx="2025650" cy="503237"/>
          </a:xfrm>
          <a:prstGeom prst="wedgeRoundRectCallout">
            <a:avLst>
              <a:gd name="adj1" fmla="val -109312"/>
              <a:gd name="adj2" fmla="val 8769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Classe Pública</a:t>
            </a: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6516688" y="4076700"/>
            <a:ext cx="2447925" cy="576263"/>
          </a:xfrm>
          <a:prstGeom prst="wedgeRoundRectCallout">
            <a:avLst>
              <a:gd name="adj1" fmla="val -97967"/>
              <a:gd name="adj2" fmla="val 62351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pt-BR" sz="2000" b="1" dirty="0">
                <a:latin typeface="+mj-lt"/>
              </a:rPr>
              <a:t>Método Protegido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Pacotes – </a:t>
            </a:r>
            <a:r>
              <a:rPr lang="pt-BR" altLang="pt-BR" i="1"/>
              <a:t>package</a:t>
            </a:r>
          </a:p>
        </p:txBody>
      </p:sp>
      <p:sp>
        <p:nvSpPr>
          <p:cNvPr id="29699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978775" cy="4572000"/>
          </a:xfrm>
        </p:spPr>
        <p:txBody>
          <a:bodyPr/>
          <a:lstStyle/>
          <a:p>
            <a:endParaRPr lang="pt-BR" altLang="pt-BR" sz="1800"/>
          </a:p>
          <a:p>
            <a:r>
              <a:rPr lang="pt-BR" altLang="pt-BR"/>
              <a:t>Consiste num diretório onde se organiza as classes.</a:t>
            </a:r>
          </a:p>
          <a:p>
            <a:endParaRPr lang="pt-BR" altLang="pt-BR" sz="1200"/>
          </a:p>
          <a:p>
            <a:r>
              <a:rPr lang="pt-BR" altLang="pt-BR"/>
              <a:t>Está diretamente relacionado aos qualificadores de visibilidade de acesso as classes.</a:t>
            </a:r>
          </a:p>
          <a:p>
            <a:pPr lvl="2"/>
            <a:r>
              <a:rPr lang="pt-BR" altLang="pt-BR"/>
              <a:t>Pode definir a visibilidade (acessibilidade) de uma classe e seus elementos (atributos e métodos)</a:t>
            </a:r>
          </a:p>
          <a:p>
            <a:endParaRPr lang="pt-BR" altLang="pt-BR" sz="1200"/>
          </a:p>
          <a:p>
            <a:r>
              <a:rPr lang="pt-BR" altLang="pt-BR"/>
              <a:t>Geralmente coloca-se em um mesmo pacote as classes com o mesmo propósito.</a:t>
            </a:r>
          </a:p>
          <a:p>
            <a:endParaRPr lang="pt-BR" altLang="pt-BR" sz="1200"/>
          </a:p>
          <a:p>
            <a:r>
              <a:rPr lang="pt-BR" altLang="pt-BR"/>
              <a:t>Os pacotes podem ser incorporados a uma classe Java por meio do comando </a:t>
            </a:r>
            <a:r>
              <a:rPr lang="pt-BR" altLang="pt-BR" b="1" i="1">
                <a:solidFill>
                  <a:schemeClr val="accent2"/>
                </a:solidFill>
                <a:latin typeface="Comic Sans MS" panose="030F0702030302020204" pitchFamily="66" charset="0"/>
              </a:rPr>
              <a:t>import</a:t>
            </a:r>
            <a:r>
              <a:rPr lang="pt-BR" altLang="pt-BR"/>
              <a:t>.</a:t>
            </a:r>
          </a:p>
        </p:txBody>
      </p:sp>
      <p:sp>
        <p:nvSpPr>
          <p:cNvPr id="2970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654D620A-93F4-40BF-ABB6-0A2DC0942221}" type="slidenum">
              <a:rPr lang="pt-BR" altLang="pt-BR" smtClean="0">
                <a:solidFill>
                  <a:srgbClr val="000000"/>
                </a:solidFill>
              </a:rPr>
              <a:pPr/>
              <a:t>18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Comando </a:t>
            </a:r>
            <a:r>
              <a:rPr lang="pt-BR" altLang="pt-BR" i="1"/>
              <a:t>Import</a:t>
            </a:r>
          </a:p>
        </p:txBody>
      </p:sp>
      <p:sp>
        <p:nvSpPr>
          <p:cNvPr id="3072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altLang="pt-BR"/>
          </a:p>
          <a:p>
            <a:r>
              <a:rPr lang="pt-BR" altLang="pt-BR"/>
              <a:t>É responsável por garantir a reutilização e a modularização dos programas em Java</a:t>
            </a:r>
          </a:p>
          <a:p>
            <a:endParaRPr lang="pt-BR" altLang="pt-BR"/>
          </a:p>
          <a:p>
            <a:r>
              <a:rPr lang="pt-BR" altLang="pt-BR"/>
              <a:t>Semelhante ao comando ‘</a:t>
            </a:r>
            <a:r>
              <a:rPr lang="pt-BR" altLang="pt-BR" i="1"/>
              <a:t>include</a:t>
            </a:r>
            <a:r>
              <a:rPr lang="pt-BR" altLang="pt-BR"/>
              <a:t>’ do C ou C++</a:t>
            </a:r>
          </a:p>
          <a:p>
            <a:endParaRPr lang="pt-BR" altLang="pt-BR"/>
          </a:p>
          <a:p>
            <a:r>
              <a:rPr lang="pt-BR" altLang="pt-BR"/>
              <a:t>O comando import, juntamente com os conceitos de visibilidade e pacotes tornam a aplicação mais segura e organizada.</a:t>
            </a:r>
          </a:p>
          <a:p>
            <a:endParaRPr lang="pt-BR" altLang="pt-BR"/>
          </a:p>
        </p:txBody>
      </p:sp>
      <p:sp>
        <p:nvSpPr>
          <p:cNvPr id="3072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4CA6C425-1206-463C-83F3-F104A2A9BC0C}" type="slidenum">
              <a:rPr lang="pt-BR" altLang="pt-BR" smtClean="0">
                <a:solidFill>
                  <a:srgbClr val="000000"/>
                </a:solidFill>
              </a:rPr>
              <a:pPr/>
              <a:t>19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Tópicos da Aula</a:t>
            </a:r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2E929CC-C49B-4957-946D-0DCBA998A5AA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05388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endParaRPr lang="pt-BR" altLang="en-US" sz="1600"/>
          </a:p>
          <a:p>
            <a:pPr eaLnBrk="1" hangingPunct="1">
              <a:lnSpc>
                <a:spcPct val="130000"/>
              </a:lnSpc>
            </a:pPr>
            <a:r>
              <a:rPr lang="pt-BR" altLang="en-US" sz="2400"/>
              <a:t>Modificadores de Acesso – Visibilidade</a:t>
            </a:r>
          </a:p>
          <a:p>
            <a:pPr lvl="1" eaLnBrk="1" hangingPunct="1">
              <a:lnSpc>
                <a:spcPct val="130000"/>
              </a:lnSpc>
            </a:pPr>
            <a:r>
              <a:rPr lang="pt-BR" altLang="en-US" sz="2200"/>
              <a:t>Modificador Público (</a:t>
            </a:r>
            <a:r>
              <a:rPr lang="pt-BR" altLang="en-US" sz="2200" i="1"/>
              <a:t>public</a:t>
            </a:r>
            <a:r>
              <a:rPr lang="pt-BR" altLang="en-US" sz="220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pt-BR" altLang="en-US" sz="2200"/>
              <a:t>Protegido (</a:t>
            </a:r>
            <a:r>
              <a:rPr lang="pt-BR" altLang="en-US" sz="2200" i="1"/>
              <a:t>protected</a:t>
            </a:r>
            <a:r>
              <a:rPr lang="pt-BR" altLang="en-US" sz="2200"/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pt-BR" altLang="en-US" sz="2200"/>
              <a:t>Privado (</a:t>
            </a:r>
            <a:r>
              <a:rPr lang="pt-BR" altLang="en-US" sz="2200" i="1"/>
              <a:t>private</a:t>
            </a:r>
            <a:r>
              <a:rPr lang="pt-BR" altLang="en-US" sz="2200"/>
              <a:t>)</a:t>
            </a:r>
          </a:p>
          <a:p>
            <a:pPr eaLnBrk="1" hangingPunct="1">
              <a:lnSpc>
                <a:spcPct val="130000"/>
              </a:lnSpc>
            </a:pPr>
            <a:r>
              <a:rPr lang="pt-BR" altLang="pt-BR" sz="2400"/>
              <a:t>Pacotes – </a:t>
            </a:r>
            <a:r>
              <a:rPr lang="pt-BR" altLang="pt-BR" sz="2400" i="1"/>
              <a:t>package</a:t>
            </a:r>
          </a:p>
          <a:p>
            <a:pPr eaLnBrk="1" hangingPunct="1">
              <a:lnSpc>
                <a:spcPct val="130000"/>
              </a:lnSpc>
            </a:pPr>
            <a:r>
              <a:rPr lang="pt-BR" altLang="en-US" sz="2400"/>
              <a:t>Comando </a:t>
            </a:r>
            <a:r>
              <a:rPr lang="pt-BR" altLang="en-US" sz="2400" i="1"/>
              <a:t>‘import’</a:t>
            </a:r>
          </a:p>
          <a:p>
            <a:pPr eaLnBrk="1" hangingPunct="1">
              <a:lnSpc>
                <a:spcPct val="130000"/>
              </a:lnSpc>
            </a:pPr>
            <a:r>
              <a:rPr lang="pt-BR" altLang="en-US" sz="2400"/>
              <a:t>Recomendação para estabelecimento de visibilidade para Atributos e Métodos</a:t>
            </a:r>
          </a:p>
          <a:p>
            <a:pPr eaLnBrk="1" hangingPunct="1">
              <a:lnSpc>
                <a:spcPct val="130000"/>
              </a:lnSpc>
            </a:pPr>
            <a:r>
              <a:rPr lang="pt-BR" altLang="en-US" sz="2400"/>
              <a:t>Exemplos Práticos e 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en-US"/>
              <a:t>Exercício</a:t>
            </a:r>
            <a:endParaRPr lang="pt-BR" altLang="en-US" sz="4400"/>
          </a:p>
        </p:txBody>
      </p:sp>
      <p:sp>
        <p:nvSpPr>
          <p:cNvPr id="3277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en-US" sz="2800">
              <a:latin typeface="Calibri" panose="020F0502020204030204" pitchFamily="34" charset="0"/>
            </a:endParaRPr>
          </a:p>
          <a:p>
            <a:pPr eaLnBrk="1" hangingPunct="1"/>
            <a:r>
              <a:rPr lang="pt-BR" altLang="en-US" sz="2800">
                <a:latin typeface="Calibri" panose="020F0502020204030204" pitchFamily="34" charset="0"/>
              </a:rPr>
              <a:t>Altere os Modificadores de Acesso/Visibilidade de TODAS as classes dos exercícios desenvolvidos até o momento...</a:t>
            </a:r>
          </a:p>
          <a:p>
            <a:pPr lvl="1" eaLnBrk="1" hangingPunct="1"/>
            <a:r>
              <a:rPr lang="pt-BR" altLang="en-US">
                <a:latin typeface="Calibri" panose="020F0502020204030204" pitchFamily="34" charset="0"/>
              </a:rPr>
              <a:t>Alterar a visibilidade das Classes para “Publica” (</a:t>
            </a:r>
            <a:r>
              <a:rPr lang="pt-BR" altLang="en-US" i="1">
                <a:latin typeface="Calibri" panose="020F0502020204030204" pitchFamily="34" charset="0"/>
              </a:rPr>
              <a:t>Public</a:t>
            </a:r>
            <a:r>
              <a:rPr lang="pt-BR" altLang="en-US">
                <a:latin typeface="Calibri" panose="020F0502020204030204" pitchFamily="34" charset="0"/>
              </a:rPr>
              <a:t>)</a:t>
            </a:r>
          </a:p>
          <a:p>
            <a:pPr lvl="1" eaLnBrk="1" hangingPunct="1"/>
            <a:r>
              <a:rPr lang="pt-BR" altLang="en-US">
                <a:latin typeface="Calibri" panose="020F0502020204030204" pitchFamily="34" charset="0"/>
              </a:rPr>
              <a:t>Alterar a visibilidade dos Atributos das classes para “Privado” (</a:t>
            </a:r>
            <a:r>
              <a:rPr lang="pt-BR" altLang="en-US" i="1">
                <a:latin typeface="Calibri" panose="020F0502020204030204" pitchFamily="34" charset="0"/>
              </a:rPr>
              <a:t>private</a:t>
            </a:r>
            <a:r>
              <a:rPr lang="pt-BR" altLang="en-US">
                <a:latin typeface="Calibri" panose="020F0502020204030204" pitchFamily="34" charset="0"/>
              </a:rPr>
              <a:t>)</a:t>
            </a:r>
          </a:p>
          <a:p>
            <a:pPr lvl="1" eaLnBrk="1" hangingPunct="1"/>
            <a:r>
              <a:rPr lang="pt-BR" altLang="en-US">
                <a:latin typeface="Calibri" panose="020F0502020204030204" pitchFamily="34" charset="0"/>
              </a:rPr>
              <a:t>Alterar a visibilidade dos Métodos das classes para “Publico” (</a:t>
            </a:r>
            <a:r>
              <a:rPr lang="pt-BR" altLang="en-US" i="1">
                <a:latin typeface="Calibri" panose="020F0502020204030204" pitchFamily="34" charset="0"/>
              </a:rPr>
              <a:t>public</a:t>
            </a:r>
            <a:r>
              <a:rPr lang="pt-BR" altLang="en-US">
                <a:latin typeface="Calibri" panose="020F0502020204030204" pitchFamily="34" charset="0"/>
              </a:rPr>
              <a:t>) ou “Protegido” (</a:t>
            </a:r>
            <a:r>
              <a:rPr lang="pt-BR" altLang="en-US" i="1">
                <a:latin typeface="Calibri" panose="020F0502020204030204" pitchFamily="34" charset="0"/>
              </a:rPr>
              <a:t>protected </a:t>
            </a:r>
            <a:r>
              <a:rPr lang="pt-BR" altLang="en-US">
                <a:latin typeface="Calibri" panose="020F0502020204030204" pitchFamily="34" charset="0"/>
              </a:rPr>
              <a:t>)</a:t>
            </a:r>
          </a:p>
        </p:txBody>
      </p:sp>
      <p:sp>
        <p:nvSpPr>
          <p:cNvPr id="3277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2D4B746-573B-4B4A-8F86-F38F087ED234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2C480-909E-43DC-8DD6-86E760F62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F32F5A77-6C65-4589-A783-6520BD6A433F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502864935"/>
              </p:ext>
            </p:extLst>
          </p:nvPr>
        </p:nvGraphicFramePr>
        <p:xfrm>
          <a:off x="539552" y="1447800"/>
          <a:ext cx="3096343" cy="3943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96343">
                  <a:extLst>
                    <a:ext uri="{9D8B030D-6E8A-4147-A177-3AD203B41FA5}">
                      <a16:colId xmlns:a16="http://schemas.microsoft.com/office/drawing/2014/main" val="2397670380"/>
                    </a:ext>
                  </a:extLst>
                </a:gridCol>
              </a:tblGrid>
              <a:tr h="469032">
                <a:tc>
                  <a:txBody>
                    <a:bodyPr/>
                    <a:lstStyle/>
                    <a:p>
                      <a:r>
                        <a:rPr lang="pt-BR" dirty="0"/>
                        <a:t>Aluno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502115"/>
                  </a:ext>
                </a:extLst>
              </a:tr>
              <a:tr h="1404483">
                <a:tc>
                  <a:txBody>
                    <a:bodyPr/>
                    <a:lstStyle/>
                    <a:p>
                      <a:r>
                        <a:rPr lang="pt-BR" dirty="0"/>
                        <a:t>-   nome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telefone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nota1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nota2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media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pt-BR" dirty="0"/>
                        <a:t>faltas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385741"/>
                  </a:ext>
                </a:extLst>
              </a:tr>
              <a:tr h="1404483">
                <a:tc>
                  <a:txBody>
                    <a:bodyPr/>
                    <a:lstStyle/>
                    <a:p>
                      <a:r>
                        <a:rPr lang="pt-BR" dirty="0"/>
                        <a:t>+ Aluno(nome, telefone)</a:t>
                      </a:r>
                    </a:p>
                    <a:p>
                      <a:r>
                        <a:rPr lang="pt-BR" dirty="0"/>
                        <a:t>+ lancarNota1(nota1)</a:t>
                      </a:r>
                    </a:p>
                    <a:p>
                      <a:r>
                        <a:rPr lang="pt-BR" dirty="0"/>
                        <a:t>+ lancarNota2(nota2)</a:t>
                      </a:r>
                    </a:p>
                    <a:p>
                      <a:r>
                        <a:rPr lang="pt-BR" dirty="0"/>
                        <a:t># </a:t>
                      </a:r>
                      <a:r>
                        <a:rPr lang="pt-BR" dirty="0" err="1"/>
                        <a:t>adicionarFalta</a:t>
                      </a:r>
                      <a:r>
                        <a:rPr lang="pt-BR" dirty="0"/>
                        <a:t>()</a:t>
                      </a:r>
                    </a:p>
                    <a:p>
                      <a:r>
                        <a:rPr lang="pt-BR" dirty="0"/>
                        <a:t>+ </a:t>
                      </a:r>
                      <a:r>
                        <a:rPr lang="pt-BR" dirty="0" err="1"/>
                        <a:t>calcularMedia</a:t>
                      </a:r>
                      <a:r>
                        <a:rPr lang="pt-BR" dirty="0"/>
                        <a:t>()</a:t>
                      </a:r>
                    </a:p>
                    <a:p>
                      <a:r>
                        <a:rPr lang="pt-BR" dirty="0"/>
                        <a:t>+ imprimir()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312549"/>
                  </a:ext>
                </a:extLst>
              </a:tr>
            </a:tbl>
          </a:graphicData>
        </a:graphic>
      </p:graphicFrame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EA44557-259E-4D01-9E2D-1BA85E6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53C04A-7CF0-4A7E-82D8-2FB8F5671555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7" name="Balão de Fala: Retângulo 6">
            <a:extLst>
              <a:ext uri="{FF2B5EF4-FFF2-40B4-BE49-F238E27FC236}">
                <a16:creationId xmlns:a16="http://schemas.microsoft.com/office/drawing/2014/main" id="{025B5773-D9CD-4578-B4A5-D5DC1E1267FB}"/>
              </a:ext>
            </a:extLst>
          </p:cNvPr>
          <p:cNvSpPr/>
          <p:nvPr/>
        </p:nvSpPr>
        <p:spPr>
          <a:xfrm>
            <a:off x="4572000" y="1447800"/>
            <a:ext cx="3024336" cy="1045096"/>
          </a:xfrm>
          <a:prstGeom prst="wedgeRectCallout">
            <a:avLst>
              <a:gd name="adj1" fmla="val -81638"/>
              <a:gd name="adj2" fmla="val 381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- </a:t>
            </a:r>
            <a:r>
              <a:rPr lang="pt-BR" dirty="0" err="1"/>
              <a:t>private</a:t>
            </a:r>
            <a:endParaRPr lang="pt-BR" dirty="0"/>
          </a:p>
          <a:p>
            <a:pPr algn="ctr"/>
            <a:r>
              <a:rPr lang="pt-BR" dirty="0"/>
              <a:t>+ </a:t>
            </a:r>
            <a:r>
              <a:rPr lang="pt-BR" dirty="0" err="1"/>
              <a:t>public</a:t>
            </a:r>
            <a:endParaRPr lang="pt-BR" dirty="0"/>
          </a:p>
          <a:p>
            <a:pPr algn="ctr"/>
            <a:r>
              <a:rPr lang="pt-BR" dirty="0"/>
              <a:t># </a:t>
            </a:r>
            <a:r>
              <a:rPr lang="pt-BR" dirty="0" err="1"/>
              <a:t>protected</a:t>
            </a:r>
            <a:endParaRPr lang="pt-BR" dirty="0"/>
          </a:p>
        </p:txBody>
      </p:sp>
      <p:sp>
        <p:nvSpPr>
          <p:cNvPr id="8" name="Balão de Fala: Retângulo 7">
            <a:extLst>
              <a:ext uri="{FF2B5EF4-FFF2-40B4-BE49-F238E27FC236}">
                <a16:creationId xmlns:a16="http://schemas.microsoft.com/office/drawing/2014/main" id="{462D095F-BB8F-421F-9B39-D50D782A2A90}"/>
              </a:ext>
            </a:extLst>
          </p:cNvPr>
          <p:cNvSpPr/>
          <p:nvPr/>
        </p:nvSpPr>
        <p:spPr>
          <a:xfrm>
            <a:off x="4572000" y="2708920"/>
            <a:ext cx="3528392" cy="3874442"/>
          </a:xfrm>
          <a:prstGeom prst="wedgeRectCallout">
            <a:avLst>
              <a:gd name="adj1" fmla="val -79958"/>
              <a:gd name="adj2" fmla="val -259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O método </a:t>
            </a:r>
            <a:r>
              <a:rPr lang="pt-BR" dirty="0" err="1"/>
              <a:t>adicionarFalta</a:t>
            </a:r>
            <a:r>
              <a:rPr lang="pt-BR" dirty="0"/>
              <a:t> deverá somar +1 na variável falta. </a:t>
            </a:r>
          </a:p>
          <a:p>
            <a:pPr algn="ctr"/>
            <a:r>
              <a:rPr lang="pt-BR" dirty="0"/>
              <a:t>A média deverá ser calculada somando a nota1+nota2 e dividindo-se por 2. Caso o aluno não tenha nenhuma falta, adicione 1 ponto na média. Caso o aluno tenha menos que 5 faltas adicione 0,5 ponto na média. Sua média não deve ser maior que 10.</a:t>
            </a:r>
          </a:p>
          <a:p>
            <a:pPr algn="ctr"/>
            <a:r>
              <a:rPr lang="pt-BR" dirty="0"/>
              <a:t>O método imprimir deverá mostrar todos os seus valores do objeto</a:t>
            </a:r>
          </a:p>
        </p:txBody>
      </p:sp>
    </p:spTree>
    <p:extLst>
      <p:ext uri="{BB962C8B-B14F-4D97-AF65-F5344CB8AC3E}">
        <p14:creationId xmlns:p14="http://schemas.microsoft.com/office/powerpoint/2010/main" val="146947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Vamos fazer uma analogia...</a:t>
            </a:r>
          </a:p>
        </p:txBody>
      </p:sp>
      <p:pic>
        <p:nvPicPr>
          <p:cNvPr id="13315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87538" y="1638300"/>
            <a:ext cx="5276850" cy="4572000"/>
          </a:xfrm>
        </p:spPr>
      </p:pic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1B8D94B3-6278-4A7A-8C91-CE163F322EA0}" type="slidenum">
              <a:rPr lang="pt-BR" altLang="pt-BR" smtClean="0">
                <a:solidFill>
                  <a:srgbClr val="000000"/>
                </a:solidFill>
              </a:rPr>
              <a:pPr/>
              <a:t>3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Outra analogia...</a:t>
            </a:r>
          </a:p>
        </p:txBody>
      </p:sp>
      <p:pic>
        <p:nvPicPr>
          <p:cNvPr id="14339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1557338"/>
            <a:ext cx="7932737" cy="4872037"/>
          </a:xfrm>
        </p:spPr>
      </p:pic>
      <p:sp>
        <p:nvSpPr>
          <p:cNvPr id="14340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E463FD16-89C1-42ED-89EA-0B53E3B5A536}" type="slidenum">
              <a:rPr lang="pt-BR" altLang="pt-BR" smtClean="0">
                <a:solidFill>
                  <a:srgbClr val="000000"/>
                </a:solidFill>
              </a:rPr>
              <a:pPr/>
              <a:t>4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Outra analogia...</a:t>
            </a:r>
          </a:p>
        </p:txBody>
      </p:sp>
      <p:pic>
        <p:nvPicPr>
          <p:cNvPr id="15363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4063" y="1760538"/>
            <a:ext cx="7932737" cy="4465637"/>
          </a:xfrm>
        </p:spPr>
      </p:pic>
      <p:sp>
        <p:nvSpPr>
          <p:cNvPr id="1536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8A9ACF2F-36FE-47F7-8A1B-A0A750CFF2E3}" type="slidenum">
              <a:rPr lang="pt-BR" altLang="pt-BR" smtClean="0">
                <a:solidFill>
                  <a:srgbClr val="000000"/>
                </a:solidFill>
              </a:rPr>
              <a:pPr/>
              <a:t>5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Outra analogia...</a:t>
            </a:r>
          </a:p>
        </p:txBody>
      </p:sp>
      <p:pic>
        <p:nvPicPr>
          <p:cNvPr id="16387" name="Espaço Reservado para Conteúdo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47813" y="1628775"/>
            <a:ext cx="6338887" cy="4764088"/>
          </a:xfrm>
        </p:spPr>
      </p:pic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C040CEE7-FBE1-43B1-8211-AB0147477BEA}" type="slidenum">
              <a:rPr lang="pt-BR" altLang="pt-BR" smtClean="0">
                <a:solidFill>
                  <a:srgbClr val="000000"/>
                </a:solidFill>
              </a:rPr>
              <a:pPr/>
              <a:t>6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Qualificadores de Acesso</a:t>
            </a:r>
          </a:p>
        </p:txBody>
      </p:sp>
      <p:sp>
        <p:nvSpPr>
          <p:cNvPr id="17411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t-BR" altLang="pt-BR"/>
          </a:p>
          <a:p>
            <a:r>
              <a:rPr lang="pt-BR" altLang="pt-BR"/>
              <a:t>Definem quem ou o que pode ser </a:t>
            </a:r>
            <a:r>
              <a:rPr lang="pt-BR" altLang="pt-BR" b="1" i="1">
                <a:solidFill>
                  <a:srgbClr val="0000CC"/>
                </a:solidFill>
                <a:latin typeface="Comic Sans MS" panose="030F0702030302020204" pitchFamily="66" charset="0"/>
              </a:rPr>
              <a:t>visível</a:t>
            </a:r>
            <a:r>
              <a:rPr lang="pt-BR" altLang="pt-BR">
                <a:solidFill>
                  <a:srgbClr val="0000CC"/>
                </a:solidFill>
              </a:rPr>
              <a:t> </a:t>
            </a:r>
            <a:r>
              <a:rPr lang="pt-BR" altLang="pt-BR"/>
              <a:t>ou </a:t>
            </a:r>
            <a:r>
              <a:rPr lang="pt-BR" altLang="pt-BR" b="1" i="1">
                <a:solidFill>
                  <a:srgbClr val="0000CC"/>
                </a:solidFill>
                <a:latin typeface="Comic Sans MS" panose="030F0702030302020204" pitchFamily="66" charset="0"/>
              </a:rPr>
              <a:t>acessível</a:t>
            </a:r>
            <a:r>
              <a:rPr lang="pt-BR" altLang="pt-BR">
                <a:solidFill>
                  <a:srgbClr val="0000CC"/>
                </a:solidFill>
              </a:rPr>
              <a:t> </a:t>
            </a:r>
            <a:r>
              <a:rPr lang="pt-BR" altLang="pt-BR"/>
              <a:t>nas </a:t>
            </a:r>
            <a:r>
              <a:rPr lang="pt-BR" altLang="pt-BR" b="1">
                <a:solidFill>
                  <a:srgbClr val="006600"/>
                </a:solidFill>
              </a:rPr>
              <a:t>classes</a:t>
            </a:r>
            <a:r>
              <a:rPr lang="pt-BR" altLang="pt-BR"/>
              <a:t>, </a:t>
            </a:r>
            <a:r>
              <a:rPr lang="pt-BR" altLang="pt-BR" b="1">
                <a:solidFill>
                  <a:srgbClr val="006600"/>
                </a:solidFill>
              </a:rPr>
              <a:t>atributos</a:t>
            </a:r>
            <a:r>
              <a:rPr lang="pt-BR" altLang="pt-BR" b="1"/>
              <a:t> </a:t>
            </a:r>
            <a:r>
              <a:rPr lang="pt-BR" altLang="pt-BR"/>
              <a:t>e </a:t>
            </a:r>
            <a:r>
              <a:rPr lang="pt-BR" altLang="pt-BR" b="1">
                <a:solidFill>
                  <a:srgbClr val="006600"/>
                </a:solidFill>
              </a:rPr>
              <a:t>métodos</a:t>
            </a:r>
            <a:r>
              <a:rPr lang="pt-BR" altLang="pt-BR"/>
              <a:t> e</a:t>
            </a:r>
          </a:p>
          <a:p>
            <a:pPr lvl="1"/>
            <a:r>
              <a:rPr lang="pt-BR" altLang="pt-BR" sz="2200"/>
              <a:t>Consequentemente, dos </a:t>
            </a:r>
            <a:r>
              <a:rPr lang="pt-BR" altLang="pt-BR" sz="2200" b="1">
                <a:solidFill>
                  <a:srgbClr val="006600"/>
                </a:solidFill>
              </a:rPr>
              <a:t>objetos</a:t>
            </a:r>
            <a:r>
              <a:rPr lang="pt-BR" altLang="pt-BR" sz="2200">
                <a:solidFill>
                  <a:srgbClr val="006600"/>
                </a:solidFill>
              </a:rPr>
              <a:t> </a:t>
            </a:r>
            <a:r>
              <a:rPr lang="pt-BR" altLang="pt-BR" sz="2200"/>
              <a:t>dessas classes.</a:t>
            </a:r>
          </a:p>
          <a:p>
            <a:pPr eaLnBrk="1" hangingPunct="1"/>
            <a:endParaRPr lang="pt-BR" altLang="en-US"/>
          </a:p>
          <a:p>
            <a:pPr eaLnBrk="1" hangingPunct="1"/>
            <a:r>
              <a:rPr lang="pt-BR" altLang="en-US"/>
              <a:t>Controlam os atributos e os métodos de uma classe;</a:t>
            </a:r>
          </a:p>
          <a:p>
            <a:pPr lvl="1" eaLnBrk="1" hangingPunct="1"/>
            <a:r>
              <a:rPr lang="pt-BR" altLang="en-US"/>
              <a:t>Isto evita a inconsistência nos valores nos objetos.</a:t>
            </a:r>
          </a:p>
          <a:p>
            <a:endParaRPr lang="pt-BR" altLang="pt-BR"/>
          </a:p>
        </p:txBody>
      </p:sp>
      <p:sp>
        <p:nvSpPr>
          <p:cNvPr id="17412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506E5420-DC5D-430C-B48F-CFC12B57A533}" type="slidenum">
              <a:rPr lang="pt-BR" altLang="pt-BR" smtClean="0">
                <a:solidFill>
                  <a:srgbClr val="000000"/>
                </a:solidFill>
              </a:rPr>
              <a:pPr/>
              <a:t>7</a:t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Qualificadores de Acesso</a:t>
            </a:r>
            <a:endParaRPr lang="pt-BR" altLang="en-US"/>
          </a:p>
        </p:txBody>
      </p:sp>
      <p:sp>
        <p:nvSpPr>
          <p:cNvPr id="1843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D3900C-65BC-490B-9F46-0C8205C8D3AE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717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121650" cy="5410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defRPr/>
            </a:pPr>
            <a:r>
              <a:rPr lang="pt-BR" altLang="en-US" dirty="0"/>
              <a:t>Tipos de qualificadores básicos: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altLang="en-US" b="1" i="1" dirty="0" err="1">
                <a:solidFill>
                  <a:srgbClr val="006600"/>
                </a:solidFill>
              </a:rPr>
              <a:t>Public</a:t>
            </a:r>
            <a:r>
              <a:rPr lang="pt-BR" altLang="en-US" b="1" i="1" dirty="0">
                <a:solidFill>
                  <a:srgbClr val="006600"/>
                </a:solidFill>
              </a:rPr>
              <a:t> (+)</a:t>
            </a:r>
            <a:r>
              <a:rPr lang="pt-BR" altLang="en-US" i="1" dirty="0">
                <a:solidFill>
                  <a:srgbClr val="006600"/>
                </a:solidFill>
              </a:rPr>
              <a:t>: Público</a:t>
            </a:r>
            <a:endParaRPr lang="pt-BR" altLang="en-US" sz="1800" i="1" dirty="0">
              <a:solidFill>
                <a:srgbClr val="006600"/>
              </a:solidFill>
            </a:endParaRP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altLang="en-US" b="1" i="1" dirty="0" err="1">
                <a:solidFill>
                  <a:srgbClr val="0000CC"/>
                </a:solidFill>
              </a:rPr>
              <a:t>Protected</a:t>
            </a:r>
            <a:r>
              <a:rPr lang="pt-BR" altLang="en-US" b="1" i="1" dirty="0">
                <a:solidFill>
                  <a:srgbClr val="0000CC"/>
                </a:solidFill>
              </a:rPr>
              <a:t> (#): Protegido</a:t>
            </a:r>
          </a:p>
          <a:p>
            <a:pPr lvl="1" eaLnBrk="1" hangingPunct="1">
              <a:lnSpc>
                <a:spcPct val="200000"/>
              </a:lnSpc>
              <a:defRPr/>
            </a:pPr>
            <a:r>
              <a:rPr lang="pt-BR" altLang="en-US" b="1" i="1" dirty="0">
                <a:solidFill>
                  <a:srgbClr val="FF0000"/>
                </a:solidFill>
              </a:rPr>
              <a:t>Private</a:t>
            </a:r>
            <a:r>
              <a:rPr lang="pt-BR" altLang="en-US" i="1" dirty="0">
                <a:solidFill>
                  <a:srgbClr val="FF0000"/>
                </a:solidFill>
              </a:rPr>
              <a:t> (-): Privado</a:t>
            </a:r>
          </a:p>
          <a:p>
            <a:pPr marL="0" indent="0" eaLnBrk="1" hangingPunct="1">
              <a:buFont typeface="Wingdings 2" panose="05020102010507070707" pitchFamily="18" charset="2"/>
              <a:buNone/>
              <a:defRPr/>
            </a:pPr>
            <a:endParaRPr lang="pt-BR" altLang="en-US" sz="2000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Espaço Reservado para Conteúdo 6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530725"/>
          </a:xfrm>
        </p:spPr>
        <p:txBody>
          <a:bodyPr/>
          <a:lstStyle/>
          <a:p>
            <a:pPr eaLnBrk="1" hangingPunct="1"/>
            <a:r>
              <a:rPr lang="pt-BR" altLang="en-US" sz="2800" b="1" i="1" u="sng"/>
              <a:t>Public</a:t>
            </a:r>
            <a:r>
              <a:rPr lang="pt-BR" altLang="en-US" sz="2800" b="1" u="sng"/>
              <a:t> (+)</a:t>
            </a:r>
          </a:p>
          <a:p>
            <a:pPr lvl="1" eaLnBrk="1" hangingPunct="1"/>
            <a:r>
              <a:rPr lang="pt-BR" altLang="en-US" b="1"/>
              <a:t>Classe Pública:</a:t>
            </a:r>
            <a:r>
              <a:rPr lang="pt-BR" altLang="en-US"/>
              <a:t> Permite que todas as classes do sistema acessem determinados atributos e métodos.</a:t>
            </a:r>
          </a:p>
          <a:p>
            <a:pPr eaLnBrk="1" hangingPunct="1"/>
            <a:endParaRPr lang="pt-BR" altLang="en-US" sz="1200"/>
          </a:p>
        </p:txBody>
      </p:sp>
      <p:grpSp>
        <p:nvGrpSpPr>
          <p:cNvPr id="2" name="Grupo 1"/>
          <p:cNvGrpSpPr>
            <a:grpSpLocks/>
          </p:cNvGrpSpPr>
          <p:nvPr/>
        </p:nvGrpSpPr>
        <p:grpSpPr bwMode="auto">
          <a:xfrm>
            <a:off x="1116013" y="3068638"/>
            <a:ext cx="2808287" cy="3455987"/>
            <a:chOff x="683568" y="2780928"/>
            <a:chExt cx="2808287" cy="3455988"/>
          </a:xfrm>
        </p:grpSpPr>
        <p:sp>
          <p:nvSpPr>
            <p:cNvPr id="20488" name="Rectangle 5"/>
            <p:cNvSpPr>
              <a:spLocks noChangeArrowheads="1"/>
            </p:cNvSpPr>
            <p:nvPr/>
          </p:nvSpPr>
          <p:spPr bwMode="auto">
            <a:xfrm>
              <a:off x="683568" y="2780928"/>
              <a:ext cx="2808287" cy="34559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0489" name="Text Box 6"/>
            <p:cNvSpPr txBox="1">
              <a:spLocks noChangeArrowheads="1"/>
            </p:cNvSpPr>
            <p:nvPr/>
          </p:nvSpPr>
          <p:spPr bwMode="auto">
            <a:xfrm>
              <a:off x="2340918" y="2780928"/>
              <a:ext cx="1060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800">
                  <a:latin typeface="Tahoma" panose="020B0604030504040204" pitchFamily="34" charset="0"/>
                </a:rPr>
                <a:t>Sistema</a:t>
              </a:r>
            </a:p>
          </p:txBody>
        </p:sp>
        <p:sp>
          <p:nvSpPr>
            <p:cNvPr id="20490" name="Rectangle 7"/>
            <p:cNvSpPr>
              <a:spLocks noChangeArrowheads="1"/>
            </p:cNvSpPr>
            <p:nvPr/>
          </p:nvSpPr>
          <p:spPr bwMode="auto">
            <a:xfrm>
              <a:off x="901055" y="3428628"/>
              <a:ext cx="2376488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0491" name="Rectangle 8"/>
            <p:cNvSpPr>
              <a:spLocks noChangeArrowheads="1"/>
            </p:cNvSpPr>
            <p:nvPr/>
          </p:nvSpPr>
          <p:spPr bwMode="auto">
            <a:xfrm>
              <a:off x="901055" y="3068266"/>
              <a:ext cx="1150938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0492" name="Text Box 9"/>
            <p:cNvSpPr txBox="1">
              <a:spLocks noChangeArrowheads="1"/>
            </p:cNvSpPr>
            <p:nvPr/>
          </p:nvSpPr>
          <p:spPr bwMode="auto">
            <a:xfrm>
              <a:off x="972493" y="3860428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A</a:t>
              </a:r>
            </a:p>
          </p:txBody>
        </p:sp>
        <p:sp>
          <p:nvSpPr>
            <p:cNvPr id="20493" name="Text Box 10"/>
            <p:cNvSpPr txBox="1">
              <a:spLocks noChangeArrowheads="1"/>
            </p:cNvSpPr>
            <p:nvPr/>
          </p:nvSpPr>
          <p:spPr bwMode="auto">
            <a:xfrm>
              <a:off x="2161530" y="3860428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B</a:t>
              </a:r>
            </a:p>
          </p:txBody>
        </p:sp>
        <p:sp>
          <p:nvSpPr>
            <p:cNvPr id="20494" name="Text Box 11"/>
            <p:cNvSpPr txBox="1">
              <a:spLocks noChangeArrowheads="1"/>
            </p:cNvSpPr>
            <p:nvPr/>
          </p:nvSpPr>
          <p:spPr bwMode="auto">
            <a:xfrm>
              <a:off x="901055" y="3068266"/>
              <a:ext cx="115093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Pacote 1</a:t>
              </a:r>
            </a:p>
          </p:txBody>
        </p:sp>
        <p:sp>
          <p:nvSpPr>
            <p:cNvPr id="20495" name="Rectangle 12"/>
            <p:cNvSpPr>
              <a:spLocks noChangeArrowheads="1"/>
            </p:cNvSpPr>
            <p:nvPr/>
          </p:nvSpPr>
          <p:spPr bwMode="auto">
            <a:xfrm>
              <a:off x="899468" y="5012953"/>
              <a:ext cx="2376487" cy="1152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0496" name="Rectangle 13"/>
            <p:cNvSpPr>
              <a:spLocks noChangeArrowheads="1"/>
            </p:cNvSpPr>
            <p:nvPr/>
          </p:nvSpPr>
          <p:spPr bwMode="auto">
            <a:xfrm>
              <a:off x="899468" y="4652591"/>
              <a:ext cx="1150937" cy="3603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Lucida Sans Unicode" panose="020B0602030504020204" pitchFamily="34" charset="0"/>
              </a:endParaRPr>
            </a:p>
          </p:txBody>
        </p:sp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970905" y="5444753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C</a:t>
              </a:r>
            </a:p>
          </p:txBody>
        </p:sp>
        <p:sp>
          <p:nvSpPr>
            <p:cNvPr id="20498" name="Text Box 15"/>
            <p:cNvSpPr txBox="1">
              <a:spLocks noChangeArrowheads="1"/>
            </p:cNvSpPr>
            <p:nvPr/>
          </p:nvSpPr>
          <p:spPr bwMode="auto">
            <a:xfrm>
              <a:off x="2159943" y="5444753"/>
              <a:ext cx="1054100" cy="34925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Classe D</a:t>
              </a:r>
            </a:p>
          </p:txBody>
        </p:sp>
        <p:sp>
          <p:nvSpPr>
            <p:cNvPr id="20499" name="Text Box 16"/>
            <p:cNvSpPr txBox="1">
              <a:spLocks noChangeArrowheads="1"/>
            </p:cNvSpPr>
            <p:nvPr/>
          </p:nvSpPr>
          <p:spPr bwMode="auto">
            <a:xfrm>
              <a:off x="899468" y="4652591"/>
              <a:ext cx="1150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600">
                  <a:latin typeface="Tahoma" panose="020B0604030504040204" pitchFamily="34" charset="0"/>
                </a:rPr>
                <a:t>Pacote 2</a:t>
              </a:r>
            </a:p>
          </p:txBody>
        </p:sp>
        <p:sp>
          <p:nvSpPr>
            <p:cNvPr id="20500" name="Line 17"/>
            <p:cNvSpPr>
              <a:spLocks noChangeShapeType="1"/>
            </p:cNvSpPr>
            <p:nvPr/>
          </p:nvSpPr>
          <p:spPr bwMode="auto">
            <a:xfrm flipV="1">
              <a:off x="2628255" y="4220791"/>
              <a:ext cx="0" cy="1223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501" name="Text Box 18"/>
            <p:cNvSpPr txBox="1">
              <a:spLocks noChangeArrowheads="1"/>
            </p:cNvSpPr>
            <p:nvPr/>
          </p:nvSpPr>
          <p:spPr bwMode="auto">
            <a:xfrm>
              <a:off x="2025977" y="4652591"/>
              <a:ext cx="12763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575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375"/>
                </a:spcBef>
                <a:buClr>
                  <a:schemeClr val="accent2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375"/>
                </a:spcBef>
                <a:buClr>
                  <a:srgbClr val="ADCEDC"/>
                </a:buClr>
                <a:buSzPct val="8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ts val="375"/>
                </a:spcBef>
                <a:buClr>
                  <a:srgbClr val="EB641B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375"/>
                </a:spcBef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375"/>
                </a:spcBef>
                <a:spcAft>
                  <a:spcPct val="0"/>
                </a:spcAft>
                <a:buClr>
                  <a:srgbClr val="EB641B"/>
                </a:buClr>
                <a:buChar char="o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en-US" sz="1400">
                  <a:latin typeface="Tahoma" panose="020B0604030504040204" pitchFamily="34" charset="0"/>
                </a:rPr>
                <a:t>&lt;&lt;herança&gt;&gt;</a:t>
              </a:r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4098925" y="3573463"/>
            <a:ext cx="49688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 b="1">
                <a:latin typeface="Tahoma" panose="020B0604030504040204" pitchFamily="34" charset="0"/>
              </a:rPr>
              <a:t>Atributos e Métodos Públicos: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>
                <a:latin typeface="Tahoma" panose="020B0604030504040204" pitchFamily="34" charset="0"/>
              </a:rPr>
              <a:t>Podem ser acessados por qualquer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pt-BR" altLang="en-US" sz="2400">
                <a:latin typeface="Tahoma" panose="020B0604030504040204" pitchFamily="34" charset="0"/>
              </a:rPr>
              <a:t>outra classe do sistema.</a:t>
            </a:r>
          </a:p>
        </p:txBody>
      </p:sp>
      <p:sp>
        <p:nvSpPr>
          <p:cNvPr id="20485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Qualificadores de Acesso</a:t>
            </a:r>
            <a:endParaRPr lang="pt-BR" altLang="en-US"/>
          </a:p>
        </p:txBody>
      </p:sp>
      <p:sp>
        <p:nvSpPr>
          <p:cNvPr id="20486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27F08EC-8D84-40C4-961C-8CA0231C65BC}" type="slidenum">
              <a:rPr lang="pt-BR" altLang="pt-BR" sz="1400" smtClean="0">
                <a:latin typeface="Franklin Gothic Boo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pt-BR" altLang="pt-BR" sz="1400">
              <a:latin typeface="Franklin Gothic Book" pitchFamily="34" charset="0"/>
            </a:endParaRPr>
          </a:p>
        </p:txBody>
      </p:sp>
      <p:pic>
        <p:nvPicPr>
          <p:cNvPr id="20487" name="Espaço Reservado para Conteúdo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5286375"/>
            <a:ext cx="2249487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2167</TotalTime>
  <Words>984</Words>
  <Application>Microsoft Office PowerPoint</Application>
  <PresentationFormat>Apresentação na tela (4:3)</PresentationFormat>
  <Paragraphs>248</Paragraphs>
  <Slides>21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Comic Sans MS</vt:lpstr>
      <vt:lpstr>Courier New</vt:lpstr>
      <vt:lpstr>Franklin Gothic Book</vt:lpstr>
      <vt:lpstr>Lucida Sans Unicode</vt:lpstr>
      <vt:lpstr>Perpetua</vt:lpstr>
      <vt:lpstr>Tahoma</vt:lpstr>
      <vt:lpstr>Times New Roman</vt:lpstr>
      <vt:lpstr>Wingdings</vt:lpstr>
      <vt:lpstr>Wingdings 2</vt:lpstr>
      <vt:lpstr>Capital Próprio</vt:lpstr>
      <vt:lpstr>POO – Qualificadores de Acesso</vt:lpstr>
      <vt:lpstr>Tópicos da Aula</vt:lpstr>
      <vt:lpstr>Vamos fazer uma analogia...</vt:lpstr>
      <vt:lpstr>Outra analogia...</vt:lpstr>
      <vt:lpstr>Outra analogia...</vt:lpstr>
      <vt:lpstr>Outra analogia...</vt:lpstr>
      <vt:lpstr>Qualificadores de Acesso</vt:lpstr>
      <vt:lpstr>Qualificadores de Acesso</vt:lpstr>
      <vt:lpstr>Qualificadores de Acesso</vt:lpstr>
      <vt:lpstr>Qualificadores de Acesso</vt:lpstr>
      <vt:lpstr>Qualificadores de Acesso</vt:lpstr>
      <vt:lpstr>Qualificadores de Acesso</vt:lpstr>
      <vt:lpstr>Recomendação para estabelecimento de visibilidade</vt:lpstr>
      <vt:lpstr>Recomendação para estabelecimento de visibilidade</vt:lpstr>
      <vt:lpstr>Modificadores de Acesso – Representação Gráfica</vt:lpstr>
      <vt:lpstr>Implementação dos Modificadores de Acesso em uma Classe Java</vt:lpstr>
      <vt:lpstr>Implementação dos Modificadores de Acesso em uma Classe Java</vt:lpstr>
      <vt:lpstr>Pacotes – package</vt:lpstr>
      <vt:lpstr>Comando Import</vt:lpstr>
      <vt:lpstr>Exercício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 Prado</cp:lastModifiedBy>
  <cp:revision>466</cp:revision>
  <dcterms:created xsi:type="dcterms:W3CDTF">2012-12-03T10:39:50Z</dcterms:created>
  <dcterms:modified xsi:type="dcterms:W3CDTF">2021-03-22T22:47:09Z</dcterms:modified>
</cp:coreProperties>
</file>