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375" r:id="rId4"/>
    <p:sldId id="378" r:id="rId5"/>
    <p:sldId id="385" r:id="rId6"/>
    <p:sldId id="382" r:id="rId7"/>
    <p:sldId id="383" r:id="rId8"/>
    <p:sldId id="329" r:id="rId9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6600"/>
    <a:srgbClr val="EAEAEA"/>
    <a:srgbClr val="00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99" autoAdjust="0"/>
  </p:normalViewPr>
  <p:slideViewPr>
    <p:cSldViewPr>
      <p:cViewPr varScale="1">
        <p:scale>
          <a:sx n="63" d="100"/>
          <a:sy n="63" d="100"/>
        </p:scale>
        <p:origin x="159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r>
              <a:rPr lang="pt-BR"/>
              <a:t>Linguagem de Programação I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02629A80-91E5-4B38-9A32-5A52FA6C8EAF}" type="datetimeFigureOut">
              <a:rPr lang="pt-BR"/>
              <a:pPr>
                <a:defRPr/>
              </a:pPr>
              <a:t>06/03/2017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r>
              <a:rPr lang="pt-BR"/>
              <a:t>Prof. Me. Fernando Roberto Proença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12425CB-5FA0-4091-8608-5BF4B3A27D3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28661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r>
              <a:rPr lang="pt-BR"/>
              <a:t>Linguagem de Programação I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2A2EA813-76DA-41D5-9BCB-5C5DDB69FE58}" type="datetimeFigureOut">
              <a:rPr lang="pt-BR"/>
              <a:pPr>
                <a:defRPr/>
              </a:pPr>
              <a:t>06/03/2017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r>
              <a:rPr lang="pt-BR"/>
              <a:t>Prof. Me. Fernando Roberto Proença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7F678FF-96C2-42C7-AD8B-D5543986114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9197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pt-BR"/>
          </a:p>
        </p:txBody>
      </p:sp>
      <p:sp>
        <p:nvSpPr>
          <p:cNvPr id="9220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Linguagem de Programação I</a:t>
            </a:r>
          </a:p>
        </p:txBody>
      </p:sp>
      <p:sp>
        <p:nvSpPr>
          <p:cNvPr id="9221" name="Espaço Reservado para Rodapé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Prof. Me. Fernando Roberto Proença</a:t>
            </a:r>
          </a:p>
        </p:txBody>
      </p:sp>
      <p:sp>
        <p:nvSpPr>
          <p:cNvPr id="9222" name="Espaço Reservado para Número de Slide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F183F3-5A2C-441B-B70E-16553ADB6AAE}" type="slidenum">
              <a:rPr lang="pt-BR" altLang="pt-BR" smtClean="0">
                <a:latin typeface="Lucida Sans Unicode" panose="020B0602030504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pt-BR" altLang="pt-BR">
              <a:latin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525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11268" name="Espaço Reservado para Rodapé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Prof. Me. Fernando Roberto Proença</a:t>
            </a:r>
          </a:p>
        </p:txBody>
      </p:sp>
      <p:sp>
        <p:nvSpPr>
          <p:cNvPr id="11269" name="Espaço Reservado para Número de Slide 2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A7DB93-3E05-417D-A9D3-D8EA6205D3EE}" type="slidenum">
              <a:rPr lang="pt-BR" altLang="pt-BR" smtClean="0">
                <a:latin typeface="Lucida Sans Unicode" panose="020B0602030504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pt-BR" altLang="pt-BR">
              <a:latin typeface="Lucida Sans Unicode" panose="020B0602030504020204" pitchFamily="34" charset="0"/>
            </a:endParaRPr>
          </a:p>
        </p:txBody>
      </p:sp>
      <p:sp>
        <p:nvSpPr>
          <p:cNvPr id="11270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Linguagem de Programação I</a:t>
            </a:r>
          </a:p>
        </p:txBody>
      </p:sp>
    </p:spTree>
    <p:extLst>
      <p:ext uri="{BB962C8B-B14F-4D97-AF65-F5344CB8AC3E}">
        <p14:creationId xmlns:p14="http://schemas.microsoft.com/office/powerpoint/2010/main" val="20920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etângulo de cantos arredondados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31D7D-DAF6-4850-9DFD-9D32784D3C9C}" type="datetime1">
              <a:rPr lang="pt-BR"/>
              <a:pPr>
                <a:defRPr/>
              </a:pPr>
              <a:t>06/03/2017</a:t>
            </a:fld>
            <a:endParaRPr lang="pt-BR"/>
          </a:p>
        </p:txBody>
      </p:sp>
      <p:sp>
        <p:nvSpPr>
          <p:cNvPr id="12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3257E-9008-43F6-84E4-4EAE3033D15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582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10004-7F84-4CA4-ACAF-AB4404B51563}" type="datetime1">
              <a:rPr lang="pt-BR"/>
              <a:pPr>
                <a:defRPr/>
              </a:pPr>
              <a:t>06/03/2017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7C0D7-FD8A-43BB-887E-3E227D5642C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8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CF397-3A6D-48D2-84AB-A859A93BBFC1}" type="datetime1">
              <a:rPr lang="pt-BR"/>
              <a:pPr>
                <a:defRPr/>
              </a:pPr>
              <a:t>06/03/2017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AF5CB-2961-48FE-B91B-D150EE461E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21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6D9A0-166D-4A20-9FFE-962B1A070C5B}" type="datetime1">
              <a:rPr lang="pt-BR"/>
              <a:pPr>
                <a:defRPr/>
              </a:pPr>
              <a:t>06/03/2017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07080-EE1B-4076-B9D1-6221B61B78D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53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etângulo de cantos arredondados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ED3C9-C549-4704-BB2E-3F190EA0AA58}" type="datetime1">
              <a:rPr lang="pt-BR"/>
              <a:pPr>
                <a:defRPr/>
              </a:pPr>
              <a:t>06/03/2017</a:t>
            </a:fld>
            <a:endParaRPr lang="pt-BR"/>
          </a:p>
        </p:txBody>
      </p:sp>
      <p:sp>
        <p:nvSpPr>
          <p:cNvPr id="10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6F993-CD43-44BE-9738-5A97362F4C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722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CEF59-3F41-409D-BCFE-FA2D00349B5D}" type="datetime1">
              <a:rPr lang="pt-BR"/>
              <a:pPr>
                <a:defRPr/>
              </a:pPr>
              <a:t>06/03/2017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B0975-5FE9-46EF-A2CD-2E624B43F7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97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A9D70-5393-44BF-8D86-60EBC49D0B21}" type="datetime1">
              <a:rPr lang="pt-BR"/>
              <a:pPr>
                <a:defRPr/>
              </a:pPr>
              <a:t>06/03/2017</a:t>
            </a:fld>
            <a:endParaRPr lang="pt-BR"/>
          </a:p>
        </p:txBody>
      </p:sp>
      <p:sp>
        <p:nvSpPr>
          <p:cNvPr id="8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6AE10-2D8C-44C2-8BB6-EFFB50136B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15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2A562-2083-4C4A-8B1B-14AF3460F952}" type="datetime1">
              <a:rPr lang="pt-BR"/>
              <a:pPr>
                <a:defRPr/>
              </a:pPr>
              <a:t>06/03/2017</a:t>
            </a:fld>
            <a:endParaRPr lang="pt-BR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82ABE-6774-443F-83FB-1411350991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47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62359-CAF2-42EF-931D-145373E463DC}" type="datetime1">
              <a:rPr lang="pt-BR"/>
              <a:pPr>
                <a:defRPr/>
              </a:pPr>
              <a:t>06/03/2017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6E25B-84AC-44D2-911F-829E61F66E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4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6" name="Retângulo de cantos arredondados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66D6A-CF46-4DD6-91D0-2B80EAB49AB9}" type="datetime1">
              <a:rPr lang="pt-BR"/>
              <a:pPr>
                <a:defRPr/>
              </a:pPr>
              <a:t>06/03/2017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33EAE-E664-47E4-A4BD-2B2B6E2090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58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8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3BAAD-DB9C-420A-8157-391EF26D3DAE}" type="datetime1">
              <a:rPr lang="pt-BR"/>
              <a:pPr>
                <a:defRPr/>
              </a:pPr>
              <a:t>06/03/2017</a:t>
            </a:fld>
            <a:endParaRPr lang="pt-BR"/>
          </a:p>
        </p:txBody>
      </p:sp>
      <p:sp>
        <p:nvSpPr>
          <p:cNvPr id="9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A46B6-1D1C-470B-89EC-13852A89C45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76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8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1029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prstClr val="black"/>
                </a:solidFill>
                <a:latin typeface="Lucida Sans Unicode"/>
                <a:cs typeface="+mn-cs"/>
              </a:defRPr>
            </a:lvl1pPr>
          </a:lstStyle>
          <a:p>
            <a:pPr>
              <a:defRPr/>
            </a:pPr>
            <a:fld id="{38C082DA-BE7C-4D34-B626-1B603BBC1E6E}" type="datetime1">
              <a:rPr lang="pt-BR"/>
              <a:pPr>
                <a:defRPr/>
              </a:pPr>
              <a:t>06/03/2017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prstClr val="black"/>
                </a:solidFill>
                <a:latin typeface="Lucida Sans Unicode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2568B4D-80A6-48E6-A109-E82363FEA5F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6" r:id="rId1"/>
    <p:sldLayoutId id="2147484519" r:id="rId2"/>
    <p:sldLayoutId id="2147484527" r:id="rId3"/>
    <p:sldLayoutId id="2147484520" r:id="rId4"/>
    <p:sldLayoutId id="2147484521" r:id="rId5"/>
    <p:sldLayoutId id="2147484522" r:id="rId6"/>
    <p:sldLayoutId id="2147484523" r:id="rId7"/>
    <p:sldLayoutId id="2147484528" r:id="rId8"/>
    <p:sldLayoutId id="2147484529" r:id="rId9"/>
    <p:sldLayoutId id="2147484524" r:id="rId10"/>
    <p:sldLayoutId id="214748452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ADCEDC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EB641B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EB641B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ubtítulo 2"/>
          <p:cNvSpPr>
            <a:spLocks noGrp="1"/>
          </p:cNvSpPr>
          <p:nvPr>
            <p:ph type="subTitle" idx="1"/>
          </p:nvPr>
        </p:nvSpPr>
        <p:spPr>
          <a:xfrm>
            <a:off x="298450" y="3429000"/>
            <a:ext cx="8564563" cy="1873250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tx1"/>
                </a:solidFill>
              </a:rPr>
              <a:t>Disciplina: </a:t>
            </a:r>
            <a:r>
              <a:rPr lang="pt-BR" altLang="pt-BR" sz="3200" dirty="0">
                <a:solidFill>
                  <a:schemeClr val="tx1"/>
                </a:solidFill>
              </a:rPr>
              <a:t>Linguagem de Programação I</a:t>
            </a:r>
          </a:p>
          <a:p>
            <a:pPr eaLnBrk="1" hangingPunct="1"/>
            <a:endParaRPr lang="pt-BR" altLang="pt-BR" sz="1600" dirty="0">
              <a:solidFill>
                <a:schemeClr val="tx1"/>
              </a:solidFill>
            </a:endParaRPr>
          </a:p>
        </p:txBody>
      </p:sp>
      <p:sp>
        <p:nvSpPr>
          <p:cNvPr id="8195" name="Título 1"/>
          <p:cNvSpPr>
            <a:spLocks noGrp="1"/>
          </p:cNvSpPr>
          <p:nvPr>
            <p:ph type="ctrTitle"/>
          </p:nvPr>
        </p:nvSpPr>
        <p:spPr>
          <a:xfrm>
            <a:off x="323850" y="1557338"/>
            <a:ext cx="8424863" cy="1376362"/>
          </a:xfrm>
        </p:spPr>
        <p:txBody>
          <a:bodyPr/>
          <a:lstStyle/>
          <a:p>
            <a:pPr eaLnBrk="1" hangingPunct="1"/>
            <a:r>
              <a:rPr lang="pt-BR" altLang="pt-BR" sz="4400"/>
              <a:t>POO – O Identificador ‘</a:t>
            </a:r>
            <a:r>
              <a:rPr lang="pt-BR" altLang="pt-BR" sz="4400" i="1"/>
              <a:t>this</a:t>
            </a:r>
            <a:r>
              <a:rPr lang="pt-BR" altLang="pt-BR" sz="4400"/>
              <a:t>’</a:t>
            </a:r>
          </a:p>
        </p:txBody>
      </p:sp>
      <p:pic>
        <p:nvPicPr>
          <p:cNvPr id="819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473700"/>
            <a:ext cx="20891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5300663"/>
            <a:ext cx="2087562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Imagem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738" y="5370513"/>
            <a:ext cx="1065212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Subtítulo 2"/>
          <p:cNvSpPr txBox="1">
            <a:spLocks/>
          </p:cNvSpPr>
          <p:nvPr/>
        </p:nvSpPr>
        <p:spPr bwMode="auto">
          <a:xfrm>
            <a:off x="87313" y="458788"/>
            <a:ext cx="8964612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en-US" altLang="pt-BR" sz="3200">
              <a:latin typeface="Perpetu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Tópicos da Aula</a:t>
            </a:r>
          </a:p>
        </p:txBody>
      </p:sp>
      <p:sp>
        <p:nvSpPr>
          <p:cNvPr id="10243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02B366-1BE2-4D69-8CDD-121D89DAC2F8}" type="slidenum">
              <a:rPr lang="pt-BR" altLang="pt-BR" sz="1400" smtClean="0">
                <a:latin typeface="Franklin Gothic Boo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pt-BR" altLang="pt-BR" sz="1400">
              <a:latin typeface="Franklin Gothic Book" pitchFamily="34" charset="0"/>
            </a:endParaRPr>
          </a:p>
        </p:txBody>
      </p:sp>
      <p:sp>
        <p:nvSpPr>
          <p:cNvPr id="10244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05388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pt-BR" altLang="pt-BR" sz="2800"/>
              <a:t>O Identificador ‘</a:t>
            </a:r>
            <a:r>
              <a:rPr lang="pt-BR" altLang="pt-BR" sz="2800" i="1"/>
              <a:t>this</a:t>
            </a:r>
            <a:r>
              <a:rPr lang="pt-BR" altLang="pt-BR" sz="2800"/>
              <a:t>’</a:t>
            </a:r>
          </a:p>
          <a:p>
            <a:pPr eaLnBrk="1" hangingPunct="1">
              <a:lnSpc>
                <a:spcPct val="200000"/>
              </a:lnSpc>
            </a:pPr>
            <a:r>
              <a:rPr lang="pt-BR" altLang="pt-BR" sz="2800"/>
              <a:t>O Identificador ‘</a:t>
            </a:r>
            <a:r>
              <a:rPr lang="pt-BR" altLang="pt-BR" sz="2800" i="1"/>
              <a:t>this</a:t>
            </a:r>
            <a:r>
              <a:rPr lang="pt-BR" altLang="pt-BR" sz="2800"/>
              <a:t>’ em Java</a:t>
            </a:r>
          </a:p>
          <a:p>
            <a:pPr eaLnBrk="1" hangingPunct="1">
              <a:lnSpc>
                <a:spcPct val="200000"/>
              </a:lnSpc>
            </a:pPr>
            <a:r>
              <a:rPr lang="pt-BR" altLang="pt-BR" sz="2800"/>
              <a:t>Exercícios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Identificador ‘</a:t>
            </a:r>
            <a:r>
              <a:rPr lang="pt-BR" altLang="pt-BR" i="1">
                <a:solidFill>
                  <a:srgbClr val="0000CC"/>
                </a:solidFill>
              </a:rPr>
              <a:t>this</a:t>
            </a:r>
            <a:r>
              <a:rPr lang="pt-BR" altLang="pt-BR"/>
              <a:t>’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5076825"/>
          </a:xfrm>
        </p:spPr>
        <p:txBody>
          <a:bodyPr/>
          <a:lstStyle/>
          <a:p>
            <a:pPr eaLnBrk="1" hangingPunct="1"/>
            <a:endParaRPr lang="pt-BR" altLang="pt-BR" sz="2800">
              <a:latin typeface="Calibri" panose="020F0502020204030204" pitchFamily="34" charset="0"/>
            </a:endParaRPr>
          </a:p>
          <a:p>
            <a:pPr eaLnBrk="1" hangingPunct="1"/>
            <a:r>
              <a:rPr lang="pt-BR" altLang="pt-BR" sz="2800">
                <a:latin typeface="Calibri" panose="020F0502020204030204" pitchFamily="34" charset="0"/>
              </a:rPr>
              <a:t>Essa palavra-chave identifica o objeto atual no código-fonte. </a:t>
            </a:r>
          </a:p>
          <a:p>
            <a:pPr eaLnBrk="1" hangingPunct="1"/>
            <a:endParaRPr lang="pt-BR" altLang="pt-BR" sz="2800">
              <a:latin typeface="Calibri" panose="020F0502020204030204" pitchFamily="34" charset="0"/>
            </a:endParaRPr>
          </a:p>
          <a:p>
            <a:pPr eaLnBrk="1" hangingPunct="1"/>
            <a:r>
              <a:rPr lang="pt-BR" altLang="pt-BR" sz="2800">
                <a:latin typeface="Calibri" panose="020F0502020204030204" pitchFamily="34" charset="0"/>
              </a:rPr>
              <a:t>É normalmente </a:t>
            </a:r>
            <a:r>
              <a:rPr lang="pt-BR" altLang="pt-BR" sz="2800" b="1">
                <a:solidFill>
                  <a:srgbClr val="0070C0"/>
                </a:solidFill>
                <a:latin typeface="Calibri" panose="020F0502020204030204" pitchFamily="34" charset="0"/>
              </a:rPr>
              <a:t>utilizada</a:t>
            </a:r>
            <a:r>
              <a:rPr lang="pt-BR" altLang="pt-BR" sz="280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pt-BR" altLang="pt-BR" sz="2800">
                <a:latin typeface="Calibri" panose="020F0502020204030204" pitchFamily="34" charset="0"/>
              </a:rPr>
              <a:t>quando o </a:t>
            </a:r>
            <a:r>
              <a:rPr lang="pt-BR" altLang="pt-BR" sz="2800" b="1">
                <a:solidFill>
                  <a:srgbClr val="FF0000"/>
                </a:solidFill>
                <a:latin typeface="Calibri" panose="020F0502020204030204" pitchFamily="34" charset="0"/>
              </a:rPr>
              <a:t>nome de um atributo</a:t>
            </a:r>
            <a:r>
              <a:rPr lang="pt-BR" altLang="pt-BR" sz="2800">
                <a:latin typeface="Calibri" panose="020F0502020204030204" pitchFamily="34" charset="0"/>
              </a:rPr>
              <a:t> (ou variável de instância (global) </a:t>
            </a:r>
            <a:r>
              <a:rPr lang="pt-BR" altLang="pt-BR" sz="2800" b="1">
                <a:solidFill>
                  <a:srgbClr val="0070C0"/>
                </a:solidFill>
                <a:latin typeface="Calibri" panose="020F0502020204030204" pitchFamily="34" charset="0"/>
              </a:rPr>
              <a:t>é igual </a:t>
            </a:r>
            <a:r>
              <a:rPr lang="pt-BR" altLang="pt-BR" sz="2800">
                <a:latin typeface="Calibri" panose="020F0502020204030204" pitchFamily="34" charset="0"/>
              </a:rPr>
              <a:t>ao </a:t>
            </a:r>
            <a:r>
              <a:rPr lang="pt-BR" altLang="pt-BR" sz="2800" b="1">
                <a:solidFill>
                  <a:srgbClr val="FF0000"/>
                </a:solidFill>
                <a:latin typeface="Calibri" panose="020F0502020204030204" pitchFamily="34" charset="0"/>
              </a:rPr>
              <a:t>nome de um parâmetro </a:t>
            </a:r>
            <a:r>
              <a:rPr lang="pt-BR" altLang="pt-BR" sz="2800">
                <a:latin typeface="Calibri" panose="020F0502020204030204" pitchFamily="34" charset="0"/>
              </a:rPr>
              <a:t>do método;</a:t>
            </a:r>
          </a:p>
          <a:p>
            <a:pPr eaLnBrk="1" hangingPunct="1"/>
            <a:endParaRPr lang="pt-BR" altLang="pt-BR" sz="2800">
              <a:latin typeface="Calibri" panose="020F0502020204030204" pitchFamily="34" charset="0"/>
            </a:endParaRPr>
          </a:p>
          <a:p>
            <a:pPr eaLnBrk="1" hangingPunct="1"/>
            <a:r>
              <a:rPr lang="pt-BR" altLang="pt-BR" sz="2800">
                <a:latin typeface="Calibri" panose="020F0502020204030204" pitchFamily="34" charset="0"/>
              </a:rPr>
              <a:t>Quando você utiliza esse prefixo, você diz para o Java: “</a:t>
            </a:r>
            <a:r>
              <a:rPr lang="pt-BR" altLang="pt-BR" sz="2800" i="1">
                <a:latin typeface="Calibri" panose="020F0502020204030204" pitchFamily="34" charset="0"/>
              </a:rPr>
              <a:t>acesse o atributo pertencente a esse objeto, cujo nome é o seguinte...</a:t>
            </a:r>
            <a:r>
              <a:rPr lang="pt-BR" altLang="pt-BR" sz="2800">
                <a:latin typeface="Calibri" panose="020F0502020204030204" pitchFamily="34" charset="0"/>
              </a:rPr>
              <a:t>”.</a:t>
            </a:r>
            <a:endParaRPr lang="pt-BR" altLang="pt-BR" b="1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12292" name="Espaço Reservado para Número de Slide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3CF842-903C-401E-B4C0-24D6D1D34D11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Identificador ‘</a:t>
            </a:r>
            <a:r>
              <a:rPr lang="pt-BR" altLang="pt-BR" i="1">
                <a:solidFill>
                  <a:srgbClr val="0000CC"/>
                </a:solidFill>
              </a:rPr>
              <a:t>this</a:t>
            </a:r>
            <a:r>
              <a:rPr lang="pt-BR" altLang="pt-BR"/>
              <a:t>’ em 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50213" cy="5005388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i="1" kern="0" dirty="0" err="1">
                <a:latin typeface="Courier New" pitchFamily="49" charset="0"/>
                <a:cs typeface="Courier New" pitchFamily="49" charset="0"/>
              </a:rPr>
              <a:t>Conta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marL="0" indent="0" eaLnBrk="1" hangingPunct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GB" sz="2400" b="1" i="1" kern="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dono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i="1" kern="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saldo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i="1" kern="0" dirty="0" err="1">
                <a:latin typeface="Courier New" pitchFamily="49" charset="0"/>
                <a:cs typeface="Courier New" pitchFamily="49" charset="0"/>
              </a:rPr>
              <a:t>Conta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GB" sz="2400" b="1" kern="0" dirty="0" err="1">
                <a:latin typeface="Courier New" pitchFamily="49" charset="0"/>
                <a:cs typeface="Courier New" pitchFamily="49" charset="0"/>
              </a:rPr>
              <a:t>nDono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kern="0" dirty="0" err="1">
                <a:latin typeface="Courier New" pitchFamily="49" charset="0"/>
                <a:cs typeface="Courier New" pitchFamily="49" charset="0"/>
              </a:rPr>
              <a:t>nSaldo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){ 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400" b="1" kern="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dono</a:t>
            </a:r>
            <a:r>
              <a:rPr lang="en-GB" sz="2400" b="1" i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2400" b="1" kern="0" dirty="0" err="1">
                <a:latin typeface="Courier New" pitchFamily="49" charset="0"/>
                <a:cs typeface="Courier New" pitchFamily="49" charset="0"/>
              </a:rPr>
              <a:t>nDono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400" b="1" kern="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saldo</a:t>
            </a:r>
            <a:r>
              <a:rPr lang="en-GB" sz="2400" b="1" i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2400" b="1" kern="0" dirty="0" err="1">
                <a:latin typeface="Courier New" pitchFamily="49" charset="0"/>
                <a:cs typeface="Courier New" pitchFamily="49" charset="0"/>
              </a:rPr>
              <a:t>nSaldo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i="1" kern="0" dirty="0" err="1">
                <a:latin typeface="Courier New" pitchFamily="49" charset="0"/>
                <a:cs typeface="Courier New" pitchFamily="49" charset="0"/>
              </a:rPr>
              <a:t>AlteraDono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GB" sz="2400" b="1" kern="0" dirty="0" err="1">
                <a:latin typeface="Courier New" pitchFamily="49" charset="0"/>
                <a:cs typeface="Courier New" pitchFamily="49" charset="0"/>
              </a:rPr>
              <a:t>novoDono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){ 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400" b="1" kern="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dono</a:t>
            </a:r>
            <a:r>
              <a:rPr lang="en-GB" sz="2400" b="1" i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2400" b="1" kern="0" dirty="0" err="1">
                <a:latin typeface="Courier New" pitchFamily="49" charset="0"/>
                <a:cs typeface="Courier New" pitchFamily="49" charset="0"/>
              </a:rPr>
              <a:t>novoDono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i="1" kern="0" dirty="0" err="1">
                <a:latin typeface="Courier New" pitchFamily="49" charset="0"/>
                <a:cs typeface="Courier New" pitchFamily="49" charset="0"/>
              </a:rPr>
              <a:t>AlteraSaldo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kern="0" dirty="0" err="1">
                <a:latin typeface="Courier New" pitchFamily="49" charset="0"/>
                <a:cs typeface="Courier New" pitchFamily="49" charset="0"/>
              </a:rPr>
              <a:t>novoSaldo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){ 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400" b="1" kern="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saldo</a:t>
            </a:r>
            <a:r>
              <a:rPr lang="en-GB" sz="2400" b="1" i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2400" b="1" kern="0" dirty="0" err="1">
                <a:latin typeface="Courier New" pitchFamily="49" charset="0"/>
                <a:cs typeface="Courier New" pitchFamily="49" charset="0"/>
              </a:rPr>
              <a:t>novoSaldo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}</a:t>
            </a:r>
            <a:endParaRPr lang="en-GB" sz="2400" kern="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endParaRPr lang="en-GB" sz="2400" b="1" kern="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endParaRPr lang="en-GB" sz="24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6FAC10-5C9B-44FB-B6DA-182A02524D73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Identificador ‘</a:t>
            </a:r>
            <a:r>
              <a:rPr lang="pt-BR" altLang="pt-BR" i="1">
                <a:solidFill>
                  <a:srgbClr val="0000CC"/>
                </a:solidFill>
              </a:rPr>
              <a:t>this</a:t>
            </a:r>
            <a:r>
              <a:rPr lang="pt-BR" altLang="pt-BR"/>
              <a:t>’ em 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50213" cy="5005388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i="1" kern="0" dirty="0" err="1">
                <a:latin typeface="Courier New" pitchFamily="49" charset="0"/>
                <a:cs typeface="Courier New" pitchFamily="49" charset="0"/>
              </a:rPr>
              <a:t>Conta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marL="0" indent="0" eaLnBrk="1" hangingPunct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GB" sz="2400" b="1" i="1" kern="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dono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i="1" kern="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saldo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i="1" kern="0" dirty="0" err="1">
                <a:latin typeface="Courier New" pitchFamily="49" charset="0"/>
                <a:cs typeface="Courier New" pitchFamily="49" charset="0"/>
              </a:rPr>
              <a:t>Conta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GB" sz="2400" b="1" kern="0" dirty="0" err="1">
                <a:latin typeface="Courier New" pitchFamily="49" charset="0"/>
                <a:cs typeface="Courier New" pitchFamily="49" charset="0"/>
              </a:rPr>
              <a:t>dono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kern="0" dirty="0" err="1">
                <a:latin typeface="Courier New" pitchFamily="49" charset="0"/>
                <a:cs typeface="Courier New" pitchFamily="49" charset="0"/>
              </a:rPr>
              <a:t>saldo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){ 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400" b="1" kern="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dono</a:t>
            </a:r>
            <a:r>
              <a:rPr lang="en-GB" sz="2400" b="1" i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2400" b="1" kern="0" dirty="0" err="1">
                <a:latin typeface="Courier New" pitchFamily="49" charset="0"/>
                <a:cs typeface="Courier New" pitchFamily="49" charset="0"/>
              </a:rPr>
              <a:t>dono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400" b="1" kern="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saldo</a:t>
            </a:r>
            <a:r>
              <a:rPr lang="en-GB" sz="2400" b="1" i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2400" b="1" kern="0" dirty="0" err="1">
                <a:latin typeface="Courier New" pitchFamily="49" charset="0"/>
                <a:cs typeface="Courier New" pitchFamily="49" charset="0"/>
              </a:rPr>
              <a:t>saldo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i="1" kern="0" dirty="0" err="1">
                <a:latin typeface="Courier New" pitchFamily="49" charset="0"/>
                <a:cs typeface="Courier New" pitchFamily="49" charset="0"/>
              </a:rPr>
              <a:t>AlteraDono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GB" sz="2400" b="1" kern="0" dirty="0" err="1">
                <a:latin typeface="Courier New" pitchFamily="49" charset="0"/>
                <a:cs typeface="Courier New" pitchFamily="49" charset="0"/>
              </a:rPr>
              <a:t>dono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){ 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400" b="1" kern="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dono</a:t>
            </a:r>
            <a:r>
              <a:rPr lang="en-GB" sz="2400" b="1" i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2400" b="1" kern="0" dirty="0" err="1">
                <a:latin typeface="Courier New" pitchFamily="49" charset="0"/>
                <a:cs typeface="Courier New" pitchFamily="49" charset="0"/>
              </a:rPr>
              <a:t>dono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i="1" kern="0" dirty="0" err="1">
                <a:latin typeface="Courier New" pitchFamily="49" charset="0"/>
                <a:cs typeface="Courier New" pitchFamily="49" charset="0"/>
              </a:rPr>
              <a:t>AlteraSaldo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kern="0" dirty="0" err="1">
                <a:latin typeface="Courier New" pitchFamily="49" charset="0"/>
                <a:cs typeface="Courier New" pitchFamily="49" charset="0"/>
              </a:rPr>
              <a:t>saldo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){ 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400" b="1" kern="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saldo</a:t>
            </a:r>
            <a:r>
              <a:rPr lang="en-GB" sz="2400" b="1" i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2400" b="1" kern="0" dirty="0" err="1">
                <a:latin typeface="Courier New" pitchFamily="49" charset="0"/>
                <a:cs typeface="Courier New" pitchFamily="49" charset="0"/>
              </a:rPr>
              <a:t>saldo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}</a:t>
            </a:r>
            <a:endParaRPr lang="en-GB" sz="2400" kern="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endParaRPr lang="en-GB" sz="2400" b="1" kern="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endParaRPr lang="en-GB" sz="24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C0B837-8600-4771-8E4A-0BF0A8155C8C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2" name="Símbolo de &quot;Não Permitido&quot; 1"/>
          <p:cNvSpPr/>
          <p:nvPr/>
        </p:nvSpPr>
        <p:spPr>
          <a:xfrm>
            <a:off x="0" y="0"/>
            <a:ext cx="9144000" cy="6858000"/>
          </a:xfrm>
          <a:prstGeom prst="noSmoking">
            <a:avLst>
              <a:gd name="adj" fmla="val 309"/>
            </a:avLst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Identificador ‘</a:t>
            </a:r>
            <a:r>
              <a:rPr lang="pt-BR" altLang="pt-BR" i="1">
                <a:solidFill>
                  <a:srgbClr val="0000CC"/>
                </a:solidFill>
              </a:rPr>
              <a:t>this</a:t>
            </a:r>
            <a:r>
              <a:rPr lang="pt-BR" altLang="pt-BR"/>
              <a:t>’ em 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05388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i="1" kern="0" dirty="0" err="1">
                <a:latin typeface="Courier New" pitchFamily="49" charset="0"/>
                <a:cs typeface="Courier New" pitchFamily="49" charset="0"/>
              </a:rPr>
              <a:t>Conta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marL="0" indent="0" eaLnBrk="1" hangingPunct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GB" sz="2400" b="1" i="1" kern="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dono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i="1" kern="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saldo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i="1" kern="0" dirty="0" err="1">
                <a:latin typeface="Courier New" pitchFamily="49" charset="0"/>
                <a:cs typeface="Courier New" pitchFamily="49" charset="0"/>
              </a:rPr>
              <a:t>Conta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GB" sz="2400" b="1" kern="0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dono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kern="0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saldo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){ 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pt-BR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GB" sz="2400" b="1" i="1" kern="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GB" sz="2400" b="1" kern="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dono</a:t>
            </a:r>
            <a:r>
              <a:rPr lang="en-GB" sz="2400" b="1" i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2400" b="1" kern="0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dono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pt-BR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GB" sz="2400" b="1" i="1" kern="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GB" sz="2400" b="1" kern="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saldo</a:t>
            </a:r>
            <a:r>
              <a:rPr lang="en-GB" sz="2400" b="1" i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2400" b="1" kern="0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saldo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i="1" kern="0" dirty="0" err="1">
                <a:latin typeface="Courier New" pitchFamily="49" charset="0"/>
                <a:cs typeface="Courier New" pitchFamily="49" charset="0"/>
              </a:rPr>
              <a:t>AlteraDono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GB" sz="2400" b="1" kern="0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dono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){ 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pt-BR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GB" sz="2400" b="1" i="1" kern="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GB" sz="2400" b="1" kern="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dono</a:t>
            </a:r>
            <a:r>
              <a:rPr lang="en-GB" sz="2400" b="1" i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2400" b="1" kern="0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dono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i="1" kern="0" dirty="0" err="1">
                <a:latin typeface="Courier New" pitchFamily="49" charset="0"/>
                <a:cs typeface="Courier New" pitchFamily="49" charset="0"/>
              </a:rPr>
              <a:t>AlteraSaldo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kern="0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saldo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){ 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pt-BR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GB" sz="2400" b="1" i="1" kern="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GB" sz="2400" b="1" kern="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saldo</a:t>
            </a:r>
            <a:r>
              <a:rPr lang="en-GB" sz="2400" b="1" i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2400" b="1" kern="0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saldo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}</a:t>
            </a:r>
            <a:endParaRPr lang="en-GB" sz="2400" kern="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endParaRPr lang="en-GB" sz="2400" b="1" kern="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endParaRPr lang="en-GB" sz="24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4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E86821-5E5D-4AC9-9DD6-4691C26C5372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Identificador ‘</a:t>
            </a:r>
            <a:r>
              <a:rPr lang="pt-BR" altLang="pt-BR" i="1">
                <a:solidFill>
                  <a:srgbClr val="0000CC"/>
                </a:solidFill>
              </a:rPr>
              <a:t>this</a:t>
            </a:r>
            <a:r>
              <a:rPr lang="pt-BR" altLang="pt-BR"/>
              <a:t>’ em 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05388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i="1" kern="0" dirty="0" err="1">
                <a:latin typeface="Courier New" pitchFamily="49" charset="0"/>
                <a:cs typeface="Courier New" pitchFamily="49" charset="0"/>
              </a:rPr>
              <a:t>Conta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marL="0" indent="0" eaLnBrk="1" hangingPunct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GB" sz="2400" b="1" i="1" kern="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dono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i="1" kern="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saldo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i="1" kern="0" dirty="0" err="1">
                <a:latin typeface="Courier New" pitchFamily="49" charset="0"/>
                <a:cs typeface="Courier New" pitchFamily="49" charset="0"/>
              </a:rPr>
              <a:t>Conta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GB" sz="2400" b="1" kern="0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dono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kern="0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saldo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){ 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pt-BR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GB" sz="2400" b="1" i="1" kern="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GB" sz="2400" b="1" kern="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dono</a:t>
            </a:r>
            <a:r>
              <a:rPr lang="en-GB" sz="2400" b="1" i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2400" b="1" kern="0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dono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pt-BR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GB" sz="2400" b="1" i="1" kern="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GB" sz="2400" b="1" kern="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saldo</a:t>
            </a:r>
            <a:r>
              <a:rPr lang="en-GB" sz="2400" b="1" i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2400" b="1" kern="0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saldo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i="1" kern="0" dirty="0" err="1">
                <a:latin typeface="Courier New" pitchFamily="49" charset="0"/>
                <a:cs typeface="Courier New" pitchFamily="49" charset="0"/>
              </a:rPr>
              <a:t>AlteraDono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GB" sz="2400" b="1" kern="0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dono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){ 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pt-BR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GB" sz="2400" b="1" i="1" kern="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GB" sz="2400" b="1" kern="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dono</a:t>
            </a:r>
            <a:r>
              <a:rPr lang="en-GB" sz="2400" b="1" i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2400" b="1" kern="0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dono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i="1" kern="0" dirty="0" err="1">
                <a:latin typeface="Courier New" pitchFamily="49" charset="0"/>
                <a:cs typeface="Courier New" pitchFamily="49" charset="0"/>
              </a:rPr>
              <a:t>AlteraSaldo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kern="0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saldo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){ 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pt-BR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GB" sz="2400" b="1" i="1" kern="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GB" sz="2400" b="1" kern="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saldo</a:t>
            </a:r>
            <a:r>
              <a:rPr lang="en-GB" sz="2400" b="1" i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2400" b="1" kern="0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saldo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}</a:t>
            </a:r>
            <a:endParaRPr lang="en-GB" sz="2400" kern="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endParaRPr lang="en-GB" sz="2400" b="1" kern="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endParaRPr lang="en-GB" sz="24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88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87CD7B-21E6-4A50-BD79-DBAD6314A3BE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5" name="Retângulo 4"/>
          <p:cNvSpPr/>
          <p:nvPr/>
        </p:nvSpPr>
        <p:spPr bwMode="auto">
          <a:xfrm>
            <a:off x="699334" y="2955940"/>
            <a:ext cx="7848872" cy="761092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softEdge rad="12700"/>
          </a:effectLst>
        </p:spPr>
        <p:txBody>
          <a:bodyPr wrap="none" anchor="ctr"/>
          <a:lstStyle/>
          <a:p>
            <a:pPr algn="ctr">
              <a:defRPr/>
            </a:pPr>
            <a:endParaRPr lang="pt-BR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tângulo 5"/>
          <p:cNvSpPr/>
          <p:nvPr/>
        </p:nvSpPr>
        <p:spPr bwMode="auto">
          <a:xfrm>
            <a:off x="699334" y="5532998"/>
            <a:ext cx="7848872" cy="375806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softEdge rad="12700"/>
          </a:effectLst>
        </p:spPr>
        <p:txBody>
          <a:bodyPr wrap="none" anchor="ctr"/>
          <a:lstStyle/>
          <a:p>
            <a:pPr algn="ctr">
              <a:defRPr/>
            </a:pPr>
            <a:endParaRPr lang="pt-BR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Texto explicativo retangular com cantos arredondados 6"/>
          <p:cNvSpPr/>
          <p:nvPr/>
        </p:nvSpPr>
        <p:spPr bwMode="auto">
          <a:xfrm>
            <a:off x="6381750" y="1636713"/>
            <a:ext cx="2305050" cy="790575"/>
          </a:xfrm>
          <a:prstGeom prst="wedgeRoundRectCallout">
            <a:avLst>
              <a:gd name="adj1" fmla="val -159809"/>
              <a:gd name="adj2" fmla="val 149963"/>
              <a:gd name="adj3" fmla="val 16667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b="1" dirty="0">
                <a:latin typeface="+mj-lt"/>
              </a:rPr>
              <a:t>Atributos do Objeto</a:t>
            </a:r>
          </a:p>
          <a:p>
            <a:pPr algn="ctr">
              <a:defRPr/>
            </a:pPr>
            <a:r>
              <a:rPr lang="pt-BR" b="1" dirty="0">
                <a:latin typeface="+mj-lt"/>
              </a:rPr>
              <a:t>da Classe</a:t>
            </a:r>
          </a:p>
        </p:txBody>
      </p:sp>
      <p:sp>
        <p:nvSpPr>
          <p:cNvPr id="10" name="Retângulo 9"/>
          <p:cNvSpPr/>
          <p:nvPr/>
        </p:nvSpPr>
        <p:spPr bwMode="auto">
          <a:xfrm>
            <a:off x="709082" y="4406116"/>
            <a:ext cx="7848872" cy="375806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softEdge rad="12700"/>
          </a:effectLst>
        </p:spPr>
        <p:txBody>
          <a:bodyPr wrap="none" anchor="ctr"/>
          <a:lstStyle/>
          <a:p>
            <a:pPr algn="ctr">
              <a:defRPr/>
            </a:pPr>
            <a:endParaRPr lang="pt-BR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Texto explicativo retangular com cantos arredondados 7"/>
          <p:cNvSpPr/>
          <p:nvPr/>
        </p:nvSpPr>
        <p:spPr bwMode="auto">
          <a:xfrm>
            <a:off x="6372225" y="4397375"/>
            <a:ext cx="2305050" cy="790575"/>
          </a:xfrm>
          <a:prstGeom prst="wedgeRoundRectCallout">
            <a:avLst>
              <a:gd name="adj1" fmla="val -153756"/>
              <a:gd name="adj2" fmla="val 106834"/>
              <a:gd name="adj3" fmla="val 16667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b="1" dirty="0">
                <a:latin typeface="+mj-lt"/>
              </a:rPr>
              <a:t>Atributos do Objeto</a:t>
            </a:r>
          </a:p>
          <a:p>
            <a:pPr algn="ctr">
              <a:defRPr/>
            </a:pPr>
            <a:r>
              <a:rPr lang="pt-BR" b="1" dirty="0">
                <a:latin typeface="+mj-lt"/>
              </a:rPr>
              <a:t>da Classe</a:t>
            </a:r>
          </a:p>
        </p:txBody>
      </p:sp>
      <p:sp>
        <p:nvSpPr>
          <p:cNvPr id="9" name="Texto explicativo retangular com cantos arredondados 8"/>
          <p:cNvSpPr/>
          <p:nvPr/>
        </p:nvSpPr>
        <p:spPr bwMode="auto">
          <a:xfrm>
            <a:off x="6372225" y="4395788"/>
            <a:ext cx="2305050" cy="790575"/>
          </a:xfrm>
          <a:prstGeom prst="wedgeRoundRectCallout">
            <a:avLst>
              <a:gd name="adj1" fmla="val -161154"/>
              <a:gd name="adj2" fmla="val -12749"/>
              <a:gd name="adj3" fmla="val 16667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b="1" dirty="0">
                <a:latin typeface="+mj-lt"/>
              </a:rPr>
              <a:t>Atributos do Objeto</a:t>
            </a:r>
          </a:p>
          <a:p>
            <a:pPr algn="ctr">
              <a:defRPr/>
            </a:pPr>
            <a:r>
              <a:rPr lang="pt-BR" b="1" dirty="0">
                <a:latin typeface="+mj-lt"/>
              </a:rPr>
              <a:t>da Classe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</a:t>
            </a:r>
            <a:endParaRPr lang="pt-BR" altLang="pt-BR" sz="4400"/>
          </a:p>
        </p:txBody>
      </p:sp>
      <p:sp>
        <p:nvSpPr>
          <p:cNvPr id="24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258050" cy="4572000"/>
          </a:xfrm>
        </p:spPr>
        <p:txBody>
          <a:bodyPr/>
          <a:lstStyle/>
          <a:p>
            <a:pPr eaLnBrk="1" hangingPunct="1">
              <a:defRPr/>
            </a:pPr>
            <a:endParaRPr lang="pt-BR" sz="28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pt-BR" sz="2800" dirty="0">
                <a:latin typeface="+mj-lt"/>
              </a:rPr>
              <a:t>Implemente o Identificador ‘</a:t>
            </a:r>
            <a:r>
              <a:rPr lang="pt-BR" sz="2800" i="1" dirty="0" err="1">
                <a:latin typeface="+mj-lt"/>
              </a:rPr>
              <a:t>this</a:t>
            </a:r>
            <a:r>
              <a:rPr lang="pt-BR" sz="2800" dirty="0">
                <a:latin typeface="+mj-lt"/>
              </a:rPr>
              <a:t>’ em todas </a:t>
            </a:r>
            <a:r>
              <a:rPr lang="pt-BR" sz="2800" dirty="0"/>
              <a:t>as classes dos projetos desenvolvidos até o momento...</a:t>
            </a:r>
          </a:p>
        </p:txBody>
      </p:sp>
      <p:sp>
        <p:nvSpPr>
          <p:cNvPr id="19460" name="Espaço Reservado para Número de Slide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E82602-C28F-442A-8BEB-ECDB031AA1C0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 Própri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apital Própri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2534</TotalTime>
  <Words>280</Words>
  <Application>Microsoft Office PowerPoint</Application>
  <PresentationFormat>Apresentação na tela (4:3)</PresentationFormat>
  <Paragraphs>95</Paragraphs>
  <Slides>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8" baseType="lpstr">
      <vt:lpstr>Arial</vt:lpstr>
      <vt:lpstr>Calibri</vt:lpstr>
      <vt:lpstr>Courier New</vt:lpstr>
      <vt:lpstr>Franklin Gothic Book</vt:lpstr>
      <vt:lpstr>Lucida Sans Unicode</vt:lpstr>
      <vt:lpstr>Perpetua</vt:lpstr>
      <vt:lpstr>Times New Roman</vt:lpstr>
      <vt:lpstr>Wingdings</vt:lpstr>
      <vt:lpstr>Wingdings 2</vt:lpstr>
      <vt:lpstr>Capital Próprio</vt:lpstr>
      <vt:lpstr>POO – O Identificador ‘this’</vt:lpstr>
      <vt:lpstr>Tópicos da Aula</vt:lpstr>
      <vt:lpstr>Identificador ‘this’</vt:lpstr>
      <vt:lpstr>Identificador ‘this’ em Java</vt:lpstr>
      <vt:lpstr>Identificador ‘this’ em Java</vt:lpstr>
      <vt:lpstr>Identificador ‘this’ em Java</vt:lpstr>
      <vt:lpstr>Identificador ‘this’ em Java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Prof. Fernando Roberto Proença</dc:creator>
  <cp:keywords>FRP</cp:keywords>
  <cp:lastModifiedBy>Ely Prado</cp:lastModifiedBy>
  <cp:revision>509</cp:revision>
  <dcterms:created xsi:type="dcterms:W3CDTF">2012-12-03T10:39:50Z</dcterms:created>
  <dcterms:modified xsi:type="dcterms:W3CDTF">2017-03-06T22:14:36Z</dcterms:modified>
</cp:coreProperties>
</file>