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384" r:id="rId6"/>
    <p:sldId id="387" r:id="rId7"/>
    <p:sldId id="389" r:id="rId8"/>
    <p:sldId id="388" r:id="rId9"/>
    <p:sldId id="403" r:id="rId10"/>
    <p:sldId id="394" r:id="rId11"/>
    <p:sldId id="395" r:id="rId12"/>
    <p:sldId id="396" r:id="rId13"/>
    <p:sldId id="392" r:id="rId14"/>
    <p:sldId id="390" r:id="rId15"/>
    <p:sldId id="405" r:id="rId16"/>
    <p:sldId id="402" r:id="rId17"/>
    <p:sldId id="406" r:id="rId18"/>
    <p:sldId id="407" r:id="rId19"/>
    <p:sldId id="408" r:id="rId2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EAEAEA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D11563-EAE8-4F93-A332-5E78283A0A64}" type="datetimeFigureOut">
              <a:rPr lang="pt-BR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D0B798-F012-4AF9-816E-D4B21CCE2C38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050D0F-A519-460C-A933-2EDC88772C70}" type="datetimeFigureOut">
              <a:rPr lang="pt-BR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  <a:endParaRPr lang="pt-BR" noProof="0"/>
          </a:p>
          <a:p>
            <a:pPr lvl="1"/>
            <a:r>
              <a:rPr lang="pt-BR" noProof="0"/>
              <a:t>Segundo nível</a:t>
            </a:r>
            <a:endParaRPr lang="pt-BR" noProof="0"/>
          </a:p>
          <a:p>
            <a:pPr lvl="2"/>
            <a:r>
              <a:rPr lang="pt-BR" noProof="0"/>
              <a:t>Terceiro nível</a:t>
            </a:r>
            <a:endParaRPr lang="pt-BR" noProof="0"/>
          </a:p>
          <a:p>
            <a:pPr lvl="3"/>
            <a:r>
              <a:rPr lang="pt-BR" noProof="0"/>
              <a:t>Quarto nível</a:t>
            </a:r>
            <a:endParaRPr lang="pt-BR" noProof="0"/>
          </a:p>
          <a:p>
            <a:pPr lvl="4"/>
            <a:r>
              <a:rPr lang="pt-BR" noProof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C762F5-0870-4FBE-BB96-F84B9C0E4D2C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922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922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D0E9CC-406C-4393-A399-FDC468A7407F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343400"/>
            <a:ext cx="4932363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29700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9701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111252-6066-47D4-A40B-D9333A8929DA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29702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pt-BR" altLang="pt-BR"/>
          </a:p>
        </p:txBody>
      </p:sp>
      <p:sp>
        <p:nvSpPr>
          <p:cNvPr id="36868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  <a:endParaRPr lang="pt-BR" altLang="pt-BR"/>
          </a:p>
        </p:txBody>
      </p:sp>
      <p:sp>
        <p:nvSpPr>
          <p:cNvPr id="36869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  <a:endParaRPr lang="pt-BR" altLang="pt-BR"/>
          </a:p>
        </p:txBody>
      </p:sp>
      <p:sp>
        <p:nvSpPr>
          <p:cNvPr id="36870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4B85FA9B-B360-4DE8-A571-0FC428DD264A}" type="slidenum">
              <a:rPr lang="pt-BR" altLang="pt-BR" smtClean="0"/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126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A83CC9-C382-4495-BC38-2C5E28208AD8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127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343400"/>
            <a:ext cx="4932363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13316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3317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6A6B23-AF75-4406-A754-571ABC668C76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3318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343400"/>
            <a:ext cx="4932363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17412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7413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80A360-23A2-48FE-81EE-EBA09FCB5A82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7414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343400"/>
            <a:ext cx="4932363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19460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8C62F1-B1A0-4174-8715-44E637DD13B0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9462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343400"/>
            <a:ext cx="4932363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2150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A2ED47-73E0-4532-A032-757A9103880A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2151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343400"/>
            <a:ext cx="4932363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23556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3557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2958CA-C087-4744-9E0A-2D3591835698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23558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343400"/>
            <a:ext cx="4932363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25604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5605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AFAE9-7422-4CB3-9E02-2011AB88DBB0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2560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4343400"/>
            <a:ext cx="4932363" cy="41132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27652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04A504-E3E2-4382-B10C-814632548991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27654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C1324-6E34-4B68-86B7-09B96AA3CA16}" type="datetime1">
              <a:rPr lang="pt-BR"/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8BE9D-2314-4C07-AF9F-FD5A2CCB22B8}" type="slidenum">
              <a:rPr lang="pt-BR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F2ED2-94E4-43E1-B646-035C86436278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876B3-DE24-4C59-BD25-1BEFAEE725BC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C1214-C9FD-45D7-B7E4-6A4998B52AB7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C8DEC-93CB-4083-A251-35D6F7BDBB08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0F502-055E-4666-BC62-B9FB53F33A22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6517C-8882-46F7-8F51-1CCF50E85D00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1FBC1-2607-4A11-AF03-7CD37A1E705A}" type="datetime1">
              <a:rPr lang="pt-BR"/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29701-E9D6-4EAE-8DB4-48FC5C4949E7}" type="slidenum">
              <a:rPr lang="pt-BR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CDEDE-3F08-4FC1-A6FA-5111016BFF94}" type="datetime1">
              <a:rPr lang="pt-BR"/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2BE98-6F54-4066-A117-ED1FF939ED72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C6243-F5AA-4760-963E-458E7D9975A2}" type="datetime1">
              <a:rPr lang="pt-BR"/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BA25-D1D1-41E5-89BD-473699FB56C0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D9D18-1C04-4CF8-997F-B33B023C2014}" type="datetime1">
              <a:rPr lang="pt-BR"/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AABCD-AF5C-40BB-B557-BEB8C8365A86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EE939-2732-4D2A-8864-DA9174232EB8}" type="datetime1">
              <a:rPr lang="pt-BR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257E-4513-4759-ADF8-A4DF4F66A7F7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A548A-764E-4C22-BE5A-52E65C8FC706}" type="datetime1">
              <a:rPr lang="pt-BR"/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3377-8F56-48FA-B4DD-A58FA3FAD2E2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BA8CF-D2F8-4F66-88E4-3C1CDFBA50F4}" type="datetime1">
              <a:rPr lang="pt-BR"/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9CD64-3A48-44DE-8683-56C75D38C85D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pt-BR"/>
              <a:t>Clique para editar o texto mestre</a:t>
            </a:r>
            <a:endParaRPr lang="pt-BR" altLang="pt-BR"/>
          </a:p>
          <a:p>
            <a:pPr lvl="1"/>
            <a:r>
              <a:rPr lang="pt-BR" altLang="pt-BR"/>
              <a:t>Segundo nível</a:t>
            </a:r>
            <a:endParaRPr lang="pt-BR" altLang="pt-BR"/>
          </a:p>
          <a:p>
            <a:pPr lvl="2"/>
            <a:r>
              <a:rPr lang="pt-BR" altLang="pt-BR"/>
              <a:t>Terceiro nível</a:t>
            </a:r>
            <a:endParaRPr lang="pt-BR" altLang="pt-BR"/>
          </a:p>
          <a:p>
            <a:pPr lvl="3"/>
            <a:r>
              <a:rPr lang="pt-BR" altLang="pt-BR"/>
              <a:t>Quarto nível</a:t>
            </a:r>
            <a:endParaRPr lang="pt-BR" altLang="pt-BR"/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fld id="{321731B3-8B40-4AD6-BDAE-37403FF2D4BB}" type="datetime1">
              <a:rPr lang="pt-BR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4BBEC31-2D2B-4370-B9D5-7A1C9385872A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298450" y="3284538"/>
            <a:ext cx="8564563" cy="1873250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tx1"/>
                </a:solidFill>
              </a:rPr>
              <a:t>Disciplina: </a:t>
            </a:r>
            <a:r>
              <a:rPr lang="pt-BR" altLang="pt-BR" sz="3200" dirty="0">
                <a:solidFill>
                  <a:schemeClr val="tx1"/>
                </a:solidFill>
              </a:rPr>
              <a:t>Linguagem de Programação I</a:t>
            </a:r>
            <a:endParaRPr lang="pt-BR" altLang="pt-BR" sz="3200" dirty="0">
              <a:solidFill>
                <a:schemeClr val="tx1"/>
              </a:solidFill>
            </a:endParaRPr>
          </a:p>
          <a:p>
            <a:pPr eaLnBrk="1" hangingPunct="1"/>
            <a:endParaRPr lang="pt-BR" altLang="pt-BR" sz="1600" dirty="0">
              <a:solidFill>
                <a:schemeClr val="tx1"/>
              </a:solidFill>
            </a:endParaRP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323850" y="1557338"/>
            <a:ext cx="8424863" cy="1376362"/>
          </a:xfrm>
        </p:spPr>
        <p:txBody>
          <a:bodyPr/>
          <a:lstStyle/>
          <a:p>
            <a:pPr eaLnBrk="1" hangingPunct="1"/>
            <a:r>
              <a:rPr lang="pt-BR" altLang="pt-BR" sz="4400"/>
              <a:t>POO – Encapsulamento</a:t>
            </a:r>
            <a:endParaRPr lang="pt-BR" altLang="pt-BR" sz="4400"/>
          </a:p>
        </p:txBody>
      </p:sp>
      <p:pic>
        <p:nvPicPr>
          <p:cNvPr id="819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73700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300663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5370513"/>
            <a:ext cx="1065212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ubtítulo 2"/>
          <p:cNvSpPr txBox="1"/>
          <p:nvPr/>
        </p:nvSpPr>
        <p:spPr bwMode="auto">
          <a:xfrm>
            <a:off x="87313" y="458788"/>
            <a:ext cx="89646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pt-BR" sz="320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Método </a:t>
            </a:r>
            <a:r>
              <a:rPr lang="pt-BR" altLang="pt-BR" sz="3200"/>
              <a:t>“</a:t>
            </a:r>
            <a:r>
              <a:rPr lang="pt-BR" altLang="pt-BR" sz="3600"/>
              <a:t>Set”</a:t>
            </a:r>
            <a:endParaRPr lang="pt-BR" altLang="pt-BR" sz="4400"/>
          </a:p>
        </p:txBody>
      </p:sp>
      <p:sp>
        <p:nvSpPr>
          <p:cNvPr id="28675" name="Rectangle 2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sz="1600"/>
          </a:p>
          <a:p>
            <a:pPr eaLnBrk="1" hangingPunct="1"/>
            <a:r>
              <a:rPr lang="pt-BR" altLang="pt-BR"/>
              <a:t>Nomeamos um método acessor com “</a:t>
            </a:r>
            <a:r>
              <a:rPr lang="pt-BR" altLang="pt-BR" b="1" i="1">
                <a:solidFill>
                  <a:srgbClr val="0000CC"/>
                </a:solidFill>
              </a:rPr>
              <a:t>set</a:t>
            </a:r>
            <a:r>
              <a:rPr lang="pt-BR" altLang="pt-BR"/>
              <a:t>” toda vez que este método for modificar o valor de algum atributo de uma classe.</a:t>
            </a:r>
            <a:endParaRPr lang="pt-BR" altLang="pt-BR"/>
          </a:p>
          <a:p>
            <a:pPr eaLnBrk="1" hangingPunct="1"/>
            <a:endParaRPr lang="pt-BR" altLang="pt-BR" sz="1000"/>
          </a:p>
          <a:p>
            <a:pPr eaLnBrk="1" hangingPunct="1"/>
            <a:r>
              <a:rPr lang="pt-BR" altLang="pt-BR"/>
              <a:t>Como o valor de um atributo da classe será modificado, </a:t>
            </a:r>
            <a:r>
              <a:rPr lang="pt-BR" altLang="pt-BR" b="1">
                <a:solidFill>
                  <a:srgbClr val="FF0000"/>
                </a:solidFill>
              </a:rPr>
              <a:t>NÃO é necessário </a:t>
            </a:r>
            <a:r>
              <a:rPr lang="pt-BR" altLang="pt-BR"/>
              <a:t>que este método </a:t>
            </a:r>
            <a:r>
              <a:rPr lang="pt-BR" altLang="pt-BR" b="1">
                <a:solidFill>
                  <a:srgbClr val="FF0000"/>
                </a:solidFill>
              </a:rPr>
              <a:t>retorne algum valor</a:t>
            </a:r>
            <a:r>
              <a:rPr lang="pt-BR" altLang="pt-BR"/>
              <a:t>.</a:t>
            </a:r>
            <a:endParaRPr lang="pt-BR" altLang="pt-BR"/>
          </a:p>
          <a:p>
            <a:pPr lvl="1" eaLnBrk="1" hangingPunct="1"/>
            <a:r>
              <a:rPr lang="pt-BR" altLang="pt-BR"/>
              <a:t>Por isso, geralmente os métodos “</a:t>
            </a:r>
            <a:r>
              <a:rPr lang="pt-BR" altLang="pt-BR" b="1" i="1"/>
              <a:t>SETs</a:t>
            </a:r>
            <a:r>
              <a:rPr lang="pt-BR" altLang="pt-BR"/>
              <a:t>” são void. </a:t>
            </a:r>
            <a:endParaRPr lang="pt-BR" altLang="pt-BR"/>
          </a:p>
          <a:p>
            <a:pPr lvl="1" eaLnBrk="1" hangingPunct="1"/>
            <a:endParaRPr lang="pt-BR" altLang="pt-BR" sz="1000"/>
          </a:p>
          <a:p>
            <a:pPr eaLnBrk="1" hangingPunct="1"/>
            <a:r>
              <a:rPr lang="pt-BR" altLang="pt-BR"/>
              <a:t>Porém, </a:t>
            </a:r>
            <a:r>
              <a:rPr lang="pt-BR" altLang="pt-BR" b="1">
                <a:solidFill>
                  <a:srgbClr val="FF0000"/>
                </a:solidFill>
              </a:rPr>
              <a:t>OBRIGATORIAMENTE</a:t>
            </a:r>
            <a:r>
              <a:rPr lang="pt-BR" altLang="pt-BR"/>
              <a:t>, </a:t>
            </a:r>
            <a:r>
              <a:rPr lang="pt-BR" altLang="pt-BR" b="1">
                <a:solidFill>
                  <a:srgbClr val="FF0000"/>
                </a:solidFill>
              </a:rPr>
              <a:t>recebem</a:t>
            </a:r>
            <a:r>
              <a:rPr lang="pt-BR" altLang="pt-BR">
                <a:solidFill>
                  <a:srgbClr val="FF0000"/>
                </a:solidFill>
              </a:rPr>
              <a:t> </a:t>
            </a:r>
            <a:r>
              <a:rPr lang="pt-BR" altLang="pt-BR" b="1">
                <a:solidFill>
                  <a:srgbClr val="FF0000"/>
                </a:solidFill>
              </a:rPr>
              <a:t>um</a:t>
            </a:r>
            <a:r>
              <a:rPr lang="pt-BR" altLang="pt-BR">
                <a:solidFill>
                  <a:srgbClr val="FF0000"/>
                </a:solidFill>
              </a:rPr>
              <a:t> </a:t>
            </a:r>
            <a:r>
              <a:rPr lang="pt-BR" altLang="pt-BR" b="1">
                <a:solidFill>
                  <a:srgbClr val="FF0000"/>
                </a:solidFill>
              </a:rPr>
              <a:t>argumento</a:t>
            </a:r>
            <a:r>
              <a:rPr lang="pt-BR" altLang="pt-BR">
                <a:solidFill>
                  <a:srgbClr val="FF0000"/>
                </a:solidFill>
              </a:rPr>
              <a:t> </a:t>
            </a:r>
            <a:r>
              <a:rPr lang="pt-BR" altLang="pt-BR"/>
              <a:t>(parâmetro), que será o novo valor do atributo.</a:t>
            </a:r>
            <a:endParaRPr lang="pt-BR" altLang="pt-BR"/>
          </a:p>
        </p:txBody>
      </p:sp>
      <p:sp>
        <p:nvSpPr>
          <p:cNvPr id="28676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6EBEFA-EA67-4552-B508-5BF5576298A8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800">
                <a:latin typeface="Calibri" panose="020F0502020204030204" pitchFamily="34" charset="0"/>
              </a:rPr>
              <a:t>Classe com os Métodos de Acesso “</a:t>
            </a:r>
            <a:r>
              <a:rPr lang="pt-BR" altLang="pt-BR" sz="2800" i="1">
                <a:latin typeface="Calibri" panose="020F0502020204030204" pitchFamily="34" charset="0"/>
              </a:rPr>
              <a:t>gets</a:t>
            </a:r>
            <a:r>
              <a:rPr lang="pt-BR" altLang="pt-BR" sz="2800">
                <a:latin typeface="Calibri" panose="020F0502020204030204" pitchFamily="34" charset="0"/>
              </a:rPr>
              <a:t>” e “</a:t>
            </a:r>
            <a:r>
              <a:rPr lang="pt-BR" altLang="pt-BR" sz="2800" i="1">
                <a:latin typeface="Calibri" panose="020F0502020204030204" pitchFamily="34" charset="0"/>
              </a:rPr>
              <a:t>sets</a:t>
            </a:r>
            <a:r>
              <a:rPr lang="pt-BR" altLang="pt-BR" sz="2800">
                <a:latin typeface="Calibri" panose="020F0502020204030204" pitchFamily="34" charset="0"/>
              </a:rPr>
              <a:t>” implementados...</a:t>
            </a:r>
            <a:endParaRPr lang="pt-BR" altLang="pt-BR" sz="2800">
              <a:latin typeface="Calibri" panose="020F0502020204030204" pitchFamily="34" charset="0"/>
            </a:endParaRPr>
          </a:p>
        </p:txBody>
      </p:sp>
      <p:grpSp>
        <p:nvGrpSpPr>
          <p:cNvPr id="36867" name="Grupo 3"/>
          <p:cNvGrpSpPr/>
          <p:nvPr/>
        </p:nvGrpSpPr>
        <p:grpSpPr bwMode="auto">
          <a:xfrm>
            <a:off x="131763" y="2781300"/>
            <a:ext cx="4552950" cy="2447925"/>
            <a:chOff x="3347864" y="2420888"/>
            <a:chExt cx="2232248" cy="1800200"/>
          </a:xfrm>
        </p:grpSpPr>
        <p:sp>
          <p:nvSpPr>
            <p:cNvPr id="17" name="Retângulo 16"/>
            <p:cNvSpPr/>
            <p:nvPr/>
          </p:nvSpPr>
          <p:spPr>
            <a:xfrm>
              <a:off x="3347864" y="2420888"/>
              <a:ext cx="2232248" cy="287191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Pessoa</a:t>
              </a:r>
              <a:endParaRPr lang="pt-B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47864" y="2708079"/>
              <a:ext cx="2232248" cy="50550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nome: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idade: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347864" y="3213583"/>
              <a:ext cx="2232248" cy="100750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PegaNome</a:t>
              </a:r>
              <a:r>
                <a:rPr lang="pt-BR" sz="2000" dirty="0">
                  <a:solidFill>
                    <a:srgbClr val="000000"/>
                  </a:solidFill>
                </a:rPr>
                <a:t>():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AlteraNome</a:t>
              </a:r>
              <a:r>
                <a:rPr lang="pt-BR" sz="2000" dirty="0">
                  <a:solidFill>
                    <a:srgbClr val="000000"/>
                  </a:solidFill>
                </a:rPr>
                <a:t>(</a:t>
              </a:r>
              <a:r>
                <a:rPr lang="pt-BR" sz="2000" dirty="0" err="1">
                  <a:solidFill>
                    <a:srgbClr val="000000"/>
                  </a:solidFill>
                </a:rPr>
                <a:t>novoNome</a:t>
              </a:r>
              <a:r>
                <a:rPr lang="pt-BR" sz="2000" dirty="0">
                  <a:solidFill>
                    <a:srgbClr val="000000"/>
                  </a:solidFill>
                </a:rPr>
                <a:t>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r>
                <a:rPr lang="pt-BR" sz="2000" dirty="0">
                  <a:solidFill>
                    <a:srgbClr val="000000"/>
                  </a:solidFill>
                </a:rPr>
                <a:t>): </a:t>
              </a:r>
              <a:r>
                <a:rPr lang="pt-BR" sz="2000" dirty="0" err="1">
                  <a:solidFill>
                    <a:srgbClr val="000000"/>
                  </a:solidFill>
                </a:rPr>
                <a:t>void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PegaIdade</a:t>
              </a:r>
              <a:r>
                <a:rPr lang="pt-BR" sz="2000" dirty="0">
                  <a:solidFill>
                    <a:srgbClr val="000000"/>
                  </a:solidFill>
                </a:rPr>
                <a:t>():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endParaRPr lang="pt-BR" sz="2000" b="1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AlteraIdade</a:t>
              </a:r>
              <a:r>
                <a:rPr lang="pt-BR" sz="2000" dirty="0">
                  <a:solidFill>
                    <a:srgbClr val="000000"/>
                  </a:solidFill>
                </a:rPr>
                <a:t>(</a:t>
              </a:r>
              <a:r>
                <a:rPr lang="pt-BR" sz="2000" dirty="0" err="1">
                  <a:solidFill>
                    <a:srgbClr val="000000"/>
                  </a:solidFill>
                </a:rPr>
                <a:t>novaIdade</a:t>
              </a:r>
              <a:r>
                <a:rPr lang="pt-BR" sz="2000" dirty="0">
                  <a:solidFill>
                    <a:srgbClr val="000000"/>
                  </a:solidFill>
                </a:rPr>
                <a:t>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r>
                <a:rPr lang="pt-BR" sz="2000" dirty="0">
                  <a:solidFill>
                    <a:srgbClr val="000000"/>
                  </a:solidFill>
                </a:rPr>
                <a:t>): </a:t>
              </a:r>
              <a:r>
                <a:rPr lang="pt-BR" sz="2000" dirty="0" err="1">
                  <a:solidFill>
                    <a:srgbClr val="000000"/>
                  </a:solidFill>
                </a:rPr>
                <a:t>void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072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/>
              <a:t>Encapsulamento – Representação Gráfica</a:t>
            </a:r>
            <a:endParaRPr lang="pt-BR" altLang="pt-BR" sz="3600"/>
          </a:p>
        </p:txBody>
      </p:sp>
      <p:sp>
        <p:nvSpPr>
          <p:cNvPr id="30725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E1A86A-6C08-46C8-9CC4-6BC35E4B2286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16" name="Grupo 3"/>
          <p:cNvGrpSpPr/>
          <p:nvPr/>
        </p:nvGrpSpPr>
        <p:grpSpPr bwMode="auto">
          <a:xfrm>
            <a:off x="4787900" y="2781300"/>
            <a:ext cx="4233863" cy="2447925"/>
            <a:chOff x="3347864" y="2420888"/>
            <a:chExt cx="2232248" cy="1799977"/>
          </a:xfrm>
        </p:grpSpPr>
        <p:sp>
          <p:nvSpPr>
            <p:cNvPr id="20" name="Retângulo 19"/>
            <p:cNvSpPr/>
            <p:nvPr/>
          </p:nvSpPr>
          <p:spPr>
            <a:xfrm>
              <a:off x="3347864" y="2420888"/>
              <a:ext cx="2232248" cy="28715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Pessoa</a:t>
              </a:r>
              <a:endParaRPr lang="pt-B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347864" y="2708044"/>
              <a:ext cx="2232248" cy="505441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nome: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idade: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347864" y="3213485"/>
              <a:ext cx="2232248" cy="100738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getNome</a:t>
              </a:r>
              <a:r>
                <a:rPr lang="pt-BR" sz="2000" dirty="0">
                  <a:solidFill>
                    <a:srgbClr val="000000"/>
                  </a:solidFill>
                </a:rPr>
                <a:t>():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b="1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setNome</a:t>
              </a:r>
              <a:r>
                <a:rPr lang="pt-BR" sz="2000" dirty="0">
                  <a:solidFill>
                    <a:srgbClr val="000000"/>
                  </a:solidFill>
                </a:rPr>
                <a:t>(</a:t>
              </a:r>
              <a:r>
                <a:rPr lang="pt-BR" sz="2000" dirty="0" err="1">
                  <a:solidFill>
                    <a:srgbClr val="000000"/>
                  </a:solidFill>
                </a:rPr>
                <a:t>novoNome</a:t>
              </a:r>
              <a:r>
                <a:rPr lang="pt-BR" sz="2000" dirty="0">
                  <a:solidFill>
                    <a:srgbClr val="000000"/>
                  </a:solidFill>
                </a:rPr>
                <a:t>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r>
                <a:rPr lang="pt-BR" sz="2000" dirty="0">
                  <a:solidFill>
                    <a:srgbClr val="000000"/>
                  </a:solidFill>
                </a:rPr>
                <a:t>): </a:t>
              </a:r>
              <a:r>
                <a:rPr lang="pt-BR" sz="2000" dirty="0" err="1">
                  <a:solidFill>
                    <a:srgbClr val="000000"/>
                  </a:solidFill>
                </a:rPr>
                <a:t>void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getIdade</a:t>
              </a:r>
              <a:r>
                <a:rPr lang="pt-BR" sz="2000" dirty="0">
                  <a:solidFill>
                    <a:srgbClr val="000000"/>
                  </a:solidFill>
                </a:rPr>
                <a:t>():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setIdade</a:t>
              </a:r>
              <a:r>
                <a:rPr lang="pt-BR" sz="2000" dirty="0">
                  <a:solidFill>
                    <a:srgbClr val="000000"/>
                  </a:solidFill>
                </a:rPr>
                <a:t>(</a:t>
              </a:r>
              <a:r>
                <a:rPr lang="pt-BR" sz="2000" dirty="0" err="1">
                  <a:solidFill>
                    <a:srgbClr val="000000"/>
                  </a:solidFill>
                </a:rPr>
                <a:t>novaIdade</a:t>
              </a:r>
              <a:r>
                <a:rPr lang="pt-BR" sz="2000" dirty="0">
                  <a:solidFill>
                    <a:srgbClr val="000000"/>
                  </a:solidFill>
                </a:rPr>
                <a:t>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r>
                <a:rPr lang="pt-BR" sz="2000" dirty="0">
                  <a:solidFill>
                    <a:srgbClr val="000000"/>
                  </a:solidFill>
                </a:rPr>
                <a:t>): </a:t>
              </a:r>
              <a:r>
                <a:rPr lang="pt-BR" sz="2000" dirty="0" err="1">
                  <a:solidFill>
                    <a:srgbClr val="000000"/>
                  </a:solidFill>
                </a:rPr>
                <a:t>void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o explicativo 1 22"/>
          <p:cNvSpPr/>
          <p:nvPr/>
        </p:nvSpPr>
        <p:spPr bwMode="auto">
          <a:xfrm>
            <a:off x="5808663" y="5840413"/>
            <a:ext cx="2263775" cy="757237"/>
          </a:xfrm>
          <a:prstGeom prst="borderCallout1">
            <a:avLst>
              <a:gd name="adj1" fmla="val -4454"/>
              <a:gd name="adj2" fmla="val 48907"/>
              <a:gd name="adj3" fmla="val -68333"/>
              <a:gd name="adj4" fmla="val 32222"/>
            </a:avLst>
          </a:prstGeom>
          <a:solidFill>
            <a:srgbClr val="92D050"/>
          </a:solidFill>
          <a:ln w="34925" algn="ctr">
            <a:solidFill>
              <a:srgbClr val="FF0000"/>
            </a:solidFill>
            <a:rou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 i="1">
                <a:solidFill>
                  <a:srgbClr val="000000"/>
                </a:solidFill>
              </a:rPr>
              <a:t>GETs e SETs</a:t>
            </a:r>
            <a:endParaRPr lang="pt-BR" altLang="pt-BR" sz="1800" b="1" i="1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 i="1">
                <a:solidFill>
                  <a:srgbClr val="000000"/>
                </a:solidFill>
              </a:rPr>
              <a:t>Implementados</a:t>
            </a:r>
            <a:endParaRPr lang="pt-BR" altLang="pt-BR" sz="1800" b="1" i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Implementação dos Métodos de Acesso (</a:t>
            </a:r>
            <a:r>
              <a:rPr lang="pt-BR" altLang="pt-BR" sz="3600" i="1"/>
              <a:t>“gets” </a:t>
            </a:r>
            <a:r>
              <a:rPr lang="pt-BR" altLang="pt-BR" sz="3600"/>
              <a:t>e </a:t>
            </a:r>
            <a:r>
              <a:rPr lang="pt-BR" altLang="pt-BR" sz="3600" i="1"/>
              <a:t>“sets”</a:t>
            </a:r>
            <a:r>
              <a:rPr lang="pt-BR" altLang="pt-BR" sz="3600"/>
              <a:t>)</a:t>
            </a:r>
            <a:endParaRPr lang="pt-BR" altLang="pt-BR" sz="360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2813" y="1503363"/>
            <a:ext cx="7546975" cy="514985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8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</a:t>
            </a:r>
            <a:r>
              <a:rPr lang="en-GB" sz="18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  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18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18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novoNnome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  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800" b="1" dirty="0">
              <a:solidFill>
                <a:srgbClr val="0505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 if (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 0){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GB" sz="18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18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}else{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GB" sz="18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18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A01A45-968F-445D-8228-73462E2A1B74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Implementação dos Métodos de Acesso (</a:t>
            </a:r>
            <a:r>
              <a:rPr lang="pt-BR" altLang="pt-BR" sz="3600" i="1"/>
              <a:t>“gets” </a:t>
            </a:r>
            <a:r>
              <a:rPr lang="pt-BR" altLang="pt-BR" sz="3600"/>
              <a:t>e </a:t>
            </a:r>
            <a:r>
              <a:rPr lang="pt-BR" altLang="pt-BR" sz="3600" i="1"/>
              <a:t>“sets”</a:t>
            </a:r>
            <a:r>
              <a:rPr lang="pt-BR" altLang="pt-BR" sz="3600"/>
              <a:t>)</a:t>
            </a:r>
            <a:endParaRPr lang="pt-BR" altLang="pt-BR" sz="360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2813" y="1503363"/>
            <a:ext cx="7546975" cy="514985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8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</a:t>
            </a:r>
            <a:r>
              <a:rPr lang="en-GB" sz="18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  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18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18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novoNnome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  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800" b="1" dirty="0">
              <a:solidFill>
                <a:srgbClr val="0505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1800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 if (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 0){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GB" sz="18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18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}else{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GB" sz="1800" b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18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novaIdade</a:t>
            </a: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1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E91A83-7BC2-49D8-8022-C362030170B5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638388" y="2373346"/>
            <a:ext cx="8048412" cy="4151997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o explicativo retangular com cantos arredondados 5"/>
          <p:cNvSpPr/>
          <p:nvPr/>
        </p:nvSpPr>
        <p:spPr bwMode="auto">
          <a:xfrm>
            <a:off x="6156325" y="1268413"/>
            <a:ext cx="2557463" cy="576262"/>
          </a:xfrm>
          <a:prstGeom prst="wedgeRoundRectCallout">
            <a:avLst>
              <a:gd name="adj1" fmla="val -72373"/>
              <a:gd name="adj2" fmla="val 143915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2000" b="1" dirty="0">
                <a:latin typeface="+mj-lt"/>
              </a:rPr>
              <a:t>Métodos de Acesso</a:t>
            </a:r>
            <a:endParaRPr lang="pt-BR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Exercício</a:t>
            </a:r>
            <a:endParaRPr lang="pt-BR" altLang="en-US" sz="4400"/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endParaRPr lang="pt-BR" altLang="en-US" sz="2800"/>
          </a:p>
          <a:p>
            <a:pPr eaLnBrk="1" hangingPunct="1">
              <a:lnSpc>
                <a:spcPct val="150000"/>
              </a:lnSpc>
            </a:pPr>
            <a:r>
              <a:rPr lang="pt-BR" altLang="pt-BR" sz="2800"/>
              <a:t>Implemente os Métodos de Acesso (</a:t>
            </a:r>
            <a:r>
              <a:rPr lang="pt-BR" altLang="pt-BR" sz="2800" i="1"/>
              <a:t>GETs </a:t>
            </a:r>
            <a:r>
              <a:rPr lang="pt-BR" altLang="pt-BR" sz="2800"/>
              <a:t>e</a:t>
            </a:r>
            <a:r>
              <a:rPr lang="pt-BR" altLang="pt-BR" sz="2800" i="1"/>
              <a:t> SETs</a:t>
            </a:r>
            <a:r>
              <a:rPr lang="pt-BR" altLang="pt-BR" sz="2800"/>
              <a:t>) em TODAS as classes dos projetos desenvolvidos até o momento...</a:t>
            </a:r>
            <a:endParaRPr lang="pt-BR" altLang="pt-BR" sz="2800"/>
          </a:p>
          <a:p>
            <a:pPr lvl="1" eaLnBrk="1" hangingPunct="1">
              <a:lnSpc>
                <a:spcPct val="150000"/>
              </a:lnSpc>
            </a:pPr>
            <a:endParaRPr lang="pt-BR" altLang="en-US" sz="2800"/>
          </a:p>
          <a:p>
            <a:pPr lvl="1" eaLnBrk="1" hangingPunct="1">
              <a:lnSpc>
                <a:spcPct val="150000"/>
              </a:lnSpc>
            </a:pPr>
            <a:endParaRPr lang="pt-BR" altLang="en-US" sz="2800"/>
          </a:p>
        </p:txBody>
      </p:sp>
      <p:sp>
        <p:nvSpPr>
          <p:cNvPr id="35844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29A82C-3D83-477A-99FA-5D3495E0A040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Proteger os atributos através de métodos de acesso. Ou seja, outras classes não terão acesso direto aos atributos (privados) e deverão ser criados método públicos GET e SET.</a:t>
            </a:r>
            <a:endParaRPr lang="pt-BR" dirty="0"/>
          </a:p>
          <a:p>
            <a:pPr lvl="1"/>
            <a:r>
              <a:rPr lang="pt-BR" dirty="0"/>
              <a:t>GET: pegar</a:t>
            </a:r>
            <a:endParaRPr lang="pt-BR" dirty="0"/>
          </a:p>
          <a:p>
            <a:pPr lvl="1"/>
            <a:r>
              <a:rPr lang="pt-BR" dirty="0"/>
              <a:t>SET: atribuir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517C-8882-46F7-8F51-1CCF50E85D00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Abobrinha {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peso;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getPeso</a:t>
            </a:r>
            <a:r>
              <a:rPr lang="pt-BR" dirty="0"/>
              <a:t>() {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return</a:t>
            </a:r>
            <a:r>
              <a:rPr lang="pt-BR" dirty="0"/>
              <a:t> peso;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setPeso</a:t>
            </a:r>
            <a:r>
              <a:rPr lang="pt-BR" dirty="0"/>
              <a:t>(</a:t>
            </a:r>
            <a:r>
              <a:rPr lang="pt-BR" dirty="0" err="1"/>
              <a:t>double</a:t>
            </a:r>
            <a:r>
              <a:rPr lang="pt-BR" dirty="0"/>
              <a:t> peso) {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this.peso</a:t>
            </a:r>
            <a:r>
              <a:rPr lang="pt-BR" dirty="0"/>
              <a:t> = peso;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517C-8882-46F7-8F51-1CCF50E85D00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* CRIE UMA CLASSE CHAMADA FUNCIONARIO CONTENDO OS ATRIBUTOS:</a:t>
            </a:r>
            <a:endParaRPr lang="pt-B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* NOME, CARGO, SALARIO, VALORVENDIDO E PERCENTUALCOMISSAO</a:t>
            </a:r>
            <a:endParaRPr lang="pt-B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* O SALÁRIO NÃO PODERÁ SER MENOR DO QUE MEIO SALÁRIO MÍNIMO (550,00)</a:t>
            </a:r>
            <a:endParaRPr lang="pt-B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* O PERCENTUAL DE COMISSÃO NÃO PODERÁ SER NEGATIVO E NEM </a:t>
            </a:r>
            <a:endParaRPr lang="pt-B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* MAIOR QUE 25%.  O VALORVENDIDO NÃO PODERÁ SER NEGATIVO.</a:t>
            </a:r>
            <a:endParaRPr lang="pt-B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 * CRIE AINDA UM MÉTODO CAPAZ DE RETORNAR O VALOR DA COMISSAO, CALCULANDO-SE</a:t>
            </a:r>
            <a:endParaRPr lang="pt-B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>
                <a:solidFill>
                  <a:srgbClr val="3F7F5F"/>
                </a:solidFill>
                <a:latin typeface="Consolas" panose="020B0609020204030204" pitchFamily="49" charset="0"/>
              </a:rPr>
              <a:t> * O PERCENTUAL DA COMISSÃO SOBRE O VALOR VENDIDO.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6517C-8882-46F7-8F51-1CCF50E85D00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Tópicos da Aula</a:t>
            </a:r>
            <a:endParaRPr lang="pt-BR" altLang="pt-BR"/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1A7757-B704-47F2-AA7A-08BBA0E6E8EC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024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618413" cy="50053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pt-BR" altLang="pt-BR" sz="1000"/>
          </a:p>
          <a:p>
            <a:pPr eaLnBrk="1" hangingPunct="1">
              <a:lnSpc>
                <a:spcPct val="150000"/>
              </a:lnSpc>
            </a:pPr>
            <a:r>
              <a:rPr lang="pt-BR" altLang="pt-BR"/>
              <a:t>Encapsulamento</a:t>
            </a:r>
            <a:endParaRPr lang="pt-BR" altLang="pt-BR"/>
          </a:p>
          <a:p>
            <a:pPr eaLnBrk="1" hangingPunct="1">
              <a:lnSpc>
                <a:spcPct val="150000"/>
              </a:lnSpc>
            </a:pPr>
            <a:r>
              <a:rPr lang="pt-BR" altLang="pt-BR"/>
              <a:t>Exemplos de Encapsulamento</a:t>
            </a:r>
            <a:endParaRPr lang="pt-BR" altLang="pt-BR"/>
          </a:p>
          <a:p>
            <a:pPr eaLnBrk="1" hangingPunct="1">
              <a:lnSpc>
                <a:spcPct val="150000"/>
              </a:lnSpc>
            </a:pPr>
            <a:r>
              <a:rPr lang="pt-BR" altLang="pt-BR"/>
              <a:t>Métodos Acessores – “</a:t>
            </a:r>
            <a:r>
              <a:rPr lang="pt-BR" altLang="pt-BR" i="1"/>
              <a:t>Get</a:t>
            </a:r>
            <a:r>
              <a:rPr lang="pt-BR" altLang="pt-BR"/>
              <a:t>” e “</a:t>
            </a:r>
            <a:r>
              <a:rPr lang="pt-BR" altLang="pt-BR" i="1"/>
              <a:t>Set</a:t>
            </a:r>
            <a:r>
              <a:rPr lang="pt-BR" altLang="pt-BR"/>
              <a:t>”</a:t>
            </a:r>
            <a:endParaRPr lang="pt-BR" altLang="pt-BR"/>
          </a:p>
          <a:p>
            <a:pPr eaLnBrk="1" hangingPunct="1">
              <a:lnSpc>
                <a:spcPct val="150000"/>
              </a:lnSpc>
            </a:pPr>
            <a:r>
              <a:rPr lang="pt-BR" altLang="pt-BR"/>
              <a:t>Encapsulamento – Representação Gráfica</a:t>
            </a:r>
            <a:endParaRPr lang="pt-BR" altLang="pt-BR"/>
          </a:p>
          <a:p>
            <a:pPr eaLnBrk="1" hangingPunct="1">
              <a:lnSpc>
                <a:spcPct val="150000"/>
              </a:lnSpc>
            </a:pPr>
            <a:r>
              <a:rPr lang="pt-BR" altLang="pt-BR"/>
              <a:t>Implementação dos Métodos de Acesso (</a:t>
            </a:r>
            <a:r>
              <a:rPr lang="pt-BR" altLang="pt-BR" i="1"/>
              <a:t>“gets” </a:t>
            </a:r>
            <a:r>
              <a:rPr lang="pt-BR" altLang="pt-BR"/>
              <a:t>e </a:t>
            </a:r>
            <a:r>
              <a:rPr lang="pt-BR" altLang="pt-BR" i="1"/>
              <a:t>“sets”</a:t>
            </a:r>
            <a:r>
              <a:rPr lang="pt-BR" altLang="pt-BR"/>
              <a:t>)</a:t>
            </a:r>
            <a:endParaRPr lang="pt-BR" altLang="pt-BR"/>
          </a:p>
          <a:p>
            <a:pPr eaLnBrk="1" hangingPunct="1">
              <a:lnSpc>
                <a:spcPct val="150000"/>
              </a:lnSpc>
            </a:pPr>
            <a:r>
              <a:rPr lang="pt-BR" altLang="pt-BR"/>
              <a:t>Exemplos Práticos e Exercícios</a:t>
            </a:r>
            <a:endParaRPr lang="pt-BR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Encapsulamento</a:t>
            </a:r>
            <a:endParaRPr lang="pt-BR" altLang="pt-BR" sz="4400"/>
          </a:p>
        </p:txBody>
      </p:sp>
      <p:sp>
        <p:nvSpPr>
          <p:cNvPr id="12291" name="Rectangle 2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sz="2000"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/>
              <a:t>Objeto Cafeteira</a:t>
            </a:r>
            <a:endParaRPr lang="pt-BR" altLang="pt-BR"/>
          </a:p>
        </p:txBody>
      </p:sp>
      <p:pic>
        <p:nvPicPr>
          <p:cNvPr id="12292" name="Picture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636838"/>
            <a:ext cx="38163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0D0E8D-9213-4CDB-8CB8-5822D7DDADD9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6773863" y="3500438"/>
            <a:ext cx="16144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Desligar()</a:t>
            </a:r>
            <a:endParaRPr lang="pt-BR" sz="24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085850" y="3527425"/>
            <a:ext cx="1128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Ligar()</a:t>
            </a:r>
            <a:endParaRPr lang="pt-BR" sz="24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215063" y="5589588"/>
            <a:ext cx="2028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/>
          <a:p>
            <a:pPr>
              <a:defRPr/>
            </a:pPr>
            <a:r>
              <a:rPr lang="pt-BR" sz="24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ReporAgua</a:t>
            </a:r>
            <a:r>
              <a:rPr lang="pt-BR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pt-BR" sz="24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Encapsulamento</a:t>
            </a:r>
            <a:endParaRPr lang="pt-BR" altLang="pt-BR" sz="4400"/>
          </a:p>
        </p:txBody>
      </p:sp>
      <p:sp>
        <p:nvSpPr>
          <p:cNvPr id="16387" name="Rectangle 2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402513" cy="4572000"/>
          </a:xfrm>
        </p:spPr>
        <p:txBody>
          <a:bodyPr/>
          <a:lstStyle/>
          <a:p>
            <a:pPr eaLnBrk="1" hangingPunct="1"/>
            <a:endParaRPr lang="pt-BR" altLang="pt-BR" sz="2800"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/>
              <a:t>É o ato de </a:t>
            </a:r>
            <a:r>
              <a:rPr lang="pt-BR" altLang="pt-BR" b="1">
                <a:solidFill>
                  <a:srgbClr val="0000CC"/>
                </a:solidFill>
              </a:rPr>
              <a:t>proteger</a:t>
            </a:r>
            <a:r>
              <a:rPr lang="pt-BR" altLang="pt-BR">
                <a:solidFill>
                  <a:srgbClr val="0000CC"/>
                </a:solidFill>
              </a:rPr>
              <a:t> </a:t>
            </a:r>
            <a:r>
              <a:rPr lang="pt-BR" altLang="pt-BR"/>
              <a:t>características de nossos objetos</a:t>
            </a:r>
            <a:endParaRPr lang="pt-BR" altLang="pt-BR"/>
          </a:p>
          <a:p>
            <a:pPr lvl="1" eaLnBrk="1" hangingPunct="1"/>
            <a:r>
              <a:rPr lang="pt-BR" altLang="pt-BR"/>
              <a:t>isto significa que os elementos que não forem públicos estarão protegidos de ação externa.</a:t>
            </a:r>
            <a:endParaRPr lang="pt-BR" altLang="pt-BR"/>
          </a:p>
          <a:p>
            <a:pPr eaLnBrk="1" hangingPunct="1"/>
            <a:endParaRPr lang="pt-BR" altLang="pt-BR" sz="2800"/>
          </a:p>
          <a:p>
            <a:pPr eaLnBrk="1" hangingPunct="1"/>
            <a:r>
              <a:rPr lang="pt-BR" altLang="pt-BR"/>
              <a:t>O encapsulamento proíbe-nos de mexer diretamente em determinados elementos (</a:t>
            </a:r>
            <a:r>
              <a:rPr lang="pt-BR" altLang="pt-BR" b="1" i="1">
                <a:solidFill>
                  <a:srgbClr val="006600"/>
                </a:solidFill>
              </a:rPr>
              <a:t>atributos</a:t>
            </a:r>
            <a:r>
              <a:rPr lang="pt-BR" altLang="pt-BR"/>
              <a:t>) de um objeto. </a:t>
            </a:r>
            <a:endParaRPr lang="pt-BR" altLang="pt-BR"/>
          </a:p>
          <a:p>
            <a:pPr eaLnBrk="1" hangingPunct="1"/>
            <a:endParaRPr lang="pt-BR" altLang="pt-BR" sz="2000"/>
          </a:p>
        </p:txBody>
      </p:sp>
      <p:sp>
        <p:nvSpPr>
          <p:cNvPr id="16388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0B16E-C65A-430D-87ED-1051F86493C6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Encapsulamento</a:t>
            </a:r>
            <a:endParaRPr lang="pt-BR" altLang="pt-BR" sz="4400"/>
          </a:p>
        </p:txBody>
      </p:sp>
      <p:sp>
        <p:nvSpPr>
          <p:cNvPr id="18435" name="Rectangle 2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sz="2800">
              <a:latin typeface="Calibri" panose="020F0502020204030204" pitchFamily="34" charset="0"/>
            </a:endParaRPr>
          </a:p>
          <a:p>
            <a:pPr eaLnBrk="1" hangingPunct="1"/>
            <a:r>
              <a:rPr lang="pt-BR" altLang="pt-BR"/>
              <a:t>Temos a possibilidade de impor um conjunto de regras/condições que todas instâncias (objetos) de uma classe terão que obedecer.</a:t>
            </a:r>
            <a:endParaRPr lang="pt-BR" altLang="pt-BR"/>
          </a:p>
          <a:p>
            <a:pPr lvl="1" eaLnBrk="1" hangingPunct="1"/>
            <a:r>
              <a:rPr lang="pt-BR" altLang="pt-BR"/>
              <a:t>Ex.: Classe </a:t>
            </a:r>
            <a:r>
              <a:rPr lang="pt-BR" altLang="pt-BR" b="1">
                <a:solidFill>
                  <a:srgbClr val="006600"/>
                </a:solidFill>
              </a:rPr>
              <a:t>Pessoa </a:t>
            </a:r>
            <a:r>
              <a:rPr lang="pt-BR" altLang="pt-BR"/>
              <a:t>– Atributo </a:t>
            </a:r>
            <a:r>
              <a:rPr lang="pt-BR" altLang="pt-BR" b="1">
                <a:solidFill>
                  <a:srgbClr val="0000CC"/>
                </a:solidFill>
              </a:rPr>
              <a:t>idade &gt;= 0</a:t>
            </a:r>
            <a:endParaRPr lang="pt-BR" altLang="pt-BR" b="1">
              <a:solidFill>
                <a:srgbClr val="0000CC"/>
              </a:solidFill>
            </a:endParaRPr>
          </a:p>
          <a:p>
            <a:pPr eaLnBrk="1" hangingPunct="1"/>
            <a:endParaRPr lang="pt-BR" altLang="pt-BR" sz="2000"/>
          </a:p>
          <a:p>
            <a:pPr eaLnBrk="1" hangingPunct="1"/>
            <a:r>
              <a:rPr lang="pt-BR" altLang="pt-BR"/>
              <a:t>Todas as comunicações com os objetos são feitas através do envio de mensagens, ou seja, através de métodos.</a:t>
            </a:r>
            <a:endParaRPr lang="pt-BR" altLang="pt-BR"/>
          </a:p>
        </p:txBody>
      </p:sp>
      <p:sp>
        <p:nvSpPr>
          <p:cNvPr id="18436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BE5904-94D7-4B8F-84C2-B0E7D810C950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Princípios do Encapsulamento</a:t>
            </a:r>
            <a:endParaRPr lang="pt-BR" altLang="pt-BR" sz="4400"/>
          </a:p>
        </p:txBody>
      </p:sp>
      <p:sp>
        <p:nvSpPr>
          <p:cNvPr id="20483" name="Rectangle 2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05750" cy="4572000"/>
          </a:xfrm>
        </p:spPr>
        <p:txBody>
          <a:bodyPr/>
          <a:lstStyle/>
          <a:p>
            <a:pPr eaLnBrk="1" hangingPunct="1"/>
            <a:endParaRPr lang="pt-BR" altLang="pt-BR" sz="2800"/>
          </a:p>
          <a:p>
            <a:pPr eaLnBrk="1" hangingPunct="1"/>
            <a:r>
              <a:rPr lang="pt-BR" altLang="pt-BR"/>
              <a:t>O programador de uma classe deve </a:t>
            </a:r>
            <a:r>
              <a:rPr lang="pt-BR" altLang="pt-BR" b="1">
                <a:solidFill>
                  <a:srgbClr val="0000CC"/>
                </a:solidFill>
              </a:rPr>
              <a:t>esconder</a:t>
            </a:r>
            <a:r>
              <a:rPr lang="pt-BR" altLang="pt-BR"/>
              <a:t> dos utilizadores dessa classe tudo o que puder ser escondido. </a:t>
            </a:r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O programador deve fornecer meios (conjuntos de </a:t>
            </a:r>
            <a:r>
              <a:rPr lang="pt-BR" altLang="pt-BR" b="1" i="1">
                <a:solidFill>
                  <a:srgbClr val="006600"/>
                </a:solidFill>
              </a:rPr>
              <a:t>métodos</a:t>
            </a:r>
            <a:r>
              <a:rPr lang="pt-BR" altLang="pt-BR"/>
              <a:t>) claros e simples para a manipulação das instâncias das classes (objetos).</a:t>
            </a:r>
            <a:endParaRPr lang="pt-BR" altLang="pt-BR"/>
          </a:p>
        </p:txBody>
      </p:sp>
      <p:sp>
        <p:nvSpPr>
          <p:cNvPr id="20484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EF7929-0D01-4B66-9589-F930FAE2F92D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Princípios do Encapsulamento</a:t>
            </a:r>
            <a:endParaRPr lang="pt-BR" altLang="pt-BR" sz="4400"/>
          </a:p>
        </p:txBody>
      </p:sp>
      <p:sp>
        <p:nvSpPr>
          <p:cNvPr id="22531" name="Rectangle 2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sz="2800"/>
          </a:p>
          <a:p>
            <a:pPr eaLnBrk="1" hangingPunct="1"/>
            <a:r>
              <a:rPr lang="pt-BR" altLang="pt-BR"/>
              <a:t>Resumindo...</a:t>
            </a:r>
            <a:endParaRPr lang="pt-BR" altLang="pt-BR"/>
          </a:p>
          <a:p>
            <a:pPr lvl="1" eaLnBrk="1" hangingPunct="1"/>
            <a:r>
              <a:rPr lang="pt-BR" altLang="pt-BR"/>
              <a:t>Com o encapsulamento </a:t>
            </a:r>
            <a:r>
              <a:rPr lang="pt-BR" altLang="pt-BR" b="1">
                <a:solidFill>
                  <a:srgbClr val="0000CC"/>
                </a:solidFill>
              </a:rPr>
              <a:t>uma classe </a:t>
            </a:r>
            <a:r>
              <a:rPr lang="pt-BR" altLang="pt-BR" b="1">
                <a:solidFill>
                  <a:srgbClr val="FF0000"/>
                </a:solidFill>
              </a:rPr>
              <a:t>não acessa diretamente</a:t>
            </a:r>
            <a:r>
              <a:rPr lang="pt-BR" altLang="pt-BR"/>
              <a:t> </a:t>
            </a:r>
            <a:r>
              <a:rPr lang="pt-BR" altLang="pt-BR" b="1" i="1">
                <a:solidFill>
                  <a:srgbClr val="006600"/>
                </a:solidFill>
                <a:latin typeface="Comic Sans MS" panose="030F0702030302020204" pitchFamily="66" charset="0"/>
              </a:rPr>
              <a:t>os atributos </a:t>
            </a:r>
            <a:r>
              <a:rPr lang="pt-BR" altLang="pt-BR"/>
              <a:t>de </a:t>
            </a:r>
            <a:r>
              <a:rPr lang="pt-BR" altLang="pt-BR" b="1">
                <a:solidFill>
                  <a:srgbClr val="0000CC"/>
                </a:solidFill>
              </a:rPr>
              <a:t>outra classe</a:t>
            </a:r>
            <a:r>
              <a:rPr lang="pt-BR" altLang="pt-BR"/>
              <a:t>.</a:t>
            </a:r>
            <a:endParaRPr lang="pt-BR" altLang="pt-BR"/>
          </a:p>
          <a:p>
            <a:pPr lvl="1" eaLnBrk="1" hangingPunct="1"/>
            <a:endParaRPr lang="pt-BR" altLang="pt-BR" sz="1400"/>
          </a:p>
          <a:p>
            <a:pPr lvl="1" eaLnBrk="1" hangingPunct="1"/>
            <a:r>
              <a:rPr lang="pt-BR" altLang="pt-BR"/>
              <a:t>Só </a:t>
            </a:r>
            <a:r>
              <a:rPr lang="pt-BR" altLang="pt-BR" b="1">
                <a:solidFill>
                  <a:srgbClr val="FF0000"/>
                </a:solidFill>
              </a:rPr>
              <a:t>é possível acessar </a:t>
            </a:r>
            <a:r>
              <a:rPr lang="pt-BR" altLang="pt-BR"/>
              <a:t>um atributo de uma classe </a:t>
            </a:r>
            <a:r>
              <a:rPr lang="pt-BR" altLang="pt-BR" b="1">
                <a:solidFill>
                  <a:srgbClr val="FF0000"/>
                </a:solidFill>
              </a:rPr>
              <a:t>a partir </a:t>
            </a:r>
            <a:r>
              <a:rPr lang="pt-BR" altLang="pt-BR"/>
              <a:t>de </a:t>
            </a:r>
            <a:r>
              <a:rPr lang="pt-BR" altLang="pt-BR" b="1" i="1">
                <a:solidFill>
                  <a:srgbClr val="006600"/>
                </a:solidFill>
                <a:latin typeface="Comic Sans MS" panose="030F0702030302020204" pitchFamily="66" charset="0"/>
              </a:rPr>
              <a:t>um método de acesso </a:t>
            </a:r>
            <a:r>
              <a:rPr lang="pt-BR" altLang="pt-BR"/>
              <a:t>a esse atributo.</a:t>
            </a:r>
            <a:endParaRPr lang="pt-BR" altLang="pt-BR"/>
          </a:p>
          <a:p>
            <a:pPr lvl="1" eaLnBrk="1" hangingPunct="1"/>
            <a:endParaRPr lang="pt-BR" altLang="pt-BR"/>
          </a:p>
          <a:p>
            <a:pPr eaLnBrk="1" hangingPunct="1"/>
            <a:r>
              <a:rPr lang="pt-BR" altLang="pt-BR"/>
              <a:t>Isso Significa...</a:t>
            </a:r>
            <a:endParaRPr lang="pt-BR" altLang="pt-BR"/>
          </a:p>
          <a:p>
            <a:pPr lvl="1" eaLnBrk="1" hangingPunct="1"/>
            <a:r>
              <a:rPr lang="pt-BR" altLang="pt-BR"/>
              <a:t>Atributos Privados</a:t>
            </a:r>
            <a:endParaRPr lang="pt-BR" altLang="pt-BR"/>
          </a:p>
          <a:p>
            <a:pPr lvl="1" eaLnBrk="1" hangingPunct="1"/>
            <a:r>
              <a:rPr lang="pt-BR" altLang="pt-BR"/>
              <a:t>Métodos Públicos ou Protegidos</a:t>
            </a:r>
            <a:endParaRPr lang="pt-BR" altLang="pt-BR"/>
          </a:p>
        </p:txBody>
      </p:sp>
      <p:sp>
        <p:nvSpPr>
          <p:cNvPr id="22532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4C3BAC-3B2B-4227-B3DF-5B8DCFD81BFD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Métodos Acessores – </a:t>
            </a:r>
            <a:r>
              <a:rPr lang="pt-BR" altLang="pt-BR" sz="3200"/>
              <a:t>“</a:t>
            </a:r>
            <a:r>
              <a:rPr lang="pt-BR" altLang="pt-BR" sz="3600"/>
              <a:t>Get” e “Set”</a:t>
            </a:r>
            <a:endParaRPr lang="pt-BR" altLang="pt-BR" sz="4400"/>
          </a:p>
        </p:txBody>
      </p:sp>
      <p:sp>
        <p:nvSpPr>
          <p:cNvPr id="12291" name="Rectangle 2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sz="2800"/>
          </a:p>
          <a:p>
            <a:pPr eaLnBrk="1" hangingPunct="1"/>
            <a:r>
              <a:rPr lang="pt-BR" altLang="pt-BR"/>
              <a:t>São métodos que acessam  os atributos da classe, e geralmente, se iniciam com “</a:t>
            </a:r>
            <a:r>
              <a:rPr lang="pt-BR" altLang="pt-BR" i="1"/>
              <a:t>get</a:t>
            </a:r>
            <a:r>
              <a:rPr lang="pt-BR" altLang="pt-BR"/>
              <a:t>” ou “</a:t>
            </a:r>
            <a:r>
              <a:rPr lang="pt-BR" altLang="pt-BR" i="1"/>
              <a:t>set</a:t>
            </a:r>
            <a:r>
              <a:rPr lang="pt-BR" altLang="pt-BR"/>
              <a:t>”... </a:t>
            </a:r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Na verdade, não há nada de diferente entre os métodos comuns e os métodos acessores...</a:t>
            </a:r>
            <a:endParaRPr lang="pt-BR" altLang="pt-BR"/>
          </a:p>
          <a:p>
            <a:pPr lvl="1" eaLnBrk="1" hangingPunct="1"/>
            <a:r>
              <a:rPr lang="pt-BR" altLang="pt-BR"/>
              <a:t>A única importância está no fato da POO, pois, sempre que formos acessar um atributo em POO usaremos “get” ou “</a:t>
            </a:r>
            <a:r>
              <a:rPr lang="pt-BR" altLang="pt-BR" i="1"/>
              <a:t>set</a:t>
            </a:r>
            <a:r>
              <a:rPr lang="pt-BR" altLang="pt-BR"/>
              <a:t>”.</a:t>
            </a:r>
            <a:endParaRPr lang="pt-BR" altLang="pt-BR"/>
          </a:p>
        </p:txBody>
      </p:sp>
      <p:sp>
        <p:nvSpPr>
          <p:cNvPr id="24580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4789F-94A6-4DDF-BDCA-FCCF871A5846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Método </a:t>
            </a:r>
            <a:r>
              <a:rPr lang="pt-BR" altLang="pt-BR" sz="3200"/>
              <a:t>“</a:t>
            </a:r>
            <a:r>
              <a:rPr lang="pt-BR" altLang="pt-BR" sz="3600"/>
              <a:t>Get”</a:t>
            </a:r>
            <a:endParaRPr lang="pt-BR" altLang="pt-BR" sz="4400"/>
          </a:p>
        </p:txBody>
      </p:sp>
      <p:sp>
        <p:nvSpPr>
          <p:cNvPr id="26627" name="Rectangle 2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sz="2000"/>
          </a:p>
          <a:p>
            <a:pPr eaLnBrk="1" hangingPunct="1"/>
            <a:r>
              <a:rPr lang="pt-BR" altLang="pt-BR"/>
              <a:t>Nomeamos um método acessor com “</a:t>
            </a:r>
            <a:r>
              <a:rPr lang="pt-BR" altLang="pt-BR" b="1" i="1">
                <a:solidFill>
                  <a:srgbClr val="0000CC"/>
                </a:solidFill>
              </a:rPr>
              <a:t>get</a:t>
            </a:r>
            <a:r>
              <a:rPr lang="pt-BR" altLang="pt-BR"/>
              <a:t>” toda vez que este método for verificar/pegar o valor de algum atributo de uma classe.</a:t>
            </a:r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Como este método irá retornar um valor, ele </a:t>
            </a:r>
            <a:r>
              <a:rPr lang="pt-BR" altLang="pt-BR" b="1">
                <a:solidFill>
                  <a:srgbClr val="FF0000"/>
                </a:solidFill>
              </a:rPr>
              <a:t>SEMPRE terá um retorno</a:t>
            </a:r>
            <a:r>
              <a:rPr lang="pt-BR" altLang="pt-BR"/>
              <a:t> como String, int, double, float, etc. </a:t>
            </a:r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Não terá </a:t>
            </a:r>
            <a:r>
              <a:rPr lang="pt-BR" altLang="pt-BR" b="1">
                <a:solidFill>
                  <a:srgbClr val="FF0000"/>
                </a:solidFill>
              </a:rPr>
              <a:t>NENHUM argumento</a:t>
            </a:r>
            <a:r>
              <a:rPr lang="pt-BR" altLang="pt-BR"/>
              <a:t> (parâmetro).</a:t>
            </a:r>
            <a:endParaRPr lang="pt-BR" altLang="pt-BR"/>
          </a:p>
        </p:txBody>
      </p:sp>
      <p:sp>
        <p:nvSpPr>
          <p:cNvPr id="26628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7A030-C933-4DF2-8CA6-CC234C9A309C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ital Própri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4569</Words>
  <Application>WPS Presentation</Application>
  <PresentationFormat>Apresentação na tela (4:3)</PresentationFormat>
  <Paragraphs>222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SimSun</vt:lpstr>
      <vt:lpstr>Wingdings</vt:lpstr>
      <vt:lpstr>Lucida Sans Unicode</vt:lpstr>
      <vt:lpstr>Noto Looped Lao</vt:lpstr>
      <vt:lpstr>Lucida Sans Unicode</vt:lpstr>
      <vt:lpstr>Gubbi</vt:lpstr>
      <vt:lpstr>Franklin Gothic Book</vt:lpstr>
      <vt:lpstr>Wingdings 2</vt:lpstr>
      <vt:lpstr>Webdings</vt:lpstr>
      <vt:lpstr>Perpetua</vt:lpstr>
      <vt:lpstr>Calibri</vt:lpstr>
      <vt:lpstr>Trebuchet MS</vt:lpstr>
      <vt:lpstr>Franklin Gothic Book</vt:lpstr>
      <vt:lpstr>Comic Sans MS</vt:lpstr>
      <vt:lpstr>MT Extra</vt:lpstr>
      <vt:lpstr>Courier New</vt:lpstr>
      <vt:lpstr>Times New Roman</vt:lpstr>
      <vt:lpstr>Consolas</vt:lpstr>
      <vt:lpstr>Liberation Sans Narrow</vt:lpstr>
      <vt:lpstr>微软雅黑</vt:lpstr>
      <vt:lpstr>Arial Unicode MS</vt:lpstr>
      <vt:lpstr>Capital Próprio</vt:lpstr>
      <vt:lpstr>POO – Encapsulamento</vt:lpstr>
      <vt:lpstr>Tópicos da Aula</vt:lpstr>
      <vt:lpstr>Encapsulamento</vt:lpstr>
      <vt:lpstr>Encapsulamento</vt:lpstr>
      <vt:lpstr>Encapsulamento</vt:lpstr>
      <vt:lpstr>Princípios do Encapsulamento</vt:lpstr>
      <vt:lpstr>Princípios do Encapsulamento</vt:lpstr>
      <vt:lpstr>Métodos Acessores – “Get” e “Set”</vt:lpstr>
      <vt:lpstr>Método “Get”</vt:lpstr>
      <vt:lpstr>Método “Set”</vt:lpstr>
      <vt:lpstr>Encapsulamento – Representação Gráfica</vt:lpstr>
      <vt:lpstr>Implementação dos Métodos de Acesso (“gets” e “sets”)</vt:lpstr>
      <vt:lpstr>Implementação dos Métodos de Acesso (“gets” e “sets”)</vt:lpstr>
      <vt:lpstr>Exercício</vt:lpstr>
      <vt:lpstr>Encapsulamento</vt:lpstr>
      <vt:lpstr>Exemplo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</cp:lastModifiedBy>
  <cp:revision>546</cp:revision>
  <dcterms:created xsi:type="dcterms:W3CDTF">2025-03-20T22:11:36Z</dcterms:created>
  <dcterms:modified xsi:type="dcterms:W3CDTF">2025-03-20T22:11:36Z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1046-11.1.0.8865</vt:lpwstr>
  </property>
</Properties>
</file>