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sldIdLst>
    <p:sldId id="256" r:id="rId5"/>
    <p:sldId id="28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8" r:id="rId27"/>
    <p:sldId id="279" r:id="rId28"/>
    <p:sldId id="280" r:id="rId29"/>
    <p:sldId id="282" r:id="rId30"/>
    <p:sldId id="283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4000" b="0" strike="noStrike" spc="-1">
                <a:solidFill>
                  <a:srgbClr val="000000"/>
                </a:solidFill>
                <a:latin typeface="Lucida Sans Unicode"/>
              </a:rPr>
              <a:t>Clique para mover o slide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 panose="020B0604020202020204"/>
              </a:rPr>
              <a:t>Clique para editar o formato de notas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 panose="02020603050405020304"/>
              </a:rPr>
              <a:t>&lt;cabeçalho&gt;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 panose="02020603050405020304"/>
              </a:rPr>
              <a:t>&lt;data/hora&gt;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 panose="02020603050405020304"/>
              </a:rPr>
              <a:t>&lt;rodapé&gt;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143E222-13AA-445D-A076-64B7C143E313}" type="slidenum">
              <a:rPr lang="pt-BR" sz="1400" b="0" strike="noStrike" spc="-1">
                <a:latin typeface="Times New Roman" panose="02020603050405020304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61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362" name="TextShape 4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Me. Fernando Roberto Proença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363" name="TextShape 5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CE147-EE20-4849-B4DA-C9CA4103AD2E}" type="slidenum">
              <a:rPr lang="pt-BR" sz="12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66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Me. Fernando Roberto Proença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367" name="TextShape 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E720CAF-A8E3-47E6-A765-BBB2DA8F6379}" type="slidenum">
              <a:rPr lang="pt-BR" sz="12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368" name="TextShape 5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71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372" name="TextShape 4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Me. Fernando Roberto Proença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373" name="TextShape 5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54FFFF0-9D0F-4B15-AF07-3E6E23A10506}" type="slidenum">
              <a:rPr lang="pt-BR" sz="12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5900" indent="-215900">
              <a:lnSpc>
                <a:spcPct val="100000"/>
              </a:lnSpc>
            </a:pPr>
            <a:r>
              <a:rPr lang="pt-BR" sz="2000" b="0" strike="noStrike" spc="-1">
                <a:latin typeface="Arial" panose="020B0604020202020204"/>
              </a:rPr>
              <a:t>Um Cliente compra um Produto e o Produto pertence a um Cliente.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76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377" name="TextShape 4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Me. Fernando Roberto Proença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378" name="TextShape 5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5853D86-CBF2-408D-A72F-4A83F07C21A5}" type="slidenum">
              <a:rPr lang="pt-BR" sz="12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 hidden="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2" hidden="1"/>
          <p:cNvSpPr/>
          <p:nvPr/>
        </p:nvSpPr>
        <p:spPr>
          <a:xfrm>
            <a:off x="63360" y="69840"/>
            <a:ext cx="9013320" cy="6692400"/>
          </a:xfrm>
          <a:prstGeom prst="roundRect">
            <a:avLst>
              <a:gd name="adj" fmla="val 4929"/>
            </a:avLst>
          </a:prstGeom>
          <a:solidFill>
            <a:schemeClr val="bg1"/>
          </a:solidFill>
          <a:ln w="6480">
            <a:solidFill>
              <a:schemeClr val="tx1">
                <a:alpha val="100000"/>
              </a:schemeClr>
            </a:solidFill>
            <a:round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3320" cy="6690960"/>
          </a:xfrm>
          <a:prstGeom prst="roundRect">
            <a:avLst>
              <a:gd name="adj" fmla="val 4929"/>
            </a:avLst>
          </a:prstGeom>
          <a:blipFill rotWithShape="0">
            <a:blip r:embed="rId13"/>
            <a:stretch>
              <a:fillRect/>
            </a:stretch>
          </a:blipFill>
          <a:ln w="6480">
            <a:solidFill>
              <a:schemeClr val="tx1">
                <a:alpha val="100000"/>
              </a:schemeClr>
            </a:solidFill>
            <a:round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3360" y="1449360"/>
            <a:ext cx="9019800" cy="15267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3360" y="1397160"/>
            <a:ext cx="9019800" cy="12024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63360" y="2976480"/>
            <a:ext cx="9019800" cy="11088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bIns="91440" anchor="ctr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>
                <a:solidFill>
                  <a:srgbClr val="FFFFFF"/>
                </a:solidFill>
                <a:latin typeface="Arial" panose="020B0604020202020204"/>
              </a:rPr>
              <a:t>Clique para editar o título mestre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1043F89-EB2E-40AB-8E9E-16F2378DA807}" type="datetime1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D0599963-6743-4F8F-8372-BED128B38632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da estrutura de tópicos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2.º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3.º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4.º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63360" y="69840"/>
            <a:ext cx="9013320" cy="6692400"/>
          </a:xfrm>
          <a:prstGeom prst="roundRect">
            <a:avLst>
              <a:gd name="adj" fmla="val 4929"/>
            </a:avLst>
          </a:prstGeom>
          <a:solidFill>
            <a:schemeClr val="bg1"/>
          </a:solidFill>
          <a:ln w="6480">
            <a:solidFill>
              <a:schemeClr val="tx1">
                <a:alpha val="100000"/>
              </a:schemeClr>
            </a:solidFill>
            <a:round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Clique para editar o título mestre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/>
          <a:lstStyle/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texto mestre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Segundo nível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22325" lvl="2" indent="-227965">
              <a:lnSpc>
                <a:spcPct val="100000"/>
              </a:lnSpc>
              <a:spcBef>
                <a:spcPts val="375"/>
              </a:spcBef>
              <a:buClr>
                <a:srgbClr val="ADCEDC"/>
              </a:buClr>
              <a:buSzPct val="85000"/>
              <a:buFont typeface="Wingdings 2" charset="2"/>
              <a:buChar char="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Terceiro nível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96645" lvl="3" indent="-227965">
              <a:lnSpc>
                <a:spcPct val="100000"/>
              </a:lnSpc>
              <a:spcBef>
                <a:spcPts val="375"/>
              </a:spcBef>
              <a:buClr>
                <a:srgbClr val="EB641B"/>
              </a:buClr>
              <a:buSzPct val="80000"/>
              <a:buFont typeface="Wingdings 2" charset="2"/>
              <a:buChar char="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Quarto nível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371600" lvl="4" indent="-227965">
              <a:lnSpc>
                <a:spcPct val="100000"/>
              </a:lnSpc>
              <a:spcBef>
                <a:spcPts val="375"/>
              </a:spcBef>
              <a:buClr>
                <a:srgbClr val="EB641B"/>
              </a:buClr>
              <a:buFont typeface="StarSymbol"/>
              <a:buChar char="o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Quinto nível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89FF74-4264-41E0-BCED-CD9A3A333E09}" type="datetime1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2A8A117B-13AA-4063-BFBD-146FD29A6823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63360" y="69840"/>
            <a:ext cx="9013320" cy="6692400"/>
          </a:xfrm>
          <a:prstGeom prst="roundRect">
            <a:avLst>
              <a:gd name="adj" fmla="val 4929"/>
            </a:avLst>
          </a:prstGeom>
          <a:solidFill>
            <a:schemeClr val="bg1"/>
          </a:solidFill>
          <a:ln w="6480">
            <a:solidFill>
              <a:schemeClr val="tx1">
                <a:alpha val="100000"/>
              </a:schemeClr>
            </a:solidFill>
            <a:round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 flipV="1">
            <a:off x="68400" y="4682520"/>
            <a:ext cx="9007200" cy="91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68400" y="4649760"/>
            <a:ext cx="9007200" cy="4572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68400" y="4773600"/>
            <a:ext cx="9007200" cy="4716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PlaceHolder 6"/>
          <p:cNvSpPr>
            <a:spLocks noGrp="1"/>
          </p:cNvSpPr>
          <p:nvPr>
            <p:ph type="title"/>
          </p:nvPr>
        </p:nvSpPr>
        <p:spPr>
          <a:xfrm>
            <a:off x="914400" y="4900680"/>
            <a:ext cx="7314840" cy="522000"/>
          </a:xfrm>
          <a:prstGeom prst="rect">
            <a:avLst/>
          </a:prstGeom>
        </p:spPr>
        <p:txBody>
          <a:bodyPr bIns="91440" anchor="ctr"/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464646"/>
                </a:solidFill>
                <a:latin typeface="Arial" panose="020B0604020202020204"/>
              </a:rPr>
              <a:t>Clique para editar o título mestre</a:t>
            </a:r>
            <a:endParaRPr lang="pt-BR" sz="2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914400" y="5445720"/>
            <a:ext cx="7314840" cy="685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lang="pt-BR" sz="16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texto mestre</a:t>
            </a:r>
            <a:endParaRPr lang="pt-BR" sz="1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68400" y="66600"/>
            <a:ext cx="9001440" cy="4581000"/>
          </a:xfrm>
          <a:prstGeom prst="rect">
            <a:avLst/>
          </a:prstGeom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Lucida Sans Unicode"/>
              </a:rPr>
              <a:t>Clique no ícone para adicionar uma imagem</a:t>
            </a:r>
            <a:endParaRPr lang="pt-B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EB011BA-B4C9-411F-8A59-670357CCEACB}" type="datetime1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00" name="PlaceHolder 10"/>
          <p:cNvSpPr>
            <a:spLocks noGrp="1"/>
          </p:cNvSpPr>
          <p:nvPr>
            <p:ph type="ftr"/>
          </p:nvPr>
        </p:nvSpPr>
        <p:spPr>
          <a:xfrm>
            <a:off x="914400" y="6172200"/>
            <a:ext cx="3885840" cy="456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101" name="PlaceHolder 11"/>
          <p:cNvSpPr>
            <a:spLocks noGrp="1"/>
          </p:cNvSpPr>
          <p:nvPr>
            <p:ph type="sldNum"/>
          </p:nvPr>
        </p:nvSpPr>
        <p:spPr>
          <a:xfrm>
            <a:off x="146160" y="6208560"/>
            <a:ext cx="456840" cy="45684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C294C3C0-BFFF-4F55-A606-BFC0A9ABBD40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hyperlink" Target="https://www.youtube.com/watch?v=vJvRhQ6Ggt0" TargetMode="External"/><Relationship Id="rId1" Type="http://schemas.openxmlformats.org/officeDocument/2006/relationships/hyperlink" Target="https://plleon.wordpress.com/2009/02/22/associacoes-entre-classes-de-objetos-um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98440" y="3284640"/>
            <a:ext cx="8564040" cy="1872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pt-BR" sz="3200" b="1" strike="noStrike" spc="-1">
                <a:solidFill>
                  <a:srgbClr val="000000"/>
                </a:solidFill>
                <a:latin typeface="Arial" panose="020B0604020202020204"/>
              </a:rPr>
              <a:t>Disciplina: </a:t>
            </a:r>
            <a:r>
              <a:rPr lang="pt-BR" sz="3200" b="0" strike="noStrike" spc="-1">
                <a:solidFill>
                  <a:srgbClr val="000000"/>
                </a:solidFill>
                <a:latin typeface="Arial" panose="020B0604020202020204"/>
              </a:rPr>
              <a:t>Linguagem de Programação I</a:t>
            </a:r>
            <a:endParaRPr lang="pt-BR" sz="32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24000" y="1557360"/>
            <a:ext cx="8424360" cy="1375920"/>
          </a:xfrm>
          <a:prstGeom prst="rect">
            <a:avLst/>
          </a:prstGeom>
          <a:noFill/>
          <a:ln>
            <a:noFill/>
          </a:ln>
        </p:spPr>
        <p:txBody>
          <a:bodyPr bIns="91440" anchor="ctr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>
                <a:solidFill>
                  <a:srgbClr val="FFFFFF"/>
                </a:solidFill>
                <a:latin typeface="Arial" panose="020B0604020202020204"/>
              </a:rPr>
              <a:t>POO – Relacionamento entre Classes – Associação 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46" name="Imagem 5"/>
          <p:cNvPicPr/>
          <p:nvPr/>
        </p:nvPicPr>
        <p:blipFill>
          <a:blip r:embed="rId1"/>
          <a:stretch>
            <a:fillRect/>
          </a:stretch>
        </p:blipFill>
        <p:spPr>
          <a:xfrm>
            <a:off x="179280" y="5473800"/>
            <a:ext cx="2088720" cy="1082160"/>
          </a:xfrm>
          <a:prstGeom prst="rect">
            <a:avLst/>
          </a:prstGeom>
          <a:ln>
            <a:noFill/>
          </a:ln>
        </p:spPr>
      </p:pic>
      <p:pic>
        <p:nvPicPr>
          <p:cNvPr id="147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64000" y="5300640"/>
            <a:ext cx="2087280" cy="1503000"/>
          </a:xfrm>
          <a:prstGeom prst="rect">
            <a:avLst/>
          </a:prstGeom>
          <a:ln>
            <a:noFill/>
          </a:ln>
        </p:spPr>
      </p:pic>
      <p:pic>
        <p:nvPicPr>
          <p:cNvPr id="148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7678800" y="5370480"/>
            <a:ext cx="1064880" cy="121716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87480" y="458640"/>
            <a:ext cx="8964360" cy="88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1600200"/>
            <a:ext cx="8507160" cy="453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0" strike="noStrike" spc="-1">
                <a:solidFill>
                  <a:srgbClr val="000000"/>
                </a:solidFill>
                <a:latin typeface="Arial" panose="020B0604020202020204"/>
              </a:rPr>
              <a:t>Exemplos: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42900">
              <a:lnSpc>
                <a:spcPct val="100000"/>
              </a:lnSpc>
              <a:spcBef>
                <a:spcPts val="375"/>
              </a:spcBef>
            </a:pP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250920" y="3139920"/>
            <a:ext cx="2303280" cy="39528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Empregado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4100400" y="3139920"/>
            <a:ext cx="2269800" cy="39528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Departamento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10" name="Line 4"/>
          <p:cNvSpPr/>
          <p:nvPr/>
        </p:nvSpPr>
        <p:spPr>
          <a:xfrm>
            <a:off x="2554200" y="3340080"/>
            <a:ext cx="1546200" cy="3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5"/>
          <p:cNvSpPr/>
          <p:nvPr/>
        </p:nvSpPr>
        <p:spPr>
          <a:xfrm>
            <a:off x="2556720" y="347832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1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3573000" y="3490920"/>
            <a:ext cx="56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0..1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7236000" y="2928960"/>
            <a:ext cx="1584000" cy="404280"/>
          </a:xfrm>
          <a:prstGeom prst="borderCallout1">
            <a:avLst>
              <a:gd name="adj1" fmla="val 46051"/>
              <a:gd name="adj2" fmla="val 1255"/>
              <a:gd name="adj3" fmla="val 108616"/>
              <a:gd name="adj4" fmla="val -53653"/>
            </a:avLst>
          </a:prstGeom>
          <a:solidFill>
            <a:srgbClr val="92D050"/>
          </a:solidFill>
          <a:ln w="22320">
            <a:solidFill>
              <a:srgbClr val="0070C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 b="1" i="1" strike="noStrike" spc="-1">
                <a:solidFill>
                  <a:srgbClr val="000000"/>
                </a:solidFill>
                <a:latin typeface="Times New Roman" panose="02020603050405020304"/>
              </a:rPr>
              <a:t>Um para um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14" name="CustomShape 8"/>
          <p:cNvSpPr/>
          <p:nvPr/>
        </p:nvSpPr>
        <p:spPr>
          <a:xfrm>
            <a:off x="250920" y="4363920"/>
            <a:ext cx="2303280" cy="39528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Empregado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15" name="CustomShape 9"/>
          <p:cNvSpPr/>
          <p:nvPr/>
        </p:nvSpPr>
        <p:spPr>
          <a:xfrm>
            <a:off x="4100400" y="4363920"/>
            <a:ext cx="2269800" cy="39528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Departamento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16" name="Line 10"/>
          <p:cNvSpPr/>
          <p:nvPr/>
        </p:nvSpPr>
        <p:spPr>
          <a:xfrm>
            <a:off x="2554200" y="4563720"/>
            <a:ext cx="1546200" cy="3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11"/>
          <p:cNvSpPr/>
          <p:nvPr/>
        </p:nvSpPr>
        <p:spPr>
          <a:xfrm>
            <a:off x="2520720" y="4702320"/>
            <a:ext cx="52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0..*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218" name="CustomShape 12"/>
          <p:cNvSpPr/>
          <p:nvPr/>
        </p:nvSpPr>
        <p:spPr>
          <a:xfrm>
            <a:off x="3756960" y="471492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1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219" name="CustomShape 13"/>
          <p:cNvSpPr/>
          <p:nvPr/>
        </p:nvSpPr>
        <p:spPr>
          <a:xfrm>
            <a:off x="7091280" y="4175280"/>
            <a:ext cx="1834920" cy="404280"/>
          </a:xfrm>
          <a:prstGeom prst="borderCallout1">
            <a:avLst>
              <a:gd name="adj1" fmla="val 46051"/>
              <a:gd name="adj2" fmla="val 1255"/>
              <a:gd name="adj3" fmla="val 101463"/>
              <a:gd name="adj4" fmla="val -38005"/>
            </a:avLst>
          </a:prstGeom>
          <a:solidFill>
            <a:srgbClr val="92D050"/>
          </a:solidFill>
          <a:ln w="22320">
            <a:solidFill>
              <a:srgbClr val="0070C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 b="1" i="1" strike="noStrike" spc="-1">
                <a:solidFill>
                  <a:srgbClr val="000000"/>
                </a:solidFill>
                <a:latin typeface="Times New Roman" panose="02020603050405020304"/>
              </a:rPr>
              <a:t>Um para muitos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20" name="CustomShape 14"/>
          <p:cNvSpPr/>
          <p:nvPr/>
        </p:nvSpPr>
        <p:spPr>
          <a:xfrm>
            <a:off x="250920" y="5516640"/>
            <a:ext cx="2303280" cy="39528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Empregado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21" name="CustomShape 15"/>
          <p:cNvSpPr/>
          <p:nvPr/>
        </p:nvSpPr>
        <p:spPr>
          <a:xfrm>
            <a:off x="4100400" y="5516640"/>
            <a:ext cx="2269800" cy="39528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Departamento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22" name="Line 16"/>
          <p:cNvSpPr/>
          <p:nvPr/>
        </p:nvSpPr>
        <p:spPr>
          <a:xfrm>
            <a:off x="2554200" y="5716440"/>
            <a:ext cx="1546200" cy="3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17"/>
          <p:cNvSpPr/>
          <p:nvPr/>
        </p:nvSpPr>
        <p:spPr>
          <a:xfrm>
            <a:off x="2603160" y="5856120"/>
            <a:ext cx="52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0..*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224" name="CustomShape 18"/>
          <p:cNvSpPr/>
          <p:nvPr/>
        </p:nvSpPr>
        <p:spPr>
          <a:xfrm>
            <a:off x="3611160" y="5869080"/>
            <a:ext cx="52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1..*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225" name="CustomShape 19"/>
          <p:cNvSpPr/>
          <p:nvPr/>
        </p:nvSpPr>
        <p:spPr>
          <a:xfrm>
            <a:off x="6767640" y="5256360"/>
            <a:ext cx="2195280" cy="404280"/>
          </a:xfrm>
          <a:prstGeom prst="borderCallout1">
            <a:avLst>
              <a:gd name="adj1" fmla="val 46051"/>
              <a:gd name="adj2" fmla="val 1255"/>
              <a:gd name="adj3" fmla="val 122926"/>
              <a:gd name="adj4" fmla="val -16787"/>
            </a:avLst>
          </a:prstGeom>
          <a:solidFill>
            <a:srgbClr val="92D050"/>
          </a:solidFill>
          <a:ln w="22320">
            <a:solidFill>
              <a:srgbClr val="0070C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 b="1" i="1" strike="noStrike" spc="-1">
                <a:solidFill>
                  <a:srgbClr val="000000"/>
                </a:solidFill>
                <a:latin typeface="Times New Roman" panose="02020603050405020304"/>
              </a:rPr>
              <a:t>Muitos para muitos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26" name="TextShape 20"/>
          <p:cNvSpPr txBox="1"/>
          <p:nvPr/>
        </p:nvSpPr>
        <p:spPr>
          <a:xfrm>
            <a:off x="914400" y="274680"/>
            <a:ext cx="797832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Conectividades entre Classes</a:t>
            </a:r>
            <a:endParaRPr lang="pt-BR" sz="36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27" name="TextShape 21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D9D73595-5E97-40B1-BCF8-BD904BA52456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1600200"/>
            <a:ext cx="8507160" cy="453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0" strike="noStrike" spc="-1">
                <a:solidFill>
                  <a:srgbClr val="000000"/>
                </a:solidFill>
                <a:latin typeface="Arial" panose="020B0604020202020204"/>
              </a:rPr>
              <a:t>Associação Binária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Associações entre duas classes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Mais comum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Exemplo: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Tipos de Associação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B0A16E33-466D-4A11-8A30-7858B18C44EA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pic>
        <p:nvPicPr>
          <p:cNvPr id="231" name="Imagem 230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4025880"/>
            <a:ext cx="8204040" cy="262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1600200"/>
            <a:ext cx="8507160" cy="453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0" strike="noStrike" spc="-1">
                <a:solidFill>
                  <a:srgbClr val="000000"/>
                </a:solidFill>
                <a:latin typeface="Arial" panose="020B0604020202020204"/>
              </a:rPr>
              <a:t>Associação Unária (ou Reflexiva)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Ocorre quando uma classe relaciona com si mesmo.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Exemplo: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Tipos de Associação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91151F74-8917-4D83-A288-3342199A8D0F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pic>
        <p:nvPicPr>
          <p:cNvPr id="235" name="Imagem 1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280" y="3429000"/>
            <a:ext cx="3479400" cy="308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1"/>
          <p:cNvGrpSpPr/>
          <p:nvPr/>
        </p:nvGrpSpPr>
        <p:grpSpPr>
          <a:xfrm>
            <a:off x="611280" y="1684440"/>
            <a:ext cx="3025440" cy="1960200"/>
            <a:chOff x="611280" y="1684440"/>
            <a:chExt cx="3025440" cy="1960200"/>
          </a:xfrm>
        </p:grpSpPr>
        <p:sp>
          <p:nvSpPr>
            <p:cNvPr id="237" name="CustomShape 2"/>
            <p:cNvSpPr/>
            <p:nvPr/>
          </p:nvSpPr>
          <p:spPr>
            <a:xfrm>
              <a:off x="611280" y="1684440"/>
              <a:ext cx="3025440" cy="3902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Departamento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238" name="CustomShape 3"/>
            <p:cNvSpPr/>
            <p:nvPr/>
          </p:nvSpPr>
          <p:spPr>
            <a:xfrm>
              <a:off x="611280" y="2075040"/>
              <a:ext cx="3025440" cy="46800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-</a:t>
              </a: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 descricao: String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239" name="CustomShape 4"/>
            <p:cNvSpPr/>
            <p:nvPr/>
          </p:nvSpPr>
          <p:spPr>
            <a:xfrm>
              <a:off x="611280" y="2546280"/>
              <a:ext cx="3025440" cy="109836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+ </a:t>
              </a: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Departamento()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+</a:t>
              </a: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 GETs()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+</a:t>
              </a: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 SETs()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</p:grpSp>
      <p:sp>
        <p:nvSpPr>
          <p:cNvPr id="240" name="TextShape 5"/>
          <p:cNvSpPr txBox="1"/>
          <p:nvPr/>
        </p:nvSpPr>
        <p:spPr>
          <a:xfrm>
            <a:off x="914400" y="291960"/>
            <a:ext cx="797832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Representação Gráfica de associação entre Classes</a:t>
            </a:r>
            <a:endParaRPr lang="pt-BR" sz="36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41" name="TextShape 6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8F786CB7-CEC6-4A57-B701-7DA422F5B371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grpSp>
        <p:nvGrpSpPr>
          <p:cNvPr id="242" name="Group 7"/>
          <p:cNvGrpSpPr/>
          <p:nvPr/>
        </p:nvGrpSpPr>
        <p:grpSpPr>
          <a:xfrm>
            <a:off x="5867280" y="1628640"/>
            <a:ext cx="2952360" cy="2155320"/>
            <a:chOff x="5867280" y="1628640"/>
            <a:chExt cx="2952360" cy="2155320"/>
          </a:xfrm>
        </p:grpSpPr>
        <p:sp>
          <p:nvSpPr>
            <p:cNvPr id="243" name="CustomShape 8"/>
            <p:cNvSpPr/>
            <p:nvPr/>
          </p:nvSpPr>
          <p:spPr>
            <a:xfrm>
              <a:off x="5867280" y="1628640"/>
              <a:ext cx="2952360" cy="3902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Funcionario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244" name="CustomShape 9"/>
            <p:cNvSpPr/>
            <p:nvPr/>
          </p:nvSpPr>
          <p:spPr>
            <a:xfrm>
              <a:off x="5867280" y="2019240"/>
              <a:ext cx="2952360" cy="75852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-</a:t>
              </a: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 nome: String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-</a:t>
              </a: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 salario: Double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245" name="CustomShape 10"/>
            <p:cNvSpPr/>
            <p:nvPr/>
          </p:nvSpPr>
          <p:spPr>
            <a:xfrm>
              <a:off x="5867280" y="2763720"/>
              <a:ext cx="2952360" cy="10202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+ </a:t>
              </a: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Funcionario()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+</a:t>
              </a: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 GETs()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+</a:t>
              </a: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 SETs()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</p:grpSp>
      <p:grpSp>
        <p:nvGrpSpPr>
          <p:cNvPr id="246" name="Group 11"/>
          <p:cNvGrpSpPr/>
          <p:nvPr/>
        </p:nvGrpSpPr>
        <p:grpSpPr>
          <a:xfrm>
            <a:off x="611280" y="4292640"/>
            <a:ext cx="3025440" cy="2144520"/>
            <a:chOff x="611280" y="4292640"/>
            <a:chExt cx="3025440" cy="2144520"/>
          </a:xfrm>
        </p:grpSpPr>
        <p:sp>
          <p:nvSpPr>
            <p:cNvPr id="247" name="CustomShape 12"/>
            <p:cNvSpPr/>
            <p:nvPr/>
          </p:nvSpPr>
          <p:spPr>
            <a:xfrm>
              <a:off x="611280" y="4292640"/>
              <a:ext cx="3025440" cy="3902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Departamento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248" name="CustomShape 13"/>
            <p:cNvSpPr/>
            <p:nvPr/>
          </p:nvSpPr>
          <p:spPr>
            <a:xfrm>
              <a:off x="611280" y="4683240"/>
              <a:ext cx="3025440" cy="7520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-</a:t>
              </a: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 descricao: String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0000"/>
                  </a:solidFill>
                  <a:latin typeface="Arial" panose="020B0604020202020204"/>
                </a:rPr>
                <a:t>- func[]: Funcionario[5]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249" name="CustomShape 14"/>
            <p:cNvSpPr/>
            <p:nvPr/>
          </p:nvSpPr>
          <p:spPr>
            <a:xfrm>
              <a:off x="611280" y="5411880"/>
              <a:ext cx="3025440" cy="102528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+ </a:t>
              </a: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Departamento()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+</a:t>
              </a: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 GETs()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+</a:t>
              </a: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 SETs()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</p:grpSp>
      <p:grpSp>
        <p:nvGrpSpPr>
          <p:cNvPr id="250" name="Group 15"/>
          <p:cNvGrpSpPr/>
          <p:nvPr/>
        </p:nvGrpSpPr>
        <p:grpSpPr>
          <a:xfrm>
            <a:off x="5867280" y="4294080"/>
            <a:ext cx="2952360" cy="2392200"/>
            <a:chOff x="5867280" y="4294080"/>
            <a:chExt cx="2952360" cy="2392200"/>
          </a:xfrm>
        </p:grpSpPr>
        <p:sp>
          <p:nvSpPr>
            <p:cNvPr id="251" name="CustomShape 16"/>
            <p:cNvSpPr/>
            <p:nvPr/>
          </p:nvSpPr>
          <p:spPr>
            <a:xfrm>
              <a:off x="5867280" y="4294080"/>
              <a:ext cx="2952360" cy="3902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Funcionario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252" name="CustomShape 17"/>
            <p:cNvSpPr/>
            <p:nvPr/>
          </p:nvSpPr>
          <p:spPr>
            <a:xfrm>
              <a:off x="5867280" y="4684680"/>
              <a:ext cx="2952360" cy="10220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-</a:t>
              </a: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 nome: String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-</a:t>
              </a: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 salario: Double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0000"/>
                  </a:solidFill>
                  <a:latin typeface="Arial" panose="020B0604020202020204"/>
                </a:rPr>
                <a:t>- dep: Departamento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253" name="CustomShape 18"/>
            <p:cNvSpPr/>
            <p:nvPr/>
          </p:nvSpPr>
          <p:spPr>
            <a:xfrm>
              <a:off x="5867280" y="5703840"/>
              <a:ext cx="2952360" cy="9824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+ </a:t>
              </a: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Funcionario()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+</a:t>
              </a: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 GETs()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+</a:t>
              </a: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 SETs()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</p:grpSp>
      <p:sp>
        <p:nvSpPr>
          <p:cNvPr id="254" name="CustomShape 19"/>
          <p:cNvSpPr/>
          <p:nvPr/>
        </p:nvSpPr>
        <p:spPr>
          <a:xfrm>
            <a:off x="42840" y="4017960"/>
            <a:ext cx="9035640" cy="457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5" name="CustomShape 20"/>
          <p:cNvSpPr/>
          <p:nvPr/>
        </p:nvSpPr>
        <p:spPr>
          <a:xfrm>
            <a:off x="3776040" y="1525680"/>
            <a:ext cx="200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CC"/>
                </a:solidFill>
                <a:latin typeface="Arial" panose="020B0604020202020204"/>
              </a:rPr>
              <a:t>Representação 1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256" name="CustomShape 21"/>
          <p:cNvSpPr/>
          <p:nvPr/>
        </p:nvSpPr>
        <p:spPr>
          <a:xfrm>
            <a:off x="3776040" y="5740560"/>
            <a:ext cx="2007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CC"/>
                </a:solidFill>
                <a:latin typeface="Arial" panose="020B0604020202020204"/>
              </a:rPr>
              <a:t>Representação 2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257" name="Line 22"/>
          <p:cNvSpPr/>
          <p:nvPr/>
        </p:nvSpPr>
        <p:spPr>
          <a:xfrm flipH="1">
            <a:off x="3636720" y="2268360"/>
            <a:ext cx="2230560" cy="3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3"/>
          <p:cNvSpPr/>
          <p:nvPr/>
        </p:nvSpPr>
        <p:spPr>
          <a:xfrm>
            <a:off x="3635280" y="2298600"/>
            <a:ext cx="5760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1" strike="noStrike" spc="-1">
                <a:solidFill>
                  <a:srgbClr val="FF0000"/>
                </a:solidFill>
                <a:latin typeface="Arial" panose="020B0604020202020204"/>
              </a:rPr>
              <a:t>0..1</a:t>
            </a:r>
            <a:endParaRPr lang="pt-BR" sz="1600" b="0" strike="noStrike" spc="-1">
              <a:latin typeface="Arial" panose="020B0604020202020204"/>
            </a:endParaRPr>
          </a:p>
        </p:txBody>
      </p:sp>
      <p:sp>
        <p:nvSpPr>
          <p:cNvPr id="259" name="CustomShape 24"/>
          <p:cNvSpPr/>
          <p:nvPr/>
        </p:nvSpPr>
        <p:spPr>
          <a:xfrm>
            <a:off x="5340240" y="2289240"/>
            <a:ext cx="5266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1" strike="noStrike" spc="-1">
                <a:solidFill>
                  <a:srgbClr val="FF0000"/>
                </a:solidFill>
                <a:latin typeface="Arial" panose="020B0604020202020204"/>
              </a:rPr>
              <a:t>0..5</a:t>
            </a:r>
            <a:endParaRPr lang="pt-BR" sz="1600" b="0" strike="noStrike" spc="-1">
              <a:latin typeface="Arial" panose="020B0604020202020204"/>
            </a:endParaRPr>
          </a:p>
        </p:txBody>
      </p:sp>
      <p:sp>
        <p:nvSpPr>
          <p:cNvPr id="260" name="CustomShape 25"/>
          <p:cNvSpPr/>
          <p:nvPr/>
        </p:nvSpPr>
        <p:spPr>
          <a:xfrm>
            <a:off x="3382920" y="2922480"/>
            <a:ext cx="2773080" cy="2304720"/>
          </a:xfrm>
          <a:prstGeom prst="star8">
            <a:avLst>
              <a:gd name="adj" fmla="val 37500"/>
            </a:avLst>
          </a:prstGeom>
          <a:solidFill>
            <a:srgbClr val="FFFF00"/>
          </a:solidFill>
          <a:ln>
            <a:solidFill>
              <a:srgbClr val="0066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As duas representações são equivalentes!!!</a:t>
            </a:r>
            <a:endParaRPr lang="pt-BR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2646360"/>
            <a:ext cx="8507160" cy="36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Departamento.java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Funcionario.java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57200" y="1927080"/>
            <a:ext cx="2242800" cy="45612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Departamento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6227640" y="1927080"/>
            <a:ext cx="2458800" cy="45612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Funcionario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264" name="Line 4"/>
          <p:cNvSpPr/>
          <p:nvPr/>
        </p:nvSpPr>
        <p:spPr>
          <a:xfrm>
            <a:off x="2700000" y="2157120"/>
            <a:ext cx="3527640" cy="180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5"/>
          <p:cNvSpPr/>
          <p:nvPr/>
        </p:nvSpPr>
        <p:spPr>
          <a:xfrm>
            <a:off x="3785040" y="1724040"/>
            <a:ext cx="10148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Arial" panose="020B0604020202020204"/>
              </a:rPr>
              <a:t>Possui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66" name="CustomShape 6"/>
          <p:cNvSpPr/>
          <p:nvPr/>
        </p:nvSpPr>
        <p:spPr>
          <a:xfrm>
            <a:off x="2710440" y="2205000"/>
            <a:ext cx="56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0000"/>
                </a:solidFill>
                <a:latin typeface="Arial" panose="020B0604020202020204"/>
              </a:rPr>
              <a:t>0..1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267" name="TextShape 7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Associação </a:t>
            </a:r>
            <a:r>
              <a:rPr lang="pt-BR" sz="3600" b="0" i="1" strike="noStrike" spc="-1">
                <a:solidFill>
                  <a:srgbClr val="464646"/>
                </a:solidFill>
                <a:latin typeface="Arial" panose="020B0604020202020204"/>
              </a:rPr>
              <a:t>“um para um”</a:t>
            </a: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 em Python</a:t>
            </a:r>
            <a:endParaRPr lang="pt-BR" sz="36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68" name="TextShape 8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4762BF2C-3511-4CF3-B31E-AAF57CEF7167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269" name="TextShape 9"/>
          <p:cNvSpPr txBox="1"/>
          <p:nvPr/>
        </p:nvSpPr>
        <p:spPr>
          <a:xfrm>
            <a:off x="684360" y="3213000"/>
            <a:ext cx="8051400" cy="1152000"/>
          </a:xfrm>
          <a:prstGeom prst="rect">
            <a:avLst/>
          </a:prstGeom>
          <a:noFill/>
          <a:ln w="34920">
            <a:solidFill>
              <a:srgbClr val="008000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100" b="1" strike="noStrike" spc="-1">
                <a:solidFill>
                  <a:srgbClr val="0505FF"/>
                </a:solidFill>
                <a:latin typeface="Courier New" panose="02070309020205020404"/>
              </a:rPr>
              <a:t>class </a:t>
            </a:r>
            <a:r>
              <a:rPr lang="pt-BR" sz="2100" b="1" i="1" strike="noStrike" spc="-1">
                <a:solidFill>
                  <a:srgbClr val="000000"/>
                </a:solidFill>
                <a:latin typeface="Courier New" panose="02070309020205020404"/>
              </a:rPr>
              <a:t>Departamento(object)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{</a:t>
            </a:r>
            <a:endParaRPr lang="pt-BR" sz="2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   </a:t>
            </a: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private </a:t>
            </a:r>
            <a:r>
              <a:rPr lang="pt-BR" sz="2100" b="1" strike="noStrike" spc="-1">
                <a:solidFill>
                  <a:srgbClr val="FF0000"/>
                </a:solidFill>
                <a:latin typeface="Courier New" panose="02070309020205020404"/>
              </a:rPr>
              <a:t>Funcionario </a:t>
            </a:r>
            <a:r>
              <a:rPr lang="pt-BR" sz="2100" b="1" strike="noStrike" spc="-1">
                <a:solidFill>
                  <a:srgbClr val="008000"/>
                </a:solidFill>
                <a:latin typeface="Courier New" panose="02070309020205020404"/>
              </a:rPr>
              <a:t>func 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= </a:t>
            </a: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new </a:t>
            </a:r>
            <a:r>
              <a:rPr lang="pt-BR" sz="2100" b="1" strike="noStrike" spc="-1">
                <a:solidFill>
                  <a:srgbClr val="FF0000"/>
                </a:solidFill>
                <a:latin typeface="Courier New" panose="02070309020205020404"/>
              </a:rPr>
              <a:t>Funcionario()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;</a:t>
            </a:r>
            <a:endParaRPr lang="pt-BR" sz="2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</a:pP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}</a:t>
            </a:r>
            <a:endParaRPr lang="pt-BR" sz="21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0" name="CustomShape 10"/>
          <p:cNvSpPr/>
          <p:nvPr/>
        </p:nvSpPr>
        <p:spPr>
          <a:xfrm>
            <a:off x="687240" y="5229360"/>
            <a:ext cx="8048160" cy="1152000"/>
          </a:xfrm>
          <a:prstGeom prst="rect">
            <a:avLst/>
          </a:prstGeom>
          <a:noFill/>
          <a:ln w="34920">
            <a:solidFill>
              <a:srgbClr val="008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public </a:t>
            </a:r>
            <a:r>
              <a:rPr lang="pt-BR" sz="2100" b="1" strike="noStrike" spc="-1">
                <a:solidFill>
                  <a:srgbClr val="0505FF"/>
                </a:solidFill>
                <a:latin typeface="Courier New" panose="02070309020205020404"/>
              </a:rPr>
              <a:t>class </a:t>
            </a:r>
            <a:r>
              <a:rPr lang="pt-BR" sz="2100" b="1" i="1" strike="noStrike" spc="-1">
                <a:solidFill>
                  <a:srgbClr val="000000"/>
                </a:solidFill>
                <a:latin typeface="Courier New" panose="02070309020205020404"/>
              </a:rPr>
              <a:t>Funcionario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{</a:t>
            </a:r>
            <a:endParaRPr lang="pt-BR" sz="2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   </a:t>
            </a: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private </a:t>
            </a:r>
            <a:r>
              <a:rPr lang="pt-BR" sz="2100" b="1" strike="noStrike" spc="-1">
                <a:solidFill>
                  <a:srgbClr val="FF0000"/>
                </a:solidFill>
                <a:latin typeface="Courier New" panose="02070309020205020404"/>
              </a:rPr>
              <a:t>Departamento </a:t>
            </a:r>
            <a:r>
              <a:rPr lang="pt-BR" sz="2100" b="1" strike="noStrike" spc="-1">
                <a:solidFill>
                  <a:srgbClr val="008000"/>
                </a:solidFill>
                <a:latin typeface="Courier New" panose="02070309020205020404"/>
              </a:rPr>
              <a:t>dep 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= </a:t>
            </a: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new </a:t>
            </a:r>
            <a:r>
              <a:rPr lang="pt-BR" sz="2100" b="1" strike="noStrike" spc="-1">
                <a:solidFill>
                  <a:srgbClr val="FF0000"/>
                </a:solidFill>
                <a:latin typeface="Courier New" panose="02070309020205020404"/>
              </a:rPr>
              <a:t>Departamento()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;</a:t>
            </a:r>
            <a:endParaRPr lang="pt-BR" sz="2100" b="0" strike="noStrike" spc="-1"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</a:pP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}</a:t>
            </a:r>
            <a:endParaRPr lang="pt-BR" sz="2100" b="0" strike="noStrike" spc="-1">
              <a:latin typeface="Arial" panose="020B0604020202020204"/>
            </a:endParaRPr>
          </a:p>
        </p:txBody>
      </p:sp>
      <p:sp>
        <p:nvSpPr>
          <p:cNvPr id="271" name="CustomShape 11"/>
          <p:cNvSpPr/>
          <p:nvPr/>
        </p:nvSpPr>
        <p:spPr>
          <a:xfrm>
            <a:off x="5662440" y="2195640"/>
            <a:ext cx="56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0000"/>
                </a:solidFill>
                <a:latin typeface="Arial" panose="020B0604020202020204"/>
              </a:rPr>
              <a:t>0..1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272" name="CustomShape 12"/>
          <p:cNvSpPr/>
          <p:nvPr/>
        </p:nvSpPr>
        <p:spPr>
          <a:xfrm rot="5400000">
            <a:off x="4758840" y="1804320"/>
            <a:ext cx="336240" cy="226800"/>
          </a:xfrm>
          <a:prstGeom prst="triangle">
            <a:avLst>
              <a:gd name="adj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57200" y="2646360"/>
            <a:ext cx="8507160" cy="36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Departamento.java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Funcionario.java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57200" y="1927080"/>
            <a:ext cx="2249280" cy="45612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Departamento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6227640" y="1927080"/>
            <a:ext cx="2458800" cy="45612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Funcionario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276" name="Line 4"/>
          <p:cNvSpPr/>
          <p:nvPr/>
        </p:nvSpPr>
        <p:spPr>
          <a:xfrm>
            <a:off x="2706480" y="2158920"/>
            <a:ext cx="3521160" cy="3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5"/>
          <p:cNvSpPr/>
          <p:nvPr/>
        </p:nvSpPr>
        <p:spPr>
          <a:xfrm>
            <a:off x="3785040" y="1724040"/>
            <a:ext cx="10148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Arial" panose="020B0604020202020204"/>
              </a:rPr>
              <a:t>Possui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78" name="CustomShape 6"/>
          <p:cNvSpPr/>
          <p:nvPr/>
        </p:nvSpPr>
        <p:spPr>
          <a:xfrm>
            <a:off x="5662440" y="2205000"/>
            <a:ext cx="56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0000"/>
                </a:solidFill>
                <a:latin typeface="Arial" panose="020B0604020202020204"/>
              </a:rPr>
              <a:t>1..5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279" name="TextShape 7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Associação </a:t>
            </a:r>
            <a:r>
              <a:rPr lang="pt-BR" sz="3600" b="0" i="1" strike="noStrike" spc="-1">
                <a:solidFill>
                  <a:srgbClr val="464646"/>
                </a:solidFill>
                <a:latin typeface="Arial" panose="020B0604020202020204"/>
              </a:rPr>
              <a:t>“um para muitos”</a:t>
            </a: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 em Java</a:t>
            </a:r>
            <a:endParaRPr lang="pt-BR" sz="36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80" name="TextShape 8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D3239C1C-0EEC-47E4-B771-AD25D3930621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281" name="CustomShape 9"/>
          <p:cNvSpPr/>
          <p:nvPr/>
        </p:nvSpPr>
        <p:spPr>
          <a:xfrm>
            <a:off x="2710440" y="2205000"/>
            <a:ext cx="56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0000"/>
                </a:solidFill>
                <a:latin typeface="Arial" panose="020B0604020202020204"/>
              </a:rPr>
              <a:t>0..1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282" name="TextShape 10"/>
          <p:cNvSpPr txBox="1"/>
          <p:nvPr/>
        </p:nvSpPr>
        <p:spPr>
          <a:xfrm>
            <a:off x="603360" y="5084640"/>
            <a:ext cx="8216640" cy="1152000"/>
          </a:xfrm>
          <a:prstGeom prst="rect">
            <a:avLst/>
          </a:prstGeom>
          <a:noFill/>
          <a:ln w="34920">
            <a:solidFill>
              <a:srgbClr val="008000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public </a:t>
            </a:r>
            <a:r>
              <a:rPr lang="pt-BR" sz="2100" b="1" strike="noStrike" spc="-1">
                <a:solidFill>
                  <a:srgbClr val="0505FF"/>
                </a:solidFill>
                <a:latin typeface="Courier New" panose="02070309020205020404"/>
              </a:rPr>
              <a:t>class </a:t>
            </a:r>
            <a:r>
              <a:rPr lang="pt-BR" sz="2100" b="1" i="1" strike="noStrike" spc="-1">
                <a:solidFill>
                  <a:srgbClr val="000000"/>
                </a:solidFill>
                <a:latin typeface="Courier New" panose="02070309020205020404"/>
              </a:rPr>
              <a:t>Funcionario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{</a:t>
            </a:r>
            <a:endParaRPr lang="pt-BR" sz="2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   </a:t>
            </a: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private </a:t>
            </a:r>
            <a:r>
              <a:rPr lang="pt-BR" sz="2100" b="1" strike="noStrike" spc="-1">
                <a:solidFill>
                  <a:srgbClr val="FF0000"/>
                </a:solidFill>
                <a:latin typeface="Courier New" panose="02070309020205020404"/>
              </a:rPr>
              <a:t>Departamento </a:t>
            </a:r>
            <a:r>
              <a:rPr lang="pt-BR" sz="2100" b="1" strike="noStrike" spc="-1">
                <a:solidFill>
                  <a:srgbClr val="008000"/>
                </a:solidFill>
                <a:latin typeface="Courier New" panose="02070309020205020404"/>
              </a:rPr>
              <a:t>dep 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= </a:t>
            </a: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new </a:t>
            </a:r>
            <a:r>
              <a:rPr lang="pt-BR" sz="2100" b="1" strike="noStrike" spc="-1">
                <a:solidFill>
                  <a:srgbClr val="FF0000"/>
                </a:solidFill>
                <a:latin typeface="Courier New" panose="02070309020205020404"/>
              </a:rPr>
              <a:t>Departamento()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;</a:t>
            </a:r>
            <a:endParaRPr lang="pt-BR" sz="2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</a:pP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}</a:t>
            </a:r>
            <a:endParaRPr lang="pt-BR" sz="21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3" name="CustomShape 11"/>
          <p:cNvSpPr/>
          <p:nvPr/>
        </p:nvSpPr>
        <p:spPr>
          <a:xfrm>
            <a:off x="324000" y="3213000"/>
            <a:ext cx="8496000" cy="1152000"/>
          </a:xfrm>
          <a:prstGeom prst="rect">
            <a:avLst/>
          </a:prstGeom>
          <a:noFill/>
          <a:ln w="34920">
            <a:solidFill>
              <a:srgbClr val="008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public </a:t>
            </a:r>
            <a:r>
              <a:rPr lang="pt-BR" sz="2100" b="1" strike="noStrike" spc="-1">
                <a:solidFill>
                  <a:srgbClr val="0505FF"/>
                </a:solidFill>
                <a:latin typeface="Courier New" panose="02070309020205020404"/>
              </a:rPr>
              <a:t>class </a:t>
            </a:r>
            <a:r>
              <a:rPr lang="pt-BR" sz="2100" b="1" i="1" strike="noStrike" spc="-1">
                <a:solidFill>
                  <a:srgbClr val="000000"/>
                </a:solidFill>
                <a:latin typeface="Courier New" panose="02070309020205020404"/>
              </a:rPr>
              <a:t>Departamento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{</a:t>
            </a:r>
            <a:endParaRPr lang="pt-BR" sz="2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   </a:t>
            </a: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private </a:t>
            </a:r>
            <a:r>
              <a:rPr lang="pt-BR" sz="2100" b="1" strike="noStrike" spc="-1">
                <a:solidFill>
                  <a:srgbClr val="FF0000"/>
                </a:solidFill>
                <a:latin typeface="Courier New" panose="02070309020205020404"/>
              </a:rPr>
              <a:t>Funcionario[] </a:t>
            </a:r>
            <a:r>
              <a:rPr lang="pt-BR" sz="2100" b="1" strike="noStrike" spc="-1">
                <a:solidFill>
                  <a:srgbClr val="008000"/>
                </a:solidFill>
                <a:latin typeface="Courier New" panose="02070309020205020404"/>
              </a:rPr>
              <a:t>func 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= </a:t>
            </a: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new </a:t>
            </a:r>
            <a:r>
              <a:rPr lang="pt-BR" sz="2100" b="1" strike="noStrike" spc="-1">
                <a:solidFill>
                  <a:srgbClr val="FF0000"/>
                </a:solidFill>
                <a:latin typeface="Courier New" panose="02070309020205020404"/>
              </a:rPr>
              <a:t>Funcionario[5]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;</a:t>
            </a:r>
            <a:endParaRPr lang="pt-BR" sz="2100" b="0" strike="noStrike" spc="-1"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</a:pP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}</a:t>
            </a:r>
            <a:endParaRPr lang="pt-BR" sz="2100" b="0" strike="noStrike" spc="-1">
              <a:latin typeface="Arial" panose="020B0604020202020204"/>
            </a:endParaRPr>
          </a:p>
        </p:txBody>
      </p:sp>
      <p:sp>
        <p:nvSpPr>
          <p:cNvPr id="284" name="CustomShape 12"/>
          <p:cNvSpPr/>
          <p:nvPr/>
        </p:nvSpPr>
        <p:spPr>
          <a:xfrm rot="5400000">
            <a:off x="4745160" y="1807920"/>
            <a:ext cx="336240" cy="225000"/>
          </a:xfrm>
          <a:prstGeom prst="triangle">
            <a:avLst>
              <a:gd name="adj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57200" y="2646360"/>
            <a:ext cx="8507160" cy="36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Departamento.java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Funcionario.java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457200" y="1927080"/>
            <a:ext cx="2249280" cy="45612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Departamento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6227640" y="1927080"/>
            <a:ext cx="2458800" cy="45612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Funcionario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288" name="Line 4"/>
          <p:cNvSpPr/>
          <p:nvPr/>
        </p:nvSpPr>
        <p:spPr>
          <a:xfrm>
            <a:off x="2706480" y="2158920"/>
            <a:ext cx="3521160" cy="3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5"/>
          <p:cNvSpPr/>
          <p:nvPr/>
        </p:nvSpPr>
        <p:spPr>
          <a:xfrm>
            <a:off x="3785040" y="1724040"/>
            <a:ext cx="10148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Arial" panose="020B0604020202020204"/>
              </a:rPr>
              <a:t>Possui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90" name="CustomShape 6"/>
          <p:cNvSpPr/>
          <p:nvPr/>
        </p:nvSpPr>
        <p:spPr>
          <a:xfrm>
            <a:off x="5700240" y="2205000"/>
            <a:ext cx="52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0000"/>
                </a:solidFill>
                <a:latin typeface="Arial" panose="020B0604020202020204"/>
              </a:rPr>
              <a:t>1..*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291" name="TextShape 7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Associação </a:t>
            </a:r>
            <a:r>
              <a:rPr lang="pt-BR" sz="3600" b="0" i="1" strike="noStrike" spc="-1">
                <a:solidFill>
                  <a:srgbClr val="464646"/>
                </a:solidFill>
                <a:latin typeface="Arial" panose="020B0604020202020204"/>
              </a:rPr>
              <a:t>“um para muitos”</a:t>
            </a: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 em Java</a:t>
            </a:r>
            <a:endParaRPr lang="pt-BR" sz="36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92" name="TextShape 8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AC425707-186E-42E9-9970-EC71A6185B5B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293" name="CustomShape 9"/>
          <p:cNvSpPr/>
          <p:nvPr/>
        </p:nvSpPr>
        <p:spPr>
          <a:xfrm>
            <a:off x="755640" y="5229360"/>
            <a:ext cx="8064000" cy="1368000"/>
          </a:xfrm>
          <a:prstGeom prst="rect">
            <a:avLst/>
          </a:prstGeom>
          <a:noFill/>
          <a:ln w="34920">
            <a:solidFill>
              <a:srgbClr val="008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public </a:t>
            </a:r>
            <a:r>
              <a:rPr lang="pt-BR" sz="2100" b="1" strike="noStrike" spc="-1">
                <a:solidFill>
                  <a:srgbClr val="0505FF"/>
                </a:solidFill>
                <a:latin typeface="Courier New" panose="02070309020205020404"/>
              </a:rPr>
              <a:t>class </a:t>
            </a:r>
            <a:r>
              <a:rPr lang="pt-BR" sz="2100" b="1" i="1" strike="noStrike" spc="-1">
                <a:solidFill>
                  <a:srgbClr val="000000"/>
                </a:solidFill>
                <a:latin typeface="Courier New" panose="02070309020205020404"/>
              </a:rPr>
              <a:t>Funcionario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{</a:t>
            </a:r>
            <a:endParaRPr lang="pt-BR" sz="2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   </a:t>
            </a: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private </a:t>
            </a:r>
            <a:r>
              <a:rPr lang="pt-BR" sz="2100" b="1" strike="noStrike" spc="-1">
                <a:solidFill>
                  <a:srgbClr val="FF0000"/>
                </a:solidFill>
                <a:latin typeface="Courier New" panose="02070309020205020404"/>
              </a:rPr>
              <a:t>Departamento </a:t>
            </a:r>
            <a:r>
              <a:rPr lang="pt-BR" sz="2100" b="1" strike="noStrike" spc="-1">
                <a:solidFill>
                  <a:srgbClr val="008000"/>
                </a:solidFill>
                <a:latin typeface="Courier New" panose="02070309020205020404"/>
              </a:rPr>
              <a:t>dep 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= </a:t>
            </a: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new </a:t>
            </a:r>
            <a:r>
              <a:rPr lang="pt-BR" sz="2100" b="1" strike="noStrike" spc="-1">
                <a:solidFill>
                  <a:srgbClr val="FF0000"/>
                </a:solidFill>
                <a:latin typeface="Courier New" panose="02070309020205020404"/>
              </a:rPr>
              <a:t>Departamento()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;</a:t>
            </a:r>
            <a:endParaRPr lang="pt-BR" sz="2100" b="0" strike="noStrike" spc="-1"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</a:pP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}</a:t>
            </a:r>
            <a:endParaRPr lang="pt-BR" sz="2100" b="0" strike="noStrike" spc="-1">
              <a:latin typeface="Arial" panose="020B0604020202020204"/>
            </a:endParaRPr>
          </a:p>
        </p:txBody>
      </p:sp>
      <p:sp>
        <p:nvSpPr>
          <p:cNvPr id="294" name="CustomShape 10"/>
          <p:cNvSpPr/>
          <p:nvPr/>
        </p:nvSpPr>
        <p:spPr>
          <a:xfrm>
            <a:off x="915840" y="3213000"/>
            <a:ext cx="7903800" cy="1368000"/>
          </a:xfrm>
          <a:prstGeom prst="rect">
            <a:avLst/>
          </a:prstGeom>
          <a:noFill/>
          <a:ln w="34920">
            <a:solidFill>
              <a:srgbClr val="008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public </a:t>
            </a:r>
            <a:r>
              <a:rPr lang="pt-BR" sz="2100" b="1" strike="noStrike" spc="-1">
                <a:solidFill>
                  <a:srgbClr val="0505FF"/>
                </a:solidFill>
                <a:latin typeface="Courier New" panose="02070309020205020404"/>
              </a:rPr>
              <a:t>class </a:t>
            </a:r>
            <a:r>
              <a:rPr lang="pt-BR" sz="2100" b="1" i="1" strike="noStrike" spc="-1">
                <a:solidFill>
                  <a:srgbClr val="000000"/>
                </a:solidFill>
                <a:latin typeface="Courier New" panose="02070309020205020404"/>
              </a:rPr>
              <a:t>Departamento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{</a:t>
            </a:r>
            <a:endParaRPr lang="pt-BR" sz="2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private 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ArrayList</a:t>
            </a:r>
            <a:r>
              <a:rPr lang="pt-BR" sz="2100" b="1" strike="noStrike" spc="-1">
                <a:solidFill>
                  <a:srgbClr val="FF0000"/>
                </a:solidFill>
                <a:latin typeface="Courier New" panose="02070309020205020404"/>
              </a:rPr>
              <a:t>&lt;Funcionario&gt; </a:t>
            </a:r>
            <a:r>
              <a:rPr lang="pt-BR" sz="2100" b="1" strike="noStrike" spc="-1">
                <a:solidFill>
                  <a:srgbClr val="008000"/>
                </a:solidFill>
                <a:latin typeface="Courier New" panose="02070309020205020404"/>
              </a:rPr>
              <a:t>funcionarios 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= 			</a:t>
            </a: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new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 ArrayList</a:t>
            </a:r>
            <a:r>
              <a:rPr lang="pt-BR" sz="2100" b="1" strike="noStrike" spc="-1">
                <a:solidFill>
                  <a:srgbClr val="FF0000"/>
                </a:solidFill>
                <a:latin typeface="Courier New" panose="02070309020205020404"/>
              </a:rPr>
              <a:t>&lt;Funcionario&gt;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();</a:t>
            </a:r>
            <a:endParaRPr lang="pt-BR" sz="2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}</a:t>
            </a:r>
            <a:endParaRPr lang="pt-BR" sz="2100" b="0" strike="noStrike" spc="-1">
              <a:latin typeface="Arial" panose="020B0604020202020204"/>
            </a:endParaRPr>
          </a:p>
        </p:txBody>
      </p:sp>
      <p:sp>
        <p:nvSpPr>
          <p:cNvPr id="295" name="CustomShape 11"/>
          <p:cNvSpPr/>
          <p:nvPr/>
        </p:nvSpPr>
        <p:spPr>
          <a:xfrm>
            <a:off x="2710440" y="2205000"/>
            <a:ext cx="56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0000"/>
                </a:solidFill>
                <a:latin typeface="Arial" panose="020B0604020202020204"/>
              </a:rPr>
              <a:t>0..1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296" name="CustomShape 12"/>
          <p:cNvSpPr/>
          <p:nvPr/>
        </p:nvSpPr>
        <p:spPr>
          <a:xfrm rot="5400000">
            <a:off x="4748040" y="1809000"/>
            <a:ext cx="334440" cy="225000"/>
          </a:xfrm>
          <a:prstGeom prst="triangle">
            <a:avLst>
              <a:gd name="adj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57200" y="2646360"/>
            <a:ext cx="8507160" cy="36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Departamento.java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Funcionario.java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Associação </a:t>
            </a:r>
            <a:r>
              <a:rPr lang="pt-BR" sz="3600" b="0" i="1" strike="noStrike" spc="-1">
                <a:solidFill>
                  <a:srgbClr val="464646"/>
                </a:solidFill>
                <a:latin typeface="Arial" panose="020B0604020202020204"/>
              </a:rPr>
              <a:t>“muitos para muitos”</a:t>
            </a: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 em Java</a:t>
            </a:r>
            <a:endParaRPr lang="pt-BR" sz="36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99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061402CF-D03C-46C6-BDDD-8AC2BA5E2542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300" name="TextShape 4"/>
          <p:cNvSpPr txBox="1"/>
          <p:nvPr/>
        </p:nvSpPr>
        <p:spPr>
          <a:xfrm>
            <a:off x="176040" y="5156280"/>
            <a:ext cx="8818200" cy="1152000"/>
          </a:xfrm>
          <a:prstGeom prst="rect">
            <a:avLst/>
          </a:prstGeom>
          <a:noFill/>
          <a:ln w="34920">
            <a:solidFill>
              <a:srgbClr val="008000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public </a:t>
            </a:r>
            <a:r>
              <a:rPr lang="pt-BR" sz="2100" b="1" strike="noStrike" spc="-1">
                <a:solidFill>
                  <a:srgbClr val="0505FF"/>
                </a:solidFill>
                <a:latin typeface="Courier New" panose="02070309020205020404"/>
              </a:rPr>
              <a:t>class </a:t>
            </a:r>
            <a:r>
              <a:rPr lang="pt-BR" sz="2100" b="1" i="1" strike="noStrike" spc="-1">
                <a:solidFill>
                  <a:srgbClr val="000000"/>
                </a:solidFill>
                <a:latin typeface="Courier New" panose="02070309020205020404"/>
              </a:rPr>
              <a:t>Funcionario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{</a:t>
            </a:r>
            <a:endParaRPr lang="pt-BR" sz="2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   </a:t>
            </a: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private </a:t>
            </a:r>
            <a:r>
              <a:rPr lang="pt-BR" sz="2100" b="1" strike="noStrike" spc="-1">
                <a:solidFill>
                  <a:srgbClr val="FF0000"/>
                </a:solidFill>
                <a:latin typeface="Courier New" panose="02070309020205020404"/>
              </a:rPr>
              <a:t>Departamento[] </a:t>
            </a:r>
            <a:r>
              <a:rPr lang="pt-BR" sz="2100" b="1" strike="noStrike" spc="-1">
                <a:solidFill>
                  <a:srgbClr val="008000"/>
                </a:solidFill>
                <a:latin typeface="Courier New" panose="02070309020205020404"/>
              </a:rPr>
              <a:t>deps 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= </a:t>
            </a: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new </a:t>
            </a:r>
            <a:r>
              <a:rPr lang="pt-BR" sz="2100" b="1" strike="noStrike" spc="-1">
                <a:solidFill>
                  <a:srgbClr val="FF0000"/>
                </a:solidFill>
                <a:latin typeface="Courier New" panose="02070309020205020404"/>
              </a:rPr>
              <a:t>Departamento[2]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;</a:t>
            </a:r>
            <a:endParaRPr lang="pt-BR" sz="2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</a:pP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}</a:t>
            </a:r>
            <a:endParaRPr lang="pt-BR" sz="21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176040" y="3213000"/>
            <a:ext cx="8643600" cy="1152000"/>
          </a:xfrm>
          <a:prstGeom prst="rect">
            <a:avLst/>
          </a:prstGeom>
          <a:noFill/>
          <a:ln w="34920">
            <a:solidFill>
              <a:srgbClr val="008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public </a:t>
            </a:r>
            <a:r>
              <a:rPr lang="pt-BR" sz="2100" b="1" strike="noStrike" spc="-1">
                <a:solidFill>
                  <a:srgbClr val="0505FF"/>
                </a:solidFill>
                <a:latin typeface="Courier New" panose="02070309020205020404"/>
              </a:rPr>
              <a:t>class </a:t>
            </a:r>
            <a:r>
              <a:rPr lang="pt-BR" sz="2100" b="1" i="1" strike="noStrike" spc="-1">
                <a:solidFill>
                  <a:srgbClr val="000000"/>
                </a:solidFill>
                <a:latin typeface="Courier New" panose="02070309020205020404"/>
              </a:rPr>
              <a:t>Departamento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{</a:t>
            </a:r>
            <a:endParaRPr lang="pt-BR" sz="2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   </a:t>
            </a: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private </a:t>
            </a:r>
            <a:r>
              <a:rPr lang="pt-BR" sz="2100" b="1" strike="noStrike" spc="-1">
                <a:solidFill>
                  <a:srgbClr val="FF0000"/>
                </a:solidFill>
                <a:latin typeface="Courier New" panose="02070309020205020404"/>
              </a:rPr>
              <a:t>Funcionario[] </a:t>
            </a:r>
            <a:r>
              <a:rPr lang="pt-BR" sz="2100" b="1" strike="noStrike" spc="-1">
                <a:solidFill>
                  <a:srgbClr val="008000"/>
                </a:solidFill>
                <a:latin typeface="Courier New" panose="02070309020205020404"/>
              </a:rPr>
              <a:t>funcs 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= </a:t>
            </a: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new </a:t>
            </a:r>
            <a:r>
              <a:rPr lang="pt-BR" sz="2100" b="1" strike="noStrike" spc="-1">
                <a:solidFill>
                  <a:srgbClr val="FF0000"/>
                </a:solidFill>
                <a:latin typeface="Courier New" panose="02070309020205020404"/>
              </a:rPr>
              <a:t>Funcionario[5]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;</a:t>
            </a:r>
            <a:endParaRPr lang="pt-BR" sz="2100" b="0" strike="noStrike" spc="-1"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</a:pP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}</a:t>
            </a:r>
            <a:endParaRPr lang="pt-BR" sz="2100" b="0" strike="noStrike" spc="-1">
              <a:latin typeface="Arial" panose="020B0604020202020204"/>
            </a:endParaRPr>
          </a:p>
        </p:txBody>
      </p:sp>
      <p:sp>
        <p:nvSpPr>
          <p:cNvPr id="302" name="CustomShape 6"/>
          <p:cNvSpPr/>
          <p:nvPr/>
        </p:nvSpPr>
        <p:spPr>
          <a:xfrm>
            <a:off x="324000" y="1927080"/>
            <a:ext cx="2376000" cy="45612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Departamento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303" name="CustomShape 7"/>
          <p:cNvSpPr/>
          <p:nvPr/>
        </p:nvSpPr>
        <p:spPr>
          <a:xfrm>
            <a:off x="6227640" y="1927080"/>
            <a:ext cx="2458800" cy="45612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Funcionario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304" name="Line 8"/>
          <p:cNvSpPr/>
          <p:nvPr/>
        </p:nvSpPr>
        <p:spPr>
          <a:xfrm>
            <a:off x="2700000" y="2158920"/>
            <a:ext cx="3527640" cy="3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9"/>
          <p:cNvSpPr/>
          <p:nvPr/>
        </p:nvSpPr>
        <p:spPr>
          <a:xfrm>
            <a:off x="3785040" y="1724040"/>
            <a:ext cx="10148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Arial" panose="020B0604020202020204"/>
              </a:rPr>
              <a:t>Possui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06" name="CustomShape 10"/>
          <p:cNvSpPr/>
          <p:nvPr/>
        </p:nvSpPr>
        <p:spPr>
          <a:xfrm>
            <a:off x="5682240" y="2205000"/>
            <a:ext cx="56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0000"/>
                </a:solidFill>
                <a:latin typeface="Arial" panose="020B0604020202020204"/>
              </a:rPr>
              <a:t>1..5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307" name="CustomShape 11"/>
          <p:cNvSpPr/>
          <p:nvPr/>
        </p:nvSpPr>
        <p:spPr>
          <a:xfrm>
            <a:off x="2703960" y="2205000"/>
            <a:ext cx="56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0000"/>
                </a:solidFill>
                <a:latin typeface="Arial" panose="020B0604020202020204"/>
              </a:rPr>
              <a:t>1..2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308" name="CustomShape 12"/>
          <p:cNvSpPr/>
          <p:nvPr/>
        </p:nvSpPr>
        <p:spPr>
          <a:xfrm rot="5400000">
            <a:off x="4746960" y="1807920"/>
            <a:ext cx="336240" cy="225000"/>
          </a:xfrm>
          <a:prstGeom prst="triangle">
            <a:avLst>
              <a:gd name="adj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57200" y="2646360"/>
            <a:ext cx="8507160" cy="36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Departamento.java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Funcionario.java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395280" y="1927080"/>
            <a:ext cx="2360160" cy="45612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Departamento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6227640" y="1927080"/>
            <a:ext cx="2231640" cy="45612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Funcionario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312" name="Line 4"/>
          <p:cNvSpPr/>
          <p:nvPr/>
        </p:nvSpPr>
        <p:spPr>
          <a:xfrm>
            <a:off x="2755800" y="2158920"/>
            <a:ext cx="3471840" cy="3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5"/>
          <p:cNvSpPr/>
          <p:nvPr/>
        </p:nvSpPr>
        <p:spPr>
          <a:xfrm>
            <a:off x="3785040" y="1724040"/>
            <a:ext cx="10148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Arial" panose="020B0604020202020204"/>
              </a:rPr>
              <a:t>Possui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5700240" y="2205000"/>
            <a:ext cx="52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0000"/>
                </a:solidFill>
                <a:latin typeface="Arial" panose="020B0604020202020204"/>
              </a:rPr>
              <a:t>0..*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315" name="TextShape 7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Associação </a:t>
            </a:r>
            <a:r>
              <a:rPr lang="pt-BR" sz="3600" b="0" i="1" strike="noStrike" spc="-1">
                <a:solidFill>
                  <a:srgbClr val="464646"/>
                </a:solidFill>
                <a:latin typeface="Arial" panose="020B0604020202020204"/>
              </a:rPr>
              <a:t>“muitos para muitos”</a:t>
            </a: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 em Java</a:t>
            </a:r>
            <a:endParaRPr lang="pt-BR" sz="36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16" name="TextShape 8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E4CBEDAF-3EE5-46F4-B91A-B2DCD4652170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317" name="CustomShape 9"/>
          <p:cNvSpPr/>
          <p:nvPr/>
        </p:nvSpPr>
        <p:spPr>
          <a:xfrm>
            <a:off x="912960" y="5156280"/>
            <a:ext cx="7546680" cy="1368000"/>
          </a:xfrm>
          <a:prstGeom prst="rect">
            <a:avLst/>
          </a:prstGeom>
          <a:noFill/>
          <a:ln w="34920">
            <a:solidFill>
              <a:srgbClr val="008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public </a:t>
            </a:r>
            <a:r>
              <a:rPr lang="pt-BR" sz="2100" b="1" strike="noStrike" spc="-1">
                <a:solidFill>
                  <a:srgbClr val="0505FF"/>
                </a:solidFill>
                <a:latin typeface="Courier New" panose="02070309020205020404"/>
              </a:rPr>
              <a:t>class </a:t>
            </a:r>
            <a:r>
              <a:rPr lang="pt-BR" sz="2100" b="1" i="1" strike="noStrike" spc="-1">
                <a:solidFill>
                  <a:srgbClr val="000000"/>
                </a:solidFill>
                <a:latin typeface="Courier New" panose="02070309020205020404"/>
              </a:rPr>
              <a:t>Funcionario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{</a:t>
            </a:r>
            <a:endParaRPr lang="pt-BR" sz="2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   </a:t>
            </a: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private 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ArrayList</a:t>
            </a:r>
            <a:r>
              <a:rPr lang="pt-BR" sz="2100" b="1" strike="noStrike" spc="-1">
                <a:solidFill>
                  <a:srgbClr val="FF0000"/>
                </a:solidFill>
                <a:latin typeface="Courier New" panose="02070309020205020404"/>
              </a:rPr>
              <a:t>&lt;Departamento&gt; </a:t>
            </a:r>
            <a:r>
              <a:rPr lang="pt-BR" sz="2100" b="1" strike="noStrike" spc="-1">
                <a:solidFill>
                  <a:srgbClr val="008000"/>
                </a:solidFill>
                <a:latin typeface="Courier New" panose="02070309020205020404"/>
              </a:rPr>
              <a:t>deps 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= 			</a:t>
            </a: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new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 ArrayList</a:t>
            </a:r>
            <a:r>
              <a:rPr lang="pt-BR" sz="2100" b="1" strike="noStrike" spc="-1">
                <a:solidFill>
                  <a:srgbClr val="FF0000"/>
                </a:solidFill>
                <a:latin typeface="Courier New" panose="02070309020205020404"/>
              </a:rPr>
              <a:t>&lt;Departamento&gt;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(); </a:t>
            </a:r>
            <a:endParaRPr lang="pt-BR" sz="2100" b="0" strike="noStrike" spc="-1"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</a:pP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}</a:t>
            </a:r>
            <a:endParaRPr lang="pt-BR" sz="2100" b="0" strike="noStrike" spc="-1">
              <a:latin typeface="Arial" panose="020B0604020202020204"/>
            </a:endParaRPr>
          </a:p>
        </p:txBody>
      </p:sp>
      <p:sp>
        <p:nvSpPr>
          <p:cNvPr id="318" name="CustomShape 10"/>
          <p:cNvSpPr/>
          <p:nvPr/>
        </p:nvSpPr>
        <p:spPr>
          <a:xfrm>
            <a:off x="915840" y="3171960"/>
            <a:ext cx="7546680" cy="1336320"/>
          </a:xfrm>
          <a:prstGeom prst="rect">
            <a:avLst/>
          </a:prstGeom>
          <a:noFill/>
          <a:ln w="34920">
            <a:solidFill>
              <a:srgbClr val="008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public </a:t>
            </a:r>
            <a:r>
              <a:rPr lang="pt-BR" sz="2100" b="1" strike="noStrike" spc="-1">
                <a:solidFill>
                  <a:srgbClr val="0505FF"/>
                </a:solidFill>
                <a:latin typeface="Courier New" panose="02070309020205020404"/>
              </a:rPr>
              <a:t>class </a:t>
            </a:r>
            <a:r>
              <a:rPr lang="pt-BR" sz="2100" b="1" i="1" strike="noStrike" spc="-1">
                <a:solidFill>
                  <a:srgbClr val="000000"/>
                </a:solidFill>
                <a:latin typeface="Courier New" panose="02070309020205020404"/>
              </a:rPr>
              <a:t>Departamento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{</a:t>
            </a:r>
            <a:endParaRPr lang="pt-BR" sz="2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    </a:t>
            </a: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private 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ArrayList</a:t>
            </a:r>
            <a:r>
              <a:rPr lang="pt-BR" sz="2100" b="1" strike="noStrike" spc="-1">
                <a:solidFill>
                  <a:srgbClr val="FF0000"/>
                </a:solidFill>
                <a:latin typeface="Courier New" panose="02070309020205020404"/>
              </a:rPr>
              <a:t>&lt;Funcionario&gt; </a:t>
            </a:r>
            <a:r>
              <a:rPr lang="pt-BR" sz="2100" b="1" strike="noStrike" spc="-1">
                <a:solidFill>
                  <a:srgbClr val="008000"/>
                </a:solidFill>
                <a:latin typeface="Courier New" panose="02070309020205020404"/>
              </a:rPr>
              <a:t>funcs 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= </a:t>
            </a:r>
            <a:endParaRPr lang="pt-BR" sz="2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2100" b="1" strike="noStrike" spc="-1">
                <a:solidFill>
                  <a:srgbClr val="0000CC"/>
                </a:solidFill>
                <a:latin typeface="Courier New" panose="02070309020205020404"/>
              </a:rPr>
              <a:t>		new 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ArrayList</a:t>
            </a:r>
            <a:r>
              <a:rPr lang="pt-BR" sz="2100" b="1" strike="noStrike" spc="-1">
                <a:solidFill>
                  <a:srgbClr val="FF0000"/>
                </a:solidFill>
                <a:latin typeface="Courier New" panose="02070309020205020404"/>
              </a:rPr>
              <a:t>&lt;Funcionario&gt;</a:t>
            </a: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();</a:t>
            </a:r>
            <a:endParaRPr lang="pt-BR" sz="2100" b="0" strike="noStrike" spc="-1"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</a:pPr>
            <a:r>
              <a:rPr lang="pt-BR" sz="2100" b="1" strike="noStrike" spc="-1">
                <a:solidFill>
                  <a:srgbClr val="000000"/>
                </a:solidFill>
                <a:latin typeface="Courier New" panose="02070309020205020404"/>
              </a:rPr>
              <a:t>}</a:t>
            </a:r>
            <a:endParaRPr lang="pt-BR" sz="2100" b="0" strike="noStrike" spc="-1">
              <a:latin typeface="Arial" panose="020B0604020202020204"/>
            </a:endParaRPr>
          </a:p>
        </p:txBody>
      </p:sp>
      <p:sp>
        <p:nvSpPr>
          <p:cNvPr id="319" name="CustomShape 11"/>
          <p:cNvSpPr/>
          <p:nvPr/>
        </p:nvSpPr>
        <p:spPr>
          <a:xfrm>
            <a:off x="2820600" y="2205000"/>
            <a:ext cx="52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0000"/>
                </a:solidFill>
                <a:latin typeface="Arial" panose="020B0604020202020204"/>
              </a:rPr>
              <a:t>1..*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320" name="CustomShape 12"/>
          <p:cNvSpPr/>
          <p:nvPr/>
        </p:nvSpPr>
        <p:spPr>
          <a:xfrm rot="5400000">
            <a:off x="4745160" y="1807920"/>
            <a:ext cx="336240" cy="225000"/>
          </a:xfrm>
          <a:prstGeom prst="triangle">
            <a:avLst>
              <a:gd name="adj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Links Interessantes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914400" y="1447920"/>
            <a:ext cx="7905240" cy="457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u="sng" strike="noStrike" spc="-1">
                <a:solidFill>
                  <a:srgbClr val="FF8119"/>
                </a:solidFill>
                <a:uFillTx/>
                <a:latin typeface="Arial" panose="020B0604020202020204"/>
                <a:hlinkClick r:id="rId1"/>
              </a:rPr>
              <a:t>https://plleon.wordpress.com/2009/02/22/associacoes-entre-classes-de-objetos-uml/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u="sng" strike="noStrike" spc="-1">
                <a:solidFill>
                  <a:srgbClr val="FF8119"/>
                </a:solidFill>
                <a:uFillTx/>
                <a:latin typeface="Arial" panose="020B0604020202020204"/>
                <a:hlinkClick r:id="rId2"/>
              </a:rPr>
              <a:t>https://www.youtube.com/watch?v=vJvRhQ6Ggt0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FF2F7D5F-8AFA-4B08-8965-9B3347AE7BDF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914400" y="5067360"/>
            <a:ext cx="7314840" cy="522000"/>
          </a:xfrm>
          <a:prstGeom prst="rect">
            <a:avLst/>
          </a:prstGeom>
          <a:noFill/>
          <a:ln>
            <a:noFill/>
          </a:ln>
        </p:spPr>
        <p:txBody>
          <a:bodyPr bIns="91440" anchor="ctr"/>
          <a:lstStyle/>
          <a:p>
            <a:pPr algn="ctr">
              <a:lnSpc>
                <a:spcPct val="100000"/>
              </a:lnSpc>
            </a:pPr>
            <a:r>
              <a:rPr lang="pt-BR" sz="4400" b="1" strike="noStrike" spc="-1">
                <a:solidFill>
                  <a:srgbClr val="464646"/>
                </a:solidFill>
                <a:latin typeface="Arial" panose="020B0604020202020204"/>
              </a:rPr>
              <a:t>Vamos para a Prática!!!</a:t>
            </a:r>
            <a:endParaRPr lang="pt-BR" sz="44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146160" y="62085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057244C5-0420-4834-A885-FD8C85B5072F}" type="slidenum">
              <a:rPr lang="pt-BR" sz="1400" b="0" strike="noStrike" spc="-1">
                <a:solidFill>
                  <a:srgbClr val="FFFFFF"/>
                </a:solidFill>
                <a:latin typeface="Franklin Gothic Book"/>
                <a:ea typeface="Arial Unicode MS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pic>
        <p:nvPicPr>
          <p:cNvPr id="32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435640" y="671400"/>
            <a:ext cx="3096720" cy="3390480"/>
          </a:xfrm>
          <a:prstGeom prst="rect">
            <a:avLst/>
          </a:prstGeom>
          <a:ln>
            <a:noFill/>
          </a:ln>
        </p:spPr>
      </p:pic>
      <p:pic>
        <p:nvPicPr>
          <p:cNvPr id="32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0800" y="822240"/>
            <a:ext cx="3168360" cy="325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Exemplo Prático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Escreva um programa em Java que implemente o Diagrama de Classes apresentado abaixo.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0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8F7C7001-F7E7-4899-B8E7-7C7CA64E00EB}" type="slidenum">
              <a:rPr lang="pt-BR" sz="1400" b="0" strike="noStrike" spc="-1">
                <a:solidFill>
                  <a:srgbClr val="FFFFFF"/>
                </a:solidFill>
                <a:latin typeface="Franklin Gothic Book"/>
                <a:ea typeface="Arial Unicode MS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grpSp>
        <p:nvGrpSpPr>
          <p:cNvPr id="331" name="Group 4"/>
          <p:cNvGrpSpPr/>
          <p:nvPr/>
        </p:nvGrpSpPr>
        <p:grpSpPr>
          <a:xfrm>
            <a:off x="468360" y="3268800"/>
            <a:ext cx="3025440" cy="1960200"/>
            <a:chOff x="468360" y="3268800"/>
            <a:chExt cx="3025440" cy="1960200"/>
          </a:xfrm>
        </p:grpSpPr>
        <p:sp>
          <p:nvSpPr>
            <p:cNvPr id="332" name="CustomShape 5"/>
            <p:cNvSpPr/>
            <p:nvPr/>
          </p:nvSpPr>
          <p:spPr>
            <a:xfrm>
              <a:off x="468360" y="3268800"/>
              <a:ext cx="3025440" cy="3902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Departamento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333" name="CustomShape 6"/>
            <p:cNvSpPr/>
            <p:nvPr/>
          </p:nvSpPr>
          <p:spPr>
            <a:xfrm>
              <a:off x="468360" y="3659040"/>
              <a:ext cx="3025440" cy="46800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1" spc="-1" dirty="0">
                  <a:solidFill>
                    <a:srgbClr val="000000"/>
                  </a:solidFill>
                  <a:latin typeface="Arial" panose="020B0604020202020204"/>
                </a:rPr>
                <a:t>+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descricao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String</a:t>
              </a:r>
              <a:endParaRPr lang="pt-BR" sz="2000" b="0" strike="noStrike" spc="-1" dirty="0">
                <a:latin typeface="Arial" panose="020B0604020202020204"/>
              </a:endParaRPr>
            </a:p>
          </p:txBody>
        </p:sp>
        <p:sp>
          <p:nvSpPr>
            <p:cNvPr id="334" name="CustomShape 7"/>
            <p:cNvSpPr/>
            <p:nvPr/>
          </p:nvSpPr>
          <p:spPr>
            <a:xfrm>
              <a:off x="468360" y="4130640"/>
              <a:ext cx="3025440" cy="109836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1" strike="noStrike" spc="-1" dirty="0">
                  <a:solidFill>
                    <a:srgbClr val="000000"/>
                  </a:solidFill>
                  <a:latin typeface="Arial" panose="020B0604020202020204"/>
                </a:rPr>
                <a:t>+ 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Departamento()</a:t>
              </a:r>
              <a:endParaRPr lang="pt-BR" sz="2000" b="0" strike="noStrike" spc="-1" dirty="0">
                <a:latin typeface="Arial" panose="020B0604020202020204"/>
              </a:endParaRPr>
            </a:p>
          </p:txBody>
        </p:sp>
      </p:grpSp>
      <p:grpSp>
        <p:nvGrpSpPr>
          <p:cNvPr id="335" name="Group 8"/>
          <p:cNvGrpSpPr/>
          <p:nvPr/>
        </p:nvGrpSpPr>
        <p:grpSpPr>
          <a:xfrm>
            <a:off x="5722920" y="3213000"/>
            <a:ext cx="2952360" cy="2155320"/>
            <a:chOff x="5722920" y="3213000"/>
            <a:chExt cx="2952360" cy="2155320"/>
          </a:xfrm>
        </p:grpSpPr>
        <p:sp>
          <p:nvSpPr>
            <p:cNvPr id="336" name="CustomShape 9"/>
            <p:cNvSpPr/>
            <p:nvPr/>
          </p:nvSpPr>
          <p:spPr>
            <a:xfrm>
              <a:off x="5722920" y="3213000"/>
              <a:ext cx="2952360" cy="3902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Funcionario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337" name="CustomShape 10"/>
            <p:cNvSpPr/>
            <p:nvPr/>
          </p:nvSpPr>
          <p:spPr>
            <a:xfrm>
              <a:off x="5722920" y="3603600"/>
              <a:ext cx="2952360" cy="75852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1" spc="-1" dirty="0">
                  <a:solidFill>
                    <a:srgbClr val="000000"/>
                  </a:solidFill>
                  <a:latin typeface="Arial" panose="020B0604020202020204"/>
                </a:rPr>
                <a:t>+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 nome: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String</a:t>
              </a:r>
              <a:endParaRPr lang="pt-BR" sz="2000" b="0" strike="noStrike" spc="-1" dirty="0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1" spc="-1" dirty="0">
                  <a:solidFill>
                    <a:srgbClr val="000000"/>
                  </a:solidFill>
                  <a:latin typeface="Arial" panose="020B0604020202020204"/>
                </a:rPr>
                <a:t>+ 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salario: Double</a:t>
              </a:r>
              <a:endParaRPr lang="pt-BR" sz="2000" b="0" strike="noStrike" spc="-1" dirty="0">
                <a:latin typeface="Arial" panose="020B0604020202020204"/>
              </a:endParaRPr>
            </a:p>
          </p:txBody>
        </p:sp>
        <p:sp>
          <p:nvSpPr>
            <p:cNvPr id="338" name="CustomShape 11"/>
            <p:cNvSpPr/>
            <p:nvPr/>
          </p:nvSpPr>
          <p:spPr>
            <a:xfrm>
              <a:off x="5722920" y="4348080"/>
              <a:ext cx="2952360" cy="10202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1" strike="noStrike" spc="-1" dirty="0">
                  <a:solidFill>
                    <a:srgbClr val="000000"/>
                  </a:solidFill>
                  <a:latin typeface="Arial" panose="020B0604020202020204"/>
                </a:rPr>
                <a:t>+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Funcionario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()</a:t>
              </a:r>
              <a:endParaRPr lang="pt-BR" sz="2000" b="0" strike="noStrike" spc="-1" dirty="0">
                <a:latin typeface="Arial" panose="020B0604020202020204"/>
              </a:endParaRPr>
            </a:p>
          </p:txBody>
        </p:sp>
      </p:grpSp>
      <p:sp>
        <p:nvSpPr>
          <p:cNvPr id="339" name="Line 12"/>
          <p:cNvSpPr/>
          <p:nvPr/>
        </p:nvSpPr>
        <p:spPr>
          <a:xfrm flipH="1">
            <a:off x="3493800" y="3852720"/>
            <a:ext cx="2229120" cy="3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13"/>
          <p:cNvSpPr/>
          <p:nvPr/>
        </p:nvSpPr>
        <p:spPr>
          <a:xfrm>
            <a:off x="3492360" y="3882960"/>
            <a:ext cx="5742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1" strike="noStrike" spc="-1">
                <a:solidFill>
                  <a:srgbClr val="FF0000"/>
                </a:solidFill>
                <a:latin typeface="Arial" panose="020B0604020202020204"/>
              </a:rPr>
              <a:t>0..1</a:t>
            </a:r>
            <a:endParaRPr lang="pt-BR" sz="1600" b="0" strike="noStrike" spc="-1">
              <a:latin typeface="Arial" panose="020B0604020202020204"/>
            </a:endParaRPr>
          </a:p>
        </p:txBody>
      </p:sp>
      <p:sp>
        <p:nvSpPr>
          <p:cNvPr id="341" name="CustomShape 14"/>
          <p:cNvSpPr/>
          <p:nvPr/>
        </p:nvSpPr>
        <p:spPr>
          <a:xfrm>
            <a:off x="5195880" y="3873600"/>
            <a:ext cx="5281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1" strike="noStrike" spc="-1" dirty="0">
                <a:solidFill>
                  <a:srgbClr val="FF0000"/>
                </a:solidFill>
                <a:latin typeface="Arial" panose="020B0604020202020204"/>
              </a:rPr>
              <a:t>0..*</a:t>
            </a:r>
            <a:endParaRPr lang="pt-BR" sz="1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4000" b="0" strike="noStrike" spc="-1" dirty="0">
                <a:solidFill>
                  <a:srgbClr val="464646"/>
                </a:solidFill>
                <a:latin typeface="Arial" panose="020B0604020202020204"/>
              </a:rPr>
              <a:t>Exercício 01</a:t>
            </a:r>
            <a:endParaRPr lang="pt-BR" sz="4000" b="0" strike="noStrike" spc="-1" dirty="0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 dirty="0">
                <a:solidFill>
                  <a:srgbClr val="000000"/>
                </a:solidFill>
                <a:latin typeface="Arial" panose="020B0604020202020204"/>
              </a:rPr>
              <a:t>Desenvolva uma aplicação em Java, utilizando os conceitos da POO, para cadastro e controle de Clientes e seus Pedidos, onde:</a:t>
            </a: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000" b="0" strike="noStrike" spc="-1" dirty="0">
                <a:solidFill>
                  <a:srgbClr val="000000"/>
                </a:solidFill>
                <a:latin typeface="Arial" panose="020B0604020202020204"/>
              </a:rPr>
              <a:t>Um Cliente pode ter, zero, um ou muitos Pedidos;</a:t>
            </a:r>
            <a:endParaRPr lang="pt-BR" sz="20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000" b="0" strike="noStrike" spc="-1" dirty="0">
                <a:solidFill>
                  <a:srgbClr val="000000"/>
                </a:solidFill>
                <a:latin typeface="Arial" panose="020B0604020202020204"/>
              </a:rPr>
              <a:t>Um Pedido é de um único Cliente.</a:t>
            </a:r>
            <a:endParaRPr lang="pt-BR" sz="20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endParaRPr lang="pt-BR" sz="20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r>
              <a:rPr lang="" altLang="pt-BR" sz="2000" b="0" strike="noStrike" spc="-1" dirty="0">
                <a:solidFill>
                  <a:srgbClr val="000000"/>
                </a:solidFill>
                <a:latin typeface="Arial" panose="020B0604020202020204"/>
              </a:rPr>
              <a:t>Cliente deve ter os atributos: nome e telefone</a:t>
            </a:r>
            <a:endParaRPr lang="" altLang="pt-BR" sz="20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r>
              <a:rPr lang="" altLang="pt-BR" sz="2000" b="0" strike="noStrike" spc="-1" dirty="0">
                <a:solidFill>
                  <a:srgbClr val="000000"/>
                </a:solidFill>
                <a:latin typeface="Arial" panose="020B0604020202020204"/>
              </a:rPr>
              <a:t>Pedido deve ter os atributos: produto, quantidade e preço</a:t>
            </a:r>
            <a:endParaRPr lang="pt-BR" sz="20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endParaRPr lang="pt-BR" sz="20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 dirty="0">
                <a:solidFill>
                  <a:srgbClr val="000000"/>
                </a:solidFill>
                <a:latin typeface="Arial" panose="020B0604020202020204"/>
              </a:rPr>
              <a:t>Desenvolva uma classe principal contendo o método “</a:t>
            </a:r>
            <a:r>
              <a:rPr lang="pt-BR" sz="2400" b="0" i="1" strike="noStrike" spc="-1" dirty="0" err="1">
                <a:solidFill>
                  <a:srgbClr val="000000"/>
                </a:solidFill>
                <a:latin typeface="Arial" panose="020B0604020202020204"/>
              </a:rPr>
              <a:t>main</a:t>
            </a:r>
            <a:r>
              <a:rPr lang="pt-BR" sz="2400" b="0" strike="noStrike" spc="-1" dirty="0">
                <a:solidFill>
                  <a:srgbClr val="000000"/>
                </a:solidFill>
                <a:latin typeface="Arial" panose="020B0604020202020204"/>
              </a:rPr>
              <a:t>” para testar o programa.</a:t>
            </a: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730250" lvl="1" indent="-272415"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 dirty="0">
                <a:solidFill>
                  <a:srgbClr val="000000"/>
                </a:solidFill>
                <a:latin typeface="Arial" panose="020B0604020202020204"/>
              </a:rPr>
              <a:t>Cliente Donald fez 2 pedidos</a:t>
            </a: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730250" lvl="1" indent="-272415"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400" spc="-1" dirty="0">
                <a:solidFill>
                  <a:srgbClr val="000000"/>
                </a:solidFill>
                <a:latin typeface="Arial" panose="020B0604020202020204"/>
              </a:rPr>
              <a:t>Cliente Patinhas fez 3 pedidos</a:t>
            </a:r>
            <a:endParaRPr lang="pt-BR" sz="24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730250" lvl="1" indent="-272415"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730250" lvl="1" indent="-272415"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D8F312D3-D247-4DC1-8661-3394CF50D59E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4000" b="0" strike="noStrike" spc="-1" dirty="0">
                <a:solidFill>
                  <a:srgbClr val="464646"/>
                </a:solidFill>
                <a:latin typeface="Arial" panose="020B0604020202020204"/>
              </a:rPr>
              <a:t>Exercício 02</a:t>
            </a:r>
            <a:endParaRPr lang="pt-BR" sz="4000" b="0" strike="noStrike" spc="-1" dirty="0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914400" y="1447920"/>
            <a:ext cx="7978320" cy="457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 dirty="0">
                <a:solidFill>
                  <a:srgbClr val="000000"/>
                </a:solidFill>
                <a:latin typeface="Arial" panose="020B0604020202020204"/>
              </a:rPr>
              <a:t>Desenvolva uma aplicação em Java, utilizando os conceitos da POO, para cadastro e controle de Clientes e seus Endereços, onde:</a:t>
            </a:r>
            <a:endParaRPr lang="pt-BR" sz="26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 dirty="0">
                <a:solidFill>
                  <a:srgbClr val="000000"/>
                </a:solidFill>
                <a:latin typeface="Arial" panose="020B0604020202020204"/>
              </a:rPr>
              <a:t>Um Cliente possui um ou vários Endereços;</a:t>
            </a: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 dirty="0">
                <a:solidFill>
                  <a:srgbClr val="000000"/>
                </a:solidFill>
                <a:latin typeface="Arial" panose="020B0604020202020204"/>
              </a:rPr>
              <a:t>Um Endereço pode ter, zero, um ou muitos Clientes.</a:t>
            </a: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 dirty="0">
                <a:solidFill>
                  <a:srgbClr val="000000"/>
                </a:solidFill>
                <a:latin typeface="Arial" panose="020B0604020202020204"/>
              </a:rPr>
              <a:t>Desenvolva uma classe principal contendo o método “</a:t>
            </a:r>
            <a:r>
              <a:rPr lang="pt-BR" sz="2600" b="0" i="1" strike="noStrike" spc="-1" dirty="0" err="1">
                <a:solidFill>
                  <a:srgbClr val="000000"/>
                </a:solidFill>
                <a:latin typeface="Arial" panose="020B0604020202020204"/>
              </a:rPr>
              <a:t>main</a:t>
            </a:r>
            <a:r>
              <a:rPr lang="pt-BR" sz="2600" b="0" strike="noStrike" spc="-1" dirty="0">
                <a:solidFill>
                  <a:srgbClr val="000000"/>
                </a:solidFill>
                <a:latin typeface="Arial" panose="020B0604020202020204"/>
              </a:rPr>
              <a:t>” para testar o programa.</a:t>
            </a:r>
            <a:endParaRPr lang="pt-BR" sz="26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730250" lvl="1" indent="-272415"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spc="-1" dirty="0">
                <a:solidFill>
                  <a:srgbClr val="000000"/>
                </a:solidFill>
                <a:latin typeface="Arial" panose="020B0604020202020204"/>
              </a:rPr>
              <a:t>Luizinho, Huguinho e Zezinho moram na Rua da Disney, 200.</a:t>
            </a:r>
            <a:endParaRPr lang="pt-BR" sz="26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730250" lvl="1" indent="-272415"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 dirty="0">
                <a:solidFill>
                  <a:srgbClr val="000000"/>
                </a:solidFill>
                <a:latin typeface="Arial" panose="020B0604020202020204"/>
              </a:rPr>
              <a:t>Crie um método imprimir na classe Endereço.</a:t>
            </a:r>
            <a:endParaRPr lang="pt-BR" sz="26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5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049489B8-F1B6-4661-B733-E49148110278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4000" b="0" strike="noStrike" spc="-1" dirty="0">
                <a:solidFill>
                  <a:srgbClr val="464646"/>
                </a:solidFill>
                <a:latin typeface="Arial" panose="020B0604020202020204"/>
              </a:rPr>
              <a:t>Exercício 03</a:t>
            </a:r>
            <a:endParaRPr lang="pt-BR" sz="4000" b="0" strike="noStrike" spc="-1" dirty="0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914400" y="1584000"/>
            <a:ext cx="7772040" cy="443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 dirty="0">
                <a:solidFill>
                  <a:srgbClr val="000000"/>
                </a:solidFill>
                <a:latin typeface="Arial" panose="020B0604020202020204"/>
              </a:rPr>
              <a:t>Crie as classes Java e instancie os objetos para a seguinte situação:</a:t>
            </a:r>
            <a:endParaRPr lang="pt-BR" sz="26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 panose="020B0604020202020204"/>
              </a:rPr>
              <a:t>Pitolomeu</a:t>
            </a:r>
            <a:r>
              <a:rPr lang="pt-BR" sz="1800" b="0" strike="noStrike" spc="-1" dirty="0">
                <a:solidFill>
                  <a:srgbClr val="000000"/>
                </a:solidFill>
                <a:latin typeface="Arial" panose="020B0604020202020204"/>
              </a:rPr>
              <a:t> é professor no curso de Filosofia. José, Maria, João e Pedro são seus alunos. Cada aluno possui 2 notas, o qual é considerado aprovado caso sua média for maior ou igual a 70 e se tiver menos que 20 faltas.</a:t>
            </a:r>
            <a:endParaRPr lang="pt-BR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 dirty="0">
                <a:solidFill>
                  <a:srgbClr val="000000"/>
                </a:solidFill>
                <a:latin typeface="Arial" panose="020B0604020202020204"/>
              </a:rPr>
              <a:t>Nesta faculdade o professor pode dar aula em apenas pra 1 curso. No curso existem vários alunos matriculados, mas eles também não podem frequentar mais que 1 curso diferente.</a:t>
            </a:r>
            <a:endParaRPr lang="pt-BR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 dirty="0">
                <a:solidFill>
                  <a:srgbClr val="000000"/>
                </a:solidFill>
                <a:latin typeface="Arial" panose="020B0604020202020204"/>
              </a:rPr>
              <a:t>Instancie todos os objetos com seus devidos valores e exiba quais são os alunos aprovados e quais são os alunos reprovados.</a:t>
            </a:r>
            <a:endParaRPr lang="pt-BR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C83E7722-D282-4028-A0C7-B23E779E0960}" type="slidenum">
              <a:rPr lang="pt-BR" sz="1400" b="0" strike="noStrike" spc="-1">
                <a:solidFill>
                  <a:srgbClr val="FFFFFF"/>
                </a:solidFill>
                <a:latin typeface="Franklin Gothic Book"/>
                <a:ea typeface="Arial Unicode MS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28587"/>
            <a:ext cx="8382000" cy="660082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423447" y="2394408"/>
            <a:ext cx="1894788" cy="235670"/>
          </a:xfrm>
          <a:prstGeom prst="rect">
            <a:avLst/>
          </a:prstGeom>
          <a:solidFill>
            <a:srgbClr val="FFF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450263" y="2276573"/>
            <a:ext cx="1894788" cy="235670"/>
          </a:xfrm>
          <a:prstGeom prst="rect">
            <a:avLst/>
          </a:prstGeom>
          <a:solidFill>
            <a:srgbClr val="FFF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263298" y="4908222"/>
            <a:ext cx="1894788" cy="235670"/>
          </a:xfrm>
          <a:prstGeom prst="rect">
            <a:avLst/>
          </a:prstGeom>
          <a:solidFill>
            <a:srgbClr val="FFF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106077" y="4908222"/>
            <a:ext cx="1894788" cy="235670"/>
          </a:xfrm>
          <a:prstGeom prst="rect">
            <a:avLst/>
          </a:prstGeom>
          <a:solidFill>
            <a:srgbClr val="FFF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523320"/>
            <a:ext cx="7772040" cy="3924614"/>
          </a:xfrm>
        </p:spPr>
        <p:txBody>
          <a:bodyPr anchor="t"/>
          <a:lstStyle/>
          <a:p>
            <a:r>
              <a:rPr lang="pt-BR" sz="2400" dirty="0"/>
              <a:t>Cidade: </a:t>
            </a:r>
            <a:r>
              <a:rPr lang="pt-BR" sz="2400" dirty="0" err="1"/>
              <a:t>Patolandia</a:t>
            </a:r>
            <a:r>
              <a:rPr lang="pt-BR" sz="2400" dirty="0"/>
              <a:t>/MG</a:t>
            </a:r>
            <a:br>
              <a:rPr lang="pt-BR" sz="2400" dirty="0"/>
            </a:br>
            <a:r>
              <a:rPr lang="pt-BR" sz="2400" dirty="0"/>
              <a:t>Endereço: Rua Pimenta de  Pádua, 350 – Centro</a:t>
            </a:r>
            <a:br>
              <a:rPr lang="pt-BR" sz="2400" dirty="0"/>
            </a:br>
            <a:r>
              <a:rPr lang="pt-BR" sz="2400" dirty="0"/>
              <a:t>Responsáveis: Donald, Patinhas e Margarida</a:t>
            </a:r>
            <a:br>
              <a:rPr lang="pt-BR" sz="2400" dirty="0"/>
            </a:br>
            <a:r>
              <a:rPr lang="pt-BR" sz="2400" dirty="0"/>
              <a:t>Crianças: Zezinho, Luizinho, Huguinho e Patolino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O Donald é responsável pelo Zezinho e Luizinho</a:t>
            </a:r>
            <a:br>
              <a:rPr lang="pt-BR" sz="2400" dirty="0"/>
            </a:br>
            <a:r>
              <a:rPr lang="pt-BR" sz="2400" dirty="0"/>
              <a:t>Patinhas é responsável pelo Zezinho, Huguinho e Patolino</a:t>
            </a:r>
            <a:br>
              <a:rPr lang="pt-BR" sz="2400" dirty="0"/>
            </a:br>
            <a:r>
              <a:rPr lang="pt-BR" sz="2400" dirty="0"/>
              <a:t>Margarida é responsável pelo Zezinho.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Mostre os dados de todos os responsáveis, suas respectivas crianças, endereço e cidade.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28588"/>
            <a:ext cx="3040930" cy="23947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Tópicos da Aula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6F5D14C7-23BC-408B-972B-AA6659999365}" type="slidenum">
              <a:rPr lang="pt-BR" sz="1400" b="0" strike="noStrike" spc="-1">
                <a:solidFill>
                  <a:srgbClr val="000000"/>
                </a:solidFill>
                <a:latin typeface="Franklin Gothic Book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914400" y="1447920"/>
            <a:ext cx="7772040" cy="500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73050" indent="-272415">
              <a:lnSpc>
                <a:spcPct val="15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0" strike="noStrike" spc="-1">
                <a:solidFill>
                  <a:srgbClr val="000000"/>
                </a:solidFill>
                <a:latin typeface="Arial" panose="020B0604020202020204"/>
              </a:rPr>
              <a:t>Relacionamento entre Classes – Associação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5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Definição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5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Cardinalidade / Multiplicidade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5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Conectividade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5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Tipos de Associação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5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Exemplos de Associação em Java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5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Exercícios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1600200"/>
            <a:ext cx="8507160" cy="4852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É uma conexão entre classes.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Os objetos de uma classe estão ligados a objetos de outras classes, podendo haver troca de informações (mensagens) e compartilhamento de métodos.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Ocorre normalmente entre duas classes (binária),entre uma classe com ela mesma (unária) e entre várias classes (ternária/N-ária).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“Equivale” aos relacionamentos E-R.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Relacionamento entre Classes – Associação</a:t>
            </a:r>
            <a:endParaRPr lang="pt-BR" sz="36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BCFEB932-43C6-4DAA-A64E-1CB2B2C3B73B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600200"/>
            <a:ext cx="8507160" cy="453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0" strike="noStrike" spc="-1">
                <a:solidFill>
                  <a:srgbClr val="000000"/>
                </a:solidFill>
                <a:latin typeface="Arial" panose="020B0604020202020204"/>
              </a:rPr>
              <a:t>Exemplos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84360" y="3427560"/>
            <a:ext cx="2303280" cy="45612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Cliente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6372360" y="3427560"/>
            <a:ext cx="2269800" cy="45612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Produto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159" name="Line 4"/>
          <p:cNvSpPr/>
          <p:nvPr/>
        </p:nvSpPr>
        <p:spPr>
          <a:xfrm>
            <a:off x="2987640" y="3659040"/>
            <a:ext cx="3384360" cy="3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5"/>
          <p:cNvSpPr/>
          <p:nvPr/>
        </p:nvSpPr>
        <p:spPr>
          <a:xfrm>
            <a:off x="684360" y="4867200"/>
            <a:ext cx="2576160" cy="45612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ContaCorrente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5686560" y="4867200"/>
            <a:ext cx="3061800" cy="45612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HistoricoTransaçoes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162" name="Line 7"/>
          <p:cNvSpPr/>
          <p:nvPr/>
        </p:nvSpPr>
        <p:spPr>
          <a:xfrm>
            <a:off x="3260520" y="5097240"/>
            <a:ext cx="2425680" cy="3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8"/>
          <p:cNvSpPr/>
          <p:nvPr/>
        </p:nvSpPr>
        <p:spPr>
          <a:xfrm>
            <a:off x="3807360" y="3213000"/>
            <a:ext cx="1331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000000"/>
                </a:solidFill>
                <a:latin typeface="Arial" panose="020B0604020202020204"/>
              </a:rPr>
              <a:t>Compra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164" name="CustomShape 9"/>
          <p:cNvSpPr/>
          <p:nvPr/>
        </p:nvSpPr>
        <p:spPr>
          <a:xfrm>
            <a:off x="3673800" y="4664160"/>
            <a:ext cx="1179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000000"/>
                </a:solidFill>
                <a:latin typeface="Arial" panose="020B0604020202020204"/>
              </a:rPr>
              <a:t>Possui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165" name="TextShape 10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Relacionamento entre Classes – Associação</a:t>
            </a:r>
            <a:endParaRPr lang="pt-BR" sz="36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66" name="TextShape 11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4611822E-3E66-4C37-847E-D5D951255F45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67" name="CustomShape 12"/>
          <p:cNvSpPr/>
          <p:nvPr/>
        </p:nvSpPr>
        <p:spPr>
          <a:xfrm rot="5400000">
            <a:off x="4867560" y="4787640"/>
            <a:ext cx="336240" cy="225000"/>
          </a:xfrm>
          <a:prstGeom prst="triangle">
            <a:avLst>
              <a:gd name="adj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8" name="CustomShape 13"/>
          <p:cNvSpPr/>
          <p:nvPr/>
        </p:nvSpPr>
        <p:spPr>
          <a:xfrm rot="5400000">
            <a:off x="5123880" y="3353400"/>
            <a:ext cx="336240" cy="226800"/>
          </a:xfrm>
          <a:prstGeom prst="triangle">
            <a:avLst>
              <a:gd name="adj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1600200"/>
            <a:ext cx="8507160" cy="453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Consiste na quantidade mínima e máxima de objetos que podem ser conectados pela instancia de uma associação.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Exemplo: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24000" y="4448160"/>
            <a:ext cx="1287000" cy="45612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Pessoa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236000" y="4448160"/>
            <a:ext cx="1657080" cy="45612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Empresa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172" name="Line 4"/>
          <p:cNvSpPr/>
          <p:nvPr/>
        </p:nvSpPr>
        <p:spPr>
          <a:xfrm>
            <a:off x="1611000" y="4678200"/>
            <a:ext cx="5624640" cy="3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5"/>
          <p:cNvSpPr/>
          <p:nvPr/>
        </p:nvSpPr>
        <p:spPr>
          <a:xfrm>
            <a:off x="3499200" y="4181400"/>
            <a:ext cx="1595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Arial" panose="020B0604020202020204"/>
              </a:rPr>
              <a:t>Trabalha na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1740240" y="4765680"/>
            <a:ext cx="52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0000"/>
                </a:solidFill>
                <a:latin typeface="Arial" panose="020B0604020202020204"/>
              </a:rPr>
              <a:t>1..*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6519600" y="4827600"/>
            <a:ext cx="52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0000"/>
                </a:solidFill>
                <a:latin typeface="Arial" panose="020B0604020202020204"/>
              </a:rPr>
              <a:t>0..*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176" name="CustomShape 8"/>
          <p:cNvSpPr/>
          <p:nvPr/>
        </p:nvSpPr>
        <p:spPr>
          <a:xfrm flipV="1">
            <a:off x="1692360" y="4747320"/>
            <a:ext cx="576000" cy="394920"/>
          </a:xfrm>
          <a:prstGeom prst="rect">
            <a:avLst/>
          </a:prstGeom>
          <a:noFill/>
          <a:ln w="47520">
            <a:solidFill>
              <a:srgbClr val="0070C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9"/>
          <p:cNvSpPr/>
          <p:nvPr/>
        </p:nvSpPr>
        <p:spPr>
          <a:xfrm flipV="1">
            <a:off x="6461280" y="4801320"/>
            <a:ext cx="574200" cy="394920"/>
          </a:xfrm>
          <a:prstGeom prst="rect">
            <a:avLst/>
          </a:prstGeom>
          <a:noFill/>
          <a:ln w="47520">
            <a:solidFill>
              <a:srgbClr val="0070C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10"/>
          <p:cNvSpPr/>
          <p:nvPr/>
        </p:nvSpPr>
        <p:spPr>
          <a:xfrm>
            <a:off x="5364000" y="5875560"/>
            <a:ext cx="2084040" cy="537120"/>
          </a:xfrm>
          <a:prstGeom prst="wedgeRoundRectCallout">
            <a:avLst>
              <a:gd name="adj1" fmla="val 16961"/>
              <a:gd name="adj2" fmla="val -164886"/>
              <a:gd name="adj3" fmla="val 16667"/>
            </a:avLst>
          </a:prstGeom>
          <a:solidFill>
            <a:srgbClr val="19C3FF"/>
          </a:solidFill>
          <a:ln w="936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pt-BR" sz="2200" b="1" i="1" strike="noStrike" spc="-1">
                <a:solidFill>
                  <a:srgbClr val="000000"/>
                </a:solidFill>
                <a:latin typeface="Arial" panose="020B0604020202020204"/>
              </a:rPr>
              <a:t>Multiplicidade</a:t>
            </a:r>
            <a:endParaRPr lang="pt-BR" sz="2200" b="0" strike="noStrike" spc="-1">
              <a:latin typeface="Arial" panose="020B0604020202020204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1187640" y="5865120"/>
            <a:ext cx="2245320" cy="537120"/>
          </a:xfrm>
          <a:prstGeom prst="wedgeRoundRectCallout">
            <a:avLst>
              <a:gd name="adj1" fmla="val -12846"/>
              <a:gd name="adj2" fmla="val -175686"/>
              <a:gd name="adj3" fmla="val 16667"/>
            </a:avLst>
          </a:prstGeom>
          <a:solidFill>
            <a:srgbClr val="19C3FF"/>
          </a:solidFill>
          <a:ln w="936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pt-BR" sz="2200" b="1" i="1" strike="noStrike" spc="-1">
                <a:solidFill>
                  <a:srgbClr val="000000"/>
                </a:solidFill>
                <a:latin typeface="Arial" panose="020B0604020202020204"/>
              </a:rPr>
              <a:t>Multiplicidade</a:t>
            </a:r>
            <a:endParaRPr lang="pt-BR" sz="2200" b="0" strike="noStrike" spc="-1">
              <a:latin typeface="Arial" panose="020B0604020202020204"/>
            </a:endParaRPr>
          </a:p>
        </p:txBody>
      </p:sp>
      <p:sp>
        <p:nvSpPr>
          <p:cNvPr id="180" name="TextShape 12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Cardinalidade / Multiplicidade entre Classes</a:t>
            </a:r>
            <a:endParaRPr lang="pt-BR" sz="36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81" name="TextShape 1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35E50852-7FB6-4143-BA0A-170F0E6B9AA8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82" name="CustomShape 14"/>
          <p:cNvSpPr/>
          <p:nvPr/>
        </p:nvSpPr>
        <p:spPr>
          <a:xfrm rot="5400000">
            <a:off x="5010480" y="4300560"/>
            <a:ext cx="336240" cy="225000"/>
          </a:xfrm>
          <a:prstGeom prst="triangle">
            <a:avLst>
              <a:gd name="adj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1600200"/>
            <a:ext cx="8507160" cy="453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0" strike="noStrike" spc="-1">
                <a:solidFill>
                  <a:srgbClr val="000000"/>
                </a:solidFill>
                <a:latin typeface="Arial" panose="020B0604020202020204"/>
              </a:rPr>
              <a:t>Exemplos: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39640" y="2874960"/>
            <a:ext cx="2303280" cy="51696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 panose="020B0604020202020204"/>
              </a:rPr>
              <a:t>Cliente</a:t>
            </a:r>
            <a:endParaRPr lang="pt-BR" sz="2800" b="0" strike="noStrike" spc="-1">
              <a:latin typeface="Arial" panose="020B0604020202020204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6227640" y="2874960"/>
            <a:ext cx="2269800" cy="51696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 panose="020B0604020202020204"/>
              </a:rPr>
              <a:t>Pedido</a:t>
            </a:r>
            <a:endParaRPr lang="pt-BR" sz="2800" b="0" strike="noStrike" spc="-1">
              <a:latin typeface="Arial" panose="020B0604020202020204"/>
            </a:endParaRPr>
          </a:p>
        </p:txBody>
      </p:sp>
      <p:sp>
        <p:nvSpPr>
          <p:cNvPr id="186" name="Line 4"/>
          <p:cNvSpPr/>
          <p:nvPr/>
        </p:nvSpPr>
        <p:spPr>
          <a:xfrm>
            <a:off x="2842920" y="3136680"/>
            <a:ext cx="3384720" cy="3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3118680" y="321300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1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5590080" y="3225960"/>
            <a:ext cx="52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0..*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189" name="TextShape 7"/>
          <p:cNvSpPr txBox="1"/>
          <p:nvPr/>
        </p:nvSpPr>
        <p:spPr>
          <a:xfrm>
            <a:off x="914400" y="274680"/>
            <a:ext cx="804996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Cardinalidade / Multiplicidade entre Classes</a:t>
            </a:r>
            <a:endParaRPr lang="pt-BR" sz="36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90" name="TextShape 8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C5E48246-70CE-4FA4-8BC1-978EFAC3CF2E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91" name="CustomShape 9"/>
          <p:cNvSpPr/>
          <p:nvPr/>
        </p:nvSpPr>
        <p:spPr>
          <a:xfrm>
            <a:off x="4178160" y="2708280"/>
            <a:ext cx="606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Arial" panose="020B0604020202020204"/>
              </a:rPr>
              <a:t>Faz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192" name="CustomShape 10"/>
          <p:cNvSpPr/>
          <p:nvPr/>
        </p:nvSpPr>
        <p:spPr>
          <a:xfrm rot="5400000">
            <a:off x="4725360" y="2812320"/>
            <a:ext cx="336240" cy="226800"/>
          </a:xfrm>
          <a:prstGeom prst="triangle">
            <a:avLst>
              <a:gd name="adj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1600200"/>
            <a:ext cx="8507160" cy="453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0" strike="noStrike" spc="-1">
                <a:solidFill>
                  <a:srgbClr val="000000"/>
                </a:solidFill>
                <a:latin typeface="Arial" panose="020B0604020202020204"/>
              </a:rPr>
              <a:t>Exemplos: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Pode haver </a:t>
            </a:r>
            <a:r>
              <a:rPr lang="pt-BR" sz="2400" b="1" strike="noStrike" spc="-1">
                <a:solidFill>
                  <a:srgbClr val="000000"/>
                </a:solidFill>
                <a:latin typeface="Arial" panose="020B0604020202020204"/>
              </a:rPr>
              <a:t>um</a:t>
            </a: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pt-BR" sz="2400" b="1" strike="noStrike" spc="-1">
                <a:solidFill>
                  <a:srgbClr val="000000"/>
                </a:solidFill>
                <a:latin typeface="Arial" panose="020B0604020202020204"/>
              </a:rPr>
              <a:t>cliente</a:t>
            </a: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 que esteja associado a </a:t>
            </a:r>
            <a:r>
              <a:rPr lang="pt-BR" sz="2400" b="1" strike="noStrike" spc="-1">
                <a:solidFill>
                  <a:srgbClr val="000000"/>
                </a:solidFill>
                <a:latin typeface="Arial" panose="020B0604020202020204"/>
              </a:rPr>
              <a:t>vários</a:t>
            </a: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pt-BR" sz="2400" b="1" strike="noStrike" spc="-1">
                <a:solidFill>
                  <a:srgbClr val="000000"/>
                </a:solidFill>
                <a:latin typeface="Arial" panose="020B0604020202020204"/>
              </a:rPr>
              <a:t>pedidos</a:t>
            </a: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Pode haver </a:t>
            </a:r>
            <a:r>
              <a:rPr lang="pt-BR" sz="2400" b="1" strike="noStrike" spc="-1">
                <a:solidFill>
                  <a:srgbClr val="000000"/>
                </a:solidFill>
                <a:latin typeface="Arial" panose="020B0604020202020204"/>
              </a:rPr>
              <a:t>um</a:t>
            </a: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pt-BR" sz="2400" b="1" strike="noStrike" spc="-1">
                <a:solidFill>
                  <a:srgbClr val="000000"/>
                </a:solidFill>
                <a:latin typeface="Arial" panose="020B0604020202020204"/>
              </a:rPr>
              <a:t>cliente</a:t>
            </a: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 que </a:t>
            </a:r>
            <a:r>
              <a:rPr lang="pt-BR" sz="2400" b="1" strike="noStrike" spc="-1">
                <a:solidFill>
                  <a:srgbClr val="000000"/>
                </a:solidFill>
                <a:latin typeface="Arial" panose="020B0604020202020204"/>
              </a:rPr>
              <a:t>não</a:t>
            </a: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 esteja associado a</a:t>
            </a:r>
            <a:r>
              <a:rPr lang="pt-BR" sz="2400" b="1" strike="noStrike" spc="-1">
                <a:solidFill>
                  <a:srgbClr val="000000"/>
                </a:solidFill>
                <a:latin typeface="Arial" panose="020B0604020202020204"/>
              </a:rPr>
              <a:t> pedido </a:t>
            </a: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algum.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400" b="1" strike="noStrike" spc="-1">
                <a:solidFill>
                  <a:srgbClr val="000000"/>
                </a:solidFill>
                <a:latin typeface="Arial" panose="020B0604020202020204"/>
              </a:rPr>
              <a:t>Um</a:t>
            </a: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pt-BR" sz="2400" b="1" strike="noStrike" spc="-1">
                <a:solidFill>
                  <a:srgbClr val="000000"/>
                </a:solidFill>
                <a:latin typeface="Arial" panose="020B0604020202020204"/>
              </a:rPr>
              <a:t>pedido</a:t>
            </a: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 está associado a </a:t>
            </a:r>
            <a:r>
              <a:rPr lang="pt-BR" sz="2400" b="1" strike="noStrike" spc="-1">
                <a:solidFill>
                  <a:srgbClr val="000000"/>
                </a:solidFill>
                <a:latin typeface="Arial" panose="020B0604020202020204"/>
              </a:rPr>
              <a:t>um</a:t>
            </a: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, e </a:t>
            </a:r>
            <a:r>
              <a:rPr lang="pt-BR" sz="2400" b="1" strike="noStrike" spc="-1">
                <a:solidFill>
                  <a:srgbClr val="000000"/>
                </a:solidFill>
                <a:latin typeface="Arial" panose="020B0604020202020204"/>
              </a:rPr>
              <a:t>somente um</a:t>
            </a: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pt-BR" sz="2400" b="1" strike="noStrike" spc="-1">
                <a:solidFill>
                  <a:srgbClr val="000000"/>
                </a:solidFill>
                <a:latin typeface="Arial" panose="020B0604020202020204"/>
              </a:rPr>
              <a:t>cliente</a:t>
            </a: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39640" y="2874960"/>
            <a:ext cx="2303280" cy="51696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 panose="020B0604020202020204"/>
              </a:rPr>
              <a:t>Cliente</a:t>
            </a:r>
            <a:endParaRPr lang="pt-BR" sz="2800" b="0" strike="noStrike" spc="-1">
              <a:latin typeface="Arial" panose="020B0604020202020204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6227640" y="2874960"/>
            <a:ext cx="2269800" cy="516960"/>
          </a:xfrm>
          <a:prstGeom prst="rect">
            <a:avLst/>
          </a:prstGeom>
          <a:solidFill>
            <a:srgbClr val="FFC000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 panose="020B0604020202020204"/>
              </a:rPr>
              <a:t>Pedido</a:t>
            </a:r>
            <a:endParaRPr lang="pt-BR" sz="2800" b="0" strike="noStrike" spc="-1">
              <a:latin typeface="Arial" panose="020B0604020202020204"/>
            </a:endParaRPr>
          </a:p>
        </p:txBody>
      </p:sp>
      <p:sp>
        <p:nvSpPr>
          <p:cNvPr id="196" name="Line 4"/>
          <p:cNvSpPr/>
          <p:nvPr/>
        </p:nvSpPr>
        <p:spPr>
          <a:xfrm>
            <a:off x="2842920" y="3136680"/>
            <a:ext cx="3384720" cy="360"/>
          </a:xfrm>
          <a:prstGeom prst="line">
            <a:avLst/>
          </a:prstGeom>
          <a:ln w="3492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5"/>
          <p:cNvSpPr/>
          <p:nvPr/>
        </p:nvSpPr>
        <p:spPr>
          <a:xfrm>
            <a:off x="3118680" y="321300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1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5590080" y="3225960"/>
            <a:ext cx="52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0..*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199" name="TextShape 7"/>
          <p:cNvSpPr txBox="1"/>
          <p:nvPr/>
        </p:nvSpPr>
        <p:spPr>
          <a:xfrm>
            <a:off x="914400" y="274680"/>
            <a:ext cx="797832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Cardinalidade / Multiplicidade entre Classes</a:t>
            </a:r>
            <a:endParaRPr lang="pt-BR" sz="36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00" name="TextShape 8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F9661F95-09C6-43F4-A526-255BA304E2B9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201" name="CustomShape 9"/>
          <p:cNvSpPr/>
          <p:nvPr/>
        </p:nvSpPr>
        <p:spPr>
          <a:xfrm>
            <a:off x="4178160" y="2708280"/>
            <a:ext cx="606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Arial" panose="020B0604020202020204"/>
              </a:rPr>
              <a:t>Faz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02" name="CustomShape 10"/>
          <p:cNvSpPr/>
          <p:nvPr/>
        </p:nvSpPr>
        <p:spPr>
          <a:xfrm rot="5400000">
            <a:off x="4725360" y="2809080"/>
            <a:ext cx="336240" cy="226800"/>
          </a:xfrm>
          <a:prstGeom prst="triangle">
            <a:avLst>
              <a:gd name="adj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1600200"/>
            <a:ext cx="8507160" cy="453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0" strike="noStrike" spc="-1">
                <a:solidFill>
                  <a:srgbClr val="000000"/>
                </a:solidFill>
                <a:latin typeface="Arial" panose="020B0604020202020204"/>
              </a:rPr>
              <a:t>Corresponde ao tipo de associação existentes entre classes: 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“muitos para muitos”, “um para muitos” e “um para um”.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graphicFrame>
        <p:nvGraphicFramePr>
          <p:cNvPr id="204" name="Table 2"/>
          <p:cNvGraphicFramePr/>
          <p:nvPr/>
        </p:nvGraphicFramePr>
        <p:xfrm>
          <a:off x="900000" y="3141720"/>
          <a:ext cx="7272000" cy="3431880"/>
        </p:xfrm>
        <a:graphic>
          <a:graphicData uri="http://schemas.openxmlformats.org/drawingml/2006/table">
            <a:tbl>
              <a:tblPr/>
              <a:tblGrid>
                <a:gridCol w="2664000"/>
                <a:gridCol w="2232000"/>
                <a:gridCol w="2376000"/>
              </a:tblGrid>
              <a:tr h="688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pt-BR" sz="2000" b="1" strike="noStrike" spc="-1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Conectividade</a:t>
                      </a:r>
                      <a:endParaRPr lang="pt-BR" sz="2000" b="0" strike="noStrike" spc="-1">
                        <a:latin typeface="Arial" panose="020B0604020202020204"/>
                      </a:endParaRPr>
                    </a:p>
                  </a:txBody>
                  <a:tcPr marL="91080" marR="9108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pt-BR" sz="2000" b="1" strike="noStrike" spc="-1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Em um Extremo</a:t>
                      </a:r>
                      <a:endParaRPr lang="pt-BR" sz="2000" b="0" strike="noStrike" spc="-1">
                        <a:latin typeface="Arial" panose="020B0604020202020204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pt-BR" sz="2000" b="1" strike="noStrike" spc="-1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No outro Extremo</a:t>
                      </a:r>
                      <a:endParaRPr lang="pt-BR" sz="2000" b="0" strike="noStrike" spc="-1">
                        <a:latin typeface="Arial" panose="020B0604020202020204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69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Um para um</a:t>
                      </a:r>
                      <a:endParaRPr lang="pt-BR" sz="1800" b="0" strike="noStrike" spc="-1">
                        <a:latin typeface="Arial" panose="020B0604020202020204"/>
                      </a:endParaRPr>
                    </a:p>
                  </a:txBody>
                  <a:tcPr marL="91080" marR="9108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0..1</a:t>
                      </a: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1</a:t>
                      </a:r>
                      <a:endParaRPr lang="pt-BR" sz="1800" b="0" strike="noStrike" spc="-1">
                        <a:latin typeface="Arial" panose="020B0604020202020204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0..1</a:t>
                      </a: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1</a:t>
                      </a:r>
                      <a:endParaRPr lang="pt-BR" sz="1800" b="0" strike="noStrike" spc="-1">
                        <a:latin typeface="Arial" panose="020B0604020202020204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24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Um para muitos</a:t>
                      </a:r>
                      <a:endParaRPr lang="pt-BR" sz="1800" b="0" strike="noStrike" spc="-1">
                        <a:latin typeface="Arial" panose="020B0604020202020204"/>
                      </a:endParaRPr>
                    </a:p>
                  </a:txBody>
                  <a:tcPr marL="91080" marR="9108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0..1</a:t>
                      </a: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1</a:t>
                      </a:r>
                      <a:endParaRPr lang="pt-BR" sz="1800" b="0" strike="noStrike" spc="-1">
                        <a:latin typeface="Arial" panose="020B0604020202020204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*</a:t>
                      </a: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1..*</a:t>
                      </a: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0..*</a:t>
                      </a:r>
                      <a:endParaRPr lang="pt-BR" sz="1800" b="0" strike="noStrike" spc="-1">
                        <a:latin typeface="Arial" panose="020B0604020202020204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24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Muitos para muitos</a:t>
                      </a:r>
                      <a:endParaRPr lang="pt-BR" sz="1800" b="0" strike="noStrike" spc="-1">
                        <a:latin typeface="Arial" panose="020B0604020202020204"/>
                      </a:endParaRPr>
                    </a:p>
                  </a:txBody>
                  <a:tcPr marL="91080" marR="9108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*</a:t>
                      </a: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1..*</a:t>
                      </a: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0..*</a:t>
                      </a:r>
                      <a:endParaRPr lang="pt-BR" sz="1800" b="0" strike="noStrike" spc="-1">
                        <a:latin typeface="Arial" panose="020B0604020202020204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*</a:t>
                      </a: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1..*</a:t>
                      </a: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0..*</a:t>
                      </a:r>
                      <a:endParaRPr lang="pt-BR" sz="1800" b="0" strike="noStrike" spc="-1">
                        <a:latin typeface="Arial" panose="020B0604020202020204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5" name="TextShape 3"/>
          <p:cNvSpPr txBox="1"/>
          <p:nvPr/>
        </p:nvSpPr>
        <p:spPr>
          <a:xfrm>
            <a:off x="914400" y="274680"/>
            <a:ext cx="804996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Conectividades entre Classes</a:t>
            </a:r>
            <a:endParaRPr lang="pt-BR" sz="36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06" name="TextShape 4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0857C507-3894-4714-BC26-A46C98A9761F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5985</Words>
  <Application>WPS Presentation</Application>
  <PresentationFormat>Apresentação na tela (4:3)</PresentationFormat>
  <Paragraphs>498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6" baseType="lpstr">
      <vt:lpstr>Arial</vt:lpstr>
      <vt:lpstr>SimSun</vt:lpstr>
      <vt:lpstr>Wingdings</vt:lpstr>
      <vt:lpstr>Arial</vt:lpstr>
      <vt:lpstr>Lucida Sans Unicode</vt:lpstr>
      <vt:lpstr>Gubbi</vt:lpstr>
      <vt:lpstr>Times New Roman</vt:lpstr>
      <vt:lpstr>Symbol</vt:lpstr>
      <vt:lpstr>Wingdings 2</vt:lpstr>
      <vt:lpstr>StarSymbol</vt:lpstr>
      <vt:lpstr>Franklin Gothic Book</vt:lpstr>
      <vt:lpstr>Courier New</vt:lpstr>
      <vt:lpstr>Arial Unicode MS</vt:lpstr>
      <vt:lpstr>微软雅黑</vt:lpstr>
      <vt:lpstr>Arial Unicode MS</vt:lpstr>
      <vt:lpstr>MT Extra</vt:lpstr>
      <vt:lpstr>Times New Roman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Cidade: Patolandia/MG Endereço: Rua Pimenta de  Pádua, 350 – Centro Responsáveis: Donald, Patinhas e Margarida Crianças: Zezinho, Luizinho, Huguinho e Patolino  O Donald é responsável pelo Zezinho e Luizinho Patinhas é responsável pelo Zezinho, Huguinho e Patolino Margarida é responsável pelo Zezinho.  Mostre os dados de todos os responsáveis, suas respectivas crianças, endereço e cidade.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Fernando Roberto Proença</dc:creator>
  <cp:keywords>FRP</cp:keywords>
  <cp:lastModifiedBy>ely</cp:lastModifiedBy>
  <cp:revision>512</cp:revision>
  <dcterms:created xsi:type="dcterms:W3CDTF">2025-04-03T00:58:54Z</dcterms:created>
  <dcterms:modified xsi:type="dcterms:W3CDTF">2025-04-03T00:58:54Z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  <property fmtid="{D5CDD505-2E9C-101B-9397-08002B2CF9AE}" pid="12" name="KSOProductBuildVer">
    <vt:lpwstr>1046-11.1.0.8865</vt:lpwstr>
  </property>
</Properties>
</file>