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2"/>
  </p:notesMasterIdLst>
  <p:handoutMasterIdLst>
    <p:handoutMasterId r:id="rId13"/>
  </p:handoutMasterIdLst>
  <p:sldIdLst>
    <p:sldId id="366" r:id="rId2"/>
    <p:sldId id="257" r:id="rId3"/>
    <p:sldId id="417" r:id="rId4"/>
    <p:sldId id="422" r:id="rId5"/>
    <p:sldId id="379" r:id="rId6"/>
    <p:sldId id="419" r:id="rId7"/>
    <p:sldId id="420" r:id="rId8"/>
    <p:sldId id="423" r:id="rId9"/>
    <p:sldId id="424" r:id="rId10"/>
    <p:sldId id="425" r:id="rId11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8000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6E36730E-FAE0-4E86-ABE3-5A6CBD1963A2}" type="datetimeFigureOut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D4342E6-E15B-409C-8210-E5E62946F92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47131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032E1676-E48B-4C16-97DB-AACF0374621A}" type="datetimeFigureOut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47FED3-FE45-453A-8623-46A2E8288E7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00687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4594D-F020-4C20-8199-853D31F69028}" type="slidenum">
              <a:rPr lang="pt-BR" altLang="pt-BR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92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9BA4DA6-A5E8-4ED4-946D-BD58EAE786C5}" type="slidenum">
              <a:rPr lang="pt-BR" altLang="pt-BR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53856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331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1331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1331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10482A21-F4A7-454C-9C6B-3BD8DE0F41BB}" type="slidenum">
              <a:rPr lang="pt-BR" altLang="pt-BR" smtClean="0"/>
              <a:pPr/>
              <a:t>3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03800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536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15365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15366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772D0EF4-FD2E-462F-B16A-4E9F83F0661B}" type="slidenum">
              <a:rPr lang="pt-BR" altLang="pt-BR" smtClean="0"/>
              <a:pPr/>
              <a:t>4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613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1741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17413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17414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1B35E2E7-72BE-4C2D-ABD1-E890DB6B1C02}" type="slidenum">
              <a:rPr lang="pt-BR" altLang="pt-BR" smtClean="0"/>
              <a:pPr/>
              <a:t>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2951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36745-30FA-42ED-8772-1C87DD31AD37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9AC96-EC1A-4BFD-8E06-A1FC28E977E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015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2B3D2-D8C2-488C-B4D4-535F2683F511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B70D8-1FA6-40AF-98DE-53C4386773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75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FA094-3CEE-4697-B440-5887E5CA246E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51C45-0114-441C-8966-F92B93F8F7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18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880B4-AAB7-44AF-9D97-324063D8F575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8EA899-2270-4300-A8B2-3CD6A773F4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32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A06EA-58DF-41BF-B524-B6E2CA40DAEF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46CF8-5C99-48B4-A504-CEF221386E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50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E39CD-E8A5-4A73-8598-F951AB5E9504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8315B-9EF4-4A0E-9683-305C011D5DF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3AEA16-91D3-48FF-A315-3BA206782B91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A7760-8EA6-4383-A700-A2468DD4A5D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97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7CD8-B7D7-421F-B935-02D13F99EF96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E930-CB6A-4B17-ADF7-F813D54A95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4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A4CF1-83F2-472B-B50E-DBD1DC9242D8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5C6BC-948C-48FF-9EC1-55324D0652C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954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0E309-9621-4C6F-8283-37AA5FC04516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FC6A1-1F34-46D0-A249-122681BFB5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53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CF366-FDA3-4AAC-837E-68CDFDB0B0F7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C3AD0-7DCB-48BD-9350-CBBFC633F1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08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6CFA8BD8-43BD-4F63-873D-6CCBD05B3221}" type="datetime1">
              <a:rPr lang="pt-BR"/>
              <a:pPr>
                <a:defRPr/>
              </a:pPr>
              <a:t>19/04/2021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3089D05-8F3E-4744-B974-AF6F5B11CFD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39" r:id="rId2"/>
    <p:sldLayoutId id="2147484347" r:id="rId3"/>
    <p:sldLayoutId id="2147484340" r:id="rId4"/>
    <p:sldLayoutId id="2147484341" r:id="rId5"/>
    <p:sldLayoutId id="2147484342" r:id="rId6"/>
    <p:sldLayoutId id="2147484343" r:id="rId7"/>
    <p:sldLayoutId id="2147484348" r:id="rId8"/>
    <p:sldLayoutId id="2147484349" r:id="rId9"/>
    <p:sldLayoutId id="2147484344" r:id="rId10"/>
    <p:sldLayoutId id="214748434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</a:p>
          <a:p>
            <a:pPr eaLnBrk="1" hangingPunct="1"/>
            <a:endParaRPr lang="pt-BR" altLang="pt-BR" sz="20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pt-BR"/>
              <a:t>POO – Mensagens entre Classes</a:t>
            </a:r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>
            <a:spLocks/>
          </p:cNvSpPr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da Classe ‘Main’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054475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public static void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main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(String[]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   Carro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Carro(</a:t>
            </a:r>
            <a:r>
              <a:rPr lang="pt-BR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"Fusca"</a:t>
            </a: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pt-BR" sz="24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70DD4-19FE-4C75-A1DF-1B0F8E64A972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9" name="Retângulo 8"/>
          <p:cNvSpPr/>
          <p:nvPr/>
        </p:nvSpPr>
        <p:spPr bwMode="auto">
          <a:xfrm>
            <a:off x="611560" y="3181712"/>
            <a:ext cx="8101766" cy="116789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5364163" y="5135563"/>
            <a:ext cx="2952750" cy="792162"/>
          </a:xfrm>
          <a:prstGeom prst="wedgeRoundRectCallout">
            <a:avLst>
              <a:gd name="adj1" fmla="val -90926"/>
              <a:gd name="adj2" fmla="val -2150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Declara um atributo do </a:t>
            </a:r>
          </a:p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tipo da classe ‘Motor’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44A6C3-7296-434F-A531-60D5E229298F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endParaRPr lang="pt-BR" altLang="pt-BR" sz="1600"/>
          </a:p>
          <a:p>
            <a:pPr eaLnBrk="1" hangingPunct="1">
              <a:lnSpc>
                <a:spcPct val="200000"/>
              </a:lnSpc>
            </a:pPr>
            <a:r>
              <a:rPr lang="pt-BR" altLang="pt-BR" sz="2800"/>
              <a:t>Mensagens entre Classes</a:t>
            </a:r>
            <a:endParaRPr lang="pt-BR" altLang="pt-BR"/>
          </a:p>
          <a:p>
            <a:pPr lvl="1" eaLnBrk="1" hangingPunct="1">
              <a:lnSpc>
                <a:spcPct val="200000"/>
              </a:lnSpc>
            </a:pPr>
            <a:r>
              <a:rPr lang="pt-BR" altLang="pt-BR" sz="2600"/>
              <a:t>Definição</a:t>
            </a:r>
          </a:p>
          <a:p>
            <a:pPr lvl="1" eaLnBrk="1" hangingPunct="1">
              <a:lnSpc>
                <a:spcPct val="200000"/>
              </a:lnSpc>
            </a:pPr>
            <a:r>
              <a:rPr lang="pt-BR" altLang="pt-BR" sz="2600"/>
              <a:t>Representação Gráfica – Diagrama de Classes</a:t>
            </a:r>
          </a:p>
          <a:p>
            <a:pPr lvl="1" eaLnBrk="1" hangingPunct="1">
              <a:lnSpc>
                <a:spcPct val="200000"/>
              </a:lnSpc>
            </a:pPr>
            <a:r>
              <a:rPr lang="pt-BR" altLang="pt-BR" sz="2600"/>
              <a:t>Exemplos de Mensagens implementas em Java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6"/>
          <p:cNvSpPr>
            <a:spLocks noGrp="1"/>
          </p:cNvSpPr>
          <p:nvPr>
            <p:ph idx="1"/>
          </p:nvPr>
        </p:nvSpPr>
        <p:spPr>
          <a:xfrm>
            <a:off x="914400" y="1600200"/>
            <a:ext cx="8050213" cy="4852988"/>
          </a:xfrm>
        </p:spPr>
        <p:txBody>
          <a:bodyPr/>
          <a:lstStyle/>
          <a:p>
            <a:pPr eaLnBrk="1" hangingPunct="1">
              <a:defRPr/>
            </a:pPr>
            <a:r>
              <a:rPr lang="pt-BR" dirty="0"/>
              <a:t>Os Objetos das Classes se comunicam entre si através de mensagem...</a:t>
            </a:r>
          </a:p>
          <a:p>
            <a:pPr eaLnBrk="1" hangingPunct="1">
              <a:defRPr/>
            </a:pPr>
            <a:endParaRPr lang="pt-BR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sz="2400" dirty="0"/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sz="2800" dirty="0"/>
          </a:p>
        </p:txBody>
      </p:sp>
      <p:sp>
        <p:nvSpPr>
          <p:cNvPr id="1229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Mensagem entre Classes</a:t>
            </a:r>
          </a:p>
        </p:txBody>
      </p:sp>
      <p:pic>
        <p:nvPicPr>
          <p:cNvPr id="5" name="Espaço Reservado para Conteúdo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3133725"/>
            <a:ext cx="31797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Espaço Reservado para Conteúdo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100" y="3133725"/>
            <a:ext cx="259715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/>
        </p:nvSpPr>
        <p:spPr bwMode="auto">
          <a:xfrm>
            <a:off x="1092200" y="2727325"/>
            <a:ext cx="2111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6600"/>
                </a:solidFill>
              </a:rPr>
              <a:t>Objeto Carro</a:t>
            </a:r>
          </a:p>
        </p:txBody>
      </p: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874713" y="5116513"/>
            <a:ext cx="2112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000" b="1">
                <a:solidFill>
                  <a:srgbClr val="0000CC"/>
                </a:solidFill>
              </a:rPr>
              <a:t>Método Andar()</a:t>
            </a:r>
          </a:p>
        </p:txBody>
      </p:sp>
      <p:sp>
        <p:nvSpPr>
          <p:cNvPr id="9" name="Seta para a direita 8"/>
          <p:cNvSpPr/>
          <p:nvPr/>
        </p:nvSpPr>
        <p:spPr>
          <a:xfrm>
            <a:off x="3059113" y="5116513"/>
            <a:ext cx="3097212" cy="368300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sz="1600">
              <a:solidFill>
                <a:srgbClr val="0000CC"/>
              </a:solidFill>
            </a:endParaRP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315075" y="2730500"/>
            <a:ext cx="2171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400" b="1">
                <a:solidFill>
                  <a:srgbClr val="006600"/>
                </a:solidFill>
              </a:rPr>
              <a:t>Objeto Motor</a:t>
            </a:r>
          </a:p>
        </p:txBody>
      </p: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257925" y="5106988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 sz="2000" b="1">
                <a:solidFill>
                  <a:srgbClr val="0000CC"/>
                </a:solidFill>
              </a:rPr>
              <a:t>Método Ligar()</a:t>
            </a:r>
          </a:p>
        </p:txBody>
      </p:sp>
      <p:sp>
        <p:nvSpPr>
          <p:cNvPr id="2" name="Retângulo de cantos arredondados 1"/>
          <p:cNvSpPr/>
          <p:nvPr/>
        </p:nvSpPr>
        <p:spPr>
          <a:xfrm>
            <a:off x="587375" y="5805488"/>
            <a:ext cx="8016875" cy="52863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pt-BR" sz="2000" dirty="0">
                <a:solidFill>
                  <a:schemeClr val="tx1"/>
                </a:solidFill>
              </a:rPr>
              <a:t>Para que o </a:t>
            </a:r>
            <a:r>
              <a:rPr lang="pt-BR" sz="2000" b="1" dirty="0">
                <a:solidFill>
                  <a:srgbClr val="006600"/>
                </a:solidFill>
              </a:rPr>
              <a:t>Carro </a:t>
            </a:r>
            <a:r>
              <a:rPr lang="pt-BR" sz="2000" b="1" dirty="0">
                <a:solidFill>
                  <a:srgbClr val="0000CC"/>
                </a:solidFill>
              </a:rPr>
              <a:t>ande</a:t>
            </a:r>
            <a:r>
              <a:rPr lang="pt-BR" sz="2000" dirty="0">
                <a:solidFill>
                  <a:srgbClr val="0000CC"/>
                </a:solidFill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é necessário </a:t>
            </a:r>
            <a:r>
              <a:rPr lang="pt-BR" sz="2000" dirty="0">
                <a:solidFill>
                  <a:schemeClr val="tx1"/>
                </a:solidFill>
              </a:rPr>
              <a:t>que o </a:t>
            </a:r>
            <a:r>
              <a:rPr lang="pt-BR" sz="2000" b="1" dirty="0">
                <a:solidFill>
                  <a:srgbClr val="006600"/>
                </a:solidFill>
              </a:rPr>
              <a:t>Motor</a:t>
            </a:r>
            <a:r>
              <a:rPr lang="pt-BR" sz="2000" dirty="0">
                <a:solidFill>
                  <a:srgbClr val="006600"/>
                </a:solidFill>
              </a:rPr>
              <a:t> </a:t>
            </a:r>
            <a:r>
              <a:rPr lang="pt-BR" sz="2000" dirty="0">
                <a:solidFill>
                  <a:schemeClr val="tx1"/>
                </a:solidFill>
              </a:rPr>
              <a:t>esteja</a:t>
            </a:r>
            <a:r>
              <a:rPr lang="pt-BR" sz="2000" dirty="0"/>
              <a:t> </a:t>
            </a:r>
            <a:r>
              <a:rPr lang="pt-BR" sz="2000" b="1" dirty="0">
                <a:solidFill>
                  <a:srgbClr val="0000CC"/>
                </a:solidFill>
              </a:rPr>
              <a:t>ligado</a:t>
            </a:r>
            <a:r>
              <a:rPr lang="pt-BR" sz="2000" dirty="0">
                <a:solidFill>
                  <a:schemeClr val="tx1"/>
                </a:solidFill>
              </a:rPr>
              <a:t>!!!</a:t>
            </a:r>
          </a:p>
        </p:txBody>
      </p:sp>
      <p:sp>
        <p:nvSpPr>
          <p:cNvPr id="1230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73BB71-DD26-4B75-9457-F178204D7233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ço Reservado para Conteúdo 6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52988"/>
          </a:xfrm>
        </p:spPr>
        <p:txBody>
          <a:bodyPr/>
          <a:lstStyle/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/>
              <a:t>A </a:t>
            </a:r>
            <a:r>
              <a:rPr lang="pt-BR" altLang="pt-BR" b="1">
                <a:solidFill>
                  <a:srgbClr val="006600"/>
                </a:solidFill>
              </a:rPr>
              <a:t>mensagem</a:t>
            </a:r>
            <a:r>
              <a:rPr lang="pt-BR" altLang="pt-BR">
                <a:solidFill>
                  <a:srgbClr val="006600"/>
                </a:solidFill>
              </a:rPr>
              <a:t> </a:t>
            </a:r>
            <a:r>
              <a:rPr lang="pt-BR" altLang="pt-BR"/>
              <a:t>especifica que </a:t>
            </a:r>
            <a:r>
              <a:rPr lang="pt-BR" altLang="pt-BR" b="1">
                <a:solidFill>
                  <a:srgbClr val="0070C0"/>
                </a:solidFill>
              </a:rPr>
              <a:t>um determinado método de um objeto</a:t>
            </a:r>
            <a:r>
              <a:rPr lang="pt-BR" altLang="pt-BR"/>
              <a:t> </a:t>
            </a:r>
            <a:r>
              <a:rPr lang="pt-BR" altLang="pt-BR" b="1">
                <a:solidFill>
                  <a:srgbClr val="FF0000"/>
                </a:solidFill>
              </a:rPr>
              <a:t>necessita utilizar </a:t>
            </a:r>
            <a:r>
              <a:rPr lang="pt-BR" altLang="pt-BR" b="1">
                <a:solidFill>
                  <a:srgbClr val="7030A0"/>
                </a:solidFill>
              </a:rPr>
              <a:t>um ou mais métodos de outro objeto</a:t>
            </a:r>
            <a:r>
              <a:rPr lang="pt-BR" altLang="pt-BR"/>
              <a:t>.</a:t>
            </a:r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Podem ser passados objetos como parâmetros, e, opcionalmente, algum resultado ou valor pode ser retornado.</a:t>
            </a:r>
          </a:p>
        </p:txBody>
      </p:sp>
      <p:sp>
        <p:nvSpPr>
          <p:cNvPr id="1433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Mensagem entre Classes</a:t>
            </a:r>
          </a:p>
        </p:txBody>
      </p:sp>
      <p:sp>
        <p:nvSpPr>
          <p:cNvPr id="14340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F6860-5402-41B8-BD0C-B2B12765D309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ço Reservado para Conteúdo 6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52988"/>
          </a:xfrm>
        </p:spPr>
        <p:txBody>
          <a:bodyPr/>
          <a:lstStyle/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/>
              <a:t>Essa troca de mensagens acontece através dos métodos.</a:t>
            </a:r>
          </a:p>
          <a:p>
            <a:pPr eaLnBrk="1" hangingPunct="1"/>
            <a:endParaRPr lang="pt-BR" altLang="pt-BR" sz="2400"/>
          </a:p>
          <a:p>
            <a:pPr eaLnBrk="1" hangingPunct="1">
              <a:lnSpc>
                <a:spcPct val="150000"/>
              </a:lnSpc>
            </a:pPr>
            <a:r>
              <a:rPr lang="pt-BR" altLang="pt-BR"/>
              <a:t> Para enviar uma mensagem, deve-se: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/>
              <a:t>identificar o objeto que receberá a mensagem;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/>
              <a:t>identificar o método que o objeto deverá executar;</a:t>
            </a:r>
          </a:p>
          <a:p>
            <a:pPr lvl="1" eaLnBrk="1" hangingPunct="1">
              <a:lnSpc>
                <a:spcPct val="150000"/>
              </a:lnSpc>
            </a:pPr>
            <a:r>
              <a:rPr lang="pt-BR" altLang="pt-BR"/>
              <a:t>passar os argumentos requeridos pelo método.</a:t>
            </a:r>
          </a:p>
        </p:txBody>
      </p:sp>
      <p:sp>
        <p:nvSpPr>
          <p:cNvPr id="1638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3600"/>
              <a:t>Mensagens e Métodos</a:t>
            </a:r>
          </a:p>
        </p:txBody>
      </p:sp>
      <p:sp>
        <p:nvSpPr>
          <p:cNvPr id="16388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E67D8C-BA33-40A2-A8D9-7F84F0940E8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altLang="en-US" sz="1600"/>
          </a:p>
          <a:p>
            <a:endParaRPr lang="pt-BR" altLang="pt-BR"/>
          </a:p>
        </p:txBody>
      </p:sp>
      <p:grpSp>
        <p:nvGrpSpPr>
          <p:cNvPr id="36867" name="Grupo 3"/>
          <p:cNvGrpSpPr>
            <a:grpSpLocks/>
          </p:cNvGrpSpPr>
          <p:nvPr/>
        </p:nvGrpSpPr>
        <p:grpSpPr bwMode="auto">
          <a:xfrm>
            <a:off x="6021388" y="2511425"/>
            <a:ext cx="2582862" cy="3005138"/>
            <a:chOff x="3347864" y="2420888"/>
            <a:chExt cx="2232248" cy="2210923"/>
          </a:xfrm>
        </p:grpSpPr>
        <p:sp>
          <p:nvSpPr>
            <p:cNvPr id="17" name="Retângulo 16"/>
            <p:cNvSpPr/>
            <p:nvPr/>
          </p:nvSpPr>
          <p:spPr>
            <a:xfrm>
              <a:off x="3347864" y="2420888"/>
              <a:ext cx="2232248" cy="28731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Carro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47864" y="2708203"/>
              <a:ext cx="2232248" cy="75215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modelo: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marca: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- motor: Motor</a:t>
              </a: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47864" y="3466200"/>
              <a:ext cx="2232248" cy="116561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 </a:t>
              </a:r>
              <a:r>
                <a:rPr lang="pt-BR" sz="2000" dirty="0">
                  <a:solidFill>
                    <a:srgbClr val="000000"/>
                  </a:solidFill>
                </a:rPr>
                <a:t>Carro()</a:t>
              </a:r>
              <a:endParaRPr lang="pt-BR" sz="2000" b="1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GETs</a:t>
              </a:r>
              <a:r>
                <a:rPr lang="pt-BR" sz="2000" dirty="0">
                  <a:solidFill>
                    <a:srgbClr val="000000"/>
                  </a:solidFill>
                </a:rPr>
                <a:t>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SETs</a:t>
              </a:r>
              <a:r>
                <a:rPr lang="pt-BR" sz="2000" dirty="0">
                  <a:solidFill>
                    <a:srgbClr val="000000"/>
                  </a:solidFill>
                </a:rPr>
                <a:t>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+ andar()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+ parar()</a:t>
              </a:r>
            </a:p>
          </p:txBody>
        </p:sp>
      </p:grpSp>
      <p:sp>
        <p:nvSpPr>
          <p:cNvPr id="1843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 dirty="0"/>
              <a:t>Representação Gráfica das Classes</a:t>
            </a:r>
          </a:p>
        </p:txBody>
      </p:sp>
      <p:sp>
        <p:nvSpPr>
          <p:cNvPr id="18437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4BEEB5-E4D6-4903-885C-FC3BA9028FCD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8438" name="Grupo 3"/>
          <p:cNvGrpSpPr>
            <a:grpSpLocks/>
          </p:cNvGrpSpPr>
          <p:nvPr/>
        </p:nvGrpSpPr>
        <p:grpSpPr bwMode="auto">
          <a:xfrm>
            <a:off x="683568" y="2636912"/>
            <a:ext cx="2952750" cy="3008313"/>
            <a:chOff x="3347864" y="2420888"/>
            <a:chExt cx="2232248" cy="2212800"/>
          </a:xfrm>
        </p:grpSpPr>
        <p:sp>
          <p:nvSpPr>
            <p:cNvPr id="12" name="Retângulo 11"/>
            <p:cNvSpPr/>
            <p:nvPr/>
          </p:nvSpPr>
          <p:spPr>
            <a:xfrm>
              <a:off x="3347864" y="2420888"/>
              <a:ext cx="2232248" cy="28725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Motor</a:t>
              </a: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347864" y="2708143"/>
              <a:ext cx="2232248" cy="75200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potencia: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combustivel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ligado: </a:t>
              </a:r>
              <a:r>
                <a:rPr lang="pt-BR" sz="2000" dirty="0" err="1">
                  <a:solidFill>
                    <a:srgbClr val="000000"/>
                  </a:solidFill>
                </a:rPr>
                <a:t>Boolean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3347864" y="3468319"/>
              <a:ext cx="2232248" cy="116536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 </a:t>
              </a:r>
              <a:r>
                <a:rPr lang="pt-BR" sz="2000" dirty="0">
                  <a:solidFill>
                    <a:srgbClr val="000000"/>
                  </a:solidFill>
                </a:rPr>
                <a:t>Motor()</a:t>
              </a:r>
              <a:endParaRPr lang="pt-BR" sz="2000" b="1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GETs</a:t>
              </a:r>
              <a:r>
                <a:rPr lang="pt-BR" sz="2000" dirty="0">
                  <a:solidFill>
                    <a:srgbClr val="000000"/>
                  </a:solidFill>
                </a:rPr>
                <a:t>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SETs</a:t>
              </a:r>
              <a:r>
                <a:rPr lang="pt-BR" sz="2000" dirty="0">
                  <a:solidFill>
                    <a:srgbClr val="000000"/>
                  </a:solidFill>
                </a:rPr>
                <a:t>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+ ligar()</a:t>
              </a: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FF0000"/>
                  </a:solidFill>
                </a:rPr>
                <a:t>+ desligar()</a:t>
              </a:r>
            </a:p>
          </p:txBody>
        </p:sp>
      </p:grpSp>
      <p:cxnSp>
        <p:nvCxnSpPr>
          <p:cNvPr id="16" name="Conector reto 12"/>
          <p:cNvCxnSpPr>
            <a:cxnSpLocks noChangeShapeType="1"/>
            <a:stCxn id="13" idx="3"/>
            <a:endCxn id="18" idx="1"/>
          </p:cNvCxnSpPr>
          <p:nvPr/>
        </p:nvCxnSpPr>
        <p:spPr bwMode="auto">
          <a:xfrm flipV="1">
            <a:off x="3636318" y="3413126"/>
            <a:ext cx="2385070" cy="12548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ítulo 1">
            <a:extLst>
              <a:ext uri="{FF2B5EF4-FFF2-40B4-BE49-F238E27FC236}">
                <a16:creationId xmlns:a16="http://schemas.microsoft.com/office/drawing/2014/main" id="{7A89C0B7-89BF-4D56-B430-8D1F577F66D3}"/>
              </a:ext>
            </a:extLst>
          </p:cNvPr>
          <p:cNvSpPr txBox="1">
            <a:spLocks/>
          </p:cNvSpPr>
          <p:nvPr/>
        </p:nvSpPr>
        <p:spPr bwMode="auto">
          <a:xfrm>
            <a:off x="688032" y="5503939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/>
              </a:defRPr>
            </a:lvl9pPr>
          </a:lstStyle>
          <a:p>
            <a:pPr eaLnBrk="1" hangingPunct="1"/>
            <a:r>
              <a:rPr lang="pt-BR" altLang="en-US" sz="2400" dirty="0"/>
              <a:t>Ao executar o método andar do carro, deve ser executado o método ligar do motor automaticamente.</a:t>
            </a:r>
            <a:endParaRPr lang="pt-B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da Classe ‘Motor’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1100" b="1" i="1" kern="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potencia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Boolean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ligado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ligado</a:t>
            </a: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“Motor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Ligado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ligado</a:t>
            </a: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“Motor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Desligado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9FE2A-5C98-434F-BBF9-3A63644DF3DC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da Classe ‘Carro’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1100" b="1" i="1" kern="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modelo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Motor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Motor()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Andando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Parando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69423B-5655-4E31-9910-8B34F433E7D8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da Classe ‘Carro’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1100" b="1" i="1" kern="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modelo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Motor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Motor()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Andar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Andando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  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Parar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{  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		 SOUT(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Carro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Parando</a:t>
            </a:r>
            <a:r>
              <a:rPr lang="en-GB" sz="2400" b="1" kern="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...”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motor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GB" sz="2400" b="1" kern="0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Desligar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805B4-10DD-4FEF-9955-A63013D600D6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5" name="Retângulo 4"/>
          <p:cNvSpPr/>
          <p:nvPr/>
        </p:nvSpPr>
        <p:spPr bwMode="auto">
          <a:xfrm>
            <a:off x="611560" y="3860780"/>
            <a:ext cx="8101766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11560" y="5686723"/>
            <a:ext cx="8101766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" name="Texto explicativo retangular com cantos arredondados 10"/>
          <p:cNvSpPr/>
          <p:nvPr/>
        </p:nvSpPr>
        <p:spPr bwMode="auto">
          <a:xfrm>
            <a:off x="5435600" y="4710113"/>
            <a:ext cx="3457575" cy="792162"/>
          </a:xfrm>
          <a:prstGeom prst="wedgeRoundRectCallout">
            <a:avLst>
              <a:gd name="adj1" fmla="val -66416"/>
              <a:gd name="adj2" fmla="val 94136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Executa o Método </a:t>
            </a:r>
          </a:p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‘Desligar’ da classe ‘Motor’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611560" y="2378753"/>
            <a:ext cx="8101766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5940425" y="1225550"/>
            <a:ext cx="2952750" cy="792163"/>
          </a:xfrm>
          <a:prstGeom prst="wedgeRoundRectCallout">
            <a:avLst>
              <a:gd name="adj1" fmla="val -69406"/>
              <a:gd name="adj2" fmla="val 105781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Declara um atributo do </a:t>
            </a:r>
          </a:p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tipo da classe ‘Motor’</a:t>
            </a: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5435600" y="2852738"/>
            <a:ext cx="3457575" cy="792162"/>
          </a:xfrm>
          <a:prstGeom prst="wedgeRoundRectCallout">
            <a:avLst>
              <a:gd name="adj1" fmla="val -81392"/>
              <a:gd name="adj2" fmla="val 9647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Executa o Método </a:t>
            </a:r>
          </a:p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‘Ligar’ da classe ‘Motor’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2190</TotalTime>
  <Words>614</Words>
  <Application>Microsoft Office PowerPoint</Application>
  <PresentationFormat>Apresentação na tela (4:3)</PresentationFormat>
  <Paragraphs>137</Paragraphs>
  <Slides>10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Courier New</vt:lpstr>
      <vt:lpstr>Franklin Gothic Book</vt:lpstr>
      <vt:lpstr>Lucida Sans Unicode</vt:lpstr>
      <vt:lpstr>Perpetua</vt:lpstr>
      <vt:lpstr>Times New Roman</vt:lpstr>
      <vt:lpstr>Wingdings</vt:lpstr>
      <vt:lpstr>Wingdings 2</vt:lpstr>
      <vt:lpstr>Capital Próprio</vt:lpstr>
      <vt:lpstr>POO – Mensagens entre Classes</vt:lpstr>
      <vt:lpstr>Tópicos da Aula</vt:lpstr>
      <vt:lpstr>Mensagem entre Classes</vt:lpstr>
      <vt:lpstr>Mensagem entre Classes</vt:lpstr>
      <vt:lpstr>Mensagens e Métodos</vt:lpstr>
      <vt:lpstr>Representação Gráfica das Classes</vt:lpstr>
      <vt:lpstr>Implementação da Classe ‘Motor’ em Java</vt:lpstr>
      <vt:lpstr>Implementação da Classe ‘Carro’ em Java</vt:lpstr>
      <vt:lpstr>Implementação da Classe ‘Carro’ em Java</vt:lpstr>
      <vt:lpstr>Implementação da Classe ‘Main’ em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 Prado</cp:lastModifiedBy>
  <cp:revision>493</cp:revision>
  <dcterms:created xsi:type="dcterms:W3CDTF">2012-12-03T10:39:50Z</dcterms:created>
  <dcterms:modified xsi:type="dcterms:W3CDTF">2021-04-19T22:46:01Z</dcterms:modified>
</cp:coreProperties>
</file>