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sldIdLst>
    <p:sldId id="256" r:id="rId5"/>
    <p:sldId id="257" r:id="rId7"/>
    <p:sldId id="258" r:id="rId8"/>
    <p:sldId id="259" r:id="rId9"/>
    <p:sldId id="260" r:id="rId10"/>
  </p:sld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 panose="020B0604020202020204"/>
              </a:rPr>
              <a:t>Clique para mover o slide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p>
            <a:r>
              <a:rPr lang="pt-BR" sz="2000" b="0" strike="noStrike" spc="-1">
                <a:latin typeface="Arial" panose="020B0604020202020204"/>
              </a:rPr>
              <a:t>Clique para editar o formato de notas</a:t>
            </a:r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r>
              <a:rPr lang="pt-BR" sz="1400" b="0" strike="noStrike" spc="-1">
                <a:latin typeface="Times New Roman" panose="02020603050405020304"/>
              </a:rPr>
              <a:t> 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p>
            <a:pPr algn="r"/>
            <a:r>
              <a:rPr lang="pt-BR" sz="1400" b="0" strike="noStrike" spc="-1">
                <a:latin typeface="Times New Roman" panose="02020603050405020304"/>
              </a:rPr>
              <a:t> 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r>
              <a:rPr lang="pt-BR" sz="1400" b="0" strike="noStrike" spc="-1">
                <a:latin typeface="Times New Roman" panose="02020603050405020304"/>
              </a:rPr>
              <a:t> </a:t>
            </a:r>
            <a:endParaRPr lang="pt-BR" sz="1400" b="0" strike="noStrike" spc="-1">
              <a:latin typeface="Times New Roman" panose="02020603050405020304"/>
            </a:endParaRPr>
          </a:p>
        </p:txBody>
      </p:sp>
      <p:sp>
        <p:nvSpPr>
          <p:cNvPr id="13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p>
            <a:pPr algn="r"/>
            <a:fld id="{EA54C09B-9696-42FF-BFBF-A8B4BE21ED92}" type="slidenum">
              <a:rPr lang="pt-BR" sz="1400" b="0" strike="noStrike" spc="-1">
                <a:latin typeface="Times New Roman" panose="02020603050405020304"/>
              </a:rPr>
            </a:fld>
            <a:endParaRPr lang="pt-BR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280" cy="3428280"/>
          </a:xfrm>
          <a:prstGeom prst="rect">
            <a:avLst/>
          </a:prstGeom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680" cy="4114080"/>
          </a:xfrm>
          <a:prstGeom prst="rect">
            <a:avLst/>
          </a:prstGeom>
        </p:spPr>
        <p:txBody>
          <a:bodyPr lIns="0" tIns="0" rIns="0" bIns="0"/>
          <a:p>
            <a:endParaRPr lang="pt-BR" sz="2000" b="0" strike="noStrike" spc="-1">
              <a:latin typeface="Arial" panose="020B0604020202020204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0" y="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  <a:ea typeface="+mn-ea"/>
              </a:rPr>
              <a:t>Linguagem de Programação I</a:t>
            </a:r>
            <a:endParaRPr lang="pt-BR" sz="1200" b="0" strike="noStrike" spc="-1">
              <a:latin typeface="Arial" panose="020B0604020202020204"/>
            </a:endParaRPr>
          </a:p>
        </p:txBody>
      </p:sp>
      <p:sp>
        <p:nvSpPr>
          <p:cNvPr id="154" name="CustomShape 4"/>
          <p:cNvSpPr/>
          <p:nvPr/>
        </p:nvSpPr>
        <p:spPr>
          <a:xfrm>
            <a:off x="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>
              <a:lnSpc>
                <a:spcPct val="100000"/>
              </a:lnSpc>
            </a:pPr>
            <a:r>
              <a:rPr lang="pt-BR" sz="1200" b="0" strike="noStrike" spc="-1">
                <a:solidFill>
                  <a:srgbClr val="000000"/>
                </a:solidFill>
                <a:latin typeface="Lucida Sans Unicode"/>
              </a:rPr>
              <a:t>Prof. Me. Fernando Roberto Proença</a:t>
            </a:r>
            <a:endParaRPr lang="pt-BR" sz="1200" b="0" strike="noStrike" spc="-1">
              <a:latin typeface="Arial" panose="020B0604020202020204"/>
            </a:endParaRPr>
          </a:p>
        </p:txBody>
      </p:sp>
      <p:sp>
        <p:nvSpPr>
          <p:cNvPr id="155" name="CustomShape 5"/>
          <p:cNvSpPr/>
          <p:nvPr/>
        </p:nvSpPr>
        <p:spPr>
          <a:xfrm>
            <a:off x="3884760" y="8685360"/>
            <a:ext cx="2971080" cy="456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 anchor="b"/>
          <a:p>
            <a:pPr algn="r">
              <a:lnSpc>
                <a:spcPct val="100000"/>
              </a:lnSpc>
            </a:pPr>
            <a:fld id="{71277E73-DA1A-45D7-B5D6-1535D56B5C27}" type="slidenum">
              <a:rPr lang="pt-BR" sz="12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pt-BR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 hidden="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CustomShape 2" hidden="1"/>
          <p:cNvSpPr/>
          <p:nvPr/>
        </p:nvSpPr>
        <p:spPr>
          <a:xfrm>
            <a:off x="63360" y="69840"/>
            <a:ext cx="9012960" cy="6692040"/>
          </a:xfrm>
          <a:prstGeom prst="roundRect">
            <a:avLst>
              <a:gd name="adj" fmla="val 4929"/>
            </a:avLst>
          </a:prstGeom>
          <a:solidFill>
            <a:schemeClr val="bg1"/>
          </a:solidFill>
          <a:ln w="6480">
            <a:solidFill>
              <a:schemeClr val="tx1">
                <a:alpha val="100000"/>
              </a:schemeClr>
            </a:solidFill>
            <a:round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3" name="CustomShape 3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CustomShape 4"/>
          <p:cNvSpPr/>
          <p:nvPr/>
        </p:nvSpPr>
        <p:spPr>
          <a:xfrm>
            <a:off x="65160" y="69840"/>
            <a:ext cx="9012960" cy="6690600"/>
          </a:xfrm>
          <a:prstGeom prst="roundRect">
            <a:avLst>
              <a:gd name="adj" fmla="val 4929"/>
            </a:avLst>
          </a:prstGeom>
          <a:blipFill rotWithShape="0">
            <a:blip r:embed="rId13"/>
            <a:stretch>
              <a:fillRect/>
            </a:stretch>
          </a:blipFill>
          <a:ln w="6480">
            <a:solidFill>
              <a:schemeClr val="tx1">
                <a:alpha val="100000"/>
              </a:schemeClr>
            </a:solidFill>
            <a:round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5" name="CustomShape 5"/>
          <p:cNvSpPr/>
          <p:nvPr/>
        </p:nvSpPr>
        <p:spPr>
          <a:xfrm>
            <a:off x="63360" y="1449360"/>
            <a:ext cx="9019440" cy="15264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6" name="CustomShape 6"/>
          <p:cNvSpPr/>
          <p:nvPr/>
        </p:nvSpPr>
        <p:spPr>
          <a:xfrm>
            <a:off x="63360" y="1397160"/>
            <a:ext cx="9019440" cy="1198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7" name="CustomShape 7"/>
          <p:cNvSpPr/>
          <p:nvPr/>
        </p:nvSpPr>
        <p:spPr>
          <a:xfrm>
            <a:off x="63360" y="2976480"/>
            <a:ext cx="9019440" cy="11052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" name="PlaceHolder 8"/>
          <p:cNvSpPr>
            <a:spLocks noGrp="1"/>
          </p:cNvSpPr>
          <p:nvPr>
            <p:ph type="title"/>
          </p:nvPr>
        </p:nvSpPr>
        <p:spPr>
          <a:xfrm>
            <a:off x="914400" y="274680"/>
            <a:ext cx="7771680" cy="1142280"/>
          </a:xfrm>
          <a:prstGeom prst="rect">
            <a:avLst/>
          </a:prstGeom>
        </p:spPr>
        <p:txBody>
          <a:bodyPr lIns="0" tIns="0" rIns="0" bIns="0" anchor="ctr"/>
          <a:p>
            <a:r>
              <a:rPr lang="pt-BR" sz="1800" b="0" strike="noStrike" spc="-1">
                <a:latin typeface="Arial" panose="020B0604020202020204"/>
              </a:rPr>
              <a:t>Clique para editar o formato do texto do título</a:t>
            </a:r>
            <a:endParaRPr lang="pt-BR" sz="1800" b="0" strike="noStrike" spc="-1">
              <a:latin typeface="Arial" panose="020B0604020202020204"/>
            </a:endParaRPr>
          </a:p>
        </p:txBody>
      </p:sp>
      <p:sp>
        <p:nvSpPr>
          <p:cNvPr id="9" name="PlaceHolder 9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  <a:endParaRPr lang="pt-BR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  <a:endParaRPr lang="pt-BR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  <a:endParaRPr lang="pt-BR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2"/>
          <p:cNvSpPr/>
          <p:nvPr/>
        </p:nvSpPr>
        <p:spPr>
          <a:xfrm>
            <a:off x="63360" y="69840"/>
            <a:ext cx="9012960" cy="6692040"/>
          </a:xfrm>
          <a:prstGeom prst="roundRect">
            <a:avLst>
              <a:gd name="adj" fmla="val 4929"/>
            </a:avLst>
          </a:prstGeom>
          <a:solidFill>
            <a:schemeClr val="bg1"/>
          </a:solidFill>
          <a:ln w="6480">
            <a:solidFill>
              <a:schemeClr val="tx1">
                <a:alpha val="100000"/>
              </a:schemeClr>
            </a:solidFill>
            <a:round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4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  <a:endParaRPr lang="pt-BR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  <a:endParaRPr lang="pt-BR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  <a:endParaRPr lang="pt-BR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0" y="0"/>
            <a:ext cx="9143280" cy="6857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6" name="CustomShape 2"/>
          <p:cNvSpPr/>
          <p:nvPr/>
        </p:nvSpPr>
        <p:spPr>
          <a:xfrm>
            <a:off x="63360" y="69840"/>
            <a:ext cx="9012960" cy="6692040"/>
          </a:xfrm>
          <a:prstGeom prst="roundRect">
            <a:avLst>
              <a:gd name="adj" fmla="val 4929"/>
            </a:avLst>
          </a:prstGeom>
          <a:solidFill>
            <a:schemeClr val="bg1"/>
          </a:solidFill>
          <a:ln w="6480">
            <a:solidFill>
              <a:schemeClr val="tx1">
                <a:alpha val="100000"/>
              </a:schemeClr>
            </a:solidFill>
            <a:round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/>
        </p:style>
      </p:sp>
      <p:sp>
        <p:nvSpPr>
          <p:cNvPr id="87" name="CustomShape 3"/>
          <p:cNvSpPr/>
          <p:nvPr/>
        </p:nvSpPr>
        <p:spPr>
          <a:xfrm flipV="1">
            <a:off x="68400" y="4682520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80"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8" name="CustomShape 4"/>
          <p:cNvSpPr/>
          <p:nvPr/>
        </p:nvSpPr>
        <p:spPr>
          <a:xfrm>
            <a:off x="68400" y="4649760"/>
            <a:ext cx="9006840" cy="4536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80"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89" name="CustomShape 5"/>
          <p:cNvSpPr/>
          <p:nvPr/>
        </p:nvSpPr>
        <p:spPr>
          <a:xfrm>
            <a:off x="68400" y="4773600"/>
            <a:ext cx="9006840" cy="46800"/>
          </a:xfrm>
          <a:prstGeom prst="rect">
            <a:avLst/>
          </a:prstGeom>
          <a:solidFill>
            <a:schemeClr val="accent5"/>
          </a:solidFill>
          <a:ln w="19080">
            <a:noFill/>
          </a:ln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90" name="PlaceHolder 6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pt-BR" sz="4400" b="0" strike="noStrike" spc="-1">
                <a:latin typeface="Arial" panose="020B0604020202020204"/>
              </a:rPr>
              <a:t>Clique para editar o formato do texto do título</a:t>
            </a:r>
            <a:endParaRPr lang="pt-BR" sz="4400" b="0" strike="noStrike" spc="-1">
              <a:latin typeface="Arial" panose="020B0604020202020204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3200" b="0" strike="noStrike" spc="-1">
                <a:latin typeface="Arial" panose="020B0604020202020204"/>
              </a:rPr>
              <a:t>Clique para editar o formato do texto da estrutura de tópicos</a:t>
            </a:r>
            <a:endParaRPr lang="pt-BR" sz="3200" b="0" strike="noStrike" spc="-1"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 panose="020B0604020202020204"/>
              </a:rPr>
              <a:t>2.º nível da estrutura de tópicos</a:t>
            </a:r>
            <a:endParaRPr lang="pt-BR" sz="2800" b="0" strike="noStrike" spc="-1"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400" b="0" strike="noStrike" spc="-1">
                <a:latin typeface="Arial" panose="020B0604020202020204"/>
              </a:rPr>
              <a:t>3.º nível da estrutura de tópicos</a:t>
            </a:r>
            <a:endParaRPr lang="pt-BR" sz="2400" b="0" strike="noStrike" spc="-1"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 panose="020B0604020202020204"/>
              </a:rPr>
              <a:t>4.º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5.º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6.º nível da estrutura de tópicos</a:t>
            </a:r>
            <a:endParaRPr lang="pt-BR" sz="2000" b="0" strike="noStrike" spc="-1"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000" b="0" strike="noStrike" spc="-1">
                <a:latin typeface="Arial" panose="020B0604020202020204"/>
              </a:rPr>
              <a:t>7.º nível da estrutura de tópicos</a:t>
            </a:r>
            <a:endParaRPr lang="pt-BR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298440" y="3284640"/>
            <a:ext cx="8563680" cy="18723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ctr">
              <a:lnSpc>
                <a:spcPct val="100000"/>
              </a:lnSpc>
              <a:spcBef>
                <a:spcPts val="575"/>
              </a:spcBef>
            </a:pPr>
            <a:r>
              <a:rPr lang="pt-BR" sz="3200" b="1" strike="noStrike" spc="-1">
                <a:solidFill>
                  <a:srgbClr val="000000"/>
                </a:solidFill>
                <a:latin typeface="Arial" panose="020B0604020202020204"/>
              </a:rPr>
              <a:t>Disciplina: </a:t>
            </a:r>
            <a:r>
              <a:rPr lang="pt-BR" sz="3200" b="0" strike="noStrike" spc="-1">
                <a:solidFill>
                  <a:srgbClr val="000000"/>
                </a:solidFill>
                <a:latin typeface="Arial" panose="020B0604020202020204"/>
              </a:rPr>
              <a:t>Linguagem de Programação I</a:t>
            </a:r>
            <a:endParaRPr lang="pt-BR" sz="3200" b="0" strike="noStrike" spc="-1">
              <a:latin typeface="Arial" panose="020B0604020202020204"/>
            </a:endParaRPr>
          </a:p>
          <a:p>
            <a:pPr algn="ctr">
              <a:lnSpc>
                <a:spcPct val="100000"/>
              </a:lnSpc>
              <a:spcBef>
                <a:spcPts val="575"/>
              </a:spcBef>
            </a:pPr>
            <a:endParaRPr lang="pt-BR" sz="3200" b="0" strike="noStrike" spc="-1">
              <a:latin typeface="Arial" panose="020B0604020202020204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324000" y="1557360"/>
            <a:ext cx="8424000" cy="13755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ctr"/>
          <a:p>
            <a:pPr algn="ctr">
              <a:lnSpc>
                <a:spcPct val="100000"/>
              </a:lnSpc>
            </a:pPr>
            <a:r>
              <a:rPr lang="pt-BR" sz="4000" b="0" strike="noStrike" spc="-1">
                <a:solidFill>
                  <a:srgbClr val="FFFFFF"/>
                </a:solidFill>
                <a:latin typeface="Arial" panose="020B0604020202020204"/>
              </a:rPr>
              <a:t>POO – Relacionamento entre Classes – Associação </a:t>
            </a:r>
            <a:endParaRPr lang="pt-BR" sz="4000" b="0" strike="noStrike" spc="-1">
              <a:latin typeface="Arial" panose="020B0604020202020204"/>
            </a:endParaRPr>
          </a:p>
        </p:txBody>
      </p:sp>
      <p:pic>
        <p:nvPicPr>
          <p:cNvPr id="136" name="Imagem 5"/>
          <p:cNvPicPr/>
          <p:nvPr/>
        </p:nvPicPr>
        <p:blipFill>
          <a:blip r:embed="rId1"/>
          <a:stretch>
            <a:fillRect/>
          </a:stretch>
        </p:blipFill>
        <p:spPr>
          <a:xfrm>
            <a:off x="179280" y="5473800"/>
            <a:ext cx="2088360" cy="1081800"/>
          </a:xfrm>
          <a:prstGeom prst="rect">
            <a:avLst/>
          </a:prstGeom>
          <a:ln>
            <a:noFill/>
          </a:ln>
        </p:spPr>
      </p:pic>
      <p:pic>
        <p:nvPicPr>
          <p:cNvPr id="137" name="Imagem 3"/>
          <p:cNvPicPr/>
          <p:nvPr/>
        </p:nvPicPr>
        <p:blipFill>
          <a:blip r:embed="rId2"/>
          <a:stretch>
            <a:fillRect/>
          </a:stretch>
        </p:blipFill>
        <p:spPr>
          <a:xfrm>
            <a:off x="3564000" y="5300640"/>
            <a:ext cx="2086920" cy="1502640"/>
          </a:xfrm>
          <a:prstGeom prst="rect">
            <a:avLst/>
          </a:prstGeom>
          <a:ln>
            <a:noFill/>
          </a:ln>
        </p:spPr>
      </p:pic>
      <p:pic>
        <p:nvPicPr>
          <p:cNvPr id="138" name="Imagem 6"/>
          <p:cNvPicPr/>
          <p:nvPr/>
        </p:nvPicPr>
        <p:blipFill>
          <a:blip r:embed="rId3"/>
          <a:stretch>
            <a:fillRect/>
          </a:stretch>
        </p:blipFill>
        <p:spPr>
          <a:xfrm>
            <a:off x="7678800" y="5370480"/>
            <a:ext cx="1064520" cy="1216800"/>
          </a:xfrm>
          <a:prstGeom prst="rect">
            <a:avLst/>
          </a:prstGeom>
          <a:ln>
            <a:noFill/>
          </a:ln>
        </p:spPr>
      </p:pic>
      <p:sp>
        <p:nvSpPr>
          <p:cNvPr id="139" name="CustomShape 3"/>
          <p:cNvSpPr/>
          <p:nvPr/>
        </p:nvSpPr>
        <p:spPr>
          <a:xfrm>
            <a:off x="87480" y="458640"/>
            <a:ext cx="8964000" cy="882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914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Revisão POO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914400" y="1447920"/>
            <a:ext cx="777168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Classe: estrutura de objetos.</a:t>
            </a:r>
            <a:endParaRPr lang="pt-BR" sz="2600" b="0" strike="noStrike" spc="-1">
              <a:latin typeface="Arial" panose="020B0604020202020204"/>
            </a:endParaRPr>
          </a:p>
          <a:p>
            <a:pPr marL="431800" lvl="1" indent="-215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Ex.: carro, funcionário, aluno, professor</a:t>
            </a:r>
            <a:endParaRPr lang="pt-BR" sz="2600" b="0" strike="noStrike" spc="-1"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Objeto: instância de uma classe.</a:t>
            </a:r>
            <a:endParaRPr lang="pt-BR" sz="2600" b="0" strike="noStrike" spc="-1">
              <a:latin typeface="Arial" panose="020B0604020202020204"/>
            </a:endParaRPr>
          </a:p>
          <a:p>
            <a:pPr marL="431800" lvl="1" indent="-215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Ex.: fusca, ferrari F40, José, Maria</a:t>
            </a:r>
            <a:endParaRPr lang="pt-BR" sz="2600" b="0" strike="noStrike" spc="-1"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Atributos: características de uma classe</a:t>
            </a:r>
            <a:endParaRPr lang="pt-BR" sz="2600" b="0" strike="noStrike" spc="-1">
              <a:latin typeface="Arial" panose="020B0604020202020204"/>
            </a:endParaRPr>
          </a:p>
          <a:p>
            <a:pPr marL="431800" lvl="1" indent="-215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Ex.: nome, cor, ano de fabricação</a:t>
            </a:r>
            <a:endParaRPr lang="pt-BR" sz="2600" b="0" strike="noStrike" spc="-1"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Métodos: ações de uma classe</a:t>
            </a:r>
            <a:endParaRPr lang="pt-BR" sz="2600" b="0" strike="noStrike" spc="-1">
              <a:latin typeface="Arial" panose="020B0604020202020204"/>
            </a:endParaRPr>
          </a:p>
          <a:p>
            <a:pPr marL="431800" lvl="1" indent="-215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Ex.: calcularMedia(), fazerAniversario() </a:t>
            </a:r>
            <a:endParaRPr lang="pt-BR" sz="2600" b="0" strike="noStrike" spc="-1">
              <a:latin typeface="Arial" panose="020B0604020202020204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146160" y="6210360"/>
            <a:ext cx="456480" cy="45648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 anchorCtr="1"/>
          <a:p>
            <a:pPr algn="ctr">
              <a:lnSpc>
                <a:spcPct val="100000"/>
              </a:lnSpc>
            </a:pPr>
            <a:fld id="{EE7A3ED4-8BC8-450C-879A-046D24AD7BE9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914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Visibilidade de acesso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914400" y="1447920"/>
            <a:ext cx="777168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Private: os atributos e métodos poderão ser acessados apenas dentro da própria classe.</a:t>
            </a:r>
            <a:endParaRPr lang="pt-BR" sz="2600" b="0" strike="noStrike" spc="-1"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Protected: os atributos e métodos poderão ser acessados apenas por classes que pertencem ao mesmo pacote.</a:t>
            </a:r>
            <a:endParaRPr lang="pt-BR" sz="2600" b="0" strike="noStrike" spc="-1"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Public: os atributos e métodos poderão ser acessados por qualquer outra classe.</a:t>
            </a:r>
            <a:endParaRPr lang="pt-BR" sz="2600" b="0" strike="noStrike" spc="-1">
              <a:latin typeface="Arial" panose="020B0604020202020204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146160" y="6210360"/>
            <a:ext cx="456480" cy="45648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 anchorCtr="1"/>
          <a:p>
            <a:pPr algn="ctr">
              <a:lnSpc>
                <a:spcPct val="100000"/>
              </a:lnSpc>
            </a:pPr>
            <a:fld id="{7777D77D-1A16-4314-8C00-0E0A12FA6712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914400" y="274680"/>
            <a:ext cx="7771680" cy="1142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91440" anchor="b"/>
          <a:p>
            <a:pPr>
              <a:lnSpc>
                <a:spcPct val="100000"/>
              </a:lnSpc>
            </a:pPr>
            <a:r>
              <a:rPr lang="pt-BR" sz="4000" b="0" strike="noStrike" spc="-1">
                <a:solidFill>
                  <a:srgbClr val="464646"/>
                </a:solidFill>
                <a:latin typeface="Arial" panose="020B0604020202020204"/>
              </a:rPr>
              <a:t>Revisão POO</a:t>
            </a:r>
            <a:endParaRPr lang="pt-BR" sz="4000" b="0" strike="noStrike" spc="-1">
              <a:latin typeface="Arial" panose="020B0604020202020204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914400" y="1447920"/>
            <a:ext cx="7771680" cy="45712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>
              <a:lnSpc>
                <a:spcPct val="100000"/>
              </a:lnSpc>
              <a:spcBef>
                <a:spcPts val="575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 marL="273050" indent="-272415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Char char="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Encapsulamento: é a técnica de proteção dos atributos, permitindo que seus valores sejam tratados na sua atribuição.</a:t>
            </a:r>
            <a:endParaRPr lang="pt-BR" sz="2600" b="0" strike="noStrike" spc="-1">
              <a:latin typeface="Arial" panose="020B0604020202020204"/>
            </a:endParaRPr>
          </a:p>
          <a:p>
            <a:pPr marL="431800" lvl="1" indent="-215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Atributos privados</a:t>
            </a:r>
            <a:endParaRPr lang="pt-BR" sz="2600" b="0" strike="noStrike" spc="-1">
              <a:latin typeface="Arial" panose="020B0604020202020204"/>
            </a:endParaRPr>
          </a:p>
          <a:p>
            <a:pPr marL="431800" lvl="1" indent="-215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Métodos públicos ou protegidos </a:t>
            </a:r>
            <a:endParaRPr lang="pt-BR" sz="2600" b="0" strike="noStrike" spc="-1">
              <a:latin typeface="Arial" panose="020B0604020202020204"/>
            </a:endParaRPr>
          </a:p>
          <a:p>
            <a:pPr marL="431800" lvl="1" indent="-215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O operador this permite identificar que a variável é um atributo da classe e não uma variável local do método.</a:t>
            </a:r>
            <a:endParaRPr lang="pt-BR" sz="2600" b="0" strike="noStrike" spc="-1">
              <a:latin typeface="Arial" panose="020B0604020202020204"/>
            </a:endParaRPr>
          </a:p>
          <a:p>
            <a:pPr marL="431800" lvl="1" indent="-215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Como convenção são utilizados os métodos:</a:t>
            </a:r>
            <a:endParaRPr lang="pt-BR" sz="2600" b="0" strike="noStrike" spc="-1">
              <a:latin typeface="Arial" panose="020B0604020202020204"/>
            </a:endParaRPr>
          </a:p>
          <a:p>
            <a:pPr marL="647700" lvl="2" indent="-215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GET: para pegar o valor</a:t>
            </a:r>
            <a:endParaRPr lang="pt-BR" sz="2600" b="0" strike="noStrike" spc="-1">
              <a:latin typeface="Arial" panose="020B0604020202020204"/>
            </a:endParaRPr>
          </a:p>
          <a:p>
            <a:pPr marL="647700" lvl="2" indent="-215900">
              <a:lnSpc>
                <a:spcPct val="100000"/>
              </a:lnSpc>
              <a:spcBef>
                <a:spcPts val="57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SET: para atribuir um novo valor</a:t>
            </a:r>
            <a:b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</a:br>
            <a:r>
              <a:rPr lang="pt-BR" sz="2600" b="0" strike="noStrike" spc="-1">
                <a:solidFill>
                  <a:srgbClr val="000000"/>
                </a:solidFill>
                <a:latin typeface="Arial" panose="020B0604020202020204"/>
              </a:rPr>
              <a:t> </a:t>
            </a:r>
            <a:endParaRPr lang="pt-BR" sz="2600" b="0" strike="noStrike" spc="-1">
              <a:latin typeface="Arial" panose="020B0604020202020204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146160" y="6210360"/>
            <a:ext cx="456480" cy="45648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 anchorCtr="1"/>
          <a:p>
            <a:pPr algn="ctr">
              <a:lnSpc>
                <a:spcPct val="100000"/>
              </a:lnSpc>
            </a:pPr>
            <a:fld id="{D6D43280-6B61-4E21-A2E9-23247BE26E5B}" type="slidenum">
              <a:rPr lang="pt-BR" sz="1400" b="0" strike="noStrike" spc="-1">
                <a:solidFill>
                  <a:srgbClr val="000000"/>
                </a:solidFill>
                <a:latin typeface="Lucida Sans Unicode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216000" y="288000"/>
            <a:ext cx="8568000" cy="61200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p>
            <a:pPr algn="just">
              <a:lnSpc>
                <a:spcPct val="100000"/>
              </a:lnSpc>
              <a:spcBef>
                <a:spcPts val="575"/>
              </a:spcBef>
            </a:pPr>
            <a:endParaRPr lang="pt-BR" sz="1800" b="0" strike="noStrike" spc="-1">
              <a:latin typeface="Arial" panose="020B0604020202020204"/>
            </a:endParaRPr>
          </a:p>
          <a:p>
            <a:pPr marL="635" indent="0" algn="ctr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None/>
            </a:pPr>
            <a:r>
              <a:rPr lang="" altLang="pt-BR" sz="3200" b="0" strike="noStrike" spc="-1">
                <a:solidFill>
                  <a:srgbClr val="000000"/>
                </a:solidFill>
                <a:latin typeface="Arial" panose="020B0604020202020204"/>
              </a:rPr>
              <a:t>Trabalho POO</a:t>
            </a:r>
            <a:endParaRPr lang="" altLang="pt-BR" sz="32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35" indent="0" algn="ctr">
              <a:lnSpc>
                <a:spcPct val="100000"/>
              </a:lnSpc>
              <a:spcBef>
                <a:spcPts val="575"/>
              </a:spcBef>
              <a:buClr>
                <a:srgbClr val="2DA2BF"/>
              </a:buClr>
              <a:buSzPct val="85000"/>
              <a:buFont typeface="Wingdings 2" charset="2"/>
              <a:buNone/>
            </a:pPr>
            <a:r>
              <a:rPr lang="" altLang="pt-BR" sz="2400" b="0" strike="noStrike" spc="-1">
                <a:solidFill>
                  <a:srgbClr val="000000"/>
                </a:solidFill>
                <a:latin typeface="Arial" panose="020B0604020202020204"/>
              </a:rPr>
              <a:t>Entregar até 17/04 - Valor 15 pontos</a:t>
            </a:r>
            <a:endParaRPr lang="pt-BR" sz="3200" b="0" strike="noStrike" spc="-1">
              <a:latin typeface="Arial" panose="020B0604020202020204"/>
            </a:endParaRPr>
          </a:p>
          <a:p>
            <a:pPr marL="864235" lvl="1" indent="-323850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Pitolomeu é professor no curso de Filosofia. José, Maria, João e Pedro são seus alunos. Cada aluno possui 2 notas, o qual é considerado aprovado caso sua média for maior ou igual a 70 e se tiver menos que 20 faltas.</a:t>
            </a:r>
            <a:endParaRPr lang="pt-BR" sz="2000" b="0" strike="noStrike" spc="-1">
              <a:latin typeface="Arial" panose="020B0604020202020204"/>
            </a:endParaRPr>
          </a:p>
          <a:p>
            <a:pPr marL="864235" lvl="1" indent="-323850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Nesta faculdade o professor pode dar aula em apenas 1 curso. No curso existem vários alunos matriculados, mas eles também não podem frequentar mais que 1 curso diferente.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" altLang="pt-BR" sz="2000" b="0" strike="noStrike" spc="-1">
                <a:solidFill>
                  <a:srgbClr val="000000"/>
                </a:solidFill>
                <a:latin typeface="Arial" panose="020B0604020202020204"/>
              </a:rPr>
              <a:t>Crie as seguintes classes relacionadas entre si: Professor, Aluno e Curso. Todos os atributos devem estar encapsulados. Faça sobrecarga de contrutora para a classe aluno de maneira que possa ser instanciado um objeto passando nenhum argumento, ou passando apenas o nome, ou passado o nome e telefone.</a:t>
            </a:r>
            <a:endParaRPr lang="pt-BR" sz="2000" b="0" strike="noStrike" spc="-1">
              <a:latin typeface="Arial" panose="020B0604020202020204"/>
            </a:endParaRPr>
          </a:p>
          <a:p>
            <a:pPr marL="864235" lvl="1" indent="-323850">
              <a:lnSpc>
                <a:spcPct val="100000"/>
              </a:lnSpc>
              <a:spcBef>
                <a:spcPts val="1135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Arial" panose="020B0604020202020204"/>
              </a:rPr>
              <a:t>Instancie todos os objetos com seus devidos valores e exiba quais são os alunos aprovados e quais são os alunos reprovados.</a:t>
            </a:r>
            <a:endParaRPr lang="pt-B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146160" y="6210360"/>
            <a:ext cx="456480" cy="456480"/>
          </a:xfrm>
          <a:prstGeom prst="rect">
            <a:avLst/>
          </a:prstGeom>
          <a:solidFill>
            <a:srgbClr val="2DA2BF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 anchorCtr="1"/>
          <a:p>
            <a:pPr algn="ctr">
              <a:lnSpc>
                <a:spcPct val="100000"/>
              </a:lnSpc>
            </a:pPr>
            <a:fld id="{F9E87E35-BB1B-420F-A523-DA2A5845EAA4}" type="slidenum">
              <a:rPr lang="pt-BR" sz="1400" b="0" strike="noStrike" spc="-1">
                <a:solidFill>
                  <a:srgbClr val="FFFFFF"/>
                </a:solidFill>
                <a:latin typeface="Franklin Gothic Book"/>
                <a:ea typeface="Arial Unicode MS"/>
              </a:rPr>
            </a:fld>
            <a:endParaRPr lang="pt-BR" sz="1400" b="0" strike="noStrike" spc="-1"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1917</Words>
  <Application>WPS Presentation</Application>
  <PresentationFormat/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25" baseType="lpstr">
      <vt:lpstr>Arial</vt:lpstr>
      <vt:lpstr>SimSun</vt:lpstr>
      <vt:lpstr>Wingdings</vt:lpstr>
      <vt:lpstr>Arial</vt:lpstr>
      <vt:lpstr>MT Extra</vt:lpstr>
      <vt:lpstr>Symbol</vt:lpstr>
      <vt:lpstr>Times New Roman</vt:lpstr>
      <vt:lpstr>Lucida Sans Unicode</vt:lpstr>
      <vt:lpstr>Gubbi</vt:lpstr>
      <vt:lpstr>Wingdings 2</vt:lpstr>
      <vt:lpstr>Symbol</vt:lpstr>
      <vt:lpstr>Franklin Gothic Book</vt:lpstr>
      <vt:lpstr>Arial Unicode MS</vt:lpstr>
      <vt:lpstr>微软雅黑</vt:lpstr>
      <vt:lpstr>Arial Unicode MS</vt:lpstr>
      <vt:lpstr>Times New Roman</vt:lpstr>
      <vt:lpstr>Droid Sans Fallback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Prof. Fernando Roberto Proença</dc:creator>
  <cp:keywords>FRP</cp:keywords>
  <cp:lastModifiedBy>ely</cp:lastModifiedBy>
  <cp:revision>507</cp:revision>
  <dcterms:created xsi:type="dcterms:W3CDTF">2025-04-10T00:02:48Z</dcterms:created>
  <dcterms:modified xsi:type="dcterms:W3CDTF">2025-04-10T00:02:48Z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4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24</vt:i4>
  </property>
  <property fmtid="{D5CDD505-2E9C-101B-9397-08002B2CF9AE}" pid="12" name="KSOProductBuildVer">
    <vt:lpwstr>1046-11.1.0.8865</vt:lpwstr>
  </property>
</Properties>
</file>