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366" r:id="rId3"/>
    <p:sldId id="257" r:id="rId5"/>
    <p:sldId id="369" r:id="rId6"/>
    <p:sldId id="368" r:id="rId7"/>
    <p:sldId id="375" r:id="rId8"/>
    <p:sldId id="263" r:id="rId9"/>
    <p:sldId id="372" r:id="rId10"/>
    <p:sldId id="273" r:id="rId11"/>
    <p:sldId id="374" r:id="rId12"/>
    <p:sldId id="377" r:id="rId13"/>
    <p:sldId id="371" r:id="rId14"/>
    <p:sldId id="376" r:id="rId15"/>
    <p:sldId id="373" r:id="rId16"/>
    <p:sldId id="277" r:id="rId17"/>
    <p:sldId id="268" r:id="rId18"/>
    <p:sldId id="378" r:id="rId19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8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8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8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8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8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8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8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8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8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EAEAEA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9" autoAdjust="0"/>
  </p:normalViewPr>
  <p:slideViewPr>
    <p:cSldViewPr>
      <p:cViewPr varScale="1">
        <p:scale>
          <a:sx n="63" d="100"/>
          <a:sy n="63" d="100"/>
        </p:scale>
        <p:origin x="7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panose="02080604020202020204" pitchFamily="34" charset="0"/>
              </a:defRPr>
            </a:lvl1pPr>
          </a:lstStyle>
          <a:p>
            <a:pPr>
              <a:defRPr/>
            </a:pPr>
            <a:r>
              <a:rPr lang="pt-BR"/>
              <a:t>Linguagem de Programação I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panose="02080604020202020204" pitchFamily="34" charset="0"/>
              </a:defRPr>
            </a:lvl1pPr>
          </a:lstStyle>
          <a:p>
            <a:pPr>
              <a:defRPr/>
            </a:pPr>
            <a:fld id="{3E82AFB0-A60B-45AA-BD13-C5C81377DE9E}" type="datetimeFigureOut">
              <a:rPr lang="pt-BR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panose="02080604020202020204" pitchFamily="34" charset="0"/>
              </a:defRPr>
            </a:lvl1pPr>
          </a:lstStyle>
          <a:p>
            <a:pPr>
              <a:defRPr/>
            </a:pPr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C10F3C2-B3FD-4BAA-A1D8-92DD537A2E41}" type="slidenum">
              <a:rPr lang="pt-BR" altLang="pt-BR"/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panose="02080604020202020204" pitchFamily="34" charset="0"/>
              </a:defRPr>
            </a:lvl1pPr>
          </a:lstStyle>
          <a:p>
            <a:pPr>
              <a:defRPr/>
            </a:pPr>
            <a:r>
              <a:rPr lang="pt-BR"/>
              <a:t>Linguagem de Programação I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panose="02080604020202020204" pitchFamily="34" charset="0"/>
              </a:defRPr>
            </a:lvl1pPr>
          </a:lstStyle>
          <a:p>
            <a:pPr>
              <a:defRPr/>
            </a:pPr>
            <a:fld id="{26DDDEBE-C480-4792-ACB1-1CDBD43CC232}" type="datetimeFigureOut">
              <a:rPr lang="pt-BR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  <a:endParaRPr lang="pt-BR" noProof="0"/>
          </a:p>
          <a:p>
            <a:pPr lvl="1"/>
            <a:r>
              <a:rPr lang="pt-BR" noProof="0"/>
              <a:t>Segundo nível</a:t>
            </a:r>
            <a:endParaRPr lang="pt-BR" noProof="0"/>
          </a:p>
          <a:p>
            <a:pPr lvl="2"/>
            <a:r>
              <a:rPr lang="pt-BR" noProof="0"/>
              <a:t>Terceiro nível</a:t>
            </a:r>
            <a:endParaRPr lang="pt-BR" noProof="0"/>
          </a:p>
          <a:p>
            <a:pPr lvl="3"/>
            <a:r>
              <a:rPr lang="pt-BR" noProof="0"/>
              <a:t>Quarto nível</a:t>
            </a:r>
            <a:endParaRPr lang="pt-BR" noProof="0"/>
          </a:p>
          <a:p>
            <a:pPr lvl="4"/>
            <a:r>
              <a:rPr lang="pt-BR" noProof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panose="02080604020202020204" pitchFamily="34" charset="0"/>
              </a:defRPr>
            </a:lvl1pPr>
          </a:lstStyle>
          <a:p>
            <a:pPr>
              <a:defRPr/>
            </a:pPr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E98C022-0F39-4E4F-8B59-3E74609FCAFC}" type="slidenum">
              <a:rPr lang="pt-BR" altLang="pt-BR"/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pt-BR"/>
          </a:p>
        </p:txBody>
      </p:sp>
      <p:sp>
        <p:nvSpPr>
          <p:cNvPr id="922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8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9221" name="Espaço Reservado para Rodapé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80604020202020204" pitchFamily="34" charset="0"/>
              </a:rPr>
              <a:t>Prof. Me. Fernando Roberto Proença</a:t>
            </a:r>
            <a:endParaRPr lang="pt-BR" altLang="pt-BR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9222" name="Espaço Reservado para Número de Slide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E36A16-080B-4BA1-8DAC-80A72A368427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32772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80604020202020204" pitchFamily="34" charset="0"/>
              </a:rPr>
              <a:t>Prof. Me. Fernando Roberto Proença</a:t>
            </a:r>
            <a:endParaRPr lang="pt-BR" altLang="pt-BR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32773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0BFC30-5F3D-4FB3-802A-8F2AAF1A9D22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  <p:sp>
        <p:nvSpPr>
          <p:cNvPr id="32774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8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11268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80604020202020204" pitchFamily="34" charset="0"/>
              </a:rPr>
              <a:t>Prof. Me. Fernando Roberto Proença</a:t>
            </a:r>
            <a:endParaRPr lang="pt-BR" altLang="pt-BR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11269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5374E2-F439-471D-B7FB-2260AB1632A2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  <p:sp>
        <p:nvSpPr>
          <p:cNvPr id="1127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8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392430"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13316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80604020202020204" pitchFamily="34" charset="0"/>
              </a:rPr>
              <a:t>Prof. Me. Fernando Roberto Proença</a:t>
            </a:r>
            <a:endParaRPr lang="en-GB" altLang="pt-BR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13317" name="Espaço Reservado para Cabeçalho 2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80604020202020204" pitchFamily="34" charset="0"/>
              </a:rPr>
              <a:t>Linguagem de Programação I</a:t>
            </a:r>
            <a:endParaRPr lang="en-GB" altLang="pt-BR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13318" name="Espaço Reservado para Número de Slide 1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216FE8-F2BB-467A-AE62-B71AA37316B9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pt-BR" altLang="pt-BR"/>
              <a:t>Em vez de espalhar o código em diversas classes, tudo o que é genérico fica em uma classe pai e todas as classes filhas herdam o código da classe pai.</a:t>
            </a:r>
            <a:endParaRPr lang="pt-BR" altLang="pt-BR"/>
          </a:p>
          <a:p>
            <a:pPr eaLnBrk="1" hangingPunct="1"/>
            <a:endParaRPr lang="pt-BR" altLang="pt-BR"/>
          </a:p>
        </p:txBody>
      </p:sp>
      <p:sp>
        <p:nvSpPr>
          <p:cNvPr id="16388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80604020202020204" pitchFamily="34" charset="0"/>
              </a:rPr>
              <a:t>Prof. Me. Fernando Roberto Proença</a:t>
            </a:r>
            <a:endParaRPr lang="pt-BR" altLang="pt-BR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16389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3349EF7-4E14-4D06-9986-E841183D1BA5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  <p:sp>
        <p:nvSpPr>
          <p:cNvPr id="1639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8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392430" eaLnBrk="1" hangingPunct="1"/>
            <a:r>
              <a:rPr lang="pt-BR" altLang="pt-BR" b="1"/>
              <a:t>Herança em cadeia</a:t>
            </a:r>
            <a:r>
              <a:rPr lang="pt-BR" altLang="pt-BR"/>
              <a:t>, por exemplo: se a classe Pessoa Física herda a classe Pessoa e a classe Aluno herdar a classe Pessoa Física, então a classe Aluno também herdará as características da classe Pessoa.</a:t>
            </a:r>
            <a:endParaRPr lang="pt-BR" altLang="pt-BR"/>
          </a:p>
        </p:txBody>
      </p:sp>
      <p:sp>
        <p:nvSpPr>
          <p:cNvPr id="19460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80604020202020204" pitchFamily="34" charset="0"/>
              </a:rPr>
              <a:t>Prof. Me. Fernando Roberto Proença</a:t>
            </a:r>
            <a:endParaRPr lang="en-GB" altLang="pt-BR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19461" name="Espaço Reservado para Cabeçalho 2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80604020202020204" pitchFamily="34" charset="0"/>
              </a:rPr>
              <a:t>Linguagem de Programação I</a:t>
            </a:r>
            <a:endParaRPr lang="en-GB" altLang="pt-BR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19462" name="Espaço Reservado para Número de Slide 1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163E28-5760-47EA-A928-E5EFCC70F291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pt-BR" altLang="pt-BR"/>
              <a:t>Em vez de espalhar o código em diversas classes, tudo o que é genérico fica em uma classe pai e todas as classes filhas herdam o código da classe pai.</a:t>
            </a:r>
            <a:endParaRPr lang="pt-BR" altLang="pt-BR"/>
          </a:p>
          <a:p>
            <a:pPr eaLnBrk="1" hangingPunct="1"/>
            <a:endParaRPr lang="pt-BR" altLang="pt-BR"/>
          </a:p>
        </p:txBody>
      </p:sp>
      <p:sp>
        <p:nvSpPr>
          <p:cNvPr id="21508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80604020202020204" pitchFamily="34" charset="0"/>
              </a:rPr>
              <a:t>Prof. Me. Fernando Roberto Proença</a:t>
            </a:r>
            <a:endParaRPr lang="pt-BR" altLang="pt-BR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21509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00D0AA-40E9-44F6-BE2E-3360C3C304B0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  <p:sp>
        <p:nvSpPr>
          <p:cNvPr id="2151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8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pt-BR" altLang="pt-BR"/>
              <a:t>Em vez de espalhar o código em diversas classes, tudo o que é genérico fica em uma classe pai e todas as classes filhas herdam o código da classe pai.</a:t>
            </a:r>
            <a:endParaRPr lang="pt-BR" altLang="pt-BR"/>
          </a:p>
          <a:p>
            <a:pPr eaLnBrk="1" hangingPunct="1"/>
            <a:endParaRPr lang="pt-BR" altLang="pt-BR"/>
          </a:p>
        </p:txBody>
      </p:sp>
      <p:sp>
        <p:nvSpPr>
          <p:cNvPr id="23556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80604020202020204" pitchFamily="34" charset="0"/>
              </a:rPr>
              <a:t>Prof. Me. Fernando Roberto Proença</a:t>
            </a:r>
            <a:endParaRPr lang="pt-BR" altLang="pt-BR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23557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CD13AB-ED78-4683-85DA-02FB7E7ED582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  <p:sp>
        <p:nvSpPr>
          <p:cNvPr id="23558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8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392430" eaLnBrk="1" hangingPunct="1"/>
            <a:r>
              <a:rPr lang="pt-BR" altLang="pt-BR"/>
              <a:t>A Hierarquia de Classes torna as classes mais genéricas em classes mais específicas. </a:t>
            </a:r>
            <a:endParaRPr lang="pt-BR" altLang="pt-BR"/>
          </a:p>
        </p:txBody>
      </p:sp>
      <p:sp>
        <p:nvSpPr>
          <p:cNvPr id="25604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80604020202020204" pitchFamily="34" charset="0"/>
              </a:rPr>
              <a:t>Prof. Me. Fernando Roberto Proença</a:t>
            </a:r>
            <a:endParaRPr lang="en-GB" altLang="pt-BR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25605" name="Espaço Reservado para Cabeçalho 2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80604020202020204" pitchFamily="34" charset="0"/>
              </a:rPr>
              <a:t>Linguagem de Programação I</a:t>
            </a:r>
            <a:endParaRPr lang="en-GB" altLang="pt-BR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25606" name="Espaço Reservado para Número de Slide 1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7266C50-8D3C-47F9-9F22-2786C81EBDE7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defTabSz="392430" eaLnBrk="1" hangingPunct="1"/>
            <a:r>
              <a:rPr lang="pt-BR" altLang="pt-BR" b="1"/>
              <a:t>Herança em cadeia</a:t>
            </a:r>
            <a:r>
              <a:rPr lang="pt-BR" altLang="pt-BR"/>
              <a:t>, por exemplo: se a classe Pessoa Física herda a classe Pessoa e a classe Aluno herdar a classe Pessoa Física, então a classe Aluno também herdará as características da classe Pessoa.</a:t>
            </a:r>
            <a:endParaRPr lang="pt-BR" altLang="pt-BR"/>
          </a:p>
        </p:txBody>
      </p:sp>
      <p:sp>
        <p:nvSpPr>
          <p:cNvPr id="27652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80604020202020204" pitchFamily="34" charset="0"/>
              </a:rPr>
              <a:t>Prof. Me. Fernando Roberto Proença</a:t>
            </a:r>
            <a:endParaRPr lang="en-GB" altLang="pt-BR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27653" name="Espaço Reservado para Cabeçalho 2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80604020202020204" pitchFamily="34" charset="0"/>
              </a:rPr>
              <a:t>Linguagem de Programação I</a:t>
            </a:r>
            <a:endParaRPr lang="en-GB" altLang="pt-BR">
              <a:latin typeface="Lucida Sans Unicode" panose="020B0602030504020204" pitchFamily="34" charset="0"/>
              <a:cs typeface="Arial" panose="02080604020202020204" pitchFamily="34" charset="0"/>
            </a:endParaRPr>
          </a:p>
        </p:txBody>
      </p:sp>
      <p:sp>
        <p:nvSpPr>
          <p:cNvPr id="27654" name="Espaço Reservado para Número de Slide 1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C6D21AD-8788-4F7F-B9A3-FB54113EA415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EF337-8976-49A9-9DC3-B6C4DA015F6B}" type="datetime1">
              <a:rPr lang="pt-BR"/>
            </a:fld>
            <a:endParaRPr lang="pt-BR"/>
          </a:p>
        </p:txBody>
      </p:sp>
      <p:sp>
        <p:nvSpPr>
          <p:cNvPr id="12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F2A9F-C556-48D0-B5AA-E0D0C525CC60}" type="slidenum">
              <a:rPr lang="pt-BR" altLang="pt-BR"/>
            </a:fld>
            <a:endParaRPr lang="pt-BR" alt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D3B6F-D4B7-46B3-9FEF-3DAB299A30FB}" type="datetime1">
              <a:rPr lang="pt-BR"/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7D353-A6B2-48ED-8EE3-08D61D025D73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A39BB-2A09-4CF0-A616-A36CE5C9D4FA}" type="datetime1">
              <a:rPr lang="pt-BR"/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44C6E-A97C-4C44-B0C0-CC6AB7E9BE7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 hasCustomPrompt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A3D24-98E8-437E-858E-A9C008D2AFEF}" type="datetime1">
              <a:rPr lang="pt-BR"/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F6C87-2481-4108-BDA4-B07A4262E81F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B5CBE-C65D-4F0F-8049-8482E855A9E3}" type="datetime1">
              <a:rPr lang="pt-BR"/>
            </a:fld>
            <a:endParaRPr lang="pt-BR"/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D8F4-B40F-4A31-ACC6-0FD6891C62D4}" type="slidenum">
              <a:rPr lang="pt-BR" altLang="pt-BR"/>
            </a:fld>
            <a:endParaRPr lang="pt-BR" alt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 hasCustomPrompt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 hasCustomPrompt="1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FC1A02-BF66-4430-A0BE-73885B9F6F6F}" type="datetime1">
              <a:rPr lang="pt-BR"/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38C8D-DBAB-4D8B-A69D-E840C1C36FBA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 hasCustomPrompt="1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 hasCustomPrompt="1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BADD4-1ECD-4E05-A55F-12CA8B053361}" type="datetime1">
              <a:rPr lang="pt-BR"/>
            </a:fld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3EC15-6640-411E-9B62-1A240342B852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4CD70-A080-4AB6-A987-9461E14D3341}" type="datetime1">
              <a:rPr lang="pt-BR"/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37A69-2031-48B3-8CC8-B7AFF18046F4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BF7A6-6A67-44F7-8943-42991124AE2A}" type="datetime1">
              <a:rPr lang="pt-BR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C7669-F571-431F-BB7C-5923C4FCAA2A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etângulo de cantos arredondados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 hasCustomPrompt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4D814-E073-415E-A395-6335B337780E}" type="datetime1">
              <a:rPr lang="pt-BR"/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A9481-2584-46B5-843D-CA6FD43F2CB3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34ADC-FA8A-4DD3-AEA3-D9770DD4401E}" type="datetime1">
              <a:rPr lang="pt-BR"/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018E5C-F46F-4358-A392-5389FF732190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9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altLang="pt-BR"/>
              <a:t>Clique para editar o texto mestre</a:t>
            </a:r>
            <a:endParaRPr lang="pt-BR" altLang="pt-BR"/>
          </a:p>
          <a:p>
            <a:pPr lvl="1"/>
            <a:r>
              <a:rPr lang="pt-BR" altLang="pt-BR"/>
              <a:t>Segundo nível</a:t>
            </a:r>
            <a:endParaRPr lang="pt-BR" altLang="pt-BR"/>
          </a:p>
          <a:p>
            <a:pPr lvl="2"/>
            <a:r>
              <a:rPr lang="pt-BR" altLang="pt-BR"/>
              <a:t>Terceiro nível</a:t>
            </a:r>
            <a:endParaRPr lang="pt-BR" altLang="pt-BR"/>
          </a:p>
          <a:p>
            <a:pPr lvl="3"/>
            <a:r>
              <a:rPr lang="pt-BR" altLang="pt-BR"/>
              <a:t>Quarto nível</a:t>
            </a:r>
            <a:endParaRPr lang="pt-BR" altLang="pt-BR"/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prstClr val="black"/>
                </a:solidFill>
                <a:latin typeface="Lucida Sans Unicode"/>
                <a:cs typeface="+mn-cs"/>
              </a:defRPr>
            </a:lvl1pPr>
          </a:lstStyle>
          <a:p>
            <a:pPr>
              <a:defRPr/>
            </a:pPr>
            <a:fld id="{8D103FB4-E15F-448E-9CA2-3F24BFB34249}" type="datetime1">
              <a:rPr lang="pt-BR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prstClr val="black"/>
                </a:solidFill>
                <a:latin typeface="Lucida Sans Unicode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ADCF680-D013-46A5-AEDE-DA9B361E8C8B}" type="slidenum">
              <a:rPr lang="pt-BR" altLang="pt-BR"/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8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8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8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8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ADCEDC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ítulo 2"/>
          <p:cNvSpPr>
            <a:spLocks noGrp="1"/>
          </p:cNvSpPr>
          <p:nvPr>
            <p:ph type="subTitle" idx="1"/>
          </p:nvPr>
        </p:nvSpPr>
        <p:spPr>
          <a:xfrm>
            <a:off x="298450" y="3284538"/>
            <a:ext cx="8564563" cy="1873250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tx1"/>
                </a:solidFill>
              </a:rPr>
              <a:t>Disciplina: </a:t>
            </a:r>
            <a:r>
              <a:rPr lang="pt-BR" altLang="pt-BR" sz="3200" dirty="0">
                <a:solidFill>
                  <a:schemeClr val="tx1"/>
                </a:solidFill>
              </a:rPr>
              <a:t>Linguagem de Programação I</a:t>
            </a:r>
            <a:endParaRPr lang="pt-BR" altLang="pt-BR" sz="3200" dirty="0">
              <a:solidFill>
                <a:schemeClr val="tx1"/>
              </a:solidFill>
            </a:endParaRPr>
          </a:p>
          <a:p>
            <a:pPr eaLnBrk="1" hangingPunct="1"/>
            <a:endParaRPr lang="pt-BR" altLang="pt-BR" sz="1600" dirty="0">
              <a:solidFill>
                <a:schemeClr val="tx1"/>
              </a:solidFill>
            </a:endParaRPr>
          </a:p>
        </p:txBody>
      </p:sp>
      <p:sp>
        <p:nvSpPr>
          <p:cNvPr id="8195" name="Título 1"/>
          <p:cNvSpPr>
            <a:spLocks noGrp="1"/>
          </p:cNvSpPr>
          <p:nvPr>
            <p:ph type="ctrTitle"/>
          </p:nvPr>
        </p:nvSpPr>
        <p:spPr>
          <a:xfrm>
            <a:off x="323850" y="1557338"/>
            <a:ext cx="8424863" cy="1376362"/>
          </a:xfrm>
        </p:spPr>
        <p:txBody>
          <a:bodyPr/>
          <a:lstStyle/>
          <a:p>
            <a:pPr eaLnBrk="1" hangingPunct="1"/>
            <a:r>
              <a:rPr lang="pt-BR" altLang="pt-BR" sz="5400"/>
              <a:t>POO – Herança</a:t>
            </a:r>
            <a:endParaRPr lang="pt-BR" altLang="pt-BR" sz="5400"/>
          </a:p>
        </p:txBody>
      </p:sp>
      <p:pic>
        <p:nvPicPr>
          <p:cNvPr id="8196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473700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300663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Imagem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38" y="5370513"/>
            <a:ext cx="1065212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Subtítulo 2"/>
          <p:cNvSpPr txBox="1"/>
          <p:nvPr/>
        </p:nvSpPr>
        <p:spPr bwMode="auto">
          <a:xfrm>
            <a:off x="87313" y="458788"/>
            <a:ext cx="8964612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pt-BR" sz="320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Super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operador “</a:t>
            </a:r>
            <a:r>
              <a:rPr lang="pt-BR" dirty="0" err="1"/>
              <a:t>super</a:t>
            </a:r>
            <a:r>
              <a:rPr lang="pt-BR" dirty="0"/>
              <a:t>” é capaz de chamar os métodos da classe Pai.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F6C87-2481-4108-BDA4-B07A4262E81F}" type="slidenum">
              <a:rPr lang="pt-BR" altLang="pt-BR" smtClean="0"/>
            </a:fld>
            <a:endParaRPr lang="pt-BR" alt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Herança – Hierarquia de classes</a:t>
            </a:r>
            <a:endParaRPr lang="pt-BR" altLang="pt-BR"/>
          </a:p>
        </p:txBody>
      </p:sp>
      <p:grpSp>
        <p:nvGrpSpPr>
          <p:cNvPr id="24579" name="Grupo 14338"/>
          <p:cNvGrpSpPr/>
          <p:nvPr/>
        </p:nvGrpSpPr>
        <p:grpSpPr bwMode="auto">
          <a:xfrm>
            <a:off x="1042988" y="1839913"/>
            <a:ext cx="6835775" cy="3732212"/>
            <a:chOff x="755576" y="1772816"/>
            <a:chExt cx="6835046" cy="3732059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2051720" y="3199725"/>
              <a:ext cx="1468654" cy="6446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765" eaLnBrk="1" hangingPunct="1">
                <a:defRPr/>
              </a:pPr>
              <a:r>
                <a:rPr lang="pt-BR" b="1" dirty="0">
                  <a:solidFill>
                    <a:srgbClr val="0000CC"/>
                  </a:solidFill>
                </a:rPr>
                <a:t>Pessoa</a:t>
              </a:r>
              <a:endParaRPr lang="pt-BR" b="1" dirty="0">
                <a:solidFill>
                  <a:srgbClr val="0000CC"/>
                </a:solidFill>
              </a:endParaRPr>
            </a:p>
            <a:p>
              <a:pPr algn="ctr" defTabSz="405765" eaLnBrk="1" hangingPunct="1">
                <a:defRPr/>
              </a:pPr>
              <a:r>
                <a:rPr lang="pt-BR" b="1" dirty="0">
                  <a:solidFill>
                    <a:srgbClr val="0000CC"/>
                  </a:solidFill>
                </a:rPr>
                <a:t>Física</a:t>
              </a:r>
              <a:endParaRPr lang="pt-BR" b="1" dirty="0">
                <a:solidFill>
                  <a:srgbClr val="0000CC"/>
                </a:solidFill>
              </a:endParaRPr>
            </a:p>
          </p:txBody>
        </p:sp>
        <p:cxnSp>
          <p:nvCxnSpPr>
            <p:cNvPr id="8" name="Conector angulado 7"/>
            <p:cNvCxnSpPr/>
            <p:nvPr/>
          </p:nvCxnSpPr>
          <p:spPr>
            <a:xfrm rot="5400000" flipH="1" flipV="1">
              <a:off x="2711925" y="2168911"/>
              <a:ext cx="1104855" cy="957161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tângulo de cantos arredondados 8"/>
            <p:cNvSpPr/>
            <p:nvPr/>
          </p:nvSpPr>
          <p:spPr>
            <a:xfrm>
              <a:off x="5436894" y="3258482"/>
              <a:ext cx="1583378" cy="6446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765" eaLnBrk="1" hangingPunct="1">
                <a:defRPr/>
              </a:pPr>
              <a:r>
                <a:rPr lang="pt-BR" b="1" dirty="0">
                  <a:solidFill>
                    <a:srgbClr val="0000CC"/>
                  </a:solidFill>
                </a:rPr>
                <a:t>Pessoa</a:t>
              </a:r>
              <a:endParaRPr lang="pt-BR" b="1" dirty="0">
                <a:solidFill>
                  <a:srgbClr val="0000CC"/>
                </a:solidFill>
              </a:endParaRPr>
            </a:p>
            <a:p>
              <a:pPr algn="ctr" defTabSz="405765" eaLnBrk="1" hangingPunct="1">
                <a:defRPr/>
              </a:pPr>
              <a:r>
                <a:rPr lang="pt-BR" b="1" dirty="0">
                  <a:solidFill>
                    <a:srgbClr val="0000CC"/>
                  </a:solidFill>
                </a:rPr>
                <a:t>Jurídica</a:t>
              </a:r>
              <a:endParaRPr lang="pt-BR" b="1" dirty="0">
                <a:solidFill>
                  <a:srgbClr val="0000CC"/>
                </a:solidFill>
              </a:endParaRPr>
            </a:p>
          </p:txBody>
        </p:sp>
        <p:sp>
          <p:nvSpPr>
            <p:cNvPr id="10" name="Retângulo de cantos arredondados 9"/>
            <p:cNvSpPr/>
            <p:nvPr/>
          </p:nvSpPr>
          <p:spPr>
            <a:xfrm>
              <a:off x="3743508" y="1772816"/>
              <a:ext cx="1468654" cy="64466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765" eaLnBrk="1" hangingPunct="1">
                <a:defRPr/>
              </a:pPr>
              <a:r>
                <a:rPr lang="pt-BR" b="1" dirty="0">
                  <a:solidFill>
                    <a:schemeClr val="tx1"/>
                  </a:solidFill>
                </a:rPr>
                <a:t>Pessoa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Conector angulado 10"/>
            <p:cNvCxnSpPr/>
            <p:nvPr/>
          </p:nvCxnSpPr>
          <p:spPr>
            <a:xfrm rot="16200000" flipV="1">
              <a:off x="5138157" y="2168120"/>
              <a:ext cx="1163590" cy="1017479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tângulo de cantos arredondados 11"/>
            <p:cNvSpPr/>
            <p:nvPr/>
          </p:nvSpPr>
          <p:spPr>
            <a:xfrm>
              <a:off x="755576" y="4860207"/>
              <a:ext cx="1468654" cy="644664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765" eaLnBrk="1" hangingPunct="1">
                <a:defRPr/>
              </a:pPr>
              <a:r>
                <a:rPr lang="pt-BR" b="1" dirty="0">
                  <a:solidFill>
                    <a:srgbClr val="EAEAEA"/>
                  </a:solidFill>
                </a:rPr>
                <a:t>Aluno</a:t>
              </a:r>
              <a:endParaRPr lang="pt-BR" b="1" dirty="0">
                <a:solidFill>
                  <a:srgbClr val="EAEAEA"/>
                </a:solidFill>
              </a:endParaRPr>
            </a:p>
          </p:txBody>
        </p:sp>
        <p:sp>
          <p:nvSpPr>
            <p:cNvPr id="13" name="Retângulo de cantos arredondados 12"/>
            <p:cNvSpPr/>
            <p:nvPr/>
          </p:nvSpPr>
          <p:spPr>
            <a:xfrm>
              <a:off x="3282051" y="4860207"/>
              <a:ext cx="1624173" cy="644664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765" eaLnBrk="1" hangingPunct="1">
                <a:defRPr/>
              </a:pPr>
              <a:r>
                <a:rPr lang="pt-BR" b="1" dirty="0">
                  <a:solidFill>
                    <a:srgbClr val="EAEAEA"/>
                  </a:solidFill>
                </a:rPr>
                <a:t>Professor</a:t>
              </a:r>
              <a:endParaRPr lang="pt-BR" b="1" dirty="0">
                <a:solidFill>
                  <a:srgbClr val="EAEAEA"/>
                </a:solidFill>
              </a:endParaRPr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5838489" y="4860211"/>
              <a:ext cx="1752133" cy="644664"/>
            </a:xfrm>
            <a:prstGeom prst="roundRect">
              <a:avLst/>
            </a:prstGeom>
            <a:solidFill>
              <a:srgbClr val="FF66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765" eaLnBrk="1" hangingPunct="1">
                <a:defRPr/>
              </a:pPr>
              <a:r>
                <a:rPr lang="pt-BR" b="1" dirty="0">
                  <a:solidFill>
                    <a:srgbClr val="EAEAEA"/>
                  </a:solidFill>
                </a:rPr>
                <a:t>Faculdade</a:t>
              </a:r>
              <a:endParaRPr lang="pt-BR" b="1" dirty="0">
                <a:solidFill>
                  <a:srgbClr val="EAEAEA"/>
                </a:solidFill>
              </a:endParaRPr>
            </a:p>
          </p:txBody>
        </p:sp>
        <p:cxnSp>
          <p:nvCxnSpPr>
            <p:cNvPr id="15" name="Conector angulado 14"/>
            <p:cNvCxnSpPr/>
            <p:nvPr/>
          </p:nvCxnSpPr>
          <p:spPr>
            <a:xfrm rot="5400000" flipH="1" flipV="1">
              <a:off x="1102363" y="3910316"/>
              <a:ext cx="1336620" cy="560328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angulado 15"/>
            <p:cNvCxnSpPr/>
            <p:nvPr/>
          </p:nvCxnSpPr>
          <p:spPr>
            <a:xfrm rot="16200000" flipV="1">
              <a:off x="3139703" y="3903173"/>
              <a:ext cx="1336620" cy="574614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angulado 16"/>
            <p:cNvCxnSpPr/>
            <p:nvPr/>
          </p:nvCxnSpPr>
          <p:spPr>
            <a:xfrm rot="16200000" flipV="1">
              <a:off x="5993736" y="4138110"/>
              <a:ext cx="955636" cy="485723"/>
            </a:xfrm>
            <a:prstGeom prst="bentConnector3">
              <a:avLst>
                <a:gd name="adj1" fmla="val 50000"/>
              </a:avLst>
            </a:prstGeom>
            <a:ln w="34925">
              <a:solidFill>
                <a:schemeClr val="tx1"/>
              </a:solidFill>
              <a:miter lim="800000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o Explicativo 1 17"/>
          <p:cNvSpPr/>
          <p:nvPr/>
        </p:nvSpPr>
        <p:spPr bwMode="auto">
          <a:xfrm>
            <a:off x="6742113" y="1335088"/>
            <a:ext cx="2006600" cy="504825"/>
          </a:xfrm>
          <a:prstGeom prst="borderCallout1">
            <a:avLst>
              <a:gd name="adj1" fmla="val 50514"/>
              <a:gd name="adj2" fmla="val -102"/>
              <a:gd name="adj3" fmla="val 129519"/>
              <a:gd name="adj4" fmla="val -58843"/>
            </a:avLst>
          </a:prstGeom>
          <a:solidFill>
            <a:srgbClr val="92D050"/>
          </a:solidFill>
          <a:ln w="22225" algn="ctr">
            <a:solidFill>
              <a:srgbClr val="0070C0"/>
            </a:solidFill>
            <a:round/>
            <a:tailEnd type="arrow" w="med" len="med"/>
          </a:ln>
        </p:spPr>
        <p:txBody>
          <a:bodyPr wrap="none" lIns="91430" tIns="45715" rIns="91430" bIns="45715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i="1">
                <a:solidFill>
                  <a:srgbClr val="000000"/>
                </a:solidFill>
              </a:rPr>
              <a:t>Superclasse</a:t>
            </a:r>
            <a:endParaRPr lang="pt-BR" altLang="pt-BR" sz="2400" b="1" i="1">
              <a:solidFill>
                <a:srgbClr val="000000"/>
              </a:solidFill>
            </a:endParaRPr>
          </a:p>
        </p:txBody>
      </p:sp>
      <p:sp>
        <p:nvSpPr>
          <p:cNvPr id="19" name="Texto Explicativo 1 18"/>
          <p:cNvSpPr/>
          <p:nvPr/>
        </p:nvSpPr>
        <p:spPr bwMode="auto">
          <a:xfrm>
            <a:off x="558800" y="1839913"/>
            <a:ext cx="1952625" cy="904875"/>
          </a:xfrm>
          <a:prstGeom prst="borderCallout1">
            <a:avLst>
              <a:gd name="adj1" fmla="val 100676"/>
              <a:gd name="adj2" fmla="val 51250"/>
              <a:gd name="adj3" fmla="val 166569"/>
              <a:gd name="adj4" fmla="val 89898"/>
            </a:avLst>
          </a:prstGeom>
          <a:solidFill>
            <a:srgbClr val="92D050"/>
          </a:solidFill>
          <a:ln w="22225" algn="ctr">
            <a:solidFill>
              <a:srgbClr val="0070C0"/>
            </a:solidFill>
            <a:round/>
            <a:tailEnd type="arrow" w="med" len="med"/>
          </a:ln>
        </p:spPr>
        <p:txBody>
          <a:bodyPr wrap="none" lIns="91430" tIns="45715" rIns="91430" bIns="45715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i="1">
                <a:solidFill>
                  <a:srgbClr val="000000"/>
                </a:solidFill>
              </a:rPr>
              <a:t>Subclasse e </a:t>
            </a:r>
            <a:endParaRPr lang="pt-BR" altLang="pt-BR" sz="2400" b="1" i="1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i="1">
                <a:solidFill>
                  <a:srgbClr val="000000"/>
                </a:solidFill>
              </a:rPr>
              <a:t>Superclasse</a:t>
            </a:r>
            <a:endParaRPr lang="pt-BR" altLang="pt-BR" sz="2400" b="1" i="1">
              <a:solidFill>
                <a:srgbClr val="000000"/>
              </a:solidFill>
            </a:endParaRPr>
          </a:p>
        </p:txBody>
      </p:sp>
      <p:sp>
        <p:nvSpPr>
          <p:cNvPr id="20" name="Texto Explicativo 1 19"/>
          <p:cNvSpPr/>
          <p:nvPr/>
        </p:nvSpPr>
        <p:spPr bwMode="auto">
          <a:xfrm>
            <a:off x="6875463" y="2171700"/>
            <a:ext cx="1952625" cy="903288"/>
          </a:xfrm>
          <a:prstGeom prst="borderCallout1">
            <a:avLst>
              <a:gd name="adj1" fmla="val 100676"/>
              <a:gd name="adj2" fmla="val 51250"/>
              <a:gd name="adj3" fmla="val 138560"/>
              <a:gd name="adj4" fmla="val 25773"/>
            </a:avLst>
          </a:prstGeom>
          <a:solidFill>
            <a:srgbClr val="92D050"/>
          </a:solidFill>
          <a:ln w="22225" algn="ctr">
            <a:solidFill>
              <a:srgbClr val="0070C0"/>
            </a:solidFill>
            <a:round/>
            <a:tailEnd type="arrow" w="med" len="med"/>
          </a:ln>
        </p:spPr>
        <p:txBody>
          <a:bodyPr wrap="none" lIns="91430" tIns="45715" rIns="91430" bIns="45715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i="1">
                <a:solidFill>
                  <a:srgbClr val="000000"/>
                </a:solidFill>
              </a:rPr>
              <a:t>Subclasse e </a:t>
            </a:r>
            <a:endParaRPr lang="pt-BR" altLang="pt-BR" sz="2400" b="1" i="1">
              <a:solidFill>
                <a:srgbClr val="000000"/>
              </a:solidFill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i="1">
                <a:solidFill>
                  <a:srgbClr val="000000"/>
                </a:solidFill>
              </a:rPr>
              <a:t>Superclasse</a:t>
            </a:r>
            <a:endParaRPr lang="pt-BR" altLang="pt-BR" sz="2400" b="1" i="1">
              <a:solidFill>
                <a:srgbClr val="000000"/>
              </a:solidFill>
            </a:endParaRPr>
          </a:p>
        </p:txBody>
      </p:sp>
      <p:sp>
        <p:nvSpPr>
          <p:cNvPr id="21" name="Texto Explicativo 1 20"/>
          <p:cNvSpPr/>
          <p:nvPr/>
        </p:nvSpPr>
        <p:spPr bwMode="auto">
          <a:xfrm>
            <a:off x="6197600" y="5986463"/>
            <a:ext cx="1760538" cy="506412"/>
          </a:xfrm>
          <a:prstGeom prst="borderCallout1">
            <a:avLst>
              <a:gd name="adj1" fmla="val 3144"/>
              <a:gd name="adj2" fmla="val 49676"/>
              <a:gd name="adj3" fmla="val -79579"/>
              <a:gd name="adj4" fmla="val 47611"/>
            </a:avLst>
          </a:prstGeom>
          <a:solidFill>
            <a:srgbClr val="92D050"/>
          </a:solidFill>
          <a:ln w="22225" algn="ctr">
            <a:solidFill>
              <a:srgbClr val="0070C0"/>
            </a:solidFill>
            <a:round/>
            <a:tailEnd type="arrow" w="med" len="med"/>
          </a:ln>
        </p:spPr>
        <p:txBody>
          <a:bodyPr wrap="none" lIns="91430" tIns="45715" rIns="91430" bIns="45715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i="1">
                <a:solidFill>
                  <a:srgbClr val="000000"/>
                </a:solidFill>
              </a:rPr>
              <a:t>Subclasse</a:t>
            </a:r>
            <a:endParaRPr lang="pt-BR" altLang="pt-BR" sz="2400" b="1" i="1">
              <a:solidFill>
                <a:srgbClr val="000000"/>
              </a:solidFill>
            </a:endParaRPr>
          </a:p>
        </p:txBody>
      </p:sp>
      <p:sp>
        <p:nvSpPr>
          <p:cNvPr id="22" name="Texto Explicativo 1 21"/>
          <p:cNvSpPr/>
          <p:nvPr/>
        </p:nvSpPr>
        <p:spPr bwMode="auto">
          <a:xfrm>
            <a:off x="752475" y="5986463"/>
            <a:ext cx="1758950" cy="506412"/>
          </a:xfrm>
          <a:prstGeom prst="borderCallout1">
            <a:avLst>
              <a:gd name="adj1" fmla="val 3144"/>
              <a:gd name="adj2" fmla="val 49676"/>
              <a:gd name="adj3" fmla="val -85056"/>
              <a:gd name="adj4" fmla="val 50981"/>
            </a:avLst>
          </a:prstGeom>
          <a:solidFill>
            <a:srgbClr val="92D050"/>
          </a:solidFill>
          <a:ln w="22225" algn="ctr">
            <a:solidFill>
              <a:srgbClr val="0070C0"/>
            </a:solidFill>
            <a:round/>
            <a:tailEnd type="arrow" w="med" len="med"/>
          </a:ln>
        </p:spPr>
        <p:txBody>
          <a:bodyPr wrap="none" lIns="91430" tIns="45715" rIns="91430" bIns="45715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i="1">
                <a:solidFill>
                  <a:srgbClr val="000000"/>
                </a:solidFill>
              </a:rPr>
              <a:t>Subclasse</a:t>
            </a:r>
            <a:endParaRPr lang="pt-BR" altLang="pt-BR" sz="2400" b="1" i="1">
              <a:solidFill>
                <a:srgbClr val="000000"/>
              </a:solidFill>
            </a:endParaRPr>
          </a:p>
        </p:txBody>
      </p:sp>
      <p:sp>
        <p:nvSpPr>
          <p:cNvPr id="23" name="Texto Explicativo 1 22"/>
          <p:cNvSpPr/>
          <p:nvPr/>
        </p:nvSpPr>
        <p:spPr bwMode="auto">
          <a:xfrm>
            <a:off x="3500438" y="5986463"/>
            <a:ext cx="1760537" cy="506412"/>
          </a:xfrm>
          <a:prstGeom prst="borderCallout1">
            <a:avLst>
              <a:gd name="adj1" fmla="val 3144"/>
              <a:gd name="adj2" fmla="val 49676"/>
              <a:gd name="adj3" fmla="val -74102"/>
              <a:gd name="adj4" fmla="val 49412"/>
            </a:avLst>
          </a:prstGeom>
          <a:solidFill>
            <a:srgbClr val="92D050"/>
          </a:solidFill>
          <a:ln w="22225" algn="ctr">
            <a:solidFill>
              <a:srgbClr val="0070C0"/>
            </a:solidFill>
            <a:round/>
            <a:tailEnd type="arrow" w="med" len="med"/>
          </a:ln>
        </p:spPr>
        <p:txBody>
          <a:bodyPr wrap="none" lIns="91430" tIns="45715" rIns="91430" bIns="45715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i="1">
                <a:solidFill>
                  <a:srgbClr val="000000"/>
                </a:solidFill>
              </a:rPr>
              <a:t>Subclasse</a:t>
            </a:r>
            <a:endParaRPr lang="pt-BR" altLang="pt-BR" sz="2400" b="1" i="1">
              <a:solidFill>
                <a:srgbClr val="000000"/>
              </a:solidFill>
            </a:endParaRPr>
          </a:p>
        </p:txBody>
      </p:sp>
      <p:sp>
        <p:nvSpPr>
          <p:cNvPr id="24586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1B1DAD-62A0-4136-A9B2-B2D6AC4F3257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Herança – Hierarquia de classes</a:t>
            </a:r>
            <a:endParaRPr lang="pt-BR" alt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900113" y="1447800"/>
            <a:ext cx="8064500" cy="4933950"/>
          </a:xfrm>
        </p:spPr>
        <p:txBody>
          <a:bodyPr/>
          <a:lstStyle/>
          <a:p>
            <a:pPr marL="341630" indent="-341630" eaLnBrk="1" hangingPunct="1"/>
            <a:r>
              <a:rPr lang="pt-BR" altLang="pt-BR"/>
              <a:t>Superclasse direta:</a:t>
            </a:r>
            <a:endParaRPr lang="pt-BR" altLang="pt-BR"/>
          </a:p>
          <a:p>
            <a:pPr marL="533400" lvl="1" indent="-309880" eaLnBrk="1" hangingPunct="1"/>
            <a:r>
              <a:rPr lang="pt-BR" altLang="pt-BR"/>
              <a:t>Herdada explicitamente (um nível acima na hierarquia).</a:t>
            </a:r>
            <a:endParaRPr lang="pt-BR" altLang="pt-BR"/>
          </a:p>
          <a:p>
            <a:pPr marL="341630" indent="-341630" eaLnBrk="1" hangingPunct="1"/>
            <a:endParaRPr lang="pt-BR" altLang="pt-BR" sz="2000"/>
          </a:p>
          <a:p>
            <a:pPr marL="341630" indent="-341630" eaLnBrk="1" hangingPunct="1"/>
            <a:r>
              <a:rPr lang="pt-BR" altLang="pt-BR"/>
              <a:t>Superclasse indireta (herança em cadeia):</a:t>
            </a:r>
            <a:endParaRPr lang="pt-BR" altLang="pt-BR"/>
          </a:p>
          <a:p>
            <a:pPr marL="533400" lvl="1" indent="-309880" eaLnBrk="1" hangingPunct="1"/>
            <a:r>
              <a:rPr lang="pt-BR" altLang="pt-BR"/>
              <a:t>Herdada de dois ou mais níveis acima na hierarquia.</a:t>
            </a:r>
            <a:endParaRPr lang="pt-BR" altLang="pt-BR"/>
          </a:p>
          <a:p>
            <a:pPr marL="341630" indent="-341630" eaLnBrk="1" hangingPunct="1"/>
            <a:endParaRPr lang="pt-BR" altLang="pt-BR" sz="2000"/>
          </a:p>
          <a:p>
            <a:pPr marL="341630" indent="-341630" eaLnBrk="1" hangingPunct="1"/>
            <a:r>
              <a:rPr lang="pt-BR" altLang="pt-BR"/>
              <a:t>Herança única:</a:t>
            </a:r>
            <a:endParaRPr lang="pt-BR" altLang="pt-BR"/>
          </a:p>
          <a:p>
            <a:pPr marL="533400" lvl="1" indent="-309880" eaLnBrk="1" hangingPunct="1"/>
            <a:r>
              <a:rPr lang="pt-BR" altLang="pt-BR"/>
              <a:t>Herda apenas uma superclasse.</a:t>
            </a:r>
            <a:endParaRPr lang="pt-BR" altLang="pt-BR"/>
          </a:p>
          <a:p>
            <a:pPr marL="341630" indent="-341630" eaLnBrk="1" hangingPunct="1"/>
            <a:endParaRPr lang="pt-BR" altLang="pt-BR" sz="2000"/>
          </a:p>
          <a:p>
            <a:pPr marL="341630" indent="-341630" eaLnBrk="1" hangingPunct="1"/>
            <a:r>
              <a:rPr lang="pt-BR" altLang="pt-BR"/>
              <a:t>Herança múltipla:</a:t>
            </a:r>
            <a:endParaRPr lang="pt-BR" altLang="pt-BR"/>
          </a:p>
          <a:p>
            <a:pPr marL="533400" lvl="1" indent="-309880" eaLnBrk="1" hangingPunct="1"/>
            <a:r>
              <a:rPr lang="pt-BR" altLang="pt-BR"/>
              <a:t>Herda múltiplas superclasses.</a:t>
            </a:r>
            <a:endParaRPr lang="pt-BR" altLang="pt-BR"/>
          </a:p>
        </p:txBody>
      </p:sp>
      <p:sp>
        <p:nvSpPr>
          <p:cNvPr id="26628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D4CBF0-8719-48C0-A99B-BA07B6D823BC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Herança Múltipla</a:t>
            </a:r>
            <a:endParaRPr lang="pt-BR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altLang="pt-BR">
                <a:solidFill>
                  <a:srgbClr val="000000"/>
                </a:solidFill>
              </a:rPr>
              <a:t>Uma classe possui mais de uma superclasse. </a:t>
            </a:r>
            <a:endParaRPr lang="pt-BR" altLang="pt-BR">
              <a:solidFill>
                <a:srgbClr val="000000"/>
              </a:solidFill>
            </a:endParaRPr>
          </a:p>
          <a:p>
            <a:pPr eaLnBrk="1" hangingPunct="1"/>
            <a:endParaRPr lang="pt-BR" altLang="pt-BR" sz="1200">
              <a:solidFill>
                <a:srgbClr val="000000"/>
              </a:solidFill>
            </a:endParaRPr>
          </a:p>
          <a:p>
            <a:pPr eaLnBrk="1" hangingPunct="1"/>
            <a:r>
              <a:rPr lang="pt-BR" altLang="pt-BR">
                <a:solidFill>
                  <a:srgbClr val="000000"/>
                </a:solidFill>
              </a:rPr>
              <a:t>Exemplos de Herança Múltipla:</a:t>
            </a:r>
            <a:endParaRPr lang="pt-BR" altLang="pt-BR">
              <a:solidFill>
                <a:srgbClr val="000000"/>
              </a:solidFill>
            </a:endParaRP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835150" y="5876925"/>
            <a:ext cx="1104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 b="1">
                <a:latin typeface="Lucida Sans Unicode" panose="020B0602030504020204" pitchFamily="34" charset="0"/>
                <a:ea typeface="MS PGothic" panose="020B0600070205080204" pitchFamily="34" charset="-128"/>
              </a:rPr>
              <a:t>Exemplo 1</a:t>
            </a:r>
            <a:endParaRPr lang="pt-BR" altLang="pt-BR" sz="1400" b="1">
              <a:latin typeface="Lucida Sans Unicode" panose="020B0602030504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6300788" y="5876925"/>
            <a:ext cx="1104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1400" b="1">
                <a:latin typeface="Lucida Sans Unicode" panose="020B0602030504020204" pitchFamily="34" charset="0"/>
                <a:ea typeface="MS PGothic" panose="020B0600070205080204" pitchFamily="34" charset="-128"/>
              </a:rPr>
              <a:t>Exemplo 2</a:t>
            </a:r>
            <a:endParaRPr lang="pt-BR" altLang="pt-BR" sz="1400" b="1">
              <a:latin typeface="Lucida Sans Unicode" panose="020B0602030504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0" name="Grupo 19"/>
          <p:cNvGrpSpPr/>
          <p:nvPr/>
        </p:nvGrpSpPr>
        <p:grpSpPr bwMode="auto">
          <a:xfrm>
            <a:off x="323850" y="3144838"/>
            <a:ext cx="3987800" cy="2420937"/>
            <a:chOff x="439050" y="3144376"/>
            <a:chExt cx="3988136" cy="2421255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39050" y="3144376"/>
              <a:ext cx="1621726" cy="64466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765" eaLnBrk="1" hangingPunct="1">
                <a:defRPr/>
              </a:pPr>
              <a:r>
                <a:rPr lang="pt-BR" b="1" dirty="0">
                  <a:solidFill>
                    <a:schemeClr val="tx1"/>
                  </a:solidFill>
                </a:rPr>
                <a:t>Estudante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Conector angulado 11"/>
            <p:cNvCxnSpPr/>
            <p:nvPr/>
          </p:nvCxnSpPr>
          <p:spPr>
            <a:xfrm rot="10800000">
              <a:off x="1174125" y="3788986"/>
              <a:ext cx="523919" cy="1454341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ângulo de cantos arredondados 12"/>
            <p:cNvSpPr/>
            <p:nvPr/>
          </p:nvSpPr>
          <p:spPr>
            <a:xfrm>
              <a:off x="2502974" y="3203133"/>
              <a:ext cx="1924212" cy="64466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765" eaLnBrk="1" hangingPunct="1">
                <a:defRPr/>
              </a:pPr>
              <a:r>
                <a:rPr lang="pt-BR" b="1" dirty="0">
                  <a:solidFill>
                    <a:schemeClr val="tx1"/>
                  </a:solidFill>
                </a:rPr>
                <a:t>Trabalhador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698790" y="4920967"/>
              <a:ext cx="1468654" cy="64466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765" eaLnBrk="1" hangingPunct="1">
                <a:defRPr/>
              </a:pPr>
              <a:r>
                <a:rPr lang="pt-BR" b="1" dirty="0">
                  <a:solidFill>
                    <a:schemeClr val="tx1"/>
                  </a:solidFill>
                </a:rPr>
                <a:t>Monitor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Conector angulado 17"/>
            <p:cNvCxnSpPr/>
            <p:nvPr/>
          </p:nvCxnSpPr>
          <p:spPr>
            <a:xfrm flipV="1">
              <a:off x="3168193" y="3847730"/>
              <a:ext cx="539795" cy="1395596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o 23"/>
          <p:cNvGrpSpPr/>
          <p:nvPr/>
        </p:nvGrpSpPr>
        <p:grpSpPr bwMode="auto">
          <a:xfrm>
            <a:off x="4903788" y="3141663"/>
            <a:ext cx="3989387" cy="2420937"/>
            <a:chOff x="439050" y="3144376"/>
            <a:chExt cx="3988135" cy="2421255"/>
          </a:xfrm>
        </p:grpSpPr>
        <p:sp>
          <p:nvSpPr>
            <p:cNvPr id="25" name="Retângulo de cantos arredondados 24"/>
            <p:cNvSpPr/>
            <p:nvPr/>
          </p:nvSpPr>
          <p:spPr>
            <a:xfrm>
              <a:off x="439050" y="3144376"/>
              <a:ext cx="1468654" cy="6446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765" eaLnBrk="1" hangingPunct="1">
                <a:defRPr/>
              </a:pPr>
              <a:r>
                <a:rPr lang="pt-BR" b="1" dirty="0">
                  <a:solidFill>
                    <a:srgbClr val="0000CC"/>
                  </a:solidFill>
                </a:rPr>
                <a:t>Carro</a:t>
              </a:r>
              <a:endParaRPr lang="pt-BR" b="1" dirty="0">
                <a:solidFill>
                  <a:srgbClr val="0000CC"/>
                </a:solidFill>
              </a:endParaRPr>
            </a:p>
          </p:txBody>
        </p:sp>
        <p:cxnSp>
          <p:nvCxnSpPr>
            <p:cNvPr id="26" name="Conector angulado 25"/>
            <p:cNvCxnSpPr/>
            <p:nvPr/>
          </p:nvCxnSpPr>
          <p:spPr>
            <a:xfrm rot="10800000">
              <a:off x="1173831" y="3788986"/>
              <a:ext cx="385642" cy="1454341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de cantos arredondados 26"/>
            <p:cNvSpPr/>
            <p:nvPr/>
          </p:nvSpPr>
          <p:spPr>
            <a:xfrm>
              <a:off x="2733101" y="3203133"/>
              <a:ext cx="1694084" cy="6446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765" eaLnBrk="1" hangingPunct="1">
                <a:defRPr/>
              </a:pPr>
              <a:r>
                <a:rPr lang="pt-BR" b="1" dirty="0">
                  <a:solidFill>
                    <a:srgbClr val="0000CC"/>
                  </a:solidFill>
                </a:rPr>
                <a:t>Brinquedo</a:t>
              </a:r>
              <a:endParaRPr lang="pt-BR" b="1" dirty="0">
                <a:solidFill>
                  <a:srgbClr val="0000CC"/>
                </a:solidFill>
              </a:endParaRPr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1558430" y="4920967"/>
              <a:ext cx="1738898" cy="6446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765" eaLnBrk="1" hangingPunct="1">
                <a:defRPr/>
              </a:pPr>
              <a:r>
                <a:rPr lang="pt-BR" b="1" dirty="0">
                  <a:solidFill>
                    <a:srgbClr val="0000CC"/>
                  </a:solidFill>
                </a:rPr>
                <a:t>Carro de Brinquedo</a:t>
              </a:r>
              <a:endParaRPr lang="pt-BR" b="1" dirty="0">
                <a:solidFill>
                  <a:srgbClr val="0000CC"/>
                </a:solidFill>
              </a:endParaRPr>
            </a:p>
          </p:txBody>
        </p:sp>
        <p:cxnSp>
          <p:nvCxnSpPr>
            <p:cNvPr id="29" name="Conector angulado 28"/>
            <p:cNvCxnSpPr/>
            <p:nvPr/>
          </p:nvCxnSpPr>
          <p:spPr>
            <a:xfrm flipV="1">
              <a:off x="3297240" y="3847730"/>
              <a:ext cx="282486" cy="1395596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o Explicativo 1 18"/>
          <p:cNvSpPr/>
          <p:nvPr/>
        </p:nvSpPr>
        <p:spPr bwMode="auto">
          <a:xfrm>
            <a:off x="6402388" y="2214563"/>
            <a:ext cx="2201862" cy="504825"/>
          </a:xfrm>
          <a:prstGeom prst="borderCallout1">
            <a:avLst>
              <a:gd name="adj1" fmla="val 50514"/>
              <a:gd name="adj2" fmla="val -102"/>
              <a:gd name="adj3" fmla="val 146236"/>
              <a:gd name="adj4" fmla="val -53935"/>
            </a:avLst>
          </a:prstGeom>
          <a:solidFill>
            <a:srgbClr val="92D050"/>
          </a:solidFill>
          <a:ln w="22225" algn="ctr">
            <a:solidFill>
              <a:srgbClr val="0070C0"/>
            </a:solidFill>
            <a:round/>
            <a:tailEnd type="arrow" w="med" len="med"/>
          </a:ln>
        </p:spPr>
        <p:txBody>
          <a:bodyPr wrap="none" lIns="91430" tIns="45715" rIns="91430" bIns="45715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i="1">
                <a:solidFill>
                  <a:srgbClr val="000000"/>
                </a:solidFill>
              </a:rPr>
              <a:t>Superclasses</a:t>
            </a:r>
            <a:endParaRPr lang="pt-BR" altLang="pt-BR" sz="2400" b="1" i="1">
              <a:solidFill>
                <a:srgbClr val="000000"/>
              </a:solidFill>
            </a:endParaRPr>
          </a:p>
        </p:txBody>
      </p:sp>
      <p:sp>
        <p:nvSpPr>
          <p:cNvPr id="2" name="Chave esquerda 1"/>
          <p:cNvSpPr/>
          <p:nvPr/>
        </p:nvSpPr>
        <p:spPr>
          <a:xfrm rot="5400000">
            <a:off x="4313238" y="-1395412"/>
            <a:ext cx="574675" cy="8785225"/>
          </a:xfrm>
          <a:prstGeom prst="leftBrac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0" tIns="45715" rIns="91430" bIns="45715" anchor="ctr"/>
          <a:lstStyle/>
          <a:p>
            <a:pPr algn="ctr" defTabSz="405765" eaLnBrk="1" hangingPunct="1">
              <a:defRPr/>
            </a:pPr>
            <a:endParaRPr lang="pt-BR"/>
          </a:p>
        </p:txBody>
      </p:sp>
      <p:sp>
        <p:nvSpPr>
          <p:cNvPr id="21" name="Texto Explicativo 1 20"/>
          <p:cNvSpPr/>
          <p:nvPr/>
        </p:nvSpPr>
        <p:spPr bwMode="auto">
          <a:xfrm>
            <a:off x="3648075" y="5778500"/>
            <a:ext cx="1931988" cy="504825"/>
          </a:xfrm>
          <a:prstGeom prst="borderCallout1">
            <a:avLst>
              <a:gd name="adj1" fmla="val -2431"/>
              <a:gd name="adj2" fmla="val 53315"/>
              <a:gd name="adj3" fmla="val -71218"/>
              <a:gd name="adj4" fmla="val 119787"/>
            </a:avLst>
          </a:prstGeom>
          <a:solidFill>
            <a:srgbClr val="92D050"/>
          </a:solidFill>
          <a:ln w="47625" algn="ctr">
            <a:solidFill>
              <a:srgbClr val="0070C0"/>
            </a:solidFill>
            <a:round/>
            <a:tailEnd type="arrow" w="med" len="med"/>
          </a:ln>
        </p:spPr>
        <p:txBody>
          <a:bodyPr wrap="none" lIns="91430" tIns="45715" rIns="91430" bIns="45715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i="1">
                <a:solidFill>
                  <a:srgbClr val="000000"/>
                </a:solidFill>
              </a:rPr>
              <a:t>Subclasses</a:t>
            </a:r>
            <a:endParaRPr lang="pt-BR" altLang="pt-BR" sz="2400" b="1" i="1">
              <a:solidFill>
                <a:srgbClr val="000000"/>
              </a:solidFill>
            </a:endParaRPr>
          </a:p>
        </p:txBody>
      </p:sp>
      <p:sp>
        <p:nvSpPr>
          <p:cNvPr id="22" name="Texto Explicativo 1 21"/>
          <p:cNvSpPr/>
          <p:nvPr/>
        </p:nvSpPr>
        <p:spPr bwMode="auto">
          <a:xfrm flipH="1" flipV="1">
            <a:off x="4598988" y="5686425"/>
            <a:ext cx="44450" cy="44450"/>
          </a:xfrm>
          <a:prstGeom prst="borderCallout1">
            <a:avLst>
              <a:gd name="adj1" fmla="val -90463"/>
              <a:gd name="adj2" fmla="val -14435"/>
              <a:gd name="adj3" fmla="val 690176"/>
              <a:gd name="adj4" fmla="val 3632546"/>
            </a:avLst>
          </a:prstGeom>
          <a:noFill/>
          <a:ln w="47625" algn="ctr">
            <a:solidFill>
              <a:srgbClr val="0070C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pt-BR" sz="2400" b="1" i="1">
              <a:solidFill>
                <a:srgbClr val="000000"/>
              </a:solidFill>
            </a:endParaRPr>
          </a:p>
        </p:txBody>
      </p:sp>
      <p:sp>
        <p:nvSpPr>
          <p:cNvPr id="2868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1C43BF-788E-4248-9311-37F423CA8342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9" grpId="0" animBg="1"/>
      <p:bldP spid="2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Herança Múltipla em Java</a:t>
            </a:r>
            <a:endParaRPr lang="pt-BR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  <a:defRPr/>
            </a:pPr>
            <a:r>
              <a:rPr lang="pt-BR" sz="2600" dirty="0"/>
              <a:t>Java não suporta herança múltipla.</a:t>
            </a:r>
            <a:endParaRPr lang="pt-BR" sz="2600" dirty="0"/>
          </a:p>
          <a:p>
            <a:pPr>
              <a:defRPr/>
            </a:pPr>
            <a:endParaRPr lang="pt-BR" sz="2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dirty="0">
                <a:solidFill>
                  <a:srgbClr val="000000"/>
                </a:solidFill>
              </a:rPr>
              <a:t>Herança Múltipla em Java ocorre a partir:</a:t>
            </a:r>
            <a:endParaRPr lang="pt-BR" dirty="0">
              <a:solidFill>
                <a:srgbClr val="000000"/>
              </a:solidFill>
            </a:endParaRPr>
          </a:p>
          <a:p>
            <a:pPr marL="732155" lvl="1" indent="-457200">
              <a:buFont typeface="+mj-lt"/>
              <a:buAutoNum type="arabicPeriod"/>
              <a:defRPr/>
            </a:pPr>
            <a:r>
              <a:rPr lang="pt-BR" dirty="0">
                <a:solidFill>
                  <a:srgbClr val="000000"/>
                </a:solidFill>
              </a:rPr>
              <a:t>Da extensão de outra classe (superclasse); e </a:t>
            </a:r>
            <a:endParaRPr lang="pt-BR" dirty="0">
              <a:solidFill>
                <a:srgbClr val="000000"/>
              </a:solidFill>
            </a:endParaRPr>
          </a:p>
          <a:p>
            <a:pPr marL="732155" lvl="1" indent="-457200">
              <a:buFont typeface="+mj-lt"/>
              <a:buAutoNum type="arabicPeriod"/>
              <a:defRPr/>
            </a:pPr>
            <a:r>
              <a:rPr lang="pt-BR" dirty="0">
                <a:solidFill>
                  <a:srgbClr val="000000"/>
                </a:solidFill>
              </a:rPr>
              <a:t>Do uso de interfaces. </a:t>
            </a:r>
            <a:endParaRPr lang="pt-BR" dirty="0">
              <a:solidFill>
                <a:srgbClr val="000000"/>
              </a:solidFill>
            </a:endParaRPr>
          </a:p>
          <a:p>
            <a:pPr>
              <a:defRPr/>
            </a:pPr>
            <a:endParaRPr lang="pt-BR" sz="2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dirty="0">
                <a:solidFill>
                  <a:srgbClr val="000000"/>
                </a:solidFill>
              </a:rPr>
              <a:t>Assinatura de uma classe Java com herança múltipla:</a:t>
            </a:r>
            <a:endParaRPr lang="pt-BR" dirty="0">
              <a:solidFill>
                <a:srgbClr val="000000"/>
              </a:solidFill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pt-BR" sz="400" dirty="0">
              <a:solidFill>
                <a:srgbClr val="002060"/>
              </a:solidFill>
              <a:latin typeface="Courier New" panose="02070309020205020404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pt-BR" sz="2000" dirty="0">
                <a:solidFill>
                  <a:srgbClr val="002060"/>
                </a:solidFill>
                <a:latin typeface="Courier New" panose="02070309020205020404"/>
              </a:rPr>
              <a:t>[modificadores] </a:t>
            </a:r>
            <a:r>
              <a:rPr lang="pt-BR" sz="2000" dirty="0" err="1">
                <a:solidFill>
                  <a:srgbClr val="002060"/>
                </a:solidFill>
                <a:latin typeface="Courier New" panose="02070309020205020404"/>
              </a:rPr>
              <a:t>class</a:t>
            </a:r>
            <a:r>
              <a:rPr lang="pt-BR" sz="2000" dirty="0">
                <a:solidFill>
                  <a:srgbClr val="002060"/>
                </a:solidFill>
                <a:latin typeface="Courier New" panose="02070309020205020404"/>
              </a:rPr>
              <a:t> [</a:t>
            </a:r>
            <a:r>
              <a:rPr lang="pt-BR" sz="2000" dirty="0" err="1">
                <a:solidFill>
                  <a:srgbClr val="002060"/>
                </a:solidFill>
                <a:latin typeface="Courier New" panose="02070309020205020404"/>
              </a:rPr>
              <a:t>nome_classe</a:t>
            </a:r>
            <a:r>
              <a:rPr lang="pt-BR" sz="2000" dirty="0">
                <a:solidFill>
                  <a:srgbClr val="002060"/>
                </a:solidFill>
                <a:latin typeface="Courier New" panose="02070309020205020404"/>
              </a:rPr>
              <a:t>] 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/>
              </a:rPr>
              <a:t>extends</a:t>
            </a:r>
            <a:r>
              <a:rPr lang="pt-BR" sz="2000" b="1" dirty="0">
                <a:solidFill>
                  <a:srgbClr val="FF0000"/>
                </a:solidFill>
                <a:latin typeface="Courier New" panose="02070309020205020404"/>
              </a:rPr>
              <a:t> </a:t>
            </a:r>
            <a:r>
              <a:rPr lang="pt-BR" sz="2000" dirty="0">
                <a:solidFill>
                  <a:srgbClr val="002060"/>
                </a:solidFill>
                <a:latin typeface="Courier New" panose="02070309020205020404"/>
              </a:rPr>
              <a:t>[</a:t>
            </a:r>
            <a:r>
              <a:rPr lang="pt-BR" sz="2000" dirty="0" err="1">
                <a:solidFill>
                  <a:srgbClr val="002060"/>
                </a:solidFill>
                <a:latin typeface="Courier New" panose="02070309020205020404"/>
              </a:rPr>
              <a:t>nome_superclasse</a:t>
            </a:r>
            <a:r>
              <a:rPr lang="pt-BR" sz="2000" dirty="0">
                <a:solidFill>
                  <a:srgbClr val="002060"/>
                </a:solidFill>
                <a:latin typeface="Courier New" panose="02070309020205020404"/>
              </a:rPr>
              <a:t>] </a:t>
            </a:r>
            <a:r>
              <a:rPr lang="pt-BR" sz="2000" b="1" dirty="0" err="1">
                <a:solidFill>
                  <a:srgbClr val="FF0000"/>
                </a:solidFill>
                <a:latin typeface="Courier New" panose="02070309020205020404"/>
              </a:rPr>
              <a:t>implements</a:t>
            </a:r>
            <a:r>
              <a:rPr lang="pt-BR" sz="2000" dirty="0">
                <a:solidFill>
                  <a:srgbClr val="FF0000"/>
                </a:solidFill>
                <a:latin typeface="Courier New" panose="02070309020205020404"/>
              </a:rPr>
              <a:t> </a:t>
            </a:r>
            <a:r>
              <a:rPr lang="pt-BR" sz="2000" dirty="0">
                <a:solidFill>
                  <a:srgbClr val="002060"/>
                </a:solidFill>
                <a:latin typeface="Courier New" panose="02070309020205020404"/>
              </a:rPr>
              <a:t>[nome_interface1], [nome_interface2], ... , [</a:t>
            </a:r>
            <a:r>
              <a:rPr lang="pt-BR" sz="2000" dirty="0" err="1">
                <a:solidFill>
                  <a:srgbClr val="002060"/>
                </a:solidFill>
                <a:latin typeface="Courier New" panose="02070309020205020404"/>
              </a:rPr>
              <a:t>nome_interfaceN</a:t>
            </a:r>
            <a:r>
              <a:rPr lang="pt-BR" sz="2000" dirty="0">
                <a:solidFill>
                  <a:srgbClr val="002060"/>
                </a:solidFill>
                <a:latin typeface="Courier New" panose="02070309020205020404"/>
              </a:rPr>
              <a:t>] </a:t>
            </a:r>
            <a:endParaRPr lang="pt-BR" sz="2000" dirty="0">
              <a:solidFill>
                <a:srgbClr val="002060"/>
              </a:solidFill>
            </a:endParaRPr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3BBAFB-5DEC-4A0A-92D7-FB77CB142C14}" type="slidenum">
              <a:rPr lang="pt-BR" altLang="pt-BR" sz="1400" smtClean="0">
                <a:latin typeface="Lucida Sans Unicode" panose="020B0602030504020204" pitchFamily="34" charset="0"/>
              </a:rPr>
            </a:fld>
            <a:endParaRPr lang="pt-BR" altLang="pt-BR" sz="1400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Exercício</a:t>
            </a:r>
            <a:endParaRPr lang="pt-BR" altLang="pt-BR"/>
          </a:p>
        </p:txBody>
      </p:sp>
      <p:sp>
        <p:nvSpPr>
          <p:cNvPr id="31747" name="Espaço Reservado para Número de Slide 6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F454D7-F474-444E-8CAA-95BCFAF49FAA}" type="slidenum">
              <a:rPr lang="pt-BR" altLang="pt-BR" sz="1400" smtClean="0">
                <a:latin typeface="Franklin Gothic Book" pitchFamily="34" charset="0"/>
              </a:rPr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8507413" cy="4525962"/>
          </a:xfrm>
        </p:spPr>
        <p:txBody>
          <a:bodyPr>
            <a:normAutofit/>
          </a:bodyPr>
          <a:lstStyle/>
          <a:p>
            <a:pPr marL="452120" indent="-34290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pt-BR" sz="2400" dirty="0"/>
              <a:t>Escreva um programa em Java que implemente a Herança a partir das classes abaixo conforme mostrado no diagrama  de classes da UML.</a:t>
            </a:r>
            <a:endParaRPr lang="pt-BR" sz="2400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pt-BR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pt-BR" dirty="0"/>
          </a:p>
        </p:txBody>
      </p:sp>
      <p:grpSp>
        <p:nvGrpSpPr>
          <p:cNvPr id="31749" name="Grupo 3"/>
          <p:cNvGrpSpPr/>
          <p:nvPr/>
        </p:nvGrpSpPr>
        <p:grpSpPr bwMode="auto">
          <a:xfrm>
            <a:off x="2843213" y="2708275"/>
            <a:ext cx="3816350" cy="1800225"/>
            <a:chOff x="3347864" y="2420888"/>
            <a:chExt cx="2232248" cy="1800200"/>
          </a:xfrm>
        </p:grpSpPr>
        <p:sp>
          <p:nvSpPr>
            <p:cNvPr id="3" name="Retângulo 2"/>
            <p:cNvSpPr/>
            <p:nvPr/>
          </p:nvSpPr>
          <p:spPr>
            <a:xfrm>
              <a:off x="3347864" y="2420888"/>
              <a:ext cx="2232248" cy="287334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600" b="1" dirty="0">
                  <a:solidFill>
                    <a:srgbClr val="000000"/>
                  </a:solidFill>
                </a:rPr>
                <a:t>Veiculo</a:t>
              </a:r>
              <a:endParaRPr 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3347864" y="2708222"/>
              <a:ext cx="2232248" cy="50481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400" dirty="0">
                  <a:solidFill>
                    <a:srgbClr val="000000"/>
                  </a:solidFill>
                </a:rPr>
                <a:t>- marca: </a:t>
              </a:r>
              <a:r>
                <a:rPr lang="pt-BR" sz="1400" dirty="0" err="1">
                  <a:solidFill>
                    <a:srgbClr val="000000"/>
                  </a:solidFill>
                </a:rPr>
                <a:t>String</a:t>
              </a:r>
              <a:endParaRPr lang="pt-BR" sz="1400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400" dirty="0">
                  <a:solidFill>
                    <a:srgbClr val="000000"/>
                  </a:solidFill>
                </a:rPr>
                <a:t>- velocidade: Double</a:t>
              </a:r>
              <a:endParaRPr 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347864" y="3213040"/>
              <a:ext cx="2232248" cy="1008048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400" dirty="0">
                  <a:solidFill>
                    <a:srgbClr val="000000"/>
                  </a:solidFill>
                </a:rPr>
                <a:t>+ Veiculo(marca: </a:t>
              </a:r>
              <a:r>
                <a:rPr lang="pt-BR" sz="1400" dirty="0" err="1">
                  <a:solidFill>
                    <a:srgbClr val="000000"/>
                  </a:solidFill>
                </a:rPr>
                <a:t>String</a:t>
              </a:r>
              <a:r>
                <a:rPr lang="pt-BR" sz="1400" dirty="0">
                  <a:solidFill>
                    <a:srgbClr val="000000"/>
                  </a:solidFill>
                </a:rPr>
                <a:t>, velocidade: Double)</a:t>
              </a:r>
              <a:endParaRPr lang="pt-BR" sz="1400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400" dirty="0">
                  <a:solidFill>
                    <a:srgbClr val="000000"/>
                  </a:solidFill>
                </a:rPr>
                <a:t>+ </a:t>
              </a:r>
              <a:r>
                <a:rPr lang="pt-BR" sz="1400" dirty="0" err="1">
                  <a:solidFill>
                    <a:srgbClr val="000000"/>
                  </a:solidFill>
                </a:rPr>
                <a:t>getMarca</a:t>
              </a:r>
              <a:r>
                <a:rPr lang="pt-BR" sz="1400" dirty="0">
                  <a:solidFill>
                    <a:srgbClr val="000000"/>
                  </a:solidFill>
                </a:rPr>
                <a:t>(): </a:t>
              </a:r>
              <a:r>
                <a:rPr lang="pt-BR" sz="1400" dirty="0" err="1">
                  <a:solidFill>
                    <a:srgbClr val="000000"/>
                  </a:solidFill>
                </a:rPr>
                <a:t>String</a:t>
              </a:r>
              <a:endParaRPr lang="pt-BR" sz="1400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400" dirty="0">
                  <a:solidFill>
                    <a:srgbClr val="000000"/>
                  </a:solidFill>
                </a:rPr>
                <a:t>+ </a:t>
              </a:r>
              <a:r>
                <a:rPr lang="pt-BR" sz="1400" dirty="0" err="1">
                  <a:solidFill>
                    <a:srgbClr val="000000"/>
                  </a:solidFill>
                </a:rPr>
                <a:t>setMarca</a:t>
              </a:r>
              <a:r>
                <a:rPr lang="pt-BR" sz="1400" dirty="0">
                  <a:solidFill>
                    <a:srgbClr val="000000"/>
                  </a:solidFill>
                </a:rPr>
                <a:t>(</a:t>
              </a:r>
              <a:r>
                <a:rPr lang="pt-BR" sz="1400" dirty="0" err="1">
                  <a:solidFill>
                    <a:srgbClr val="000000"/>
                  </a:solidFill>
                </a:rPr>
                <a:t>String</a:t>
              </a:r>
              <a:r>
                <a:rPr lang="pt-BR" sz="1400" dirty="0">
                  <a:solidFill>
                    <a:srgbClr val="000000"/>
                  </a:solidFill>
                </a:rPr>
                <a:t> marca) : </a:t>
              </a:r>
              <a:r>
                <a:rPr lang="pt-BR" sz="1400" dirty="0" err="1">
                  <a:solidFill>
                    <a:srgbClr val="000000"/>
                  </a:solidFill>
                </a:rPr>
                <a:t>Void</a:t>
              </a:r>
              <a:endParaRPr lang="pt-BR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1750" name="Grupo 4"/>
          <p:cNvGrpSpPr/>
          <p:nvPr/>
        </p:nvGrpSpPr>
        <p:grpSpPr bwMode="auto">
          <a:xfrm>
            <a:off x="5113020" y="4989830"/>
            <a:ext cx="3780155" cy="1679575"/>
            <a:chOff x="6228184" y="4558440"/>
            <a:chExt cx="2232248" cy="1678872"/>
          </a:xfrm>
        </p:grpSpPr>
        <p:sp>
          <p:nvSpPr>
            <p:cNvPr id="11" name="Retângulo 10"/>
            <p:cNvSpPr/>
            <p:nvPr/>
          </p:nvSpPr>
          <p:spPr>
            <a:xfrm>
              <a:off x="6228184" y="4558440"/>
              <a:ext cx="2232248" cy="288804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600" b="1" dirty="0">
                  <a:solidFill>
                    <a:srgbClr val="000000"/>
                  </a:solidFill>
                </a:rPr>
                <a:t>Moto</a:t>
              </a:r>
              <a:endParaRPr 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228184" y="4842483"/>
              <a:ext cx="2232248" cy="288804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400" dirty="0">
                  <a:solidFill>
                    <a:srgbClr val="000000"/>
                  </a:solidFill>
                </a:rPr>
                <a:t>- tamanho: </a:t>
              </a:r>
              <a:r>
                <a:rPr lang="pt-BR" sz="1400" dirty="0" err="1">
                  <a:solidFill>
                    <a:srgbClr val="000000"/>
                  </a:solidFill>
                </a:rPr>
                <a:t>String</a:t>
              </a:r>
              <a:endParaRPr 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228184" y="5134461"/>
              <a:ext cx="2232248" cy="1102851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400" dirty="0">
                  <a:solidFill>
                    <a:srgbClr val="000000"/>
                  </a:solidFill>
                </a:rPr>
                <a:t>+ Moto(marca: </a:t>
              </a:r>
              <a:r>
                <a:rPr lang="pt-BR" sz="1400" dirty="0" err="1">
                  <a:solidFill>
                    <a:srgbClr val="000000"/>
                  </a:solidFill>
                </a:rPr>
                <a:t>String</a:t>
              </a:r>
              <a:r>
                <a:rPr lang="pt-BR" sz="1400" dirty="0">
                  <a:solidFill>
                    <a:srgbClr val="000000"/>
                  </a:solidFill>
                </a:rPr>
                <a:t>,  velocidade: Double, tamanho: </a:t>
              </a:r>
              <a:r>
                <a:rPr lang="pt-BR" sz="1400" dirty="0" err="1">
                  <a:solidFill>
                    <a:srgbClr val="000000"/>
                  </a:solidFill>
                </a:rPr>
                <a:t>String</a:t>
              </a:r>
              <a:r>
                <a:rPr lang="pt-BR" sz="1400" dirty="0">
                  <a:solidFill>
                    <a:srgbClr val="000000"/>
                  </a:solidFill>
                </a:rPr>
                <a:t>)</a:t>
              </a:r>
              <a:endParaRPr lang="pt-BR" sz="1400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400" dirty="0">
                  <a:solidFill>
                    <a:srgbClr val="000000"/>
                  </a:solidFill>
                </a:rPr>
                <a:t>+ </a:t>
              </a:r>
              <a:r>
                <a:rPr lang="pt-BR" sz="1400" dirty="0" err="1">
                  <a:solidFill>
                    <a:srgbClr val="000000"/>
                  </a:solidFill>
                </a:rPr>
                <a:t>getTamanho</a:t>
              </a:r>
              <a:r>
                <a:rPr lang="pt-BR" sz="1400" dirty="0">
                  <a:solidFill>
                    <a:srgbClr val="000000"/>
                  </a:solidFill>
                </a:rPr>
                <a:t>(): </a:t>
              </a:r>
              <a:r>
                <a:rPr lang="pt-BR" sz="1400" dirty="0" err="1">
                  <a:solidFill>
                    <a:srgbClr val="000000"/>
                  </a:solidFill>
                </a:rPr>
                <a:t>String</a:t>
              </a:r>
              <a:endParaRPr lang="pt-BR" sz="1400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400" dirty="0">
                  <a:solidFill>
                    <a:srgbClr val="000000"/>
                  </a:solidFill>
                </a:rPr>
                <a:t>+ </a:t>
              </a:r>
              <a:r>
                <a:rPr lang="pt-BR" sz="1400" dirty="0" err="1">
                  <a:solidFill>
                    <a:srgbClr val="000000"/>
                  </a:solidFill>
                </a:rPr>
                <a:t>setTamanho</a:t>
              </a:r>
              <a:r>
                <a:rPr lang="pt-BR" sz="1400" dirty="0">
                  <a:solidFill>
                    <a:srgbClr val="000000"/>
                  </a:solidFill>
                </a:rPr>
                <a:t>(</a:t>
              </a:r>
              <a:r>
                <a:rPr lang="pt-BR" sz="1400" dirty="0" err="1">
                  <a:solidFill>
                    <a:srgbClr val="000000"/>
                  </a:solidFill>
                </a:rPr>
                <a:t>String</a:t>
              </a:r>
              <a:r>
                <a:rPr lang="pt-BR" sz="1400" dirty="0">
                  <a:solidFill>
                    <a:srgbClr val="000000"/>
                  </a:solidFill>
                </a:rPr>
                <a:t> tamanho) : </a:t>
              </a:r>
              <a:r>
                <a:rPr lang="pt-BR" sz="1400" dirty="0" err="1">
                  <a:solidFill>
                    <a:srgbClr val="000000"/>
                  </a:solidFill>
                </a:rPr>
                <a:t>Void</a:t>
              </a:r>
              <a:endParaRPr lang="pt-BR" sz="14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1751" name="Grupo 5"/>
          <p:cNvGrpSpPr/>
          <p:nvPr/>
        </p:nvGrpSpPr>
        <p:grpSpPr bwMode="auto">
          <a:xfrm>
            <a:off x="611505" y="4989830"/>
            <a:ext cx="3629025" cy="1679575"/>
            <a:chOff x="827584" y="4558440"/>
            <a:chExt cx="2232248" cy="1678872"/>
          </a:xfrm>
        </p:grpSpPr>
        <p:sp>
          <p:nvSpPr>
            <p:cNvPr id="14" name="Retângulo 13"/>
            <p:cNvSpPr/>
            <p:nvPr/>
          </p:nvSpPr>
          <p:spPr>
            <a:xfrm>
              <a:off x="827584" y="4558440"/>
              <a:ext cx="2232248" cy="288804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sz="1600" b="1" dirty="0">
                  <a:solidFill>
                    <a:srgbClr val="000000"/>
                  </a:solidFill>
                </a:rPr>
                <a:t>Carro</a:t>
              </a:r>
              <a:endParaRPr lang="pt-BR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827584" y="4847244"/>
              <a:ext cx="2232248" cy="287217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400" dirty="0">
                  <a:solidFill>
                    <a:srgbClr val="000000"/>
                  </a:solidFill>
                </a:rPr>
                <a:t>- </a:t>
              </a:r>
              <a:r>
                <a:rPr lang="pt-BR" sz="1400" dirty="0" err="1">
                  <a:solidFill>
                    <a:srgbClr val="000000"/>
                  </a:solidFill>
                </a:rPr>
                <a:t>numPortas</a:t>
              </a:r>
              <a:r>
                <a:rPr lang="pt-BR" sz="1400" dirty="0">
                  <a:solidFill>
                    <a:srgbClr val="000000"/>
                  </a:solidFill>
                </a:rPr>
                <a:t>: </a:t>
              </a:r>
              <a:r>
                <a:rPr lang="pt-BR" sz="1400" dirty="0" err="1">
                  <a:solidFill>
                    <a:srgbClr val="000000"/>
                  </a:solidFill>
                </a:rPr>
                <a:t>int</a:t>
              </a:r>
              <a:endParaRPr 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827584" y="5134461"/>
              <a:ext cx="2232248" cy="1102851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r>
                <a:rPr lang="pt-BR" sz="1400" dirty="0">
                  <a:solidFill>
                    <a:srgbClr val="000000"/>
                  </a:solidFill>
                </a:rPr>
                <a:t>+ Carro(marca: </a:t>
              </a:r>
              <a:r>
                <a:rPr lang="pt-BR" sz="1400" dirty="0" err="1">
                  <a:solidFill>
                    <a:srgbClr val="000000"/>
                  </a:solidFill>
                </a:rPr>
                <a:t>String</a:t>
              </a:r>
              <a:r>
                <a:rPr lang="pt-BR" sz="1400" dirty="0">
                  <a:solidFill>
                    <a:srgbClr val="000000"/>
                  </a:solidFill>
                </a:rPr>
                <a:t>,  velocidade: Double, </a:t>
              </a:r>
              <a:r>
                <a:rPr lang="pt-BR" sz="1400" dirty="0" err="1">
                  <a:solidFill>
                    <a:srgbClr val="000000"/>
                  </a:solidFill>
                </a:rPr>
                <a:t>numPortas</a:t>
              </a:r>
              <a:r>
                <a:rPr lang="pt-BR" sz="1400" dirty="0">
                  <a:solidFill>
                    <a:srgbClr val="000000"/>
                  </a:solidFill>
                </a:rPr>
                <a:t>: </a:t>
              </a:r>
              <a:r>
                <a:rPr lang="pt-BR" sz="1400" dirty="0" err="1">
                  <a:solidFill>
                    <a:srgbClr val="000000"/>
                  </a:solidFill>
                </a:rPr>
                <a:t>int</a:t>
              </a:r>
              <a:r>
                <a:rPr lang="pt-BR" sz="1400" dirty="0">
                  <a:solidFill>
                    <a:srgbClr val="000000"/>
                  </a:solidFill>
                </a:rPr>
                <a:t>)</a:t>
              </a:r>
              <a:endParaRPr lang="pt-BR" sz="1400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400" dirty="0">
                  <a:solidFill>
                    <a:srgbClr val="000000"/>
                  </a:solidFill>
                </a:rPr>
                <a:t>+ </a:t>
              </a:r>
              <a:r>
                <a:rPr lang="pt-BR" sz="1400" dirty="0" err="1">
                  <a:solidFill>
                    <a:srgbClr val="000000"/>
                  </a:solidFill>
                </a:rPr>
                <a:t>getNumPortas</a:t>
              </a:r>
              <a:r>
                <a:rPr lang="pt-BR" sz="1400" dirty="0">
                  <a:solidFill>
                    <a:srgbClr val="000000"/>
                  </a:solidFill>
                </a:rPr>
                <a:t>(): </a:t>
              </a:r>
              <a:r>
                <a:rPr lang="pt-BR" sz="1400" dirty="0" err="1">
                  <a:solidFill>
                    <a:srgbClr val="000000"/>
                  </a:solidFill>
                </a:rPr>
                <a:t>int</a:t>
              </a:r>
              <a:endParaRPr lang="pt-BR" sz="1400" dirty="0">
                <a:solidFill>
                  <a:srgbClr val="000000"/>
                </a:solidFill>
              </a:endParaRPr>
            </a:p>
            <a:p>
              <a:pPr eaLnBrk="1" hangingPunct="1">
                <a:defRPr/>
              </a:pPr>
              <a:r>
                <a:rPr lang="pt-BR" sz="1400" dirty="0">
                  <a:solidFill>
                    <a:srgbClr val="000000"/>
                  </a:solidFill>
                </a:rPr>
                <a:t>+ </a:t>
              </a:r>
              <a:r>
                <a:rPr lang="pt-BR" sz="1400" dirty="0" err="1">
                  <a:solidFill>
                    <a:srgbClr val="000000"/>
                  </a:solidFill>
                </a:rPr>
                <a:t>setNumPortas</a:t>
              </a:r>
              <a:r>
                <a:rPr lang="pt-BR" sz="1400" dirty="0">
                  <a:solidFill>
                    <a:srgbClr val="000000"/>
                  </a:solidFill>
                </a:rPr>
                <a:t>(</a:t>
              </a:r>
              <a:r>
                <a:rPr lang="pt-BR" sz="1400" dirty="0" err="1">
                  <a:solidFill>
                    <a:srgbClr val="000000"/>
                  </a:solidFill>
                </a:rPr>
                <a:t>int</a:t>
              </a:r>
              <a:r>
                <a:rPr lang="pt-BR" sz="1400" dirty="0">
                  <a:solidFill>
                    <a:srgbClr val="000000"/>
                  </a:solidFill>
                </a:rPr>
                <a:t> </a:t>
              </a:r>
              <a:r>
                <a:rPr lang="pt-BR" sz="1400" dirty="0" err="1">
                  <a:solidFill>
                    <a:srgbClr val="000000"/>
                  </a:solidFill>
                </a:rPr>
                <a:t>numPortas</a:t>
              </a:r>
              <a:r>
                <a:rPr lang="pt-BR" sz="1400" dirty="0">
                  <a:solidFill>
                    <a:srgbClr val="000000"/>
                  </a:solidFill>
                </a:rPr>
                <a:t>) : </a:t>
              </a:r>
              <a:r>
                <a:rPr lang="pt-BR" sz="1400" dirty="0" err="1">
                  <a:solidFill>
                    <a:srgbClr val="000000"/>
                  </a:solidFill>
                </a:rPr>
                <a:t>Void</a:t>
              </a:r>
              <a:endParaRPr lang="pt-BR" sz="14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8" name="Conector angulado 17"/>
          <p:cNvCxnSpPr>
            <a:stCxn id="14" idx="0"/>
            <a:endCxn id="10" idx="1"/>
          </p:cNvCxnSpPr>
          <p:nvPr/>
        </p:nvCxnSpPr>
        <p:spPr>
          <a:xfrm rot="16200000">
            <a:off x="2142490" y="4288790"/>
            <a:ext cx="984885" cy="417195"/>
          </a:xfrm>
          <a:prstGeom prst="bentConnector2">
            <a:avLst/>
          </a:prstGeom>
          <a:ln w="34925">
            <a:solidFill>
              <a:schemeClr val="tx1"/>
            </a:solidFill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do 21"/>
          <p:cNvCxnSpPr>
            <a:stCxn id="11" idx="0"/>
            <a:endCxn id="10" idx="3"/>
          </p:cNvCxnSpPr>
          <p:nvPr/>
        </p:nvCxnSpPr>
        <p:spPr>
          <a:xfrm rot="16200000" flipV="1">
            <a:off x="6339205" y="4325620"/>
            <a:ext cx="984885" cy="343535"/>
          </a:xfrm>
          <a:prstGeom prst="bentConnector2">
            <a:avLst/>
          </a:prstGeom>
          <a:ln w="34925">
            <a:solidFill>
              <a:schemeClr val="tx1"/>
            </a:solidFill>
            <a:miter lim="800000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F6C87-2481-4108-BDA4-B07A4262E81F}" type="slidenum">
              <a:rPr lang="pt-BR" altLang="pt-BR" smtClean="0"/>
            </a:fld>
            <a:endParaRPr lang="pt-BR" altLang="pt-BR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quarter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26" b="23750"/>
          <a:stretch>
            <a:fillRect/>
          </a:stretch>
        </p:blipFill>
        <p:spPr>
          <a:xfrm>
            <a:off x="-109624" y="0"/>
            <a:ext cx="9204291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Tópicos da Aula</a:t>
            </a:r>
            <a:endParaRPr lang="pt-BR" altLang="pt-BR"/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3A78A4-059F-4B96-9C8E-14EA47737863}" type="slidenum">
              <a:rPr lang="pt-BR" altLang="pt-BR" sz="1400" smtClean="0">
                <a:latin typeface="Franklin Gothic Book" pitchFamily="34" charset="0"/>
              </a:rPr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7172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3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pt-BR" sz="2800" dirty="0"/>
              <a:t>Herança</a:t>
            </a:r>
            <a:endParaRPr lang="pt-BR" sz="2800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pt-BR" dirty="0"/>
              <a:t>Conceito de Superclasse e Subclasse</a:t>
            </a:r>
            <a:endParaRPr lang="pt-B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pt-BR" dirty="0"/>
              <a:t>Herança em Java</a:t>
            </a:r>
            <a:endParaRPr lang="pt-BR" dirty="0"/>
          </a:p>
          <a:p>
            <a:pPr lvl="2" indent="-273050" eaLnBrk="1" hangingPunct="1">
              <a:lnSpc>
                <a:spcPct val="130000"/>
              </a:lnSpc>
              <a:spcBef>
                <a:spcPts val="575"/>
              </a:spcBef>
              <a:defRPr/>
            </a:pPr>
            <a:r>
              <a:rPr lang="pt-BR" sz="2400" dirty="0"/>
              <a:t>Definição da palavra reservada </a:t>
            </a:r>
            <a:r>
              <a:rPr lang="pt-BR" sz="2400" i="1" dirty="0"/>
              <a:t>“</a:t>
            </a:r>
            <a:r>
              <a:rPr lang="pt-BR" sz="2400" i="1" dirty="0" err="1"/>
              <a:t>extends</a:t>
            </a:r>
            <a:r>
              <a:rPr lang="pt-BR" sz="2400" i="1" dirty="0"/>
              <a:t>”</a:t>
            </a:r>
            <a:endParaRPr lang="pt-BR" sz="2400" i="1" dirty="0"/>
          </a:p>
          <a:p>
            <a:pPr lvl="2" indent="-273050" eaLnBrk="1" hangingPunct="1">
              <a:lnSpc>
                <a:spcPct val="130000"/>
              </a:lnSpc>
              <a:spcBef>
                <a:spcPts val="575"/>
              </a:spcBef>
              <a:defRPr/>
            </a:pPr>
            <a:r>
              <a:rPr lang="pt-BR" sz="2400" dirty="0"/>
              <a:t>Método Construtor usando Herança em Java</a:t>
            </a:r>
            <a:endParaRPr lang="pt-BR" sz="2400" dirty="0"/>
          </a:p>
          <a:p>
            <a:pPr lvl="3" indent="-273050" eaLnBrk="1" hangingPunct="1">
              <a:lnSpc>
                <a:spcPct val="130000"/>
              </a:lnSpc>
              <a:spcBef>
                <a:spcPts val="575"/>
              </a:spcBef>
              <a:defRPr/>
            </a:pPr>
            <a:r>
              <a:rPr lang="pt-BR" sz="2400" dirty="0"/>
              <a:t>Definição do Método </a:t>
            </a:r>
            <a:r>
              <a:rPr lang="pt-BR" sz="2400" i="1" dirty="0"/>
              <a:t>“</a:t>
            </a:r>
            <a:r>
              <a:rPr lang="pt-BR" sz="2400" i="1" dirty="0" err="1"/>
              <a:t>super</a:t>
            </a:r>
            <a:r>
              <a:rPr lang="pt-BR" sz="2400" i="1" dirty="0"/>
              <a:t>”</a:t>
            </a:r>
            <a:endParaRPr lang="pt-BR" sz="2400" i="1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pt-BR" dirty="0"/>
              <a:t>Hierarquia de classes</a:t>
            </a:r>
            <a:endParaRPr lang="pt-BR" dirty="0"/>
          </a:p>
          <a:p>
            <a:pPr lvl="1" eaLnBrk="1" hangingPunct="1">
              <a:lnSpc>
                <a:spcPct val="130000"/>
              </a:lnSpc>
              <a:defRPr/>
            </a:pPr>
            <a:r>
              <a:rPr lang="pt-BR" dirty="0"/>
              <a:t>Herança Múltipla</a:t>
            </a:r>
            <a:endParaRPr lang="pt-BR" dirty="0"/>
          </a:p>
          <a:p>
            <a:pPr lvl="2" eaLnBrk="1" hangingPunct="1">
              <a:lnSpc>
                <a:spcPct val="130000"/>
              </a:lnSpc>
              <a:defRPr/>
            </a:pPr>
            <a:r>
              <a:rPr lang="pt-BR" sz="2400" dirty="0"/>
              <a:t>Herança Múltipla em Java</a:t>
            </a:r>
            <a:endParaRPr lang="pt-B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Herança</a:t>
            </a:r>
            <a:endParaRPr lang="pt-BR" altLang="pt-BR" sz="4400"/>
          </a:p>
        </p:txBody>
      </p:sp>
      <p:sp>
        <p:nvSpPr>
          <p:cNvPr id="11268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146050" y="1417320"/>
            <a:ext cx="8851900" cy="4602480"/>
          </a:xfrm>
        </p:spPr>
        <p:txBody>
          <a:bodyPr/>
          <a:lstStyle/>
          <a:p>
            <a:pPr eaLnBrk="1" hangingPunct="1"/>
            <a:r>
              <a:rPr lang="pt-BR" altLang="pt-BR"/>
              <a:t>Relacionamento entre classes onde:</a:t>
            </a:r>
            <a:endParaRPr lang="pt-BR" altLang="pt-BR"/>
          </a:p>
          <a:p>
            <a:pPr lvl="1" eaLnBrk="1" hangingPunct="1"/>
            <a:r>
              <a:rPr lang="pt-BR" altLang="pt-BR" b="1">
                <a:solidFill>
                  <a:srgbClr val="0000CC"/>
                </a:solidFill>
              </a:rPr>
              <a:t>A partir de uma</a:t>
            </a:r>
            <a:r>
              <a:rPr lang="pt-BR" altLang="pt-BR">
                <a:solidFill>
                  <a:srgbClr val="0000CC"/>
                </a:solidFill>
              </a:rPr>
              <a:t> </a:t>
            </a:r>
            <a:r>
              <a:rPr lang="pt-BR" altLang="pt-BR" b="1">
                <a:solidFill>
                  <a:srgbClr val="FF0000"/>
                </a:solidFill>
              </a:rPr>
              <a:t>classe existente </a:t>
            </a:r>
            <a:r>
              <a:rPr lang="pt-BR" altLang="pt-BR"/>
              <a:t>(superclasse) é possível </a:t>
            </a:r>
            <a:r>
              <a:rPr lang="pt-BR" altLang="pt-BR" b="1">
                <a:solidFill>
                  <a:srgbClr val="0000CC"/>
                </a:solidFill>
              </a:rPr>
              <a:t>criar uma </a:t>
            </a:r>
            <a:r>
              <a:rPr lang="pt-BR" altLang="pt-BR" b="1">
                <a:solidFill>
                  <a:srgbClr val="FF0000"/>
                </a:solidFill>
              </a:rPr>
              <a:t>nova classe </a:t>
            </a:r>
            <a:r>
              <a:rPr lang="pt-BR" altLang="pt-BR"/>
              <a:t>(subclasse);</a:t>
            </a:r>
            <a:endParaRPr lang="pt-BR" altLang="pt-BR"/>
          </a:p>
          <a:p>
            <a:pPr eaLnBrk="1" hangingPunct="1"/>
            <a:endParaRPr lang="pt-BR" altLang="pt-BR" sz="1500"/>
          </a:p>
          <a:p>
            <a:pPr eaLnBrk="1" hangingPunct="1"/>
            <a:r>
              <a:rPr lang="pt-BR" altLang="pt-BR" b="1" u="sng"/>
              <a:t>Subclasse e Superclasse: </a:t>
            </a:r>
            <a:endParaRPr lang="pt-BR" altLang="pt-BR" b="1" u="sng"/>
          </a:p>
          <a:p>
            <a:pPr lvl="1" eaLnBrk="1" hangingPunct="1"/>
            <a:r>
              <a:rPr lang="pt-BR" altLang="pt-BR" b="1"/>
              <a:t>Subclasse </a:t>
            </a:r>
            <a:r>
              <a:rPr lang="pt-BR" altLang="pt-BR"/>
              <a:t>(ou classe derivada): consiste na classe que herda todos os métodos e atributos de uma classe existente;</a:t>
            </a:r>
            <a:endParaRPr lang="pt-BR" altLang="pt-BR"/>
          </a:p>
          <a:p>
            <a:pPr lvl="1" eaLnBrk="1" hangingPunct="1"/>
            <a:r>
              <a:rPr lang="pt-BR" altLang="pt-BR" b="1"/>
              <a:t>Superclasse </a:t>
            </a:r>
            <a:r>
              <a:rPr lang="pt-BR" altLang="pt-BR"/>
              <a:t>(ou classe base)</a:t>
            </a:r>
            <a:r>
              <a:rPr lang="pt-BR" altLang="pt-BR" b="1"/>
              <a:t> </a:t>
            </a:r>
            <a:r>
              <a:rPr lang="pt-BR" altLang="pt-BR"/>
              <a:t>: é a classe existente que é herdada por uma outra classe.</a:t>
            </a:r>
            <a:endParaRPr lang="pt-BR" altLang="pt-BR"/>
          </a:p>
          <a:p>
            <a:pPr eaLnBrk="1" hangingPunct="1"/>
            <a:endParaRPr lang="pt-BR" altLang="pt-BR" sz="1500"/>
          </a:p>
          <a:p>
            <a:pPr eaLnBrk="1" hangingPunct="1"/>
            <a:r>
              <a:rPr lang="pt-BR" altLang="pt-BR"/>
              <a:t>Dizemos que: “</a:t>
            </a:r>
            <a:r>
              <a:rPr lang="pt-BR" altLang="pt-BR" i="1"/>
              <a:t>Uma classe (subclasse) estende (herda) outra classe (superclasse)</a:t>
            </a:r>
            <a:r>
              <a:rPr lang="pt-BR" altLang="pt-BR"/>
              <a:t>”.</a:t>
            </a:r>
            <a:endParaRPr lang="pt-BR" altLang="pt-BR"/>
          </a:p>
        </p:txBody>
      </p:sp>
      <p:sp>
        <p:nvSpPr>
          <p:cNvPr id="12292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97EECA-F838-4C20-B3B2-1061A1B60615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Conteúdo 2"/>
          <p:cNvSpPr>
            <a:spLocks noGrp="1"/>
          </p:cNvSpPr>
          <p:nvPr>
            <p:ph idx="1"/>
          </p:nvPr>
        </p:nvSpPr>
        <p:spPr>
          <a:xfrm>
            <a:off x="914400" y="1447800"/>
            <a:ext cx="7905750" cy="4572000"/>
          </a:xfrm>
        </p:spPr>
        <p:txBody>
          <a:bodyPr/>
          <a:lstStyle/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A herança é uma forma de evitar a repetição de código.</a:t>
            </a:r>
            <a:endParaRPr lang="pt-BR" altLang="pt-BR"/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É um relacionamento entre um elemento genérico e um mais específico</a:t>
            </a:r>
            <a:endParaRPr lang="pt-BR" altLang="pt-BR"/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Também chamada de </a:t>
            </a:r>
            <a:r>
              <a:rPr lang="pt-BR" altLang="pt-BR" b="1">
                <a:solidFill>
                  <a:srgbClr val="0070C0"/>
                </a:solidFill>
              </a:rPr>
              <a:t>Generalização / Especialização</a:t>
            </a:r>
            <a:endParaRPr lang="pt-BR" altLang="pt-BR" b="1">
              <a:solidFill>
                <a:srgbClr val="0070C0"/>
              </a:solidFill>
            </a:endParaRPr>
          </a:p>
          <a:p>
            <a:pPr eaLnBrk="1" hangingPunct="1"/>
            <a:endParaRPr lang="pt-BR" altLang="pt-BR" b="1">
              <a:solidFill>
                <a:srgbClr val="0070C0"/>
              </a:solidFill>
            </a:endParaRPr>
          </a:p>
        </p:txBody>
      </p:sp>
      <p:sp>
        <p:nvSpPr>
          <p:cNvPr id="143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Herança</a:t>
            </a:r>
            <a:endParaRPr lang="pt-BR" altLang="pt-BR" sz="3600"/>
          </a:p>
        </p:txBody>
      </p:sp>
      <p:sp>
        <p:nvSpPr>
          <p:cNvPr id="14340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1A4C78-F17D-463D-BEFB-2F2D7CEC5DDD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Herança</a:t>
            </a:r>
            <a:endParaRPr lang="pt-BR" altLang="pt-BR"/>
          </a:p>
        </p:txBody>
      </p:sp>
      <p:sp>
        <p:nvSpPr>
          <p:cNvPr id="1536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C8EF9B-1F27-42C4-9A5B-262E92667785}" type="slidenum">
              <a:rPr lang="pt-BR" altLang="pt-BR" sz="1400" smtClean="0">
                <a:latin typeface="Franklin Gothic Book" pitchFamily="34" charset="0"/>
              </a:rPr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13316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34313" cy="4572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endParaRPr lang="pt-BR" altLang="pt-BR" sz="2400"/>
          </a:p>
          <a:p>
            <a:pPr eaLnBrk="1" hangingPunct="1"/>
            <a:r>
              <a:rPr lang="pt-BR" altLang="pt-BR" sz="2400"/>
              <a:t>O objeto da classe filha “herda” todas as características da classe pai.</a:t>
            </a:r>
            <a:endParaRPr lang="pt-BR" altLang="pt-BR" sz="1000"/>
          </a:p>
          <a:p>
            <a:pPr eaLnBrk="1" hangingPunct="1">
              <a:lnSpc>
                <a:spcPct val="150000"/>
              </a:lnSpc>
            </a:pPr>
            <a:endParaRPr lang="pt-BR" altLang="pt-BR" sz="2400"/>
          </a:p>
          <a:p>
            <a:pPr eaLnBrk="1" hangingPunct="1">
              <a:lnSpc>
                <a:spcPct val="150000"/>
              </a:lnSpc>
            </a:pPr>
            <a:r>
              <a:rPr lang="pt-BR" altLang="pt-BR" sz="2400"/>
              <a:t>Uma subclasse pode adicionar Métodos e Atributos particulares, mas não pode remover Métodos e Atributos da superclasse.</a:t>
            </a:r>
            <a:endParaRPr lang="pt-BR" altLang="pt-BR" sz="2400"/>
          </a:p>
          <a:p>
            <a:pPr eaLnBrk="1" hangingPunct="1">
              <a:lnSpc>
                <a:spcPct val="150000"/>
              </a:lnSpc>
            </a:pPr>
            <a:endParaRPr lang="pt-BR" altLang="pt-BR" sz="2400"/>
          </a:p>
          <a:p>
            <a:pPr eaLnBrk="1" hangingPunct="1">
              <a:lnSpc>
                <a:spcPct val="150000"/>
              </a:lnSpc>
            </a:pPr>
            <a:endParaRPr lang="pt-BR" altLang="pt-BR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1"/>
          <p:cNvSpPr txBox="1"/>
          <p:nvPr/>
        </p:nvSpPr>
        <p:spPr bwMode="auto">
          <a:xfrm>
            <a:off x="914400" y="1447800"/>
            <a:ext cx="8050213" cy="514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1pPr>
            <a:lvl2pPr marL="548005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80604020202020204" pitchFamily="34" charset="0"/>
              </a:defRPr>
            </a:lvl9pPr>
          </a:lstStyle>
          <a:p>
            <a:pPr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pt-BR" altLang="pt-BR" sz="2400" dirty="0">
                <a:latin typeface="+mj-lt"/>
              </a:rPr>
              <a:t>Semântica: “</a:t>
            </a:r>
            <a:r>
              <a:rPr lang="pt-BR" altLang="pt-BR" sz="2400" b="1" i="1" dirty="0">
                <a:solidFill>
                  <a:srgbClr val="FF0000"/>
                </a:solidFill>
                <a:latin typeface="+mj-lt"/>
              </a:rPr>
              <a:t>é um</a:t>
            </a:r>
            <a:r>
              <a:rPr lang="pt-BR" altLang="pt-BR" sz="2400" dirty="0">
                <a:latin typeface="+mj-lt"/>
              </a:rPr>
              <a:t>”</a:t>
            </a:r>
            <a:endParaRPr lang="pt-BR" altLang="pt-BR" sz="2400" dirty="0">
              <a:latin typeface="+mj-lt"/>
            </a:endParaRPr>
          </a:p>
          <a:p>
            <a:pPr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pt-BR" altLang="pt-BR" sz="2400" dirty="0">
                <a:latin typeface="+mj-lt"/>
              </a:rPr>
              <a:t>Exemplos:</a:t>
            </a:r>
            <a:endParaRPr lang="pt-BR" altLang="pt-BR" sz="2400" dirty="0">
              <a:latin typeface="+mj-lt"/>
            </a:endParaRPr>
          </a:p>
          <a:p>
            <a:pPr lvl="1" eaLnBrk="1" hangingPunct="1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pt-BR" altLang="pt-BR" sz="2200" dirty="0">
                <a:latin typeface="+mj-lt"/>
              </a:rPr>
              <a:t>Aluno “é uma” Pessoa</a:t>
            </a:r>
            <a:endParaRPr lang="pt-BR" altLang="pt-BR" sz="2200" dirty="0">
              <a:latin typeface="+mj-lt"/>
            </a:endParaRPr>
          </a:p>
          <a:p>
            <a:pPr lvl="1" eaLnBrk="1" hangingPunct="1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pt-BR" altLang="pt-BR" sz="2200" dirty="0">
                <a:latin typeface="+mj-lt"/>
              </a:rPr>
              <a:t>Professor “é uma” Pessoa</a:t>
            </a:r>
            <a:endParaRPr lang="pt-BR" altLang="pt-BR" sz="2200" dirty="0">
              <a:latin typeface="+mj-lt"/>
            </a:endParaRPr>
          </a:p>
          <a:p>
            <a:pPr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lang="pt-BR" altLang="pt-BR" sz="3200" dirty="0">
              <a:latin typeface="+mj-lt"/>
            </a:endParaRPr>
          </a:p>
          <a:p>
            <a:pPr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lang="pt-BR" altLang="pt-BR" sz="3200" dirty="0">
              <a:latin typeface="+mj-lt"/>
            </a:endParaRPr>
          </a:p>
          <a:p>
            <a:pPr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lang="pt-BR" altLang="pt-BR" sz="3200" dirty="0">
              <a:latin typeface="+mj-lt"/>
            </a:endParaRPr>
          </a:p>
          <a:p>
            <a:pPr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lang="pt-BR" altLang="pt-BR" sz="2800" dirty="0">
              <a:latin typeface="+mj-lt"/>
            </a:endParaRPr>
          </a:p>
          <a:p>
            <a:pPr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lang="pt-BR" altLang="pt-BR" sz="2800" dirty="0">
              <a:latin typeface="+mj-lt"/>
            </a:endParaRPr>
          </a:p>
          <a:p>
            <a:pPr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r>
              <a:rPr lang="pt-BR" altLang="pt-BR" sz="2400" dirty="0">
                <a:latin typeface="+mj-lt"/>
              </a:rPr>
              <a:t>Na Herança as classes mais genéricas são divididas em subclasses.</a:t>
            </a:r>
            <a:endParaRPr lang="pt-BR" altLang="pt-BR" sz="2400" dirty="0">
              <a:latin typeface="+mj-lt"/>
            </a:endParaRPr>
          </a:p>
          <a:p>
            <a:pPr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lang="pt-BR" altLang="pt-BR" sz="2600" dirty="0">
              <a:latin typeface="+mj-lt"/>
            </a:endParaRPr>
          </a:p>
          <a:p>
            <a:pPr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/>
            </a:pPr>
            <a:endParaRPr lang="pt-BR" altLang="pt-BR" sz="2600" dirty="0">
              <a:latin typeface="+mj-lt"/>
            </a:endParaRPr>
          </a:p>
        </p:txBody>
      </p:sp>
      <p:sp>
        <p:nvSpPr>
          <p:cNvPr id="17411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Herança</a:t>
            </a:r>
            <a:endParaRPr lang="pt-BR" altLang="pt-BR"/>
          </a:p>
        </p:txBody>
      </p:sp>
      <p:sp>
        <p:nvSpPr>
          <p:cNvPr id="17412" name="Espaço Reservado para Número de Slide 6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12066B-3141-4034-AEF5-24F3DEB99A62}" type="slidenum">
              <a:rPr lang="pt-BR" altLang="pt-BR" sz="1400" smtClean="0">
                <a:latin typeface="Franklin Gothic Book" pitchFamily="34" charset="0"/>
              </a:rPr>
            </a:fld>
            <a:endParaRPr lang="pt-BR" altLang="pt-BR" sz="1400">
              <a:latin typeface="Franklin Gothic Book" pitchFamily="34" charset="0"/>
            </a:endParaRPr>
          </a:p>
        </p:txBody>
      </p:sp>
      <p:grpSp>
        <p:nvGrpSpPr>
          <p:cNvPr id="12293" name="Grupo 18"/>
          <p:cNvGrpSpPr/>
          <p:nvPr/>
        </p:nvGrpSpPr>
        <p:grpSpPr bwMode="auto">
          <a:xfrm>
            <a:off x="2051050" y="3429000"/>
            <a:ext cx="4968875" cy="2130425"/>
            <a:chOff x="2024025" y="1412776"/>
            <a:chExt cx="4968552" cy="2130330"/>
          </a:xfrm>
        </p:grpSpPr>
        <p:sp>
          <p:nvSpPr>
            <p:cNvPr id="9" name="Retângulo de cantos arredondados 8"/>
            <p:cNvSpPr/>
            <p:nvPr/>
          </p:nvSpPr>
          <p:spPr>
            <a:xfrm>
              <a:off x="2024025" y="2839685"/>
              <a:ext cx="1468654" cy="6446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b="1" dirty="0">
                  <a:solidFill>
                    <a:srgbClr val="0000CC"/>
                  </a:solidFill>
                </a:rPr>
                <a:t>Aluno</a:t>
              </a:r>
              <a:endParaRPr lang="pt-BR" b="1" dirty="0">
                <a:solidFill>
                  <a:srgbClr val="0000CC"/>
                </a:solidFill>
              </a:endParaRPr>
            </a:p>
          </p:txBody>
        </p:sp>
        <p:cxnSp>
          <p:nvCxnSpPr>
            <p:cNvPr id="10" name="Conector angulado 9"/>
            <p:cNvCxnSpPr/>
            <p:nvPr/>
          </p:nvCxnSpPr>
          <p:spPr>
            <a:xfrm rot="5400000" flipH="1" flipV="1">
              <a:off x="2685165" y="1808850"/>
              <a:ext cx="1104851" cy="957200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de cantos arredondados 10"/>
            <p:cNvSpPr/>
            <p:nvPr/>
          </p:nvSpPr>
          <p:spPr>
            <a:xfrm>
              <a:off x="5409199" y="2898442"/>
              <a:ext cx="1583378" cy="6446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b="1" dirty="0">
                  <a:solidFill>
                    <a:srgbClr val="0000CC"/>
                  </a:solidFill>
                </a:rPr>
                <a:t>Professor</a:t>
              </a:r>
              <a:endParaRPr lang="pt-BR" b="1" dirty="0">
                <a:solidFill>
                  <a:srgbClr val="0000CC"/>
                </a:solidFill>
              </a:endParaRPr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715813" y="1412776"/>
              <a:ext cx="1468654" cy="644664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b="1" dirty="0">
                  <a:solidFill>
                    <a:schemeClr val="tx1"/>
                  </a:solidFill>
                </a:rPr>
                <a:t>Pessoa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Conector angulado 12"/>
            <p:cNvCxnSpPr/>
            <p:nvPr/>
          </p:nvCxnSpPr>
          <p:spPr>
            <a:xfrm rot="16200000" flipV="1">
              <a:off x="5110706" y="1808851"/>
              <a:ext cx="1163585" cy="1015934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o Explicativo 1 13"/>
          <p:cNvSpPr/>
          <p:nvPr/>
        </p:nvSpPr>
        <p:spPr bwMode="auto">
          <a:xfrm>
            <a:off x="6057900" y="2276475"/>
            <a:ext cx="2006600" cy="504825"/>
          </a:xfrm>
          <a:prstGeom prst="borderCallout1">
            <a:avLst>
              <a:gd name="adj1" fmla="val 100676"/>
              <a:gd name="adj2" fmla="val 48273"/>
              <a:gd name="adj3" fmla="val 246556"/>
              <a:gd name="adj4" fmla="val -39912"/>
            </a:avLst>
          </a:prstGeom>
          <a:solidFill>
            <a:srgbClr val="92D050"/>
          </a:solidFill>
          <a:ln w="22225" algn="ctr">
            <a:solidFill>
              <a:srgbClr val="0070C0"/>
            </a:solidFill>
            <a:round/>
            <a:tailEnd type="arrow" w="med" len="med"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i="1">
                <a:solidFill>
                  <a:srgbClr val="000000"/>
                </a:solidFill>
              </a:rPr>
              <a:t>Superclasse</a:t>
            </a:r>
            <a:endParaRPr lang="pt-BR" altLang="pt-BR" sz="2400" b="1" i="1">
              <a:solidFill>
                <a:srgbClr val="000000"/>
              </a:solidFill>
            </a:endParaRPr>
          </a:p>
        </p:txBody>
      </p:sp>
      <p:sp>
        <p:nvSpPr>
          <p:cNvPr id="15" name="Texto Explicativo 1 14"/>
          <p:cNvSpPr/>
          <p:nvPr/>
        </p:nvSpPr>
        <p:spPr bwMode="auto">
          <a:xfrm>
            <a:off x="7164388" y="3857625"/>
            <a:ext cx="1800225" cy="504825"/>
          </a:xfrm>
          <a:prstGeom prst="borderCallout1">
            <a:avLst>
              <a:gd name="adj1" fmla="val 100676"/>
              <a:gd name="adj2" fmla="val 51250"/>
              <a:gd name="adj3" fmla="val 213199"/>
              <a:gd name="adj4" fmla="val -4671"/>
            </a:avLst>
          </a:prstGeom>
          <a:solidFill>
            <a:srgbClr val="92D050"/>
          </a:solidFill>
          <a:ln w="22225" algn="ctr">
            <a:solidFill>
              <a:srgbClr val="0070C0"/>
            </a:solidFill>
            <a:round/>
            <a:tailEnd type="arrow" w="med" len="med"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i="1">
                <a:solidFill>
                  <a:srgbClr val="000000"/>
                </a:solidFill>
              </a:rPr>
              <a:t>Subclasse</a:t>
            </a:r>
            <a:endParaRPr lang="pt-BR" altLang="pt-BR" sz="2400" b="1" i="1">
              <a:solidFill>
                <a:srgbClr val="000000"/>
              </a:solidFill>
            </a:endParaRPr>
          </a:p>
        </p:txBody>
      </p:sp>
      <p:sp>
        <p:nvSpPr>
          <p:cNvPr id="16" name="Texto Explicativo 1 15"/>
          <p:cNvSpPr/>
          <p:nvPr/>
        </p:nvSpPr>
        <p:spPr bwMode="auto">
          <a:xfrm>
            <a:off x="179388" y="3829050"/>
            <a:ext cx="1728787" cy="504825"/>
          </a:xfrm>
          <a:prstGeom prst="borderCallout1">
            <a:avLst>
              <a:gd name="adj1" fmla="val 100676"/>
              <a:gd name="adj2" fmla="val 51250"/>
              <a:gd name="adj3" fmla="val 199245"/>
              <a:gd name="adj4" fmla="val 105028"/>
            </a:avLst>
          </a:prstGeom>
          <a:solidFill>
            <a:srgbClr val="92D050"/>
          </a:solidFill>
          <a:ln w="22225" algn="ctr">
            <a:solidFill>
              <a:srgbClr val="0070C0"/>
            </a:solidFill>
            <a:round/>
            <a:tailEnd type="arrow" w="med" len="med"/>
          </a:ln>
        </p:spPr>
        <p:txBody>
          <a:bodyPr wrap="none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 b="1" i="1">
                <a:solidFill>
                  <a:srgbClr val="000000"/>
                </a:solidFill>
              </a:rPr>
              <a:t>Subclasse</a:t>
            </a:r>
            <a:endParaRPr lang="pt-BR" altLang="pt-BR" sz="2400" b="1" i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Herança</a:t>
            </a:r>
            <a:endParaRPr lang="pt-BR" altLang="pt-BR"/>
          </a:p>
        </p:txBody>
      </p:sp>
      <p:sp>
        <p:nvSpPr>
          <p:cNvPr id="18435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900113" y="1447800"/>
            <a:ext cx="7848600" cy="4933950"/>
          </a:xfrm>
        </p:spPr>
        <p:txBody>
          <a:bodyPr/>
          <a:lstStyle/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Uma subclasse </a:t>
            </a:r>
            <a:r>
              <a:rPr lang="pt-BR" altLang="pt-BR" b="1">
                <a:solidFill>
                  <a:srgbClr val="FF0000"/>
                </a:solidFill>
              </a:rPr>
              <a:t>pode adicionar </a:t>
            </a:r>
            <a:r>
              <a:rPr lang="pt-BR" altLang="pt-BR" b="1">
                <a:solidFill>
                  <a:srgbClr val="0000CC"/>
                </a:solidFill>
              </a:rPr>
              <a:t>Métodos e Atributos</a:t>
            </a:r>
            <a:r>
              <a:rPr lang="pt-BR" altLang="pt-BR"/>
              <a:t> </a:t>
            </a:r>
            <a:r>
              <a:rPr lang="pt-BR" altLang="pt-BR" b="1">
                <a:solidFill>
                  <a:srgbClr val="0000CC"/>
                </a:solidFill>
              </a:rPr>
              <a:t>particulares</a:t>
            </a:r>
            <a:r>
              <a:rPr lang="pt-BR" altLang="pt-BR"/>
              <a:t>, mas </a:t>
            </a:r>
            <a:r>
              <a:rPr lang="pt-BR" altLang="pt-BR" b="1">
                <a:solidFill>
                  <a:srgbClr val="FF0000"/>
                </a:solidFill>
              </a:rPr>
              <a:t>não pode remover</a:t>
            </a:r>
            <a:r>
              <a:rPr lang="pt-BR" altLang="pt-BR" b="1"/>
              <a:t> </a:t>
            </a:r>
            <a:r>
              <a:rPr lang="pt-BR" altLang="pt-BR" b="1">
                <a:solidFill>
                  <a:srgbClr val="FF0000"/>
                </a:solidFill>
              </a:rPr>
              <a:t>Métodos e Atributos da superclasse</a:t>
            </a:r>
            <a:r>
              <a:rPr lang="pt-BR" altLang="pt-BR"/>
              <a:t>.</a:t>
            </a:r>
            <a:endParaRPr lang="pt-BR" altLang="pt-BR"/>
          </a:p>
        </p:txBody>
      </p:sp>
      <p:sp>
        <p:nvSpPr>
          <p:cNvPr id="18436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7597EA-DDAC-498A-BA4E-94C6650F7363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Herança em Java</a:t>
            </a:r>
            <a:endParaRPr lang="pt-BR" altLang="pt-BR"/>
          </a:p>
        </p:txBody>
      </p:sp>
      <p:sp>
        <p:nvSpPr>
          <p:cNvPr id="20483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5597E8-75EB-4D83-9110-2DB5B70561F2}" type="slidenum">
              <a:rPr lang="pt-BR" altLang="pt-BR" sz="1400" smtClean="0">
                <a:latin typeface="Franklin Gothic Book" pitchFamily="34" charset="0"/>
              </a:rPr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20484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250825" y="1447800"/>
            <a:ext cx="8569325" cy="24130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00B0F0"/>
              </a:buClr>
            </a:pPr>
            <a:r>
              <a:rPr lang="pt-BR" altLang="pt-BR" sz="1800" dirty="0">
                <a:solidFill>
                  <a:srgbClr val="000000"/>
                </a:solidFill>
              </a:rPr>
              <a:t>Implementando a classe </a:t>
            </a:r>
            <a:r>
              <a:rPr lang="pt-BR" altLang="pt-BR" sz="1800" b="1" dirty="0">
                <a:solidFill>
                  <a:srgbClr val="000000"/>
                </a:solidFill>
              </a:rPr>
              <a:t>Pessoa</a:t>
            </a:r>
            <a:r>
              <a:rPr lang="pt-BR" altLang="pt-BR" sz="1800" dirty="0">
                <a:solidFill>
                  <a:srgbClr val="000000"/>
                </a:solidFill>
              </a:rPr>
              <a:t>:</a:t>
            </a:r>
            <a:endParaRPr lang="pt-BR" altLang="pt-BR" sz="1800" dirty="0">
              <a:solidFill>
                <a:srgbClr val="000000"/>
              </a:solidFill>
            </a:endParaRPr>
          </a:p>
          <a:p>
            <a:pPr marL="732155" lvl="1" indent="-45720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pt-BR" altLang="pt-BR" sz="1700" dirty="0" err="1">
                <a:solidFill>
                  <a:srgbClr val="002060"/>
                </a:solidFill>
                <a:latin typeface="Courier New" panose="02070309020205020404" pitchFamily="49" charset="0"/>
              </a:rPr>
              <a:t>public</a:t>
            </a:r>
            <a:r>
              <a:rPr lang="pt-BR" altLang="pt-BR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700" dirty="0" err="1">
                <a:solidFill>
                  <a:srgbClr val="002060"/>
                </a:solidFill>
                <a:latin typeface="Courier New" panose="02070309020205020404" pitchFamily="49" charset="0"/>
              </a:rPr>
              <a:t>class</a:t>
            </a:r>
            <a:r>
              <a:rPr lang="pt-BR" altLang="pt-BR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Pessoa{ </a:t>
            </a:r>
            <a:endParaRPr lang="pt-BR" altLang="pt-BR" sz="17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pt-BR" altLang="pt-BR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  </a:t>
            </a:r>
            <a:r>
              <a:rPr lang="pt-BR" altLang="pt-BR" sz="1700" dirty="0" err="1">
                <a:solidFill>
                  <a:srgbClr val="002060"/>
                </a:solidFill>
                <a:latin typeface="Courier New" panose="02070309020205020404" pitchFamily="49" charset="0"/>
              </a:rPr>
              <a:t>String</a:t>
            </a:r>
            <a:r>
              <a:rPr lang="pt-BR" altLang="pt-BR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nome;    </a:t>
            </a:r>
            <a:endParaRPr lang="pt-BR" altLang="pt-BR" sz="17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pt-BR" altLang="pt-BR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  </a:t>
            </a:r>
            <a:r>
              <a:rPr lang="pt-BR" altLang="pt-BR" sz="1700" dirty="0" err="1">
                <a:solidFill>
                  <a:srgbClr val="002060"/>
                </a:solidFill>
                <a:latin typeface="Courier New" panose="02070309020205020404" pitchFamily="49" charset="0"/>
              </a:rPr>
              <a:t>int</a:t>
            </a:r>
            <a:r>
              <a:rPr lang="pt-BR" altLang="pt-BR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idade;</a:t>
            </a:r>
            <a:endParaRPr lang="pt-BR" altLang="pt-BR" sz="17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pt-BR" altLang="pt-BR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  </a:t>
            </a:r>
            <a:r>
              <a:rPr lang="pt-BR" altLang="pt-BR" sz="1700" dirty="0" err="1">
                <a:solidFill>
                  <a:srgbClr val="002060"/>
                </a:solidFill>
                <a:latin typeface="Courier New" panose="02070309020205020404" pitchFamily="49" charset="0"/>
              </a:rPr>
              <a:t>public</a:t>
            </a:r>
            <a:r>
              <a:rPr lang="pt-BR" altLang="pt-BR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1700" dirty="0" err="1">
                <a:solidFill>
                  <a:srgbClr val="002060"/>
                </a:solidFill>
                <a:latin typeface="Courier New" panose="02070309020205020404" pitchFamily="49" charset="0"/>
              </a:rPr>
              <a:t>void</a:t>
            </a:r>
            <a:r>
              <a:rPr lang="pt-BR" altLang="pt-BR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falar(){</a:t>
            </a:r>
            <a:endParaRPr lang="pt-BR" altLang="pt-BR" sz="17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pt-BR" altLang="pt-BR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     </a:t>
            </a:r>
            <a:r>
              <a:rPr lang="pt-BR" altLang="pt-BR" sz="1700" dirty="0" err="1">
                <a:solidFill>
                  <a:srgbClr val="002060"/>
                </a:solidFill>
                <a:latin typeface="Courier New" panose="02070309020205020404" pitchFamily="49" charset="0"/>
              </a:rPr>
              <a:t>System.out.println</a:t>
            </a:r>
            <a:r>
              <a:rPr lang="pt-BR" altLang="pt-BR" sz="1700" dirty="0">
                <a:solidFill>
                  <a:srgbClr val="002060"/>
                </a:solidFill>
                <a:latin typeface="Courier New" panose="02070309020205020404" pitchFamily="49" charset="0"/>
              </a:rPr>
              <a:t>("</a:t>
            </a:r>
            <a:r>
              <a:rPr lang="pt-BR" altLang="pt-BR" sz="1700" dirty="0">
                <a:solidFill>
                  <a:srgbClr val="00B050"/>
                </a:solidFill>
                <a:latin typeface="Courier New" panose="02070309020205020404" pitchFamily="49" charset="0"/>
              </a:rPr>
              <a:t>Falar alto.</a:t>
            </a:r>
            <a:r>
              <a:rPr lang="pt-BR" altLang="pt-BR" sz="1700" dirty="0">
                <a:solidFill>
                  <a:srgbClr val="002060"/>
                </a:solidFill>
                <a:latin typeface="Courier New" panose="02070309020205020404" pitchFamily="49" charset="0"/>
              </a:rPr>
              <a:t>");</a:t>
            </a:r>
            <a:endParaRPr lang="pt-BR" altLang="pt-BR" sz="17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pt-BR" altLang="pt-BR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  } </a:t>
            </a:r>
            <a:endParaRPr lang="pt-BR" altLang="pt-BR" sz="1700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pt-BR" altLang="pt-BR" sz="1700" dirty="0">
                <a:solidFill>
                  <a:srgbClr val="002060"/>
                </a:solidFill>
                <a:latin typeface="Courier New" panose="02070309020205020404" pitchFamily="49" charset="0"/>
              </a:rPr>
              <a:t>}</a:t>
            </a:r>
            <a:endParaRPr lang="pt-BR" altLang="pt-BR" sz="1700" dirty="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spaço Reservado para Conteúdo 1"/>
          <p:cNvSpPr txBox="1"/>
          <p:nvPr/>
        </p:nvSpPr>
        <p:spPr bwMode="auto">
          <a:xfrm>
            <a:off x="250825" y="3995738"/>
            <a:ext cx="8569325" cy="2197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73050" indent="-273050" algn="l" rtl="0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fontAlgn="base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0B0F0"/>
              </a:buClr>
              <a:defRPr/>
            </a:pPr>
            <a:r>
              <a:rPr lang="pt-BR" sz="1800" dirty="0">
                <a:solidFill>
                  <a:srgbClr val="000000"/>
                </a:solidFill>
              </a:rPr>
              <a:t>Implementando a classe </a:t>
            </a:r>
            <a:r>
              <a:rPr lang="pt-BR" sz="1800" b="1" dirty="0">
                <a:solidFill>
                  <a:srgbClr val="000000"/>
                </a:solidFill>
              </a:rPr>
              <a:t>Aluno</a:t>
            </a:r>
            <a:r>
              <a:rPr lang="pt-BR" sz="1800" dirty="0">
                <a:solidFill>
                  <a:srgbClr val="000000"/>
                </a:solidFill>
              </a:rPr>
              <a:t> que herda da classe </a:t>
            </a:r>
            <a:r>
              <a:rPr lang="pt-BR" sz="1800" b="1" dirty="0">
                <a:solidFill>
                  <a:srgbClr val="000000"/>
                </a:solidFill>
              </a:rPr>
              <a:t>Pessoa</a:t>
            </a:r>
            <a:r>
              <a:rPr lang="pt-BR" sz="1800" dirty="0">
                <a:solidFill>
                  <a:srgbClr val="000000"/>
                </a:solidFill>
              </a:rPr>
              <a:t>:</a:t>
            </a:r>
            <a:endParaRPr lang="pt-BR" sz="1800" dirty="0">
              <a:solidFill>
                <a:srgbClr val="000000"/>
              </a:solidFill>
            </a:endParaRPr>
          </a:p>
          <a:p>
            <a:pPr marL="617855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pt-BR" sz="1700" dirty="0" err="1">
                <a:solidFill>
                  <a:srgbClr val="002060"/>
                </a:solidFill>
                <a:latin typeface="Courier New" panose="02070309020205020404"/>
              </a:rPr>
              <a:t>public</a:t>
            </a:r>
            <a:r>
              <a:rPr lang="pt-BR" sz="1700" dirty="0">
                <a:solidFill>
                  <a:srgbClr val="002060"/>
                </a:solidFill>
                <a:latin typeface="Courier New" panose="02070309020205020404"/>
              </a:rPr>
              <a:t> </a:t>
            </a:r>
            <a:r>
              <a:rPr lang="pt-BR" sz="1700" dirty="0" err="1">
                <a:solidFill>
                  <a:srgbClr val="002060"/>
                </a:solidFill>
                <a:latin typeface="Courier New" panose="02070309020205020404"/>
              </a:rPr>
              <a:t>class</a:t>
            </a:r>
            <a:r>
              <a:rPr lang="pt-BR" sz="1700" dirty="0">
                <a:solidFill>
                  <a:srgbClr val="002060"/>
                </a:solidFill>
                <a:latin typeface="Courier New" panose="02070309020205020404"/>
              </a:rPr>
              <a:t> Aluno </a:t>
            </a:r>
            <a:r>
              <a:rPr lang="pt-BR" sz="1700" b="1" dirty="0" err="1">
                <a:solidFill>
                  <a:srgbClr val="FF0000"/>
                </a:solidFill>
                <a:latin typeface="Courier New" panose="02070309020205020404"/>
              </a:rPr>
              <a:t>extends</a:t>
            </a:r>
            <a:r>
              <a:rPr lang="pt-BR" sz="1700" dirty="0">
                <a:solidFill>
                  <a:srgbClr val="FF0000"/>
                </a:solidFill>
                <a:latin typeface="Courier New" panose="02070309020205020404"/>
              </a:rPr>
              <a:t> </a:t>
            </a:r>
            <a:r>
              <a:rPr lang="pt-BR" sz="1700" dirty="0">
                <a:solidFill>
                  <a:srgbClr val="002060"/>
                </a:solidFill>
                <a:latin typeface="Courier New" panose="02070309020205020404"/>
              </a:rPr>
              <a:t>Pessoa{ </a:t>
            </a:r>
            <a:endParaRPr lang="pt-BR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pt-BR" sz="1700" dirty="0">
                <a:solidFill>
                  <a:srgbClr val="002060"/>
                </a:solidFill>
                <a:latin typeface="Courier New" panose="02070309020205020404"/>
              </a:rPr>
              <a:t>   </a:t>
            </a:r>
            <a:r>
              <a:rPr lang="pt-BR" sz="1700" dirty="0" err="1">
                <a:solidFill>
                  <a:srgbClr val="002060"/>
                </a:solidFill>
                <a:latin typeface="Courier New" panose="02070309020205020404"/>
              </a:rPr>
              <a:t>String</a:t>
            </a:r>
            <a:r>
              <a:rPr lang="pt-BR" sz="1700" dirty="0">
                <a:solidFill>
                  <a:srgbClr val="002060"/>
                </a:solidFill>
                <a:latin typeface="Courier New" panose="02070309020205020404"/>
              </a:rPr>
              <a:t> matricula;</a:t>
            </a:r>
            <a:endParaRPr lang="pt-BR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  public void </a:t>
            </a:r>
            <a:r>
              <a:rPr lang="en-US" sz="1700" dirty="0" err="1">
                <a:solidFill>
                  <a:srgbClr val="002060"/>
                </a:solidFill>
                <a:latin typeface="Courier New" panose="02070309020205020404"/>
              </a:rPr>
              <a:t>matricular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(){</a:t>
            </a:r>
            <a:endParaRPr lang="en-US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pt-BR" sz="1700" dirty="0">
                <a:solidFill>
                  <a:srgbClr val="002060"/>
                </a:solidFill>
                <a:latin typeface="Courier New" panose="02070309020205020404" pitchFamily="49" charset="0"/>
              </a:rPr>
              <a:t>      </a:t>
            </a:r>
            <a:r>
              <a:rPr lang="pt-BR" sz="1700" dirty="0" err="1">
                <a:solidFill>
                  <a:srgbClr val="002060"/>
                </a:solidFill>
                <a:latin typeface="Courier New" panose="02070309020205020404" pitchFamily="49" charset="0"/>
              </a:rPr>
              <a:t>System.out.println</a:t>
            </a:r>
            <a:r>
              <a:rPr lang="pt-BR" sz="1700" dirty="0">
                <a:solidFill>
                  <a:srgbClr val="002060"/>
                </a:solidFill>
                <a:latin typeface="Courier New" panose="02070309020205020404" pitchFamily="49" charset="0"/>
              </a:rPr>
              <a:t>("</a:t>
            </a:r>
            <a:r>
              <a:rPr lang="pt-BR" sz="1700" dirty="0">
                <a:solidFill>
                  <a:srgbClr val="00B050"/>
                </a:solidFill>
                <a:latin typeface="Courier New" panose="02070309020205020404" pitchFamily="49" charset="0"/>
              </a:rPr>
              <a:t>Aluno Matriculado.</a:t>
            </a:r>
            <a:r>
              <a:rPr lang="pt-BR" sz="1700" dirty="0">
                <a:solidFill>
                  <a:srgbClr val="002060"/>
                </a:solidFill>
                <a:latin typeface="Courier New" panose="02070309020205020404" pitchFamily="49" charset="0"/>
              </a:rPr>
              <a:t>");</a:t>
            </a:r>
            <a:endParaRPr lang="en-US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  }</a:t>
            </a:r>
            <a:endParaRPr lang="pt-BR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pt-BR" sz="1700" dirty="0">
                <a:solidFill>
                  <a:srgbClr val="002060"/>
                </a:solidFill>
                <a:latin typeface="Courier New" panose="02070309020205020404"/>
              </a:rPr>
              <a:t>}</a:t>
            </a:r>
            <a:endParaRPr lang="pt-BR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pt-BR" sz="1600" dirty="0">
              <a:solidFill>
                <a:srgbClr val="002060"/>
              </a:solidFill>
              <a:latin typeface="Courier New" panose="02070309020205020404"/>
            </a:endParaRPr>
          </a:p>
        </p:txBody>
      </p:sp>
      <p:sp>
        <p:nvSpPr>
          <p:cNvPr id="8" name="Retângulo 7"/>
          <p:cNvSpPr/>
          <p:nvPr/>
        </p:nvSpPr>
        <p:spPr bwMode="auto">
          <a:xfrm>
            <a:off x="467544" y="4538924"/>
            <a:ext cx="8136904" cy="519175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Retângulo 10"/>
          <p:cNvSpPr/>
          <p:nvPr/>
        </p:nvSpPr>
        <p:spPr bwMode="auto">
          <a:xfrm>
            <a:off x="395536" y="1988841"/>
            <a:ext cx="8136904" cy="778020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" name="Retângulo 17"/>
          <p:cNvSpPr/>
          <p:nvPr/>
        </p:nvSpPr>
        <p:spPr bwMode="auto">
          <a:xfrm>
            <a:off x="467544" y="4263909"/>
            <a:ext cx="8136904" cy="275015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/>
              <a:t>Método Construtor usando Herança em Java</a:t>
            </a:r>
            <a:endParaRPr lang="pt-BR" altLang="pt-BR" sz="3600" i="1"/>
          </a:p>
        </p:txBody>
      </p:sp>
      <p:sp>
        <p:nvSpPr>
          <p:cNvPr id="22531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8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8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8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24E550-F2B0-48B0-94A5-27B94D1C6A8B}" type="slidenum">
              <a:rPr lang="pt-BR" altLang="pt-BR" sz="1400" smtClean="0">
                <a:latin typeface="Franklin Gothic Book" pitchFamily="34" charset="0"/>
              </a:rPr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22532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250825" y="1447800"/>
            <a:ext cx="8569325" cy="24130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00B0F0"/>
              </a:buClr>
            </a:pPr>
            <a:r>
              <a:rPr lang="pt-BR" altLang="pt-BR" sz="1800">
                <a:solidFill>
                  <a:srgbClr val="000000"/>
                </a:solidFill>
              </a:rPr>
              <a:t>Implementando a classe </a:t>
            </a:r>
            <a:r>
              <a:rPr lang="pt-BR" altLang="pt-BR" sz="1800" b="1">
                <a:solidFill>
                  <a:srgbClr val="000000"/>
                </a:solidFill>
              </a:rPr>
              <a:t>Pessoa</a:t>
            </a:r>
            <a:r>
              <a:rPr lang="pt-BR" altLang="pt-BR" sz="1800">
                <a:solidFill>
                  <a:srgbClr val="000000"/>
                </a:solidFill>
              </a:rPr>
              <a:t>:</a:t>
            </a:r>
            <a:endParaRPr lang="pt-BR" altLang="pt-BR" sz="1800">
              <a:solidFill>
                <a:srgbClr val="000000"/>
              </a:solidFill>
            </a:endParaRPr>
          </a:p>
          <a:p>
            <a:pPr marL="732155" lvl="1" indent="-45720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pt-BR" altLang="pt-BR" sz="1700">
                <a:solidFill>
                  <a:srgbClr val="002060"/>
                </a:solidFill>
                <a:latin typeface="Courier New" panose="02070309020205020404" pitchFamily="49" charset="0"/>
              </a:rPr>
              <a:t>public class Pessoa{ </a:t>
            </a:r>
            <a:endParaRPr lang="pt-BR" altLang="pt-BR" sz="170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pt-BR" altLang="pt-BR" sz="1700">
                <a:solidFill>
                  <a:srgbClr val="002060"/>
                </a:solidFill>
                <a:latin typeface="Courier New" panose="02070309020205020404" pitchFamily="49" charset="0"/>
              </a:rPr>
              <a:t>   String nome;    </a:t>
            </a:r>
            <a:endParaRPr lang="pt-BR" altLang="pt-BR" sz="170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pt-BR" altLang="pt-BR" sz="1700">
                <a:solidFill>
                  <a:srgbClr val="002060"/>
                </a:solidFill>
                <a:latin typeface="Courier New" panose="02070309020205020404" pitchFamily="49" charset="0"/>
              </a:rPr>
              <a:t>   int idade;</a:t>
            </a:r>
            <a:endParaRPr lang="pt-BR" altLang="pt-BR" sz="170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pt-BR" altLang="pt-BR" sz="1700">
                <a:solidFill>
                  <a:srgbClr val="002060"/>
                </a:solidFill>
                <a:latin typeface="Courier New" panose="02070309020205020404" pitchFamily="49" charset="0"/>
              </a:rPr>
              <a:t>   public Pessoa(String nome, int idade){</a:t>
            </a:r>
            <a:endParaRPr lang="pt-BR" altLang="pt-BR" sz="170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pt-BR" altLang="pt-BR" sz="1700">
                <a:solidFill>
                  <a:srgbClr val="002060"/>
                </a:solidFill>
                <a:latin typeface="Courier New" panose="02070309020205020404" pitchFamily="49" charset="0"/>
              </a:rPr>
              <a:t>      this.nome = nome;</a:t>
            </a:r>
            <a:endParaRPr lang="pt-BR" altLang="pt-BR" sz="170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pt-BR" altLang="pt-BR" sz="1700">
                <a:solidFill>
                  <a:srgbClr val="002060"/>
                </a:solidFill>
                <a:latin typeface="Courier New" panose="02070309020205020404" pitchFamily="49" charset="0"/>
              </a:rPr>
              <a:t>      this.idade = idade;</a:t>
            </a:r>
            <a:endParaRPr lang="pt-BR" altLang="pt-BR" sz="170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pt-BR" altLang="pt-BR" sz="1700">
                <a:solidFill>
                  <a:srgbClr val="002060"/>
                </a:solidFill>
                <a:latin typeface="Courier New" panose="02070309020205020404" pitchFamily="49" charset="0"/>
              </a:rPr>
              <a:t>   } </a:t>
            </a:r>
            <a:endParaRPr lang="pt-BR" altLang="pt-BR" sz="170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marL="732155" lvl="1" indent="-457200" eaLnBrk="1" hangingPunct="1">
              <a:lnSpc>
                <a:spcPct val="80000"/>
              </a:lnSpc>
              <a:buFont typeface="Franklin Gothic Book" pitchFamily="34" charset="0"/>
              <a:buAutoNum type="arabicPeriod"/>
            </a:pPr>
            <a:r>
              <a:rPr lang="pt-BR" altLang="pt-BR" sz="1700">
                <a:solidFill>
                  <a:srgbClr val="002060"/>
                </a:solidFill>
                <a:latin typeface="Courier New" panose="02070309020205020404" pitchFamily="49" charset="0"/>
              </a:rPr>
              <a:t>}</a:t>
            </a:r>
            <a:endParaRPr lang="pt-BR" altLang="pt-BR" sz="170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Espaço Reservado para Conteúdo 1"/>
          <p:cNvSpPr txBox="1"/>
          <p:nvPr/>
        </p:nvSpPr>
        <p:spPr bwMode="auto">
          <a:xfrm>
            <a:off x="250825" y="3995738"/>
            <a:ext cx="8569325" cy="2197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73050" indent="-273050" algn="l" rtl="0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005" indent="-228600" algn="l" rtl="0" fontAlgn="base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00B0F0"/>
              </a:buClr>
              <a:defRPr/>
            </a:pPr>
            <a:r>
              <a:rPr lang="pt-BR" sz="1800" dirty="0">
                <a:solidFill>
                  <a:srgbClr val="000000"/>
                </a:solidFill>
              </a:rPr>
              <a:t>Implementando a classe </a:t>
            </a:r>
            <a:r>
              <a:rPr lang="pt-BR" sz="1800" b="1" dirty="0">
                <a:solidFill>
                  <a:srgbClr val="000000"/>
                </a:solidFill>
              </a:rPr>
              <a:t>Aluno</a:t>
            </a:r>
            <a:r>
              <a:rPr lang="pt-BR" sz="1800" dirty="0">
                <a:solidFill>
                  <a:srgbClr val="000000"/>
                </a:solidFill>
              </a:rPr>
              <a:t> que herda da classe </a:t>
            </a:r>
            <a:r>
              <a:rPr lang="pt-BR" sz="1800" b="1" dirty="0">
                <a:solidFill>
                  <a:srgbClr val="000000"/>
                </a:solidFill>
              </a:rPr>
              <a:t>Pessoa</a:t>
            </a:r>
            <a:r>
              <a:rPr lang="pt-BR" sz="1800" dirty="0">
                <a:solidFill>
                  <a:srgbClr val="000000"/>
                </a:solidFill>
              </a:rPr>
              <a:t>:</a:t>
            </a:r>
            <a:endParaRPr lang="pt-BR" sz="1800" dirty="0">
              <a:solidFill>
                <a:srgbClr val="000000"/>
              </a:solidFill>
            </a:endParaRPr>
          </a:p>
          <a:p>
            <a:pPr marL="617855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pt-BR" sz="1700" dirty="0" err="1">
                <a:solidFill>
                  <a:srgbClr val="002060"/>
                </a:solidFill>
                <a:latin typeface="Courier New" panose="02070309020205020404"/>
              </a:rPr>
              <a:t>public</a:t>
            </a:r>
            <a:r>
              <a:rPr lang="pt-BR" sz="1700" dirty="0">
                <a:solidFill>
                  <a:srgbClr val="002060"/>
                </a:solidFill>
                <a:latin typeface="Courier New" panose="02070309020205020404"/>
              </a:rPr>
              <a:t> </a:t>
            </a:r>
            <a:r>
              <a:rPr lang="pt-BR" sz="1700" dirty="0" err="1">
                <a:solidFill>
                  <a:srgbClr val="002060"/>
                </a:solidFill>
                <a:latin typeface="Courier New" panose="02070309020205020404"/>
              </a:rPr>
              <a:t>class</a:t>
            </a:r>
            <a:r>
              <a:rPr lang="pt-BR" sz="1700" dirty="0">
                <a:solidFill>
                  <a:srgbClr val="002060"/>
                </a:solidFill>
                <a:latin typeface="Courier New" panose="02070309020205020404"/>
              </a:rPr>
              <a:t> Aluno </a:t>
            </a:r>
            <a:r>
              <a:rPr lang="pt-BR" sz="1700" b="1" dirty="0" err="1">
                <a:solidFill>
                  <a:srgbClr val="FF0000"/>
                </a:solidFill>
                <a:latin typeface="Courier New" panose="02070309020205020404"/>
              </a:rPr>
              <a:t>extends</a:t>
            </a:r>
            <a:r>
              <a:rPr lang="pt-BR" sz="1700" dirty="0">
                <a:solidFill>
                  <a:srgbClr val="FF0000"/>
                </a:solidFill>
                <a:latin typeface="Courier New" panose="02070309020205020404"/>
              </a:rPr>
              <a:t> </a:t>
            </a:r>
            <a:r>
              <a:rPr lang="pt-BR" sz="1700" dirty="0">
                <a:solidFill>
                  <a:srgbClr val="002060"/>
                </a:solidFill>
                <a:latin typeface="Courier New" panose="02070309020205020404"/>
              </a:rPr>
              <a:t>Pessoa{ </a:t>
            </a:r>
            <a:endParaRPr lang="pt-BR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pt-BR" sz="1700" dirty="0">
                <a:solidFill>
                  <a:srgbClr val="002060"/>
                </a:solidFill>
                <a:latin typeface="Courier New" panose="02070309020205020404"/>
              </a:rPr>
              <a:t>   </a:t>
            </a:r>
            <a:r>
              <a:rPr lang="pt-BR" sz="1700" dirty="0" err="1">
                <a:solidFill>
                  <a:srgbClr val="002060"/>
                </a:solidFill>
                <a:latin typeface="Courier New" panose="02070309020205020404"/>
              </a:rPr>
              <a:t>String</a:t>
            </a:r>
            <a:r>
              <a:rPr lang="pt-BR" sz="1700" dirty="0">
                <a:solidFill>
                  <a:srgbClr val="002060"/>
                </a:solidFill>
                <a:latin typeface="Courier New" panose="02070309020205020404"/>
              </a:rPr>
              <a:t> matricula;</a:t>
            </a:r>
            <a:endParaRPr lang="pt-BR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  public </a:t>
            </a:r>
            <a:r>
              <a:rPr lang="en-US" sz="1700" dirty="0" err="1">
                <a:solidFill>
                  <a:srgbClr val="002060"/>
                </a:solidFill>
                <a:latin typeface="Courier New" panose="02070309020205020404"/>
              </a:rPr>
              <a:t>Aluno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(String </a:t>
            </a:r>
            <a:r>
              <a:rPr lang="en-US" sz="1700" dirty="0" err="1">
                <a:solidFill>
                  <a:srgbClr val="002060"/>
                </a:solidFill>
                <a:latin typeface="Courier New" panose="02070309020205020404"/>
              </a:rPr>
              <a:t>nome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, </a:t>
            </a:r>
            <a:r>
              <a:rPr lang="en-US" sz="1700" dirty="0" err="1">
                <a:solidFill>
                  <a:srgbClr val="002060"/>
                </a:solidFill>
                <a:latin typeface="Courier New" panose="02070309020205020404"/>
              </a:rPr>
              <a:t>int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</a:t>
            </a:r>
            <a:r>
              <a:rPr lang="en-US" sz="1700" dirty="0" err="1">
                <a:solidFill>
                  <a:srgbClr val="002060"/>
                </a:solidFill>
                <a:latin typeface="Courier New" panose="02070309020205020404"/>
              </a:rPr>
              <a:t>idade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, String </a:t>
            </a:r>
            <a:r>
              <a:rPr lang="en-US" sz="1700" dirty="0" err="1">
                <a:solidFill>
                  <a:srgbClr val="002060"/>
                </a:solidFill>
                <a:latin typeface="Courier New" panose="02070309020205020404"/>
              </a:rPr>
              <a:t>matricula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){</a:t>
            </a:r>
            <a:endParaRPr lang="en-US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      </a:t>
            </a:r>
            <a:r>
              <a:rPr lang="en-US" sz="1700" b="1" dirty="0">
                <a:solidFill>
                  <a:srgbClr val="FF0000"/>
                </a:solidFill>
                <a:latin typeface="Courier New" panose="02070309020205020404"/>
              </a:rPr>
              <a:t>super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(</a:t>
            </a:r>
            <a:r>
              <a:rPr lang="en-US" sz="1700" dirty="0" err="1">
                <a:solidFill>
                  <a:srgbClr val="002060"/>
                </a:solidFill>
                <a:latin typeface="Courier New" panose="02070309020205020404"/>
              </a:rPr>
              <a:t>nome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, </a:t>
            </a:r>
            <a:r>
              <a:rPr lang="en-US" sz="1700" dirty="0" err="1">
                <a:solidFill>
                  <a:srgbClr val="002060"/>
                </a:solidFill>
                <a:latin typeface="Courier New" panose="02070309020205020404"/>
              </a:rPr>
              <a:t>idade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);</a:t>
            </a:r>
            <a:endParaRPr lang="en-US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      </a:t>
            </a:r>
            <a:r>
              <a:rPr lang="en-US" sz="1700" dirty="0" err="1">
                <a:solidFill>
                  <a:srgbClr val="002060"/>
                </a:solidFill>
                <a:latin typeface="Courier New" panose="02070309020205020404"/>
              </a:rPr>
              <a:t>this.matricula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= </a:t>
            </a:r>
            <a:r>
              <a:rPr lang="en-US" sz="1700" dirty="0" err="1">
                <a:solidFill>
                  <a:srgbClr val="002060"/>
                </a:solidFill>
                <a:latin typeface="Courier New" panose="02070309020205020404"/>
              </a:rPr>
              <a:t>matricula</a:t>
            </a: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;</a:t>
            </a:r>
            <a:endParaRPr lang="en-US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700" dirty="0">
                <a:solidFill>
                  <a:srgbClr val="002060"/>
                </a:solidFill>
                <a:latin typeface="Courier New" panose="02070309020205020404"/>
              </a:rPr>
              <a:t>   }</a:t>
            </a:r>
            <a:endParaRPr lang="pt-BR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617855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pt-BR" sz="1700" dirty="0">
                <a:solidFill>
                  <a:srgbClr val="002060"/>
                </a:solidFill>
                <a:latin typeface="Courier New" panose="02070309020205020404"/>
              </a:rPr>
              <a:t>}</a:t>
            </a:r>
            <a:endParaRPr lang="pt-BR" sz="1700" dirty="0">
              <a:solidFill>
                <a:srgbClr val="002060"/>
              </a:solidFill>
              <a:latin typeface="Courier New" panose="02070309020205020404"/>
            </a:endParaRP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pt-BR" sz="1600" dirty="0">
              <a:solidFill>
                <a:srgbClr val="002060"/>
              </a:solidFill>
              <a:latin typeface="Courier New" panose="02070309020205020404"/>
            </a:endParaRPr>
          </a:p>
        </p:txBody>
      </p:sp>
      <p:sp>
        <p:nvSpPr>
          <p:cNvPr id="8" name="Retângulo 7"/>
          <p:cNvSpPr/>
          <p:nvPr/>
        </p:nvSpPr>
        <p:spPr bwMode="auto">
          <a:xfrm>
            <a:off x="467544" y="5041312"/>
            <a:ext cx="8136904" cy="275015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3" name="Conector em curva 2"/>
          <p:cNvCxnSpPr/>
          <p:nvPr/>
        </p:nvCxnSpPr>
        <p:spPr>
          <a:xfrm rot="10800000">
            <a:off x="395288" y="2628900"/>
            <a:ext cx="73025" cy="2549525"/>
          </a:xfrm>
          <a:prstGeom prst="curvedConnector3">
            <a:avLst>
              <a:gd name="adj1" fmla="val 417465"/>
            </a:avLst>
          </a:prstGeom>
          <a:ln w="47625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auto">
          <a:xfrm>
            <a:off x="395536" y="2491845"/>
            <a:ext cx="8136904" cy="275015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8" name="Retângulo 17"/>
          <p:cNvSpPr/>
          <p:nvPr/>
        </p:nvSpPr>
        <p:spPr bwMode="auto">
          <a:xfrm>
            <a:off x="467544" y="4263909"/>
            <a:ext cx="8136904" cy="275015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apital Própri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3862</Words>
  <Application>WPS Presentation</Application>
  <PresentationFormat>Apresentação na tela (4:3)</PresentationFormat>
  <Paragraphs>265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8" baseType="lpstr">
      <vt:lpstr>Arial</vt:lpstr>
      <vt:lpstr>SimSun</vt:lpstr>
      <vt:lpstr>Wingdings</vt:lpstr>
      <vt:lpstr>Lucida Sans Unicode</vt:lpstr>
      <vt:lpstr>DejaVu Sans</vt:lpstr>
      <vt:lpstr>Lucida Sans Unicode</vt:lpstr>
      <vt:lpstr>Gubbi</vt:lpstr>
      <vt:lpstr>Franklin Gothic Book</vt:lpstr>
      <vt:lpstr>Wingdings 2</vt:lpstr>
      <vt:lpstr>MT Extra</vt:lpstr>
      <vt:lpstr>Perpetua</vt:lpstr>
      <vt:lpstr>Calibri</vt:lpstr>
      <vt:lpstr>Franklin Gothic Book</vt:lpstr>
      <vt:lpstr>Courier New</vt:lpstr>
      <vt:lpstr>Courier New</vt:lpstr>
      <vt:lpstr>Times New Roman</vt:lpstr>
      <vt:lpstr>MS PGothic</vt:lpstr>
      <vt:lpstr>Wingdings 2</vt:lpstr>
      <vt:lpstr>微软雅黑</vt:lpstr>
      <vt:lpstr>Droid Sans Fallback</vt:lpstr>
      <vt:lpstr>Arial Unicode MS</vt:lpstr>
      <vt:lpstr>Capital Próprio</vt:lpstr>
      <vt:lpstr>POO – Herança</vt:lpstr>
      <vt:lpstr>Tópicos da Aula</vt:lpstr>
      <vt:lpstr>Herança</vt:lpstr>
      <vt:lpstr>Herança</vt:lpstr>
      <vt:lpstr>Herança</vt:lpstr>
      <vt:lpstr>Herança</vt:lpstr>
      <vt:lpstr>Herança</vt:lpstr>
      <vt:lpstr>Herança em Java</vt:lpstr>
      <vt:lpstr>Método Construtor usando Herança em Java</vt:lpstr>
      <vt:lpstr>Super</vt:lpstr>
      <vt:lpstr>Herança – Hierarquia de classes</vt:lpstr>
      <vt:lpstr>Herança – Hierarquia de classes</vt:lpstr>
      <vt:lpstr>Herança Múltipla</vt:lpstr>
      <vt:lpstr>Herança Múltipla em Java</vt:lpstr>
      <vt:lpstr>Exercício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Fernando Roberto Proença</dc:creator>
  <cp:keywords>FRP</cp:keywords>
  <cp:lastModifiedBy>ely</cp:lastModifiedBy>
  <cp:revision>417</cp:revision>
  <dcterms:created xsi:type="dcterms:W3CDTF">2020-04-13T21:01:17Z</dcterms:created>
  <dcterms:modified xsi:type="dcterms:W3CDTF">2020-04-13T21:01:17Z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