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66" r:id="rId3"/>
    <p:sldId id="257" r:id="rId5"/>
    <p:sldId id="369" r:id="rId6"/>
    <p:sldId id="380" r:id="rId7"/>
    <p:sldId id="381" r:id="rId8"/>
    <p:sldId id="379" r:id="rId9"/>
    <p:sldId id="389" r:id="rId10"/>
    <p:sldId id="383" r:id="rId11"/>
    <p:sldId id="394" r:id="rId12"/>
    <p:sldId id="395" r:id="rId13"/>
    <p:sldId id="402" r:id="rId14"/>
    <p:sldId id="385" r:id="rId15"/>
    <p:sldId id="390" r:id="rId16"/>
    <p:sldId id="392" r:id="rId17"/>
    <p:sldId id="386" r:id="rId18"/>
    <p:sldId id="387" r:id="rId19"/>
    <p:sldId id="401" r:id="rId20"/>
    <p:sldId id="403" r:id="rId2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E2B47A-6436-4850-B3E7-95C6BF6F65BC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M.Sc.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DA3DEB-555A-4BC8-989B-4B20CBCC228B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773746-11F1-4237-ACDF-EF448A32D534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M.Sc.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14C616-18FF-4067-9730-190301A500B9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73F21-AA29-4D57-8DDF-C09A629579F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8D01F4-381E-441E-A93B-41EAB536FC6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331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72F43-3C79-4D5B-8FFE-12341BFFC981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741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7414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A3E2B-C65A-4F76-A503-86DEA303CD6B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946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19ACC0-F36E-4C3C-88F0-A4333AFE7BE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253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2534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8BF017-199A-420E-9CC4-098C9265099A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662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6630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8A732-9386-4665-A738-CA3B818918B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2867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M.Sc. Fernando Roberto Proença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978704-3354-4555-B562-BE8EBE038C5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53F78-640A-4099-ABB5-6C9ED2476354}" type="datetime1">
              <a:rPr lang="pt-BR"/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B6FEE-9B8F-4E81-9EED-93DB8C8D829F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F02FF-C1BE-42A1-85B0-91F3AFF43B3D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05BC5-8B18-4DBC-9603-91C759FA5981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B24F2-1719-4E1B-A11B-836B2AF15873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3CDE-CC3C-41A7-9D2C-BE161D64C817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B7A7-1336-46D1-BDD3-3B1730A2B69B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3269-E32D-4150-9552-5CBBEC7834D6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B329B-D07F-4B4A-B89E-D398CE4FF4B8}" type="datetime1">
              <a:rPr lang="pt-BR"/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8439-B73C-42EB-926A-300C3CD6F86D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D9AAF-05A4-410E-9C41-B2B31795A960}" type="datetime1">
              <a:rPr lang="pt-BR"/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B5132-A39B-4E01-BA33-131F8A254E7A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5609-9B4C-4ED8-A486-96F50FFD492E}" type="datetime1">
              <a:rPr lang="pt-BR"/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D6A1-3279-4C8E-A551-EEDA8DB0EDD7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4EA5D-E241-45F8-9A01-DC0B532F079C}" type="datetime1">
              <a:rPr lang="pt-BR"/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DEC0-65AF-41CD-A952-9420B8A75F5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8BCF-2D38-48A6-B91D-3C630133E25F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DC56-E814-4F22-B193-1488E42EF251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7BFC-E11C-49B5-AFF2-C188F428ED17}" type="datetime1">
              <a:rPr lang="pt-BR"/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03241-6B36-45E2-A084-1C93342B06BB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3791-7025-4443-B4EE-41EF3FB0C137}" type="datetime1">
              <a:rPr lang="pt-BR"/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9DD28-7276-488C-9E28-FAC0917BF1BE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/>
              <a:t>Clique para editar o texto mestre</a:t>
            </a:r>
            <a:endParaRPr lang="pt-BR" altLang="pt-BR"/>
          </a:p>
          <a:p>
            <a:pPr lvl="1"/>
            <a:r>
              <a:rPr lang="pt-BR" altLang="pt-BR"/>
              <a:t>Segundo nível</a:t>
            </a:r>
            <a:endParaRPr lang="pt-BR" altLang="pt-BR"/>
          </a:p>
          <a:p>
            <a:pPr lvl="2"/>
            <a:r>
              <a:rPr lang="pt-BR" altLang="pt-BR"/>
              <a:t>Terceiro nível</a:t>
            </a:r>
            <a:endParaRPr lang="pt-BR" altLang="pt-BR"/>
          </a:p>
          <a:p>
            <a:pPr lvl="3"/>
            <a:r>
              <a:rPr lang="pt-BR" altLang="pt-BR"/>
              <a:t>Quarto nível</a:t>
            </a:r>
            <a:endParaRPr lang="pt-BR" altLang="pt-BR"/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942C24F7-E1E4-46C7-ABB4-97A9261C1075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FD2F8DC-1946-4DD4-BD9D-3E3DA668ED3F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684213" y="1557338"/>
            <a:ext cx="7632700" cy="1376362"/>
          </a:xfrm>
        </p:spPr>
        <p:txBody>
          <a:bodyPr/>
          <a:lstStyle/>
          <a:p>
            <a:pPr eaLnBrk="1" hangingPunct="1"/>
            <a:r>
              <a:rPr lang="pt-BR" altLang="pt-BR" sz="4400"/>
              <a:t>POO – Modificadores “</a:t>
            </a:r>
            <a:r>
              <a:rPr lang="pt-BR" altLang="pt-BR" sz="4400" i="1"/>
              <a:t>static”</a:t>
            </a:r>
            <a:r>
              <a:rPr lang="pt-BR" altLang="pt-BR" sz="4400"/>
              <a:t> e “</a:t>
            </a:r>
            <a:r>
              <a:rPr lang="pt-BR" altLang="pt-BR" sz="4400" i="1"/>
              <a:t>final”</a:t>
            </a:r>
            <a:endParaRPr lang="pt-BR" altLang="pt-BR" sz="4400" i="1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/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CotaçãoDolar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Galaxy S8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Iphone</a:t>
                      </a:r>
                      <a:r>
                        <a:rPr lang="pt-BR" dirty="0"/>
                        <a:t> 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Motorola Play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B3269-E32D-4150-9552-5CBBEC7834D6}" type="slidenum">
              <a:rPr lang="pt-BR" smtClean="0"/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0" y="32129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cotação do dólar é um atributo de cada objeto ou da classe?</a:t>
            </a:r>
            <a:endParaRPr lang="pt-BR" dirty="0"/>
          </a:p>
        </p:txBody>
      </p:sp>
      <p:graphicFrame>
        <p:nvGraphicFramePr>
          <p:cNvPr id="7" name="Espaço Reservado para Conteúdo 4"/>
          <p:cNvGraphicFramePr/>
          <p:nvPr/>
        </p:nvGraphicFramePr>
        <p:xfrm>
          <a:off x="893088" y="4005064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CotaçãoDolar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Galaxy S8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</a:t>
                      </a:r>
                      <a:endParaRPr lang="pt-B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Iphone</a:t>
                      </a:r>
                      <a:r>
                        <a:rPr lang="pt-BR" dirty="0"/>
                        <a:t> 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1150</a:t>
                      </a:r>
                      <a:endParaRPr lang="pt-BR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Motorola Play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900</a:t>
                      </a:r>
                      <a:endParaRPr lang="pt-BR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classe chamada Pessoa, com os atributos de Nome, Telefone e E-mail. Crie ainda uma atributo estático (da classe) chamado Contador.</a:t>
            </a:r>
            <a:endParaRPr lang="pt-BR" dirty="0"/>
          </a:p>
          <a:p>
            <a:r>
              <a:rPr lang="pt-BR" dirty="0"/>
              <a:t>A cada objeto Pessoa instanciado incremente automaticamente um número na variável contador.</a:t>
            </a:r>
            <a:endParaRPr lang="pt-BR" dirty="0"/>
          </a:p>
          <a:p>
            <a:r>
              <a:rPr lang="pt-BR" dirty="0"/>
              <a:t>Instancie 10 pessoas, e mostre no final o valor da variável contador.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B3269-E32D-4150-9552-5CBBEC7834D6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“final”</a:t>
            </a:r>
            <a:endParaRPr lang="pt-BR" altLang="pt-BR" sz="4400" i="1"/>
          </a:p>
        </p:txBody>
      </p:sp>
      <p:sp>
        <p:nvSpPr>
          <p:cNvPr id="21507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pt-BR" altLang="pt-BR" b="1" u="sng"/>
          </a:p>
          <a:p>
            <a:pPr eaLnBrk="1" hangingPunct="1"/>
            <a:r>
              <a:rPr lang="pt-BR" altLang="pt-BR" b="1" u="sng"/>
              <a:t>Atributos finais:</a:t>
            </a:r>
            <a:endParaRPr lang="pt-BR" altLang="pt-BR" sz="1600" b="1" u="sng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Quando o modificador final é utilizado em atributos, significa que </a:t>
            </a:r>
            <a:r>
              <a:rPr lang="pt-BR" altLang="pt-BR" b="1">
                <a:solidFill>
                  <a:srgbClr val="FF0000"/>
                </a:solidFill>
              </a:rPr>
              <a:t>somente um valor poderá ser definido ao atributo</a:t>
            </a:r>
            <a:r>
              <a:rPr lang="pt-BR" altLang="pt-BR"/>
              <a:t>, podendo ser definido na declaração ou no construtor. </a:t>
            </a:r>
            <a:endParaRPr lang="pt-BR" altLang="pt-BR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Em outras palavras, quando queremos declarar um </a:t>
            </a:r>
            <a:r>
              <a:rPr lang="pt-BR" altLang="pt-BR" b="1">
                <a:solidFill>
                  <a:srgbClr val="0000CC"/>
                </a:solidFill>
              </a:rPr>
              <a:t>atributo constante </a:t>
            </a:r>
            <a:r>
              <a:rPr lang="pt-BR" altLang="pt-BR"/>
              <a:t>devemos utilizar o modificador final.</a:t>
            </a:r>
            <a:endParaRPr lang="pt-BR" altLang="pt-BR"/>
          </a:p>
        </p:txBody>
      </p:sp>
      <p:sp>
        <p:nvSpPr>
          <p:cNvPr id="2150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D4A93-6DCD-4FA9-9066-63C6BD6D4D92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/>
          <p:nvPr/>
        </p:nvSpPr>
        <p:spPr bwMode="auto">
          <a:xfrm>
            <a:off x="603250" y="2611438"/>
            <a:ext cx="8274050" cy="3997325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prova02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70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prova02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prova01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prova02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prova02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Modificador de acesso </a:t>
            </a:r>
            <a:r>
              <a:rPr lang="pt-BR" altLang="pt-BR" i="1"/>
              <a:t>“final”</a:t>
            </a:r>
            <a:endParaRPr lang="pt-BR" altLang="pt-BR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D38CF-7909-4444-8FA0-7FC7AEB4B464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3557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914400" y="1663700"/>
            <a:ext cx="7962900" cy="828675"/>
          </a:xfrm>
        </p:spPr>
        <p:txBody>
          <a:bodyPr/>
          <a:lstStyle/>
          <a:p>
            <a:pPr eaLnBrk="1" hangingPunct="1"/>
            <a:r>
              <a:rPr lang="pt-BR" altLang="pt-BR" b="1" u="sng"/>
              <a:t>Opção 1:</a:t>
            </a:r>
            <a:r>
              <a:rPr lang="pt-BR" altLang="pt-BR" b="1"/>
              <a:t> </a:t>
            </a:r>
            <a:r>
              <a:rPr lang="pt-BR" altLang="pt-BR"/>
              <a:t>Valor definido na declaração do atributo</a:t>
            </a:r>
            <a:endParaRPr lang="pt-BR" altLang="pt-BR" sz="2400"/>
          </a:p>
          <a:p>
            <a:pPr eaLnBrk="1" hangingPunct="1"/>
            <a:endParaRPr lang="pt-BR" altLang="pt-BR" sz="2000" b="1" u="sng"/>
          </a:p>
        </p:txBody>
      </p:sp>
      <p:sp>
        <p:nvSpPr>
          <p:cNvPr id="6" name="Retângulo 5"/>
          <p:cNvSpPr/>
          <p:nvPr/>
        </p:nvSpPr>
        <p:spPr bwMode="auto">
          <a:xfrm>
            <a:off x="737140" y="3933056"/>
            <a:ext cx="8101766" cy="50405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281738" y="5264150"/>
            <a:ext cx="2557462" cy="685800"/>
          </a:xfrm>
          <a:prstGeom prst="wedgeRoundRectCallout">
            <a:avLst>
              <a:gd name="adj1" fmla="val -49777"/>
              <a:gd name="adj2" fmla="val -186365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Valor definido na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declaração do atributo</a:t>
            </a:r>
            <a:endParaRPr lang="pt-BR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/>
          <p:nvPr/>
        </p:nvSpPr>
        <p:spPr bwMode="auto">
          <a:xfrm>
            <a:off x="603250" y="2611438"/>
            <a:ext cx="8274050" cy="3997325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prova02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prova02, </a:t>
            </a:r>
            <a:endParaRPr lang="en-GB" sz="2200" b="1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i="1" kern="0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prova01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prova01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prova02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prova02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Modificador de acesso </a:t>
            </a:r>
            <a:r>
              <a:rPr lang="pt-BR" altLang="pt-BR" i="1"/>
              <a:t>“final”</a:t>
            </a:r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530CF5-020B-48D5-AFD2-58672479823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4581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914400" y="1663700"/>
            <a:ext cx="7962900" cy="828675"/>
          </a:xfrm>
        </p:spPr>
        <p:txBody>
          <a:bodyPr/>
          <a:lstStyle/>
          <a:p>
            <a:pPr eaLnBrk="1" hangingPunct="1"/>
            <a:r>
              <a:rPr lang="pt-BR" altLang="pt-BR" b="1" u="sng"/>
              <a:t>Opção 2:</a:t>
            </a:r>
            <a:r>
              <a:rPr lang="pt-BR" altLang="pt-BR" b="1"/>
              <a:t> </a:t>
            </a:r>
            <a:r>
              <a:rPr lang="pt-BR" altLang="pt-BR"/>
              <a:t>Valor definido no método construtor</a:t>
            </a:r>
            <a:endParaRPr lang="pt-BR" altLang="pt-BR" sz="2000" b="1" u="sng"/>
          </a:p>
        </p:txBody>
      </p:sp>
      <p:sp>
        <p:nvSpPr>
          <p:cNvPr id="6" name="Retângulo 5"/>
          <p:cNvSpPr/>
          <p:nvPr/>
        </p:nvSpPr>
        <p:spPr bwMode="auto">
          <a:xfrm>
            <a:off x="737140" y="5387864"/>
            <a:ext cx="8101766" cy="4174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281738" y="4687888"/>
            <a:ext cx="2557462" cy="685800"/>
          </a:xfrm>
          <a:prstGeom prst="wedgeRoundRectCallout">
            <a:avLst>
              <a:gd name="adj1" fmla="val -94181"/>
              <a:gd name="adj2" fmla="val 69549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Valor definido no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método construtor</a:t>
            </a:r>
            <a:endParaRPr lang="pt-BR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“final”</a:t>
            </a:r>
            <a:endParaRPr lang="pt-BR" altLang="pt-BR" sz="4400" i="1"/>
          </a:p>
        </p:txBody>
      </p:sp>
      <p:sp>
        <p:nvSpPr>
          <p:cNvPr id="25603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313" cy="4572000"/>
          </a:xfrm>
        </p:spPr>
        <p:txBody>
          <a:bodyPr/>
          <a:lstStyle/>
          <a:p>
            <a:pPr eaLnBrk="1" hangingPunct="1"/>
            <a:endParaRPr lang="pt-BR" altLang="pt-BR" b="1" u="sng"/>
          </a:p>
          <a:p>
            <a:pPr eaLnBrk="1" hangingPunct="1"/>
            <a:r>
              <a:rPr lang="pt-BR" altLang="pt-BR" b="1" u="sng"/>
              <a:t>Métodos finais:</a:t>
            </a:r>
            <a:endParaRPr lang="pt-BR" altLang="pt-BR" sz="1600" b="1" u="sng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Podemos utilizar o modificador final na declaração de um método para que este não possa ser sobrescrito em classes filhas.</a:t>
            </a:r>
            <a:endParaRPr lang="pt-BR" altLang="pt-BR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OBS.: Sobrescrita de métodos será visto mais adiante.</a:t>
            </a:r>
            <a:endParaRPr lang="pt-BR" altLang="pt-BR"/>
          </a:p>
        </p:txBody>
      </p:sp>
      <p:sp>
        <p:nvSpPr>
          <p:cNvPr id="25604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D547D5-492E-4549-B8FA-A79FF7B31C58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“final”</a:t>
            </a:r>
            <a:endParaRPr lang="pt-BR" altLang="pt-BR" sz="4400" i="1"/>
          </a:p>
        </p:txBody>
      </p:sp>
      <p:sp>
        <p:nvSpPr>
          <p:cNvPr id="27651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pt-BR" altLang="pt-BR" b="1" u="sng"/>
          </a:p>
          <a:p>
            <a:pPr eaLnBrk="1" hangingPunct="1"/>
            <a:r>
              <a:rPr lang="pt-BR" altLang="pt-BR" b="1" u="sng"/>
              <a:t>Classes finais:</a:t>
            </a:r>
            <a:endParaRPr lang="pt-BR" altLang="pt-BR" sz="1600" b="1" u="sng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O modificador final pode ser utilizado na declaração de classes, indicando que </a:t>
            </a:r>
            <a:r>
              <a:rPr lang="pt-BR" altLang="pt-BR" b="1">
                <a:solidFill>
                  <a:srgbClr val="FF0000"/>
                </a:solidFill>
              </a:rPr>
              <a:t>não poderá ser estendida </a:t>
            </a:r>
            <a:r>
              <a:rPr lang="pt-BR" altLang="pt-BR"/>
              <a:t>por outra, ou seja, </a:t>
            </a:r>
            <a:r>
              <a:rPr lang="pt-BR" altLang="pt-BR" b="1">
                <a:solidFill>
                  <a:srgbClr val="FF0000"/>
                </a:solidFill>
              </a:rPr>
              <a:t>não poderá ser herdada</a:t>
            </a:r>
            <a:r>
              <a:rPr lang="pt-BR" altLang="pt-BR"/>
              <a:t>.</a:t>
            </a:r>
            <a:endParaRPr lang="pt-BR" altLang="pt-BR"/>
          </a:p>
        </p:txBody>
      </p:sp>
      <p:sp>
        <p:nvSpPr>
          <p:cNvPr id="2765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C6441-04D9-4E76-B7D7-0E41B8781AF1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30" y="-17462"/>
            <a:ext cx="7772400" cy="1143000"/>
          </a:xfrm>
        </p:spPr>
        <p:txBody>
          <a:bodyPr/>
          <a:lstStyle/>
          <a:p>
            <a:r>
              <a:rPr lang="en-US" altLang="en-US"/>
              <a:t>Exercício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0350" y="947420"/>
            <a:ext cx="8565515" cy="5072380"/>
          </a:xfrm>
        </p:spPr>
        <p:txBody>
          <a:bodyPr/>
          <a:lstStyle/>
          <a:p>
            <a:r>
              <a:rPr lang="en-US" sz="1800"/>
              <a:t>Crie uma classe Pessoa, Motorista e Veículo com os seguintes atributos: </a:t>
            </a:r>
            <a:endParaRPr lang="en-US" sz="1800"/>
          </a:p>
          <a:p>
            <a:r>
              <a:rPr lang="en-US" sz="1800"/>
              <a:t>Pessoa: nome, idade</a:t>
            </a:r>
            <a:endParaRPr lang="en-US" sz="1800"/>
          </a:p>
          <a:p>
            <a:r>
              <a:rPr lang="en-US" sz="1800"/>
              <a:t>Motorista: herda da classe Pessoa, e tem como atributo o tipo de carteira de habilitação</a:t>
            </a:r>
            <a:endParaRPr lang="en-US" sz="1800"/>
          </a:p>
          <a:p>
            <a:r>
              <a:rPr lang="en-US" sz="1800"/>
              <a:t>Veículo: placa, ano de fabricação, marca, modelo e preço. </a:t>
            </a:r>
            <a:endParaRPr lang="en-US" sz="1800"/>
          </a:p>
          <a:p>
            <a:r>
              <a:rPr lang="en-US" sz="1800"/>
              <a:t>* Um motorista tem apenas um veículo e um veículo está associado apenas a um motorista</a:t>
            </a:r>
            <a:endParaRPr lang="en-US" sz="1800"/>
          </a:p>
          <a:p>
            <a:r>
              <a:rPr lang="en-US" sz="1800"/>
              <a:t> * A classe Veículo possui ainda um atributo de classe (estático) de percentual de IPVA, e deverá ter como valor final de 4%, não podendo ser alterado. Esta classe ainda possui um método calcularIPVA que retorna o valor de IPVA do veículo.</a:t>
            </a:r>
            <a:endParaRPr lang="en-US" sz="1800"/>
          </a:p>
          <a:p>
            <a:r>
              <a:rPr lang="en-US" sz="1800"/>
              <a:t> * O atributo idade da pessoa não pode ser menor do que zero e nem maior que 120</a:t>
            </a:r>
            <a:endParaRPr lang="en-US" sz="1800"/>
          </a:p>
          <a:p>
            <a:r>
              <a:rPr lang="en-US" sz="1800"/>
              <a:t> * O atributo tipo de carteira aceita apenas os valores A,B,C ou D.</a:t>
            </a:r>
            <a:endParaRPr lang="en-US" sz="1800"/>
          </a:p>
          <a:p>
            <a:r>
              <a:rPr lang="en-US" sz="1800"/>
              <a:t> * Crie por fim um método toString() capaz de retornar um texto com todos os valores do objeto.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B3269-E32D-4150-9552-5CBBEC7834D6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Crie uma classe chamada Pessoa (nome, idade). </a:t>
            </a:r>
            <a:endParaRPr lang="pt-BR" sz="2400" dirty="0"/>
          </a:p>
          <a:p>
            <a:r>
              <a:rPr lang="pt-BR" sz="2400" dirty="0"/>
              <a:t>Crie uma classe </a:t>
            </a:r>
            <a:r>
              <a:rPr lang="pt-BR" sz="2400" dirty="0" err="1"/>
              <a:t>Funcionario</a:t>
            </a:r>
            <a:r>
              <a:rPr lang="pt-BR" sz="2400" dirty="0"/>
              <a:t> (com salario)</a:t>
            </a:r>
            <a:endParaRPr lang="pt-BR" sz="2400" dirty="0"/>
          </a:p>
          <a:p>
            <a:r>
              <a:rPr lang="pt-BR" sz="2400" dirty="0"/>
              <a:t>O salario não pode ser menor ou igual a 0.</a:t>
            </a:r>
            <a:endParaRPr lang="pt-BR" sz="2400" dirty="0"/>
          </a:p>
          <a:p>
            <a:r>
              <a:rPr lang="pt-BR" sz="2400" dirty="0"/>
              <a:t>Crie uma classe Cargo (com a descrição do cargo)</a:t>
            </a:r>
            <a:endParaRPr lang="pt-BR" sz="2400" dirty="0"/>
          </a:p>
          <a:p>
            <a:r>
              <a:rPr lang="pt-BR" sz="2400" dirty="0"/>
              <a:t>Um funcionário pode ter um cargo, mas um cargo pode ter vários funcionários.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Crie um menu em que o usuário pode escolher as seguintes opções:</a:t>
            </a:r>
            <a:endParaRPr lang="pt-BR" sz="2400" dirty="0"/>
          </a:p>
          <a:p>
            <a:r>
              <a:rPr lang="pt-BR" sz="2400" dirty="0"/>
              <a:t>1 – inserir (insira em um </a:t>
            </a:r>
            <a:r>
              <a:rPr lang="pt-BR" sz="2400" dirty="0" err="1"/>
              <a:t>LinkedList</a:t>
            </a:r>
            <a:r>
              <a:rPr lang="pt-BR" sz="2400" dirty="0"/>
              <a:t>&lt;</a:t>
            </a:r>
            <a:r>
              <a:rPr lang="pt-BR" sz="2400" dirty="0" err="1"/>
              <a:t>Funcionario</a:t>
            </a:r>
            <a:r>
              <a:rPr lang="pt-BR" sz="2400" dirty="0"/>
              <a:t>&gt;)</a:t>
            </a:r>
            <a:endParaRPr lang="pt-BR" sz="2400" dirty="0"/>
          </a:p>
          <a:p>
            <a:r>
              <a:rPr lang="pt-BR" sz="2400" dirty="0"/>
              <a:t>2 – lista (faça um FOR para imprimir todos itens)</a:t>
            </a:r>
            <a:endParaRPr lang="pt-BR" sz="2400" dirty="0"/>
          </a:p>
          <a:p>
            <a:r>
              <a:rPr lang="pt-BR" sz="2400" dirty="0"/>
              <a:t>3 - sair 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B3269-E32D-4150-9552-5CBBEC7834D6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  <a:endParaRPr lang="pt-BR" altLang="pt-BR"/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B0D68-1AD6-4045-8B62-136B5C0A60A5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altLang="pt-BR" sz="2800"/>
              <a:t>Modificador de acesso </a:t>
            </a:r>
            <a:r>
              <a:rPr lang="pt-BR" altLang="pt-BR" sz="2800" i="1"/>
              <a:t>“static”</a:t>
            </a:r>
            <a:endParaRPr lang="pt-BR" altLang="pt-BR" sz="2800"/>
          </a:p>
          <a:p>
            <a:pPr lvl="1" eaLnBrk="1" hangingPunct="1">
              <a:lnSpc>
                <a:spcPct val="130000"/>
              </a:lnSpc>
            </a:pPr>
            <a:r>
              <a:rPr lang="pt-BR" altLang="pt-BR"/>
              <a:t>Atributos estáticos</a:t>
            </a:r>
            <a:endParaRPr lang="pt-BR" altLang="pt-BR"/>
          </a:p>
          <a:p>
            <a:pPr lvl="2" eaLnBrk="1" hangingPunct="1">
              <a:lnSpc>
                <a:spcPct val="130000"/>
              </a:lnSpc>
            </a:pPr>
            <a:r>
              <a:rPr lang="pt-BR" altLang="pt-BR"/>
              <a:t>Atributos estáticos em Java</a:t>
            </a:r>
            <a:endParaRPr lang="pt-BR" altLang="pt-BR"/>
          </a:p>
          <a:p>
            <a:pPr lvl="1" eaLnBrk="1" hangingPunct="1">
              <a:lnSpc>
                <a:spcPct val="130000"/>
              </a:lnSpc>
            </a:pPr>
            <a:r>
              <a:rPr lang="pt-BR" altLang="pt-BR"/>
              <a:t>Métodos estáticos</a:t>
            </a:r>
            <a:endParaRPr lang="pt-BR" altLang="pt-BR"/>
          </a:p>
          <a:p>
            <a:pPr lvl="2" eaLnBrk="1" hangingPunct="1">
              <a:lnSpc>
                <a:spcPct val="130000"/>
              </a:lnSpc>
            </a:pPr>
            <a:r>
              <a:rPr lang="pt-BR" altLang="pt-BR"/>
              <a:t>Métodos estáticos em Java</a:t>
            </a:r>
            <a:endParaRPr lang="pt-BR" altLang="pt-BR"/>
          </a:p>
          <a:p>
            <a:pPr eaLnBrk="1" hangingPunct="1">
              <a:lnSpc>
                <a:spcPct val="130000"/>
              </a:lnSpc>
            </a:pPr>
            <a:r>
              <a:rPr lang="pt-BR" altLang="pt-BR"/>
              <a:t>Modificador de acesso “final”</a:t>
            </a:r>
            <a:endParaRPr lang="pt-BR" altLang="pt-BR"/>
          </a:p>
          <a:p>
            <a:pPr lvl="1" eaLnBrk="1" hangingPunct="1">
              <a:lnSpc>
                <a:spcPct val="130000"/>
              </a:lnSpc>
            </a:pPr>
            <a:r>
              <a:rPr lang="pt-BR" altLang="pt-BR"/>
              <a:t>Atributos finais</a:t>
            </a:r>
            <a:endParaRPr lang="pt-BR" altLang="pt-BR"/>
          </a:p>
          <a:p>
            <a:pPr lvl="2" eaLnBrk="1" hangingPunct="1">
              <a:lnSpc>
                <a:spcPct val="130000"/>
              </a:lnSpc>
            </a:pPr>
            <a:r>
              <a:rPr lang="pt-BR" altLang="pt-BR"/>
              <a:t>Atributos finais em Java</a:t>
            </a:r>
            <a:endParaRPr lang="pt-BR" altLang="pt-BR" sz="1600"/>
          </a:p>
          <a:p>
            <a:pPr lvl="1" eaLnBrk="1" hangingPunct="1">
              <a:lnSpc>
                <a:spcPct val="130000"/>
              </a:lnSpc>
            </a:pPr>
            <a:r>
              <a:rPr lang="pt-BR" altLang="pt-BR"/>
              <a:t>Métodos finais</a:t>
            </a:r>
            <a:endParaRPr lang="pt-BR" altLang="pt-BR"/>
          </a:p>
          <a:p>
            <a:pPr lvl="1" eaLnBrk="1" hangingPunct="1">
              <a:lnSpc>
                <a:spcPct val="130000"/>
              </a:lnSpc>
            </a:pPr>
            <a:r>
              <a:rPr lang="pt-BR" altLang="pt-BR"/>
              <a:t>Classes finais</a:t>
            </a:r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“static”</a:t>
            </a:r>
            <a:endParaRPr lang="pt-BR" altLang="pt-BR" sz="4400" i="1"/>
          </a:p>
        </p:txBody>
      </p:sp>
      <p:sp>
        <p:nvSpPr>
          <p:cNvPr id="12291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8432800" cy="4572000"/>
          </a:xfrm>
        </p:spPr>
        <p:txBody>
          <a:bodyPr/>
          <a:lstStyle/>
          <a:p>
            <a:pPr eaLnBrk="1" hangingPunct="1"/>
            <a:endParaRPr lang="pt-BR" altLang="pt-BR" sz="1800" b="1" u="sng"/>
          </a:p>
          <a:p>
            <a:pPr eaLnBrk="1" hangingPunct="1"/>
            <a:r>
              <a:rPr lang="pt-BR" altLang="pt-BR" sz="2400" b="1" u="sng"/>
              <a:t>Atributos estáticos:</a:t>
            </a:r>
            <a:endParaRPr lang="pt-BR" altLang="pt-BR" sz="1400" b="1" u="sng"/>
          </a:p>
          <a:p>
            <a:pPr lvl="1" eaLnBrk="1" hangingPunct="1"/>
            <a:r>
              <a:rPr lang="pt-BR" altLang="pt-BR" sz="2000"/>
              <a:t>Quando temos um </a:t>
            </a:r>
            <a:r>
              <a:rPr lang="pt-BR" altLang="pt-BR" sz="2000" b="1">
                <a:solidFill>
                  <a:srgbClr val="0000CC"/>
                </a:solidFill>
              </a:rPr>
              <a:t>atributo estático </a:t>
            </a:r>
            <a:r>
              <a:rPr lang="pt-BR" altLang="pt-BR" sz="2000"/>
              <a:t>dentro de uma classe, este atributo </a:t>
            </a:r>
            <a:r>
              <a:rPr lang="pt-BR" altLang="pt-BR" sz="2000" b="1">
                <a:solidFill>
                  <a:srgbClr val="FF0000"/>
                </a:solidFill>
              </a:rPr>
              <a:t>será único </a:t>
            </a:r>
            <a:r>
              <a:rPr lang="pt-BR" altLang="pt-BR" sz="2000"/>
              <a:t>para </a:t>
            </a:r>
            <a:r>
              <a:rPr lang="pt-BR" altLang="pt-BR" sz="2000" b="1">
                <a:solidFill>
                  <a:srgbClr val="0000CC"/>
                </a:solidFill>
              </a:rPr>
              <a:t>todos os objetos</a:t>
            </a:r>
            <a:r>
              <a:rPr lang="pt-BR" altLang="pt-BR" sz="2000"/>
              <a:t> instanciados a partir desta classe.</a:t>
            </a:r>
            <a:endParaRPr lang="pt-BR" altLang="pt-BR" sz="2000"/>
          </a:p>
          <a:p>
            <a:pPr lvl="1" eaLnBrk="1" hangingPunct="1"/>
            <a:endParaRPr lang="pt-BR" altLang="pt-BR" sz="1400"/>
          </a:p>
          <a:p>
            <a:pPr lvl="1" eaLnBrk="1" hangingPunct="1"/>
            <a:r>
              <a:rPr lang="pt-BR" altLang="pt-BR" sz="2000" b="1">
                <a:solidFill>
                  <a:srgbClr val="FF0000"/>
                </a:solidFill>
              </a:rPr>
              <a:t>Podem ser acessados diretamente</a:t>
            </a:r>
            <a:r>
              <a:rPr lang="pt-BR" altLang="pt-BR" sz="2000"/>
              <a:t> a </a:t>
            </a:r>
            <a:r>
              <a:rPr lang="pt-BR" altLang="pt-BR" sz="2000" b="1">
                <a:solidFill>
                  <a:srgbClr val="0000CC"/>
                </a:solidFill>
              </a:rPr>
              <a:t>partir da classe</a:t>
            </a:r>
            <a:r>
              <a:rPr lang="pt-BR" altLang="pt-BR" sz="2000"/>
              <a:t>. </a:t>
            </a:r>
            <a:endParaRPr lang="pt-BR" altLang="pt-BR" sz="2000"/>
          </a:p>
          <a:p>
            <a:pPr lvl="2" eaLnBrk="1" hangingPunct="1"/>
            <a:r>
              <a:rPr lang="pt-BR" altLang="pt-BR" sz="1800"/>
              <a:t>Portanto, não é preciso criar uma instância (objeto) da classe. </a:t>
            </a:r>
            <a:endParaRPr lang="pt-BR" altLang="pt-BR" sz="1800"/>
          </a:p>
          <a:p>
            <a:pPr lvl="2" eaLnBrk="1" hangingPunct="1"/>
            <a:endParaRPr lang="pt-BR" altLang="pt-BR" sz="1400"/>
          </a:p>
          <a:p>
            <a:pPr lvl="1" eaLnBrk="1" hangingPunct="1"/>
            <a:r>
              <a:rPr lang="pt-BR" altLang="pt-BR" sz="2000" b="1">
                <a:solidFill>
                  <a:srgbClr val="FF0000"/>
                </a:solidFill>
              </a:rPr>
              <a:t>Devem ser utilizados </a:t>
            </a:r>
            <a:r>
              <a:rPr lang="pt-BR" altLang="pt-BR" sz="2000"/>
              <a:t>quando for necessário compartilhar um valor entre todas as instâncias da classe. </a:t>
            </a:r>
            <a:endParaRPr lang="pt-BR" altLang="pt-BR" sz="2000"/>
          </a:p>
          <a:p>
            <a:pPr lvl="2" eaLnBrk="1" hangingPunct="1"/>
            <a:r>
              <a:rPr lang="pt-BR" altLang="pt-BR" sz="1800"/>
              <a:t>Desta forma, a variável será alocada apenas uma vez na memória.</a:t>
            </a:r>
            <a:endParaRPr lang="pt-BR" altLang="pt-BR" sz="1800"/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0377F-4573-4A18-BD44-900648181D17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/>
          <p:nvPr/>
        </p:nvSpPr>
        <p:spPr bwMode="auto">
          <a:xfrm>
            <a:off x="611188" y="1519238"/>
            <a:ext cx="83534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estáticos em Java</a:t>
            </a:r>
            <a:endParaRPr lang="pt-BR" altLang="pt-BR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26008-FCE9-4845-AA82-6FEE20027CE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/>
          <p:nvPr/>
        </p:nvSpPr>
        <p:spPr bwMode="auto">
          <a:xfrm>
            <a:off x="611188" y="1519238"/>
            <a:ext cx="83534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4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</a:t>
            </a: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4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Conta.</a:t>
            </a:r>
            <a:r>
              <a:rPr lang="en-GB" sz="22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estáticos em Java</a:t>
            </a:r>
            <a:endParaRPr lang="pt-BR" altLang="pt-BR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C2944-E8F9-4804-BFE4-33164DCEE811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611560" y="2580402"/>
            <a:ext cx="8101766" cy="36004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5867400" y="1174750"/>
            <a:ext cx="2557463" cy="685800"/>
          </a:xfrm>
          <a:prstGeom prst="wedgeRoundRectCallout">
            <a:avLst>
              <a:gd name="adj1" fmla="val -86147"/>
              <a:gd name="adj2" fmla="val 15846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Declaração do</a:t>
            </a:r>
            <a:endParaRPr lang="pt-BR" sz="2000" b="1" dirty="0">
              <a:latin typeface="+mj-lt"/>
            </a:endParaRP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Atributo Estático</a:t>
            </a:r>
            <a:endParaRPr lang="pt-BR" sz="2000" b="1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11560" y="5304009"/>
            <a:ext cx="8101766" cy="36004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 bwMode="auto">
          <a:xfrm>
            <a:off x="5867400" y="4365625"/>
            <a:ext cx="2557463" cy="685800"/>
          </a:xfrm>
          <a:prstGeom prst="wedgeRoundRectCallout">
            <a:avLst>
              <a:gd name="adj1" fmla="val -60256"/>
              <a:gd name="adj2" fmla="val 112485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Declaração do</a:t>
            </a:r>
            <a:endParaRPr lang="pt-BR" sz="2000" b="1" dirty="0">
              <a:latin typeface="+mj-lt"/>
            </a:endParaRP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Atributo Estático</a:t>
            </a:r>
            <a:endParaRPr lang="pt-B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“static”</a:t>
            </a:r>
            <a:endParaRPr lang="pt-BR" altLang="pt-BR" sz="4400" i="1"/>
          </a:p>
        </p:txBody>
      </p:sp>
      <p:sp>
        <p:nvSpPr>
          <p:cNvPr id="16387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1650" cy="4572000"/>
          </a:xfrm>
        </p:spPr>
        <p:txBody>
          <a:bodyPr/>
          <a:lstStyle/>
          <a:p>
            <a:pPr eaLnBrk="1" hangingPunct="1"/>
            <a:endParaRPr lang="pt-BR" altLang="pt-BR" b="1" u="sng"/>
          </a:p>
          <a:p>
            <a:pPr eaLnBrk="1" hangingPunct="1"/>
            <a:r>
              <a:rPr lang="pt-BR" altLang="pt-BR" b="1" u="sng"/>
              <a:t>Métodos estáticos:</a:t>
            </a:r>
            <a:endParaRPr lang="pt-BR" altLang="pt-BR" sz="1600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Quando temos um </a:t>
            </a:r>
            <a:r>
              <a:rPr lang="pt-BR" altLang="pt-BR" b="1">
                <a:solidFill>
                  <a:srgbClr val="0000CC"/>
                </a:solidFill>
              </a:rPr>
              <a:t>método estático </a:t>
            </a:r>
            <a:r>
              <a:rPr lang="pt-BR" altLang="pt-BR"/>
              <a:t>dentro de uma classe, este método deve ser acessado diretamente na classe e não nas suas instâncias.</a:t>
            </a:r>
            <a:endParaRPr lang="pt-BR" altLang="pt-BR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Realizam tarefas que não dependem das características específicas de cada objeto. </a:t>
            </a:r>
            <a:endParaRPr lang="pt-BR" altLang="pt-BR"/>
          </a:p>
          <a:p>
            <a:pPr lvl="2" eaLnBrk="1" hangingPunct="1"/>
            <a:r>
              <a:rPr lang="pt-BR" altLang="pt-BR"/>
              <a:t>Utilizam somente as informações contidas em seus próprios parâmetros e informações contidas em atributos estáticos.</a:t>
            </a:r>
            <a:endParaRPr lang="pt-BR" altLang="pt-BR"/>
          </a:p>
          <a:p>
            <a:pPr lvl="1" eaLnBrk="1" hangingPunct="1"/>
            <a:endParaRPr lang="pt-BR" altLang="pt-BR" sz="1000"/>
          </a:p>
        </p:txBody>
      </p:sp>
      <p:sp>
        <p:nvSpPr>
          <p:cNvPr id="1638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00FF3-FCE9-40AF-BA19-F37B5813A6B7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Modificador de acesso </a:t>
            </a:r>
            <a:r>
              <a:rPr lang="pt-BR" altLang="pt-BR" i="1"/>
              <a:t>“static”</a:t>
            </a:r>
            <a:endParaRPr lang="pt-BR" altLang="pt-BR" sz="4400" i="1"/>
          </a:p>
        </p:txBody>
      </p:sp>
      <p:sp>
        <p:nvSpPr>
          <p:cNvPr id="18435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pt-BR" altLang="pt-BR" b="1" u="sng"/>
          </a:p>
          <a:p>
            <a:pPr eaLnBrk="1" hangingPunct="1"/>
            <a:r>
              <a:rPr lang="pt-BR" altLang="pt-BR" b="1" u="sng"/>
              <a:t>Métodos estáticos:</a:t>
            </a:r>
            <a:endParaRPr lang="pt-BR" altLang="pt-BR" sz="1600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Pode ser </a:t>
            </a:r>
            <a:r>
              <a:rPr lang="pt-BR" altLang="pt-BR" b="1">
                <a:solidFill>
                  <a:srgbClr val="FF0000"/>
                </a:solidFill>
              </a:rPr>
              <a:t>invocado</a:t>
            </a:r>
            <a:r>
              <a:rPr lang="pt-BR" altLang="pt-BR">
                <a:solidFill>
                  <a:srgbClr val="FF0000"/>
                </a:solidFill>
              </a:rPr>
              <a:t> </a:t>
            </a:r>
            <a:r>
              <a:rPr lang="pt-BR" altLang="pt-BR"/>
              <a:t>a </a:t>
            </a:r>
            <a:r>
              <a:rPr lang="pt-BR" altLang="pt-BR" b="1">
                <a:solidFill>
                  <a:srgbClr val="0000CC"/>
                </a:solidFill>
              </a:rPr>
              <a:t>partir da própria classe</a:t>
            </a:r>
            <a:r>
              <a:rPr lang="pt-BR" altLang="pt-BR"/>
              <a:t>, sem a necessidade de instanciá-la.</a:t>
            </a:r>
            <a:endParaRPr lang="pt-BR" altLang="pt-BR" sz="2000"/>
          </a:p>
          <a:p>
            <a:pPr lvl="1" eaLnBrk="1" hangingPunct="1"/>
            <a:endParaRPr lang="pt-BR" altLang="pt-BR" sz="2000"/>
          </a:p>
          <a:p>
            <a:pPr lvl="1" eaLnBrk="1" hangingPunct="1"/>
            <a:r>
              <a:rPr lang="pt-BR" altLang="pt-BR"/>
              <a:t>Exemplos:</a:t>
            </a:r>
            <a:endParaRPr lang="pt-BR" altLang="pt-BR"/>
          </a:p>
          <a:p>
            <a:pPr lvl="2" eaLnBrk="1" hangingPunct="1"/>
            <a:r>
              <a:rPr lang="pt-BR" altLang="pt-BR"/>
              <a:t>Os métodos </a:t>
            </a:r>
            <a:r>
              <a:rPr lang="pt-BR" altLang="pt-BR" b="1" i="1">
                <a:solidFill>
                  <a:srgbClr val="006600"/>
                </a:solidFill>
              </a:rPr>
              <a:t>parseXXX, main</a:t>
            </a:r>
            <a:r>
              <a:rPr lang="pt-BR" altLang="pt-BR"/>
              <a:t>, pois  estes métodos são utilizados sem a necessidade de criar uma instância da classe.</a:t>
            </a:r>
            <a:endParaRPr lang="pt-BR" altLang="pt-BR"/>
          </a:p>
        </p:txBody>
      </p:sp>
      <p:sp>
        <p:nvSpPr>
          <p:cNvPr id="18436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8A5554-E414-4B08-860E-D061E8E0FBA1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/>
          <p:nvPr/>
        </p:nvSpPr>
        <p:spPr bwMode="auto">
          <a:xfrm>
            <a:off x="611188" y="1519238"/>
            <a:ext cx="83534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GB" sz="2400" b="1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ExemploMetodoEstatico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28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“120”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kern="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GB" sz="2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estáticos em Java</a:t>
            </a:r>
            <a:endParaRPr lang="pt-BR" altLang="pt-BR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FB189-78CF-40BF-AE6A-EDCE60351FE8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737140" y="2812460"/>
            <a:ext cx="8101766" cy="47252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37140" y="4005064"/>
            <a:ext cx="8101766" cy="50405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 bwMode="auto">
          <a:xfrm>
            <a:off x="6281738" y="5335588"/>
            <a:ext cx="2557462" cy="685800"/>
          </a:xfrm>
          <a:prstGeom prst="wedgeRoundRectCallout">
            <a:avLst>
              <a:gd name="adj1" fmla="val -49777"/>
              <a:gd name="adj2" fmla="val -186365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Invocação de </a:t>
            </a:r>
            <a:endParaRPr lang="pt-BR" sz="2000" b="1" dirty="0">
              <a:latin typeface="+mj-lt"/>
            </a:endParaRP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Métodos Estáticos</a:t>
            </a:r>
            <a:endParaRPr lang="pt-B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CotaçãoDolar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Galaxy S8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Iphone</a:t>
                      </a:r>
                      <a:r>
                        <a:rPr lang="pt-BR" dirty="0"/>
                        <a:t> 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Motorola Play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3,20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B3269-E32D-4150-9552-5CBBEC7834D6}" type="slidenum">
              <a:rPr lang="pt-BR" smtClean="0"/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0" y="32129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cotação do dólar é um atributo de cada objeto ou da classe?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5713</Words>
  <Application>WPS Presentation</Application>
  <PresentationFormat>Apresentação na tela (4:3)</PresentationFormat>
  <Paragraphs>304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SimSun</vt:lpstr>
      <vt:lpstr>Wingdings</vt:lpstr>
      <vt:lpstr>Lucida Sans Unicode</vt:lpstr>
      <vt:lpstr>Noto Looped Lao</vt:lpstr>
      <vt:lpstr>Lucida Sans Unicode</vt:lpstr>
      <vt:lpstr>Gubbi</vt:lpstr>
      <vt:lpstr>Franklin Gothic Book</vt:lpstr>
      <vt:lpstr>Wingdings 2</vt:lpstr>
      <vt:lpstr>Webdings</vt:lpstr>
      <vt:lpstr>Perpetua</vt:lpstr>
      <vt:lpstr>Calibri</vt:lpstr>
      <vt:lpstr>Trebuchet MS</vt:lpstr>
      <vt:lpstr>Franklin Gothic Book</vt:lpstr>
      <vt:lpstr>MT Extra</vt:lpstr>
      <vt:lpstr>Courier New</vt:lpstr>
      <vt:lpstr>Times New Roman</vt:lpstr>
      <vt:lpstr>微软雅黑</vt:lpstr>
      <vt:lpstr>Arial Unicode MS</vt:lpstr>
      <vt:lpstr>Capital Próprio</vt:lpstr>
      <vt:lpstr>POO – Modificadores “static” e “final”</vt:lpstr>
      <vt:lpstr>Tópicos da Aula</vt:lpstr>
      <vt:lpstr>Modificador de acesso “static”</vt:lpstr>
      <vt:lpstr>Atributos estáticos em Java</vt:lpstr>
      <vt:lpstr>Atributos estáticos em Java</vt:lpstr>
      <vt:lpstr>Modificador de acesso “static”</vt:lpstr>
      <vt:lpstr>Modificador de acesso “static”</vt:lpstr>
      <vt:lpstr>Métodos estáticos em Java</vt:lpstr>
      <vt:lpstr>Exemplo:</vt:lpstr>
      <vt:lpstr>Exemplo:</vt:lpstr>
      <vt:lpstr>Exercício</vt:lpstr>
      <vt:lpstr>Modificador de acesso “final”</vt:lpstr>
      <vt:lpstr>Modificador de acesso “final”</vt:lpstr>
      <vt:lpstr>Modificador de acesso “final”</vt:lpstr>
      <vt:lpstr>Modificador de acesso “final”</vt:lpstr>
      <vt:lpstr>Modificador de acesso “final”</vt:lpstr>
      <vt:lpstr>Exercício</vt:lpstr>
      <vt:lpstr>Exercício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475</cp:revision>
  <dcterms:created xsi:type="dcterms:W3CDTF">2025-05-08T23:44:47Z</dcterms:created>
  <dcterms:modified xsi:type="dcterms:W3CDTF">2025-05-08T23:44:47Z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