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notesMasterIdLst>
    <p:notesMasterId r:id="rId8"/>
  </p:notes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81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92" r:id="rId31"/>
    <p:sldId id="278" r:id="rId32"/>
    <p:sldId id="279" r:id="rId33"/>
    <p:sldId id="280" r:id="rId34"/>
    <p:sldId id="296" r:id="rId35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pt-BR" sz="4000" b="0" strike="noStrike" spc="-1">
                <a:solidFill>
                  <a:srgbClr val="000000"/>
                </a:solidFill>
                <a:latin typeface="Lucida Sans Unicode"/>
              </a:rPr>
              <a:t>Clique para mover o slide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&lt;cabeçalho&gt;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3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/>
            <a:fld id="{0F697FC2-C1B3-46DB-8C94-1A941C357376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0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07" name="TextShape 4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08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51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52" name="TextShape 4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53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56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57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58" name="TextShape 5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61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62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63" name="TextShape 5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12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13" name="TextShape 5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17" name="TextShape 4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18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pt-BR" sz="2000" b="0" strike="noStrike" spc="-1">
                <a:latin typeface="Arial" panose="020B0604020202020204"/>
              </a:rPr>
              <a:t>Em vez de espalhar o código em diversas classes, tudo o que é genérico fica em uma classe pai e todas as classes filhas herdam o código da classe pai.</a:t>
            </a:r>
            <a:endParaRPr lang="pt-BR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22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23" name="TextShape 5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pt-BR" sz="2000" b="0" strike="noStrike" spc="-1">
                <a:latin typeface="Arial" panose="020B0604020202020204"/>
              </a:rPr>
              <a:t>Obs.: Todas as classes possuem o método </a:t>
            </a:r>
            <a:r>
              <a:rPr lang="pt-BR" sz="2000" b="0" i="1" strike="noStrike" spc="-1">
                <a:latin typeface="Arial" panose="020B0604020202020204"/>
              </a:rPr>
              <a:t>Mover()</a:t>
            </a:r>
            <a:r>
              <a:rPr lang="pt-BR" sz="2000" b="0" strike="noStrike" spc="-1">
                <a:latin typeface="Arial" panose="020B0604020202020204"/>
              </a:rPr>
              <a:t>, no entanto cada uma imprime uma mensagem diferente, mostrando a capacidade de uma referência (variável) mudar de comportamento de acordo com a classe que se ela refere.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26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27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28" name="TextShape 5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pt-BR" sz="2000" b="0" strike="noStrike" spc="-1">
                <a:latin typeface="Arial" panose="020B0604020202020204"/>
              </a:rPr>
              <a:t>Em vez de espalhar o código em diversas classes, tudo o que é genérico fica em uma classe pai e todas as classes filhas herdam o código da classe pai.</a:t>
            </a:r>
            <a:endParaRPr lang="pt-BR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31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32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33" name="TextShape 5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pt-BR" sz="1100" b="0" strike="noStrike" spc="-1">
                <a:latin typeface="Arial" panose="020B0604020202020204"/>
              </a:rPr>
              <a:t>As subclasses redefinem (reescrevem) os métodos herdados de uma superclasse, alterando-os </a:t>
            </a:r>
            <a:r>
              <a:rPr lang="pt-BR" sz="2000" b="0" strike="noStrike" spc="-1">
                <a:latin typeface="Arial" panose="020B0604020202020204"/>
              </a:rPr>
              <a:t>para uma forma mais específica de representar o comportamento do método herdado.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36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37" name="TextShape 4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38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pt-BR" sz="2000" b="0" strike="noStrike" spc="-1">
                <a:latin typeface="Arial" panose="020B0604020202020204"/>
              </a:rPr>
              <a:t>Em vez de espalhar o código em diversas classes, tudo o que é genérico fica em uma classe pai e todas as classes filhas herdam o código da classe pai.</a:t>
            </a:r>
            <a:endParaRPr lang="pt-BR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41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42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43" name="TextShape 5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5900" indent="-215900">
              <a:lnSpc>
                <a:spcPct val="100000"/>
              </a:lnSpc>
            </a:pPr>
            <a:r>
              <a:rPr lang="pt-BR" sz="2000" b="0" strike="noStrike" spc="-1">
                <a:latin typeface="Arial" panose="020B0604020202020204"/>
              </a:rPr>
              <a:t>Obs.: Todas as classes possuem o método </a:t>
            </a:r>
            <a:r>
              <a:rPr lang="pt-BR" sz="2000" b="0" i="1" strike="noStrike" spc="-1">
                <a:latin typeface="Arial" panose="020B0604020202020204"/>
              </a:rPr>
              <a:t>Mover()</a:t>
            </a:r>
            <a:r>
              <a:rPr lang="pt-BR" sz="2000" b="0" strike="noStrike" spc="-1">
                <a:latin typeface="Arial" panose="020B0604020202020204"/>
              </a:rPr>
              <a:t>, no entanto cada uma imprime uma mensagem diferente, mostrando a capacidade de uma referência (variável) mudar de comportamento de acordo com a classe que se ela refere.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446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M.Sc.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447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448" name="TextShape 5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7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8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63360" y="69840"/>
            <a:ext cx="9013320" cy="669240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 cap="sq">
            <a:solidFill>
              <a:schemeClr val="tx1">
                <a:alpha val="100000"/>
              </a:schemeClr>
            </a:solidFill>
            <a:round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65160" y="69840"/>
            <a:ext cx="9013320" cy="6690960"/>
          </a:xfrm>
          <a:prstGeom prst="roundRect">
            <a:avLst>
              <a:gd name="adj" fmla="val 4929"/>
            </a:avLst>
          </a:prstGeom>
          <a:blipFill rotWithShape="0">
            <a:blip r:embed="rId13"/>
            <a:stretch>
              <a:fillRect/>
            </a:stretch>
          </a:blipFill>
          <a:ln w="6480" cap="sq">
            <a:solidFill>
              <a:schemeClr val="tx1">
                <a:alpha val="100000"/>
              </a:schemeClr>
            </a:solidFill>
            <a:round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63360" y="1449360"/>
            <a:ext cx="9019800" cy="15267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63360" y="1397160"/>
            <a:ext cx="901980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63360" y="2976480"/>
            <a:ext cx="9019800" cy="11088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bIns="9144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Arial" panose="020B0604020202020204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2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63360" y="69840"/>
            <a:ext cx="9013320" cy="669240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 cap="sq">
            <a:solidFill>
              <a:schemeClr val="tx1">
                <a:alpha val="100000"/>
              </a:schemeClr>
            </a:solidFill>
            <a:round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>
            <a:noAutofit/>
          </a:bodyPr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texto mestre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8005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Segundo nível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22325" lvl="2" indent="-227965">
              <a:lnSpc>
                <a:spcPct val="100000"/>
              </a:lnSpc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charset="2"/>
              <a:buChar char="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Terceiro nível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97280" lvl="3" indent="-227965">
              <a:lnSpc>
                <a:spcPct val="100000"/>
              </a:lnSpc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charset="2"/>
              <a:buChar char="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Quarto nível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371600" lvl="4" indent="-227965">
              <a:lnSpc>
                <a:spcPct val="100000"/>
              </a:lnSpc>
              <a:spcBef>
                <a:spcPts val="375"/>
              </a:spcBef>
              <a:buClr>
                <a:srgbClr val="EB641B"/>
              </a:buClr>
              <a:buFont typeface="StarSymbol"/>
              <a:buChar char="o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Quinto nível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63360" y="69840"/>
            <a:ext cx="9013320" cy="669240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 cap="sq">
            <a:solidFill>
              <a:schemeClr val="tx1">
                <a:alpha val="100000"/>
              </a:schemeClr>
            </a:solidFill>
            <a:round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blipFill rotWithShape="0">
            <a:blip r:embed="rId14"/>
            <a:stretch>
              <a:fillRect/>
            </a:stretch>
          </a:blipFill>
          <a:ln w="6480" cap="sq">
            <a:solidFill>
              <a:schemeClr val="tx1">
                <a:alpha val="100000"/>
              </a:schemeClr>
            </a:solidFill>
            <a:round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 flipV="1">
            <a:off x="69840" y="2375280"/>
            <a:ext cx="9013320" cy="91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69840" y="2341440"/>
            <a:ext cx="9013320" cy="4572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68400" y="2468520"/>
            <a:ext cx="9015120" cy="4572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PlaceHolder 8"/>
          <p:cNvSpPr>
            <a:spLocks noGrp="1"/>
          </p:cNvSpPr>
          <p:nvPr>
            <p:ph type="title"/>
          </p:nvPr>
        </p:nvSpPr>
        <p:spPr>
          <a:xfrm>
            <a:off x="722160" y="952560"/>
            <a:ext cx="7772040" cy="1361880"/>
          </a:xfrm>
          <a:prstGeom prst="rect">
            <a:avLst/>
          </a:prstGeom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body"/>
          </p:nvPr>
        </p:nvSpPr>
        <p:spPr>
          <a:xfrm>
            <a:off x="722160" y="2548080"/>
            <a:ext cx="7772040" cy="13377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75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8B8B8B"/>
                </a:solidFill>
                <a:latin typeface="Arial" panose="020B0604020202020204"/>
              </a:rPr>
              <a:t>Clique para editar o texto mestre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ftr"/>
          </p:nvPr>
        </p:nvSpPr>
        <p:spPr>
          <a:xfrm>
            <a:off x="800280" y="6172200"/>
            <a:ext cx="4000320" cy="4568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02" name="PlaceHolder 12"/>
          <p:cNvSpPr>
            <a:spLocks noGrp="1"/>
          </p:cNvSpPr>
          <p:nvPr>
            <p:ph type="sldNum"/>
          </p:nvPr>
        </p:nvSpPr>
        <p:spPr>
          <a:xfrm>
            <a:off x="146160" y="6208560"/>
            <a:ext cx="456840" cy="4568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2"/>
          <p:cNvSpPr/>
          <p:nvPr/>
        </p:nvSpPr>
        <p:spPr>
          <a:xfrm>
            <a:off x="63360" y="69840"/>
            <a:ext cx="9013320" cy="669240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 cap="sq">
            <a:solidFill>
              <a:schemeClr val="tx1">
                <a:alpha val="100000"/>
              </a:schemeClr>
            </a:solidFill>
            <a:round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141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63360" y="69840"/>
            <a:ext cx="9013320" cy="669240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 cap="sq">
            <a:solidFill>
              <a:schemeClr val="tx1">
                <a:alpha val="100000"/>
              </a:schemeClr>
            </a:solidFill>
            <a:round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184" name="CustomShape 3"/>
          <p:cNvSpPr/>
          <p:nvPr/>
        </p:nvSpPr>
        <p:spPr>
          <a:xfrm flipV="1">
            <a:off x="68400" y="4682160"/>
            <a:ext cx="9007200" cy="91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68400" y="4649760"/>
            <a:ext cx="9007200" cy="4572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CustomShape 5"/>
          <p:cNvSpPr/>
          <p:nvPr/>
        </p:nvSpPr>
        <p:spPr>
          <a:xfrm>
            <a:off x="68400" y="4773600"/>
            <a:ext cx="9007200" cy="4716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blurRad="38100" dist="2556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7" name="PlaceHolder 6"/>
          <p:cNvSpPr>
            <a:spLocks noGrp="1"/>
          </p:cNvSpPr>
          <p:nvPr>
            <p:ph type="title"/>
          </p:nvPr>
        </p:nvSpPr>
        <p:spPr>
          <a:xfrm>
            <a:off x="914400" y="4900680"/>
            <a:ext cx="7314840" cy="522000"/>
          </a:xfrm>
          <a:prstGeom prst="rect">
            <a:avLst/>
          </a:prstGeom>
        </p:spPr>
        <p:txBody>
          <a:bodyPr bIns="91440" anchor="ctr">
            <a:noAutofit/>
          </a:bodyPr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464646"/>
                </a:solidFill>
                <a:latin typeface="Arial" panose="020B0604020202020204"/>
              </a:rPr>
              <a:t>Clique para editar o título mestre</a:t>
            </a:r>
            <a:endParaRPr lang="pt-BR" sz="2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914400" y="5445720"/>
            <a:ext cx="7314840" cy="685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75"/>
              </a:spcBef>
              <a:tabLst>
                <a:tab pos="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texto mestre</a:t>
            </a:r>
            <a:endParaRPr lang="pt-BR" sz="1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9" name="PlaceHolder 8"/>
          <p:cNvSpPr>
            <a:spLocks noGrp="1"/>
          </p:cNvSpPr>
          <p:nvPr>
            <p:ph type="body"/>
          </p:nvPr>
        </p:nvSpPr>
        <p:spPr>
          <a:xfrm>
            <a:off x="68400" y="66600"/>
            <a:ext cx="9001440" cy="458100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Lucida Sans Unicode"/>
              </a:rPr>
              <a:t>Clique no ícone para adicionar uma imagem</a:t>
            </a:r>
            <a:endParaRPr 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0" name="PlaceHolder 9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91" name="PlaceHolder 10"/>
          <p:cNvSpPr>
            <a:spLocks noGrp="1"/>
          </p:cNvSpPr>
          <p:nvPr>
            <p:ph type="ftr"/>
          </p:nvPr>
        </p:nvSpPr>
        <p:spPr>
          <a:xfrm>
            <a:off x="914400" y="6172200"/>
            <a:ext cx="3885840" cy="4568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92" name="PlaceHolder 11"/>
          <p:cNvSpPr>
            <a:spLocks noGrp="1"/>
          </p:cNvSpPr>
          <p:nvPr>
            <p:ph type="sldNum"/>
          </p:nvPr>
        </p:nvSpPr>
        <p:spPr>
          <a:xfrm>
            <a:off x="146160" y="6208560"/>
            <a:ext cx="456840" cy="4568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9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298440" y="3284640"/>
            <a:ext cx="8564040" cy="1872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575"/>
              </a:spcBef>
              <a:tabLst>
                <a:tab pos="0" algn="l"/>
              </a:tabLst>
            </a:pPr>
            <a:r>
              <a:rPr lang="pt-BR" sz="3200" b="1" strike="noStrike" spc="-1">
                <a:solidFill>
                  <a:srgbClr val="000000"/>
                </a:solidFill>
                <a:latin typeface="Arial" panose="020B0604020202020204"/>
              </a:rPr>
              <a:t>Disciplina: </a:t>
            </a:r>
            <a:r>
              <a:rPr lang="pt-BR" sz="3200" b="0" strike="noStrike" spc="-1">
                <a:solidFill>
                  <a:srgbClr val="000000"/>
                </a:solidFill>
                <a:latin typeface="Arial" panose="020B0604020202020204"/>
              </a:rPr>
              <a:t>Linguagem de Programação I</a:t>
            </a:r>
            <a:endParaRPr lang="pt-BR" sz="3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  <a:tabLst>
                <a:tab pos="0" algn="l"/>
              </a:tabLst>
            </a:pPr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298440" y="1557360"/>
            <a:ext cx="8564040" cy="1375920"/>
          </a:xfrm>
          <a:prstGeom prst="rect">
            <a:avLst/>
          </a:prstGeom>
          <a:noFill/>
          <a:ln>
            <a:noFill/>
          </a:ln>
        </p:spPr>
        <p:txBody>
          <a:bodyPr bIns="9144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Arial" panose="020B0604020202020204"/>
              </a:rPr>
              <a:t>POO – Polimorfismo, Sobrecarga e Sobrescrita de Métodos</a:t>
            </a:r>
            <a:endParaRPr lang="pt-BR" sz="44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237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5473800"/>
            <a:ext cx="2088720" cy="1082160"/>
          </a:xfrm>
          <a:prstGeom prst="rect">
            <a:avLst/>
          </a:prstGeom>
          <a:ln>
            <a:noFill/>
          </a:ln>
        </p:spPr>
      </p:pic>
      <p:pic>
        <p:nvPicPr>
          <p:cNvPr id="238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000" y="5300640"/>
            <a:ext cx="2087280" cy="1503000"/>
          </a:xfrm>
          <a:prstGeom prst="rect">
            <a:avLst/>
          </a:prstGeom>
          <a:ln>
            <a:noFill/>
          </a:ln>
        </p:spPr>
      </p:pic>
      <p:pic>
        <p:nvPicPr>
          <p:cNvPr id="239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7678800" y="5370480"/>
            <a:ext cx="1064880" cy="121716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87480" y="458640"/>
            <a:ext cx="8964360" cy="88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Exemplo de Sobrecarga de Métodos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268" name="Group 2"/>
          <p:cNvGrpSpPr/>
          <p:nvPr/>
        </p:nvGrpSpPr>
        <p:grpSpPr>
          <a:xfrm>
            <a:off x="2138400" y="4643280"/>
            <a:ext cx="5000400" cy="1809360"/>
            <a:chOff x="2138400" y="4643280"/>
            <a:chExt cx="5000400" cy="1809360"/>
          </a:xfrm>
        </p:grpSpPr>
        <p:sp>
          <p:nvSpPr>
            <p:cNvPr id="269" name="CustomShape 3"/>
            <p:cNvSpPr/>
            <p:nvPr/>
          </p:nvSpPr>
          <p:spPr>
            <a:xfrm>
              <a:off x="2138400" y="4643280"/>
              <a:ext cx="5000400" cy="4996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pt-BR" sz="2200" b="1" strike="noStrike" spc="-1">
                  <a:solidFill>
                    <a:srgbClr val="000000"/>
                  </a:solidFill>
                  <a:latin typeface="Arial" panose="020B0604020202020204"/>
                </a:rPr>
                <a:t>Soma</a:t>
              </a:r>
              <a:endParaRPr lang="pt-BR" sz="2200" b="0" strike="noStrike" spc="-1">
                <a:latin typeface="Arial" panose="020B0604020202020204"/>
              </a:endParaRPr>
            </a:p>
          </p:txBody>
        </p:sp>
        <p:sp>
          <p:nvSpPr>
            <p:cNvPr id="270" name="CustomShape 4"/>
            <p:cNvSpPr/>
            <p:nvPr/>
          </p:nvSpPr>
          <p:spPr>
            <a:xfrm>
              <a:off x="2138400" y="5143320"/>
              <a:ext cx="5000400" cy="130932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fr-FR" sz="2200" b="0" strike="noStrike" spc="-1">
                  <a:solidFill>
                    <a:srgbClr val="000000"/>
                  </a:solidFill>
                  <a:latin typeface="Arial" panose="020B0604020202020204"/>
                </a:rPr>
                <a:t>+ Soma(x: int, y: int): int</a:t>
              </a:r>
              <a:endParaRPr lang="pt-BR" sz="22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fr-FR" sz="2200" b="0" strike="noStrike" spc="-1">
                  <a:solidFill>
                    <a:srgbClr val="000000"/>
                  </a:solidFill>
                  <a:latin typeface="Arial" panose="020B0604020202020204"/>
                </a:rPr>
                <a:t>+ Soma(x: double, y: double): double</a:t>
              </a:r>
              <a:endParaRPr lang="pt-BR" sz="22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fr-FR" sz="2200" b="0" strike="noStrike" spc="-1">
                  <a:solidFill>
                    <a:srgbClr val="000000"/>
                  </a:solidFill>
                  <a:latin typeface="Arial" panose="020B0604020202020204"/>
                </a:rPr>
                <a:t>+ Soma(x: String, y: String): String</a:t>
              </a:r>
              <a:endParaRPr lang="pt-BR" sz="2200" b="0" strike="noStrike" spc="-1">
                <a:latin typeface="Arial" panose="020B0604020202020204"/>
              </a:endParaRPr>
            </a:p>
          </p:txBody>
        </p:sp>
      </p:grpSp>
      <p:grpSp>
        <p:nvGrpSpPr>
          <p:cNvPr id="271" name="Group 5"/>
          <p:cNvGrpSpPr/>
          <p:nvPr/>
        </p:nvGrpSpPr>
        <p:grpSpPr>
          <a:xfrm>
            <a:off x="2162160" y="1521000"/>
            <a:ext cx="5001840" cy="2844360"/>
            <a:chOff x="2162160" y="1521000"/>
            <a:chExt cx="5001840" cy="2844360"/>
          </a:xfrm>
        </p:grpSpPr>
        <p:sp>
          <p:nvSpPr>
            <p:cNvPr id="272" name="CustomShape 6"/>
            <p:cNvSpPr/>
            <p:nvPr/>
          </p:nvSpPr>
          <p:spPr>
            <a:xfrm>
              <a:off x="2162160" y="1521000"/>
              <a:ext cx="5001840" cy="5266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pt-BR" sz="2200" b="1" strike="noStrike" spc="-1">
                  <a:solidFill>
                    <a:srgbClr val="000000"/>
                  </a:solidFill>
                  <a:latin typeface="Arial" panose="020B0604020202020204"/>
                </a:rPr>
                <a:t>Pessoa</a:t>
              </a:r>
              <a:endParaRPr lang="pt-BR" sz="2200" b="0" strike="noStrike" spc="-1">
                <a:latin typeface="Arial" panose="020B0604020202020204"/>
              </a:endParaRPr>
            </a:p>
          </p:txBody>
        </p:sp>
        <p:sp>
          <p:nvSpPr>
            <p:cNvPr id="273" name="CustomShape 7"/>
            <p:cNvSpPr/>
            <p:nvPr/>
          </p:nvSpPr>
          <p:spPr>
            <a:xfrm>
              <a:off x="2162160" y="2048040"/>
              <a:ext cx="5001840" cy="9266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2200" b="0" strike="noStrike" spc="-1">
                  <a:solidFill>
                    <a:srgbClr val="000000"/>
                  </a:solidFill>
                  <a:latin typeface="Arial" panose="020B0604020202020204"/>
                </a:rPr>
                <a:t>- nome: String</a:t>
              </a:r>
              <a:endParaRPr lang="pt-BR" sz="22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200" b="0" strike="noStrike" spc="-1">
                  <a:solidFill>
                    <a:srgbClr val="000000"/>
                  </a:solidFill>
                  <a:latin typeface="Arial" panose="020B0604020202020204"/>
                </a:rPr>
                <a:t>- idade: int</a:t>
              </a:r>
              <a:endParaRPr lang="pt-BR" sz="2200" b="0" strike="noStrike" spc="-1">
                <a:latin typeface="Arial" panose="020B0604020202020204"/>
              </a:endParaRPr>
            </a:p>
          </p:txBody>
        </p:sp>
        <p:sp>
          <p:nvSpPr>
            <p:cNvPr id="274" name="CustomShape 8"/>
            <p:cNvSpPr/>
            <p:nvPr/>
          </p:nvSpPr>
          <p:spPr>
            <a:xfrm>
              <a:off x="2162160" y="2975040"/>
              <a:ext cx="5001840" cy="139032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2200" b="0" strike="noStrike" spc="-1">
                  <a:solidFill>
                    <a:srgbClr val="000000"/>
                  </a:solidFill>
                  <a:latin typeface="Arial" panose="020B0604020202020204"/>
                </a:rPr>
                <a:t>+ Pessoa()</a:t>
              </a:r>
              <a:endParaRPr lang="pt-BR" sz="22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200" b="0" strike="noStrike" spc="-1">
                  <a:solidFill>
                    <a:srgbClr val="000000"/>
                  </a:solidFill>
                  <a:latin typeface="Arial" panose="020B0604020202020204"/>
                </a:rPr>
                <a:t>+ Pessoa(nome: String)</a:t>
              </a:r>
              <a:endParaRPr lang="pt-BR" sz="22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200" b="0" strike="noStrike" spc="-1">
                  <a:solidFill>
                    <a:srgbClr val="000000"/>
                  </a:solidFill>
                  <a:latin typeface="Arial" panose="020B0604020202020204"/>
                </a:rPr>
                <a:t>+ Pessoa(nome: String, idade: int)</a:t>
              </a:r>
              <a:endParaRPr lang="pt-BR" sz="2200" b="0" strike="noStrike" spc="-1">
                <a:latin typeface="Arial" panose="020B0604020202020204"/>
              </a:endParaRPr>
            </a:p>
          </p:txBody>
        </p:sp>
      </p:grpSp>
      <p:sp>
        <p:nvSpPr>
          <p:cNvPr id="275" name="TextShape 9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Exemplo de Sobrecarga de Métodos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278" name="TextShape 3"/>
          <p:cNvSpPr txBox="1"/>
          <p:nvPr/>
        </p:nvSpPr>
        <p:spPr>
          <a:xfrm>
            <a:off x="754200" y="3068640"/>
            <a:ext cx="7921440" cy="36446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noAutofit/>
          </a:bodyPr>
          <a:p>
            <a:pPr marL="273050" indent="-272415">
              <a:lnSpc>
                <a:spcPct val="80000"/>
              </a:lnSpc>
              <a:spcBef>
                <a:spcPts val="575"/>
              </a:spcBef>
              <a:buClr>
                <a:srgbClr val="00B0F0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Implementando a classe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Pessoa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em Java: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public class Pessoa{ 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private String nome;    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private int idade;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public Pessoa(){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} 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public Pessoa(String nome){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   this.nome = nome;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}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public Pessoa(String nome, int idade){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   this.nome = nome;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   this.idade = idade;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}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}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899640" y="4119120"/>
            <a:ext cx="7488360" cy="27468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80" name="Group 5"/>
          <p:cNvGrpSpPr/>
          <p:nvPr/>
        </p:nvGrpSpPr>
        <p:grpSpPr>
          <a:xfrm>
            <a:off x="2916360" y="1341360"/>
            <a:ext cx="3708000" cy="1655640"/>
            <a:chOff x="2916360" y="1341360"/>
            <a:chExt cx="3708000" cy="1655640"/>
          </a:xfrm>
        </p:grpSpPr>
        <p:sp>
          <p:nvSpPr>
            <p:cNvPr id="281" name="CustomShape 6"/>
            <p:cNvSpPr/>
            <p:nvPr/>
          </p:nvSpPr>
          <p:spPr>
            <a:xfrm>
              <a:off x="2916360" y="1341360"/>
              <a:ext cx="3708000" cy="28692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pt-BR" sz="1600" b="1" strike="noStrike" spc="-1">
                  <a:solidFill>
                    <a:srgbClr val="000000"/>
                  </a:solidFill>
                  <a:latin typeface="Arial" panose="020B0604020202020204"/>
                </a:rPr>
                <a:t>Pessoa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82" name="CustomShape 7"/>
            <p:cNvSpPr/>
            <p:nvPr/>
          </p:nvSpPr>
          <p:spPr>
            <a:xfrm>
              <a:off x="2916360" y="1628640"/>
              <a:ext cx="3708000" cy="5043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- nome: String</a:t>
              </a:r>
              <a:endParaRPr lang="pt-BR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- idade: int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83" name="CustomShape 8"/>
            <p:cNvSpPr/>
            <p:nvPr/>
          </p:nvSpPr>
          <p:spPr>
            <a:xfrm>
              <a:off x="2916360" y="2133720"/>
              <a:ext cx="3708000" cy="8632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+ Pessoa()</a:t>
              </a:r>
              <a:endParaRPr lang="pt-BR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+ Pessoa(nome: String)</a:t>
              </a:r>
              <a:endParaRPr lang="pt-BR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+ Pessoa(nome: String, idade: int)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sp>
        <p:nvSpPr>
          <p:cNvPr id="284" name="CustomShape 9"/>
          <p:cNvSpPr/>
          <p:nvPr/>
        </p:nvSpPr>
        <p:spPr>
          <a:xfrm>
            <a:off x="899640" y="4637880"/>
            <a:ext cx="7488360" cy="27468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5" name="CustomShape 10"/>
          <p:cNvSpPr/>
          <p:nvPr/>
        </p:nvSpPr>
        <p:spPr>
          <a:xfrm>
            <a:off x="899640" y="5401440"/>
            <a:ext cx="7488360" cy="27468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468360" y="1447920"/>
            <a:ext cx="8496000" cy="5005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Observe que o método </a:t>
            </a: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“</a:t>
            </a:r>
            <a:r>
              <a:rPr lang="pt-BR" sz="2000" b="1" i="1" strike="noStrike" spc="-1">
                <a:solidFill>
                  <a:srgbClr val="000000"/>
                </a:solidFill>
                <a:latin typeface="Arial" panose="020B0604020202020204"/>
              </a:rPr>
              <a:t>main</a:t>
            </a: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”</a:t>
            </a: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...</a:t>
            </a:r>
            <a:endParaRPr lang="pt-BR" sz="2000" b="0" strike="noStrike" spc="-1">
              <a:latin typeface="Arial" panose="020B0604020202020204"/>
            </a:endParaRPr>
          </a:p>
          <a:p>
            <a:pPr marL="548005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Na linha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é declarado e instanciado um objeto (variável) da classe “</a:t>
            </a:r>
            <a:r>
              <a:rPr lang="pt-BR" sz="1800" b="0" i="1" strike="noStrike" spc="-1">
                <a:solidFill>
                  <a:srgbClr val="000000"/>
                </a:solidFill>
                <a:latin typeface="Arial" panose="020B0604020202020204"/>
              </a:rPr>
              <a:t>Pessoa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” sem definir valores aos seus parâmetros;</a:t>
            </a:r>
            <a:endParaRPr lang="pt-BR" sz="1800" b="0" strike="noStrike" spc="-1">
              <a:latin typeface="Arial" panose="020B0604020202020204"/>
            </a:endParaRPr>
          </a:p>
          <a:p>
            <a:pPr marL="548005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Na linha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3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é instanciado o objeto da classe “</a:t>
            </a:r>
            <a:r>
              <a:rPr lang="pt-BR" sz="1800" b="0" i="1" strike="noStrike" spc="-1">
                <a:solidFill>
                  <a:srgbClr val="000000"/>
                </a:solidFill>
                <a:latin typeface="Arial" panose="020B0604020202020204"/>
              </a:rPr>
              <a:t>Pessoa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”, definindo o valor do atributo “</a:t>
            </a:r>
            <a:r>
              <a:rPr lang="pt-BR" sz="1800" b="0" i="1" strike="noStrike" spc="-1">
                <a:solidFill>
                  <a:srgbClr val="000000"/>
                </a:solidFill>
                <a:latin typeface="Arial" panose="020B0604020202020204"/>
              </a:rPr>
              <a:t>nome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”;</a:t>
            </a:r>
            <a:endParaRPr lang="pt-BR" sz="1800" b="0" strike="noStrike" spc="-1">
              <a:latin typeface="Arial" panose="020B0604020202020204"/>
            </a:endParaRPr>
          </a:p>
          <a:p>
            <a:pPr marL="548005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Na linha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é instanciado o objeto da classe “</a:t>
            </a:r>
            <a:r>
              <a:rPr lang="pt-BR" sz="1800" b="0" i="1" strike="noStrike" spc="-1">
                <a:solidFill>
                  <a:srgbClr val="000000"/>
                </a:solidFill>
                <a:latin typeface="Arial" panose="020B0604020202020204"/>
              </a:rPr>
              <a:t>Pessoa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”, definindo o valor do atributo “</a:t>
            </a:r>
            <a:r>
              <a:rPr lang="pt-BR" sz="1800" b="0" i="1" strike="noStrike" spc="-1">
                <a:solidFill>
                  <a:srgbClr val="000000"/>
                </a:solidFill>
                <a:latin typeface="Arial" panose="020B0604020202020204"/>
              </a:rPr>
              <a:t>nome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” e “idade”.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287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46"/>
                </a:solidFill>
                <a:latin typeface="Arial" panose="020B0604020202020204"/>
              </a:rPr>
              <a:t>Exemplo da ocorrência de Polimorfismo a partir da Sobrecarga de Métodos</a:t>
            </a:r>
            <a:endParaRPr lang="pt-BR" sz="32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88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289" name="TextShape 4"/>
          <p:cNvSpPr txBox="1"/>
          <p:nvPr/>
        </p:nvSpPr>
        <p:spPr>
          <a:xfrm>
            <a:off x="468360" y="1447920"/>
            <a:ext cx="8351640" cy="29174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noAutofit/>
          </a:bodyPr>
          <a:p>
            <a:pPr marL="273050" indent="-272415">
              <a:lnSpc>
                <a:spcPct val="150000"/>
              </a:lnSpc>
              <a:spcBef>
                <a:spcPts val="575"/>
              </a:spcBef>
              <a:buClr>
                <a:srgbClr val="00B0F0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Implementando o método </a:t>
            </a: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</a:rPr>
              <a:t>main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para chamar as classes: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13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en-US" sz="2200" b="0" strike="noStrike" spc="-1">
                <a:solidFill>
                  <a:srgbClr val="002060"/>
                </a:solidFill>
                <a:latin typeface="Courier New" panose="02070309020205020404"/>
              </a:rPr>
              <a:t>public static main(String[] args) {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13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en-US" sz="2200" b="0" strike="noStrike" spc="-1">
                <a:solidFill>
                  <a:srgbClr val="002060"/>
                </a:solidFill>
                <a:latin typeface="Courier New" panose="02070309020205020404"/>
              </a:rPr>
              <a:t>   Pessoa pe = new Pessoa();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13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en-US" sz="2200" b="0" strike="noStrike" spc="-1">
                <a:solidFill>
                  <a:srgbClr val="002060"/>
                </a:solidFill>
                <a:latin typeface="Courier New" panose="02070309020205020404"/>
              </a:rPr>
              <a:t>   pe = new Pessoa(“Maria”);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13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en-US" sz="2200" b="0" strike="noStrike" spc="-1">
                <a:solidFill>
                  <a:srgbClr val="002060"/>
                </a:solidFill>
                <a:latin typeface="Courier New" panose="02070309020205020404"/>
              </a:rPr>
              <a:t>   pe = new Pessoa(“Maria”, 23);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13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2200" b="0" strike="noStrike" spc="-1">
                <a:solidFill>
                  <a:srgbClr val="002060"/>
                </a:solidFill>
                <a:latin typeface="Courier New" panose="02070309020205020404"/>
              </a:rPr>
              <a:t>}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683640" y="2966400"/>
            <a:ext cx="7920720" cy="39132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1" name="CustomShape 6"/>
          <p:cNvSpPr/>
          <p:nvPr/>
        </p:nvSpPr>
        <p:spPr>
          <a:xfrm>
            <a:off x="683640" y="2487240"/>
            <a:ext cx="7920720" cy="39132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2" name="CustomShape 7"/>
          <p:cNvSpPr/>
          <p:nvPr/>
        </p:nvSpPr>
        <p:spPr>
          <a:xfrm>
            <a:off x="683640" y="3470400"/>
            <a:ext cx="7920720" cy="38592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Outro exemplo de Sobrecarga de Métodos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754200" y="3211560"/>
            <a:ext cx="7921440" cy="33858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noAutofit/>
          </a:bodyPr>
          <a:p>
            <a:pPr marL="273050" indent="-272415">
              <a:lnSpc>
                <a:spcPct val="80000"/>
              </a:lnSpc>
              <a:spcBef>
                <a:spcPts val="575"/>
              </a:spcBef>
              <a:buClr>
                <a:srgbClr val="00B0F0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Implementando a classe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Soma 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em Java: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800" b="0" strike="noStrike" spc="-1">
                <a:solidFill>
                  <a:srgbClr val="002060"/>
                </a:solidFill>
                <a:latin typeface="Courier New" panose="02070309020205020404"/>
              </a:rPr>
              <a:t>public class Soma{ 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800" b="0" strike="noStrike" spc="-1">
                <a:solidFill>
                  <a:srgbClr val="002060"/>
                </a:solidFill>
                <a:latin typeface="Courier New" panose="02070309020205020404"/>
              </a:rPr>
              <a:t>   public int Soma(int x, int y) {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800" b="0" strike="noStrike" spc="-1">
                <a:solidFill>
                  <a:srgbClr val="002060"/>
                </a:solidFill>
                <a:latin typeface="Courier New" panose="02070309020205020404"/>
              </a:rPr>
              <a:t>      return x + y;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800" b="0" strike="noStrike" spc="-1">
                <a:solidFill>
                  <a:srgbClr val="002060"/>
                </a:solidFill>
                <a:latin typeface="Courier New" panose="02070309020205020404"/>
              </a:rPr>
              <a:t>   } 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800" b="0" strike="noStrike" spc="-1">
                <a:solidFill>
                  <a:srgbClr val="002060"/>
                </a:solidFill>
                <a:latin typeface="Courier New" panose="02070309020205020404"/>
              </a:rPr>
              <a:t>   public double Soma(double a, double b) {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800" b="0" strike="noStrike" spc="-1">
                <a:solidFill>
                  <a:srgbClr val="002060"/>
                </a:solidFill>
                <a:latin typeface="Courier New" panose="02070309020205020404"/>
              </a:rPr>
              <a:t>      return x + y;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800" b="0" strike="noStrike" spc="-1">
                <a:solidFill>
                  <a:srgbClr val="002060"/>
                </a:solidFill>
                <a:latin typeface="Courier New" panose="02070309020205020404"/>
              </a:rPr>
              <a:t>   }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800" b="0" strike="noStrike" spc="-1">
                <a:solidFill>
                  <a:srgbClr val="002060"/>
                </a:solidFill>
                <a:latin typeface="Courier New" panose="02070309020205020404"/>
              </a:rPr>
              <a:t>   public String Soma(String x, String y) {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800" b="0" strike="noStrike" spc="-1">
                <a:solidFill>
                  <a:srgbClr val="002060"/>
                </a:solidFill>
                <a:latin typeface="Courier New" panose="02070309020205020404"/>
              </a:rPr>
              <a:t>      return x + y;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800" b="0" strike="noStrike" spc="-1">
                <a:solidFill>
                  <a:srgbClr val="002060"/>
                </a:solidFill>
                <a:latin typeface="Courier New" panose="02070309020205020404"/>
              </a:rPr>
              <a:t>   } 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8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800" b="0" strike="noStrike" spc="-1">
                <a:solidFill>
                  <a:srgbClr val="002060"/>
                </a:solidFill>
                <a:latin typeface="Courier New" panose="02070309020205020404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971640" y="3762720"/>
            <a:ext cx="7488360" cy="27468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97" name="Group 5"/>
          <p:cNvGrpSpPr/>
          <p:nvPr/>
        </p:nvGrpSpPr>
        <p:grpSpPr>
          <a:xfrm>
            <a:off x="2471760" y="1521000"/>
            <a:ext cx="4115880" cy="1476000"/>
            <a:chOff x="2471760" y="1521000"/>
            <a:chExt cx="4115880" cy="1476000"/>
          </a:xfrm>
        </p:grpSpPr>
        <p:sp>
          <p:nvSpPr>
            <p:cNvPr id="298" name="CustomShape 6"/>
            <p:cNvSpPr/>
            <p:nvPr/>
          </p:nvSpPr>
          <p:spPr>
            <a:xfrm>
              <a:off x="2471760" y="1521000"/>
              <a:ext cx="4115880" cy="40752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pt-BR" sz="1800" b="1" strike="noStrike" spc="-1">
                  <a:solidFill>
                    <a:srgbClr val="000000"/>
                  </a:solidFill>
                  <a:latin typeface="Arial" panose="020B0604020202020204"/>
                </a:rPr>
                <a:t>Soma</a:t>
              </a:r>
              <a:endParaRPr lang="pt-BR" sz="1800" b="0" strike="noStrike" spc="-1">
                <a:latin typeface="Arial" panose="020B0604020202020204"/>
              </a:endParaRPr>
            </a:p>
          </p:txBody>
        </p:sp>
        <p:sp>
          <p:nvSpPr>
            <p:cNvPr id="299" name="CustomShape 7"/>
            <p:cNvSpPr/>
            <p:nvPr/>
          </p:nvSpPr>
          <p:spPr>
            <a:xfrm>
              <a:off x="2471760" y="1928880"/>
              <a:ext cx="4115880" cy="106812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+ Soma(x: int, y: int): int</a:t>
              </a:r>
              <a:endParaRPr lang="pt-BR" sz="18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+ Soma(x: double, y: double): double</a:t>
              </a:r>
              <a:endParaRPr lang="pt-BR" sz="18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fr-F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+ Soma(x: String, y: String): String</a:t>
              </a:r>
              <a:endParaRPr lang="pt-BR" sz="1800" b="0" strike="noStrike" spc="-1">
                <a:latin typeface="Arial" panose="020B0604020202020204"/>
              </a:endParaRPr>
            </a:p>
          </p:txBody>
        </p:sp>
      </p:grpSp>
      <p:sp>
        <p:nvSpPr>
          <p:cNvPr id="300" name="CustomShape 8"/>
          <p:cNvSpPr/>
          <p:nvPr/>
        </p:nvSpPr>
        <p:spPr>
          <a:xfrm>
            <a:off x="971640" y="4571280"/>
            <a:ext cx="7488360" cy="27468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01" name="CustomShape 9"/>
          <p:cNvSpPr/>
          <p:nvPr/>
        </p:nvSpPr>
        <p:spPr>
          <a:xfrm>
            <a:off x="971640" y="5365080"/>
            <a:ext cx="7488360" cy="27468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Sobrecarga de Métodos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304" name="TextShape 3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01650" indent="-45656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Benefícios: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76605" lvl="1" indent="-4565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A sobrecarga de métodos evita a “poluição” dos nomes dos métodos.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464646"/>
                </a:solidFill>
                <a:latin typeface="Arial" panose="020B0604020202020204"/>
              </a:rPr>
              <a:t>Exercício - Sobrecarga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6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Crie uma classe pessoa com os atributos de nome, idade, altura e peso.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Crie os seguintes construtores em sobrecarga: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- vazio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- que receba nome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- que receba nome e idade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- que receba todos os atributos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Crie um método que retorne o valor de IMC dele que receba os atributos de altura e peso.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Crie uma sobrecarga no método para calcular o IMC que não receba nenhum parâmetro e utilize os valores dos atributos do objeto.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7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 sz="2800"/>
              <a:t>Exercicio 2</a:t>
            </a:r>
            <a:endParaRPr lang="en-US" altLang="pt-BR" sz="280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914400" y="1277620"/>
            <a:ext cx="7771765" cy="4741545"/>
          </a:xfrm>
        </p:spPr>
        <p:txBody>
          <a:bodyPr/>
          <a:p>
            <a:r>
              <a:rPr lang="en-US" altLang="pt-BR" sz="2400">
                <a:sym typeface="+mn-ea"/>
              </a:rPr>
              <a:t>Crie uma classe chamada Calculadora e f</a:t>
            </a:r>
            <a:r>
              <a:rPr lang="pt-BR" altLang="en-US" sz="2400">
                <a:sym typeface="+mn-ea"/>
              </a:rPr>
              <a:t>aça Polimorfismo de sobrecarga, ou seja, todos os métodos devem possuir o mesmo nome </a:t>
            </a:r>
            <a:r>
              <a:rPr lang="en-US" altLang="pt-BR" sz="2400">
                <a:sym typeface="+mn-ea"/>
              </a:rPr>
              <a:t>e ter as seguintes funcionalidades:</a:t>
            </a:r>
            <a:endParaRPr lang="pt-BR" altLang="en-US" sz="2400"/>
          </a:p>
          <a:p>
            <a:endParaRPr lang="pt-BR" altLang="en-US" sz="2400"/>
          </a:p>
          <a:p>
            <a:r>
              <a:rPr lang="pt-BR" altLang="en-US" sz="2400"/>
              <a:t>somar 2 números inteiros</a:t>
            </a:r>
            <a:endParaRPr lang="pt-BR" altLang="en-US" sz="2400"/>
          </a:p>
          <a:p>
            <a:r>
              <a:rPr lang="pt-BR" altLang="en-US" sz="2400"/>
              <a:t>somar 2 números double</a:t>
            </a:r>
            <a:endParaRPr lang="pt-BR" altLang="en-US" sz="2400"/>
          </a:p>
          <a:p>
            <a:r>
              <a:rPr lang="en-US" altLang="pt-BR" sz="2400"/>
              <a:t>somar 2 número String (faça a conversão de tipo)</a:t>
            </a:r>
            <a:endParaRPr lang="en-US" altLang="pt-BR" sz="2400"/>
          </a:p>
          <a:p>
            <a:r>
              <a:rPr lang="en-US" altLang="pt-BR" sz="2400"/>
              <a:t>somar </a:t>
            </a:r>
            <a:r>
              <a:rPr lang="pt-BR" altLang="en-US" sz="2400"/>
              <a:t>3 números inteiros</a:t>
            </a:r>
            <a:endParaRPr lang="pt-BR" altLang="en-US" sz="2400"/>
          </a:p>
          <a:p>
            <a:r>
              <a:rPr lang="pt-BR" altLang="en-US" sz="2400"/>
              <a:t>somar 4 números inteiros</a:t>
            </a:r>
            <a:endParaRPr lang="pt-BR" altLang="en-US" sz="2400"/>
          </a:p>
          <a:p>
            <a:r>
              <a:rPr lang="pt-BR" altLang="en-US" sz="2400"/>
              <a:t>somar </a:t>
            </a:r>
            <a:r>
              <a:rPr lang="en-US" altLang="pt-BR" sz="2400"/>
              <a:t>2</a:t>
            </a:r>
            <a:r>
              <a:rPr lang="pt-BR" altLang="en-US" sz="2400"/>
              <a:t> números </a:t>
            </a:r>
            <a:r>
              <a:rPr lang="en-US" altLang="pt-BR" sz="2400"/>
              <a:t>inteiros e 2 números </a:t>
            </a:r>
            <a:r>
              <a:rPr lang="pt-BR" altLang="en-US" sz="2400"/>
              <a:t>double</a:t>
            </a:r>
            <a:endParaRPr lang="pt-BR" altLang="en-US" sz="2400"/>
          </a:p>
          <a:p>
            <a:endParaRPr lang="pt-BR" altLang="en-US" sz="2400"/>
          </a:p>
          <a:p>
            <a:r>
              <a:rPr lang="pt-BR" altLang="en-US" sz="2400"/>
              <a:t>Crie uma classe Main capaz de testar todos estes métodos</a:t>
            </a:r>
            <a:endParaRPr lang="pt-BR" altLang="en-US" sz="2400"/>
          </a:p>
          <a:p>
            <a:endParaRPr lang="pt-BR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722160" y="9525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464646"/>
                </a:solidFill>
                <a:latin typeface="Arial" panose="020B0604020202020204"/>
              </a:rPr>
              <a:t>Sobrescrita de Métodos e </a:t>
            </a:r>
            <a:br>
              <a:rPr lang="pt-BR" sz="4400" b="0" strike="noStrike" spc="-1">
                <a:solidFill>
                  <a:srgbClr val="464646"/>
                </a:solidFill>
                <a:latin typeface="Arial" panose="020B0604020202020204"/>
              </a:rPr>
            </a:br>
            <a:r>
              <a:rPr lang="pt-BR" sz="4400" b="0" strike="noStrike" spc="-1">
                <a:solidFill>
                  <a:srgbClr val="464646"/>
                </a:solidFill>
                <a:latin typeface="Arial" panose="020B0604020202020204"/>
              </a:rPr>
              <a:t>Polimorfismo de Sobrescrita</a:t>
            </a:r>
            <a:endParaRPr lang="pt-BR" sz="44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9" name="TextShape 2"/>
          <p:cNvSpPr txBox="1"/>
          <p:nvPr/>
        </p:nvSpPr>
        <p:spPr>
          <a:xfrm>
            <a:off x="146160" y="62085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722160" y="2548080"/>
            <a:ext cx="7772040" cy="133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Sobrescrita de Métodos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2" name="TextShape 2"/>
          <p:cNvSpPr txBox="1"/>
          <p:nvPr/>
        </p:nvSpPr>
        <p:spPr>
          <a:xfrm>
            <a:off x="539640" y="1447920"/>
            <a:ext cx="8496000" cy="457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Ocorre quando a </a:t>
            </a:r>
            <a:r>
              <a:rPr lang="pt-BR" sz="2600" b="1" strike="noStrike" spc="-1">
                <a:solidFill>
                  <a:srgbClr val="000000"/>
                </a:solidFill>
                <a:latin typeface="Arial" panose="020B0604020202020204"/>
              </a:rPr>
              <a:t>subclasse</a:t>
            </a: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pt-BR" sz="2600" b="1" strike="noStrike" spc="-1">
                <a:solidFill>
                  <a:srgbClr val="0070C0"/>
                </a:solidFill>
                <a:latin typeface="Arial" panose="020B0604020202020204"/>
              </a:rPr>
              <a:t>altera o comportamento </a:t>
            </a: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herdado da </a:t>
            </a:r>
            <a:r>
              <a:rPr lang="pt-BR" sz="2600" b="1" strike="noStrike" spc="-1">
                <a:solidFill>
                  <a:srgbClr val="000000"/>
                </a:solidFill>
                <a:latin typeface="Arial" panose="020B0604020202020204"/>
              </a:rPr>
              <a:t>superclasse</a:t>
            </a: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Algumas regras: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74700" lvl="1" indent="-45529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Font typeface="Franklin Gothic Book"/>
              <a:buAutoNum type="arabicPeriod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A existência de </a:t>
            </a:r>
            <a:r>
              <a:rPr lang="pt-BR" sz="2400" b="1" strike="noStrike" spc="-1">
                <a:solidFill>
                  <a:srgbClr val="0070C0"/>
                </a:solidFill>
                <a:latin typeface="Arial" panose="020B0604020202020204"/>
              </a:rPr>
              <a:t>herança</a:t>
            </a:r>
            <a:r>
              <a:rPr lang="pt-BR" sz="2400" b="0" strike="noStrike" spc="-1">
                <a:solidFill>
                  <a:srgbClr val="0070C0"/>
                </a:solidFill>
                <a:latin typeface="Arial" panose="020B0604020202020204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entre as classes;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74700" lvl="1" indent="-45529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Font typeface="Franklin Gothic Book"/>
              <a:buAutoNum type="arabicPeriod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Os métodos da superclasse e da subclasse </a:t>
            </a:r>
            <a:r>
              <a:rPr lang="pt-BR" sz="2400" b="1" strike="noStrike" spc="-1">
                <a:solidFill>
                  <a:srgbClr val="0070C0"/>
                </a:solidFill>
                <a:latin typeface="Arial" panose="020B0604020202020204"/>
              </a:rPr>
              <a:t>DEVEM</a:t>
            </a:r>
            <a:r>
              <a:rPr lang="pt-BR" sz="2400" b="0" strike="noStrike" spc="-1">
                <a:solidFill>
                  <a:srgbClr val="0070C0"/>
                </a:solidFill>
                <a:latin typeface="Arial" panose="020B0604020202020204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possuir: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22325" lvl="2" indent="-227965">
              <a:lnSpc>
                <a:spcPct val="100000"/>
              </a:lnSpc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charset="2"/>
              <a:buChar char=""/>
            </a:pPr>
            <a:r>
              <a:rPr lang="pt-BR" sz="2200" b="1" strike="noStrike" spc="-1">
                <a:solidFill>
                  <a:srgbClr val="0070C0"/>
                </a:solidFill>
                <a:latin typeface="Arial" panose="020B0604020202020204"/>
              </a:rPr>
              <a:t>Mesma assinatura</a:t>
            </a: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(nome, tipo de retorno e parâmetros); e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22325" lvl="2" indent="-227965">
              <a:lnSpc>
                <a:spcPct val="100000"/>
              </a:lnSpc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charset="2"/>
              <a:buChar char=""/>
            </a:pPr>
            <a:r>
              <a:rPr lang="pt-BR" sz="2200" b="1" strike="noStrike" spc="-1">
                <a:solidFill>
                  <a:srgbClr val="0070C0"/>
                </a:solidFill>
                <a:latin typeface="Arial" panose="020B0604020202020204"/>
              </a:rPr>
              <a:t>Corpos diferentes</a:t>
            </a: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22325" lvl="2" indent="-227965">
              <a:lnSpc>
                <a:spcPct val="100000"/>
              </a:lnSpc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charset="2"/>
              <a:buChar char=""/>
            </a:pP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Esses métodos são implementados apenas </a:t>
            </a:r>
            <a:r>
              <a:rPr lang="pt-BR" sz="2200" b="1" strike="noStrike" spc="-1">
                <a:solidFill>
                  <a:srgbClr val="0070C0"/>
                </a:solidFill>
                <a:latin typeface="Arial" panose="020B0604020202020204"/>
              </a:rPr>
              <a:t>uma vez</a:t>
            </a: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 em </a:t>
            </a:r>
            <a:r>
              <a:rPr lang="pt-BR" sz="2200" b="1" strike="noStrike" spc="-1">
                <a:solidFill>
                  <a:srgbClr val="0070C0"/>
                </a:solidFill>
                <a:latin typeface="Arial" panose="020B0604020202020204"/>
              </a:rPr>
              <a:t>cada classe 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3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914400" y="1447920"/>
            <a:ext cx="8049960" cy="5149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15" name="TextShape 2"/>
          <p:cNvSpPr txBox="1"/>
          <p:nvPr/>
        </p:nvSpPr>
        <p:spPr>
          <a:xfrm>
            <a:off x="914400" y="274680"/>
            <a:ext cx="8049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3800" b="0" strike="noStrike" spc="-1">
                <a:solidFill>
                  <a:srgbClr val="464646"/>
                </a:solidFill>
                <a:latin typeface="Arial" panose="020B0604020202020204"/>
              </a:rPr>
              <a:t>Exemplo de Sobrescrita de Métodos</a:t>
            </a:r>
            <a:endParaRPr lang="pt-BR" sz="3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316" name="Group 3"/>
          <p:cNvGrpSpPr/>
          <p:nvPr/>
        </p:nvGrpSpPr>
        <p:grpSpPr>
          <a:xfrm>
            <a:off x="2287440" y="1413000"/>
            <a:ext cx="4444560" cy="2248920"/>
            <a:chOff x="2287440" y="1413000"/>
            <a:chExt cx="4444560" cy="2248920"/>
          </a:xfrm>
        </p:grpSpPr>
        <p:sp>
          <p:nvSpPr>
            <p:cNvPr id="317" name="CustomShape 4"/>
            <p:cNvSpPr/>
            <p:nvPr/>
          </p:nvSpPr>
          <p:spPr>
            <a:xfrm>
              <a:off x="2287440" y="1413000"/>
              <a:ext cx="444456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Animal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318" name="CustomShape 5"/>
            <p:cNvSpPr/>
            <p:nvPr/>
          </p:nvSpPr>
          <p:spPr>
            <a:xfrm>
              <a:off x="2287440" y="1803240"/>
              <a:ext cx="4444560" cy="6854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- nome: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- tamanho: int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319" name="CustomShape 6"/>
            <p:cNvSpPr/>
            <p:nvPr/>
          </p:nvSpPr>
          <p:spPr>
            <a:xfrm>
              <a:off x="2287440" y="2489040"/>
              <a:ext cx="4444560" cy="11728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+ Animal()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+ Animal(nome: String, tamanho: int)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0000"/>
                  </a:solidFill>
                  <a:latin typeface="Arial" panose="020B0604020202020204"/>
                </a:rPr>
                <a:t>+ Mover(m: int): void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  <p:sp>
        <p:nvSpPr>
          <p:cNvPr id="320" name="CustomShape 7"/>
          <p:cNvSpPr/>
          <p:nvPr/>
        </p:nvSpPr>
        <p:spPr>
          <a:xfrm rot="5400000" flipH="1" flipV="1">
            <a:off x="835200" y="2697840"/>
            <a:ext cx="2003040" cy="899640"/>
          </a:xfrm>
          <a:prstGeom prst="bentConnector2">
            <a:avLst/>
          </a:prstGeom>
          <a:noFill/>
          <a:ln w="34920">
            <a:solidFill>
              <a:schemeClr val="tx1"/>
            </a:solidFill>
            <a:miter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8"/>
          <p:cNvSpPr/>
          <p:nvPr/>
        </p:nvSpPr>
        <p:spPr>
          <a:xfrm rot="16200000" flipV="1">
            <a:off x="6262920" y="2616120"/>
            <a:ext cx="2003040" cy="1063440"/>
          </a:xfrm>
          <a:prstGeom prst="bentConnector2">
            <a:avLst/>
          </a:prstGeom>
          <a:noFill/>
          <a:ln w="34920">
            <a:solidFill>
              <a:schemeClr val="tx1"/>
            </a:solidFill>
            <a:miter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2" name="Group 9"/>
          <p:cNvGrpSpPr/>
          <p:nvPr/>
        </p:nvGrpSpPr>
        <p:grpSpPr>
          <a:xfrm>
            <a:off x="235080" y="4149720"/>
            <a:ext cx="3816000" cy="2037960"/>
            <a:chOff x="235080" y="4149720"/>
            <a:chExt cx="3816000" cy="2037960"/>
          </a:xfrm>
        </p:grpSpPr>
        <p:grpSp>
          <p:nvGrpSpPr>
            <p:cNvPr id="323" name="Group 10"/>
            <p:cNvGrpSpPr/>
            <p:nvPr/>
          </p:nvGrpSpPr>
          <p:grpSpPr>
            <a:xfrm>
              <a:off x="235080" y="4149720"/>
              <a:ext cx="3816000" cy="2037960"/>
              <a:chOff x="235080" y="4149720"/>
              <a:chExt cx="3816000" cy="2037960"/>
            </a:xfrm>
          </p:grpSpPr>
          <p:sp>
            <p:nvSpPr>
              <p:cNvPr id="324" name="CustomShape 11"/>
              <p:cNvSpPr/>
              <p:nvPr/>
            </p:nvSpPr>
            <p:spPr>
              <a:xfrm>
                <a:off x="235080" y="4149720"/>
                <a:ext cx="3816000" cy="413640"/>
              </a:xfrm>
              <a:prstGeom prst="rect">
                <a:avLst/>
              </a:prstGeom>
              <a:solidFill>
                <a:srgbClr val="00B0F0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lang="pt-BR" sz="2000" b="1" strike="noStrike" spc="-1">
                    <a:solidFill>
                      <a:srgbClr val="000000"/>
                    </a:solidFill>
                    <a:latin typeface="Arial" panose="020B0604020202020204"/>
                  </a:rPr>
                  <a:t>Gato</a:t>
                </a:r>
                <a:endParaRPr lang="pt-BR" sz="2000" b="0" strike="noStrike" spc="-1">
                  <a:latin typeface="Arial" panose="020B0604020202020204"/>
                </a:endParaRPr>
              </a:p>
            </p:txBody>
          </p:sp>
          <p:sp>
            <p:nvSpPr>
              <p:cNvPr id="325" name="CustomShape 12"/>
              <p:cNvSpPr/>
              <p:nvPr/>
            </p:nvSpPr>
            <p:spPr>
              <a:xfrm>
                <a:off x="235080" y="4909320"/>
                <a:ext cx="3816000" cy="1278360"/>
              </a:xfrm>
              <a:prstGeom prst="rect">
                <a:avLst/>
              </a:prstGeom>
              <a:solidFill>
                <a:srgbClr val="00B0F0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lang="pt-BR" sz="1800" b="0" strike="noStrike" spc="-1">
                    <a:solidFill>
                      <a:srgbClr val="000000"/>
                    </a:solidFill>
                    <a:latin typeface="Arial" panose="020B0604020202020204"/>
                  </a:rPr>
                  <a:t>+ Gato()</a:t>
                </a:r>
                <a:endParaRPr lang="pt-BR" sz="1800" b="0" strike="noStrike" spc="-1">
                  <a:latin typeface="Arial" panose="020B0604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1800" b="0" strike="noStrike" spc="-1">
                    <a:solidFill>
                      <a:srgbClr val="000000"/>
                    </a:solidFill>
                    <a:latin typeface="Arial" panose="020B0604020202020204"/>
                  </a:rPr>
                  <a:t>+ Gato(nome: String, tamanho: int)</a:t>
                </a:r>
                <a:endParaRPr lang="pt-BR" sz="1800" b="0" strike="noStrike" spc="-1">
                  <a:latin typeface="Arial" panose="020B0604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1800" b="1" strike="noStrike" spc="-1">
                    <a:solidFill>
                      <a:srgbClr val="FF0000"/>
                    </a:solidFill>
                    <a:latin typeface="Arial" panose="020B0604020202020204"/>
                  </a:rPr>
                  <a:t>+ Mover(m: int): void</a:t>
                </a:r>
                <a:endParaRPr lang="pt-BR" sz="1800" b="0" strike="noStrike" spc="-1">
                  <a:latin typeface="Arial" panose="020B0604020202020204"/>
                </a:endParaRPr>
              </a:p>
            </p:txBody>
          </p:sp>
        </p:grpSp>
        <p:sp>
          <p:nvSpPr>
            <p:cNvPr id="326" name="CustomShape 13"/>
            <p:cNvSpPr/>
            <p:nvPr/>
          </p:nvSpPr>
          <p:spPr>
            <a:xfrm>
              <a:off x="235080" y="4533840"/>
              <a:ext cx="3816000" cy="4140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7" name="Group 14"/>
          <p:cNvGrpSpPr/>
          <p:nvPr/>
        </p:nvGrpSpPr>
        <p:grpSpPr>
          <a:xfrm>
            <a:off x="4843440" y="4149720"/>
            <a:ext cx="4105080" cy="2076120"/>
            <a:chOff x="4843440" y="4149720"/>
            <a:chExt cx="4105080" cy="2076120"/>
          </a:xfrm>
        </p:grpSpPr>
        <p:grpSp>
          <p:nvGrpSpPr>
            <p:cNvPr id="328" name="Group 15"/>
            <p:cNvGrpSpPr/>
            <p:nvPr/>
          </p:nvGrpSpPr>
          <p:grpSpPr>
            <a:xfrm>
              <a:off x="4843440" y="4149720"/>
              <a:ext cx="4105080" cy="2076120"/>
              <a:chOff x="4843440" y="4149720"/>
              <a:chExt cx="4105080" cy="2076120"/>
            </a:xfrm>
          </p:grpSpPr>
          <p:sp>
            <p:nvSpPr>
              <p:cNvPr id="329" name="CustomShape 16"/>
              <p:cNvSpPr/>
              <p:nvPr/>
            </p:nvSpPr>
            <p:spPr>
              <a:xfrm>
                <a:off x="4843440" y="4149720"/>
                <a:ext cx="4105080" cy="414000"/>
              </a:xfrm>
              <a:prstGeom prst="rect">
                <a:avLst/>
              </a:prstGeom>
              <a:solidFill>
                <a:srgbClr val="00B0F0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lang="pt-BR" sz="2000" b="1" strike="noStrike" spc="-1">
                    <a:solidFill>
                      <a:srgbClr val="000000"/>
                    </a:solidFill>
                    <a:latin typeface="Arial" panose="020B0604020202020204"/>
                  </a:rPr>
                  <a:t>Peixe</a:t>
                </a:r>
                <a:endParaRPr lang="pt-BR" sz="2000" b="0" strike="noStrike" spc="-1">
                  <a:latin typeface="Arial" panose="020B0604020202020204"/>
                </a:endParaRPr>
              </a:p>
            </p:txBody>
          </p:sp>
          <p:sp>
            <p:nvSpPr>
              <p:cNvPr id="330" name="CustomShape 17"/>
              <p:cNvSpPr/>
              <p:nvPr/>
            </p:nvSpPr>
            <p:spPr>
              <a:xfrm>
                <a:off x="4843440" y="4948200"/>
                <a:ext cx="4105080" cy="1277640"/>
              </a:xfrm>
              <a:prstGeom prst="rect">
                <a:avLst/>
              </a:prstGeom>
              <a:solidFill>
                <a:srgbClr val="00B0F0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lang="pt-BR" sz="1800" b="0" strike="noStrike" spc="-1">
                    <a:solidFill>
                      <a:srgbClr val="000000"/>
                    </a:solidFill>
                    <a:latin typeface="Arial" panose="020B0604020202020204"/>
                  </a:rPr>
                  <a:t>+ Peixe()</a:t>
                </a:r>
                <a:endParaRPr lang="pt-BR" sz="1800" b="0" strike="noStrike" spc="-1">
                  <a:latin typeface="Arial" panose="020B0604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1800" b="0" strike="noStrike" spc="-1">
                    <a:solidFill>
                      <a:srgbClr val="000000"/>
                    </a:solidFill>
                    <a:latin typeface="Arial" panose="020B0604020202020204"/>
                  </a:rPr>
                  <a:t>+ Peixe(nome: String, tamanho: int)</a:t>
                </a:r>
                <a:endParaRPr lang="pt-BR" sz="1800" b="0" strike="noStrike" spc="-1">
                  <a:latin typeface="Arial" panose="020B0604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1800" b="1" strike="noStrike" spc="-1">
                    <a:solidFill>
                      <a:srgbClr val="FF0000"/>
                    </a:solidFill>
                    <a:latin typeface="Arial" panose="020B0604020202020204"/>
                  </a:rPr>
                  <a:t>+ Mover(m: int): void</a:t>
                </a:r>
                <a:endParaRPr lang="pt-BR" sz="1800" b="0" strike="noStrike" spc="-1">
                  <a:latin typeface="Arial" panose="020B0604020202020204"/>
                </a:endParaRPr>
              </a:p>
            </p:txBody>
          </p:sp>
        </p:grpSp>
        <p:sp>
          <p:nvSpPr>
            <p:cNvPr id="331" name="CustomShape 18"/>
            <p:cNvSpPr/>
            <p:nvPr/>
          </p:nvSpPr>
          <p:spPr>
            <a:xfrm>
              <a:off x="4843440" y="4554360"/>
              <a:ext cx="4105080" cy="4140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2" name="TextShape 19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Tópicos da Aula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2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243" name="TextShape 3"/>
          <p:cNvSpPr txBox="1"/>
          <p:nvPr/>
        </p:nvSpPr>
        <p:spPr>
          <a:xfrm>
            <a:off x="914400" y="1447920"/>
            <a:ext cx="7905240" cy="50050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73050" indent="-272415">
              <a:lnSpc>
                <a:spcPct val="15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Polimorfismo em POO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8005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Principais Tipos de Polimorfismo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5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Sobrecarga de Métodos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8005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Exemplos de Sobrecarga de Métodos em Java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8005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Polimorfismo a partir da Sobrecarga de Métodos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5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Sobrescrita de Método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8005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Exemplos de Sobrescrita de Métodos em Java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8005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Polimorfismo a partir de uma Sobrescrita de Métodos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914400" y="274680"/>
            <a:ext cx="81212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3800" b="0" strike="noStrike" spc="-1">
                <a:solidFill>
                  <a:srgbClr val="464646"/>
                </a:solidFill>
                <a:latin typeface="Arial" panose="020B0604020202020204"/>
              </a:rPr>
              <a:t>Exemplo de Sobrescrita de Métodos</a:t>
            </a:r>
            <a:endParaRPr lang="pt-BR" sz="3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468360" y="1447920"/>
            <a:ext cx="8351640" cy="2052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noAutofit/>
          </a:bodyPr>
          <a:p>
            <a:pPr marL="273050" indent="-272415">
              <a:lnSpc>
                <a:spcPct val="75000"/>
              </a:lnSpc>
              <a:spcBef>
                <a:spcPts val="575"/>
              </a:spcBef>
              <a:buClr>
                <a:srgbClr val="00B0F0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Implementando a classe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Animal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em Java: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public class Animal{ 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private String nome;    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private int tamanho;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public void Mover(int m){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   System.out.println("</a:t>
            </a:r>
            <a:r>
              <a:rPr lang="pt-BR" sz="1700" b="0" strike="noStrike" spc="-1">
                <a:solidFill>
                  <a:srgbClr val="00B050"/>
                </a:solidFill>
                <a:latin typeface="Courier New" panose="02070309020205020404"/>
              </a:rPr>
              <a:t>O animal moveu</a:t>
            </a: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"+ m +"</a:t>
            </a:r>
            <a:r>
              <a:rPr lang="pt-BR" sz="1700" b="0" strike="noStrike" spc="-1">
                <a:solidFill>
                  <a:srgbClr val="00B050"/>
                </a:solidFill>
                <a:latin typeface="Courier New" panose="02070309020205020404"/>
              </a:rPr>
              <a:t>metros.</a:t>
            </a: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");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   } 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}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468360" y="3573360"/>
            <a:ext cx="8351640" cy="1510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73050" indent="-272415">
              <a:lnSpc>
                <a:spcPct val="75000"/>
              </a:lnSpc>
              <a:spcBef>
                <a:spcPts val="575"/>
              </a:spcBef>
              <a:buClr>
                <a:srgbClr val="00B0F0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Implementando a classe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Gato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que herda da classe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Animal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pt-BR" sz="1800" b="0" strike="noStrike" spc="-1">
              <a:latin typeface="Arial" panose="020B0604020202020204"/>
            </a:endParaRPr>
          </a:p>
          <a:p>
            <a:pPr marL="617855" lvl="1" indent="-342900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public class Gato </a:t>
            </a:r>
            <a:r>
              <a:rPr lang="pt-BR" sz="1700" b="1" strike="noStrike" spc="-1">
                <a:solidFill>
                  <a:srgbClr val="FF0000"/>
                </a:solidFill>
                <a:latin typeface="Courier New" panose="02070309020205020404"/>
              </a:rPr>
              <a:t>extends</a:t>
            </a:r>
            <a:r>
              <a:rPr lang="pt-BR" sz="1700" b="0" strike="noStrike" spc="-1">
                <a:solidFill>
                  <a:srgbClr val="FF0000"/>
                </a:solidFill>
                <a:latin typeface="Courier New" panose="02070309020205020404"/>
              </a:rPr>
              <a:t> </a:t>
            </a: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Animal{ </a:t>
            </a:r>
            <a:endParaRPr lang="pt-BR" sz="1700" b="0" strike="noStrike" spc="-1">
              <a:latin typeface="Arial" panose="020B0604020202020204"/>
            </a:endParaRPr>
          </a:p>
          <a:p>
            <a:pPr marL="617855" lvl="1" indent="-342900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   public void Mover(int m){</a:t>
            </a:r>
            <a:endParaRPr lang="pt-BR" sz="1700" b="0" strike="noStrike" spc="-1">
              <a:latin typeface="Arial" panose="020B0604020202020204"/>
            </a:endParaRPr>
          </a:p>
          <a:p>
            <a:pPr marL="617855" lvl="1" indent="-342900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      System.out.println("</a:t>
            </a:r>
            <a:r>
              <a:rPr lang="en-US" sz="1700" b="0" strike="noStrike" spc="-1">
                <a:solidFill>
                  <a:srgbClr val="00B050"/>
                </a:solidFill>
                <a:latin typeface="Courier New" panose="02070309020205020404"/>
              </a:rPr>
              <a:t>O gato andou</a:t>
            </a: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" + m + "</a:t>
            </a:r>
            <a:r>
              <a:rPr lang="en-US" sz="1700" b="0" strike="noStrike" spc="-1">
                <a:solidFill>
                  <a:srgbClr val="00B050"/>
                </a:solidFill>
                <a:latin typeface="Courier New" panose="02070309020205020404"/>
              </a:rPr>
              <a:t>metros.</a:t>
            </a: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");</a:t>
            </a:r>
            <a:endParaRPr lang="pt-BR" sz="1700" b="0" strike="noStrike" spc="-1">
              <a:latin typeface="Arial" panose="020B0604020202020204"/>
            </a:endParaRPr>
          </a:p>
          <a:p>
            <a:pPr marL="617855" lvl="1" indent="-342900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   }</a:t>
            </a:r>
            <a:endParaRPr lang="pt-BR" sz="1700" b="0" strike="noStrike" spc="-1">
              <a:latin typeface="Arial" panose="020B0604020202020204"/>
            </a:endParaRPr>
          </a:p>
          <a:p>
            <a:pPr marL="617855" lvl="1" indent="-342900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}</a:t>
            </a:r>
            <a:endParaRPr lang="pt-BR" sz="1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0" algn="l"/>
              </a:tabLst>
            </a:pPr>
            <a:endParaRPr lang="pt-BR" sz="1700" b="0" strike="noStrike" spc="-1">
              <a:latin typeface="Arial" panose="020B0604020202020204"/>
            </a:endParaRPr>
          </a:p>
        </p:txBody>
      </p:sp>
      <p:sp>
        <p:nvSpPr>
          <p:cNvPr id="336" name="CustomShape 4"/>
          <p:cNvSpPr/>
          <p:nvPr/>
        </p:nvSpPr>
        <p:spPr>
          <a:xfrm>
            <a:off x="683640" y="4077000"/>
            <a:ext cx="7920720" cy="23724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7" name="CustomShape 5"/>
          <p:cNvSpPr/>
          <p:nvPr/>
        </p:nvSpPr>
        <p:spPr>
          <a:xfrm>
            <a:off x="683640" y="2449080"/>
            <a:ext cx="7920720" cy="23724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8" name="CustomShape 6"/>
          <p:cNvSpPr/>
          <p:nvPr/>
        </p:nvSpPr>
        <p:spPr>
          <a:xfrm>
            <a:off x="468360" y="5157720"/>
            <a:ext cx="8351640" cy="1510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73050" indent="-272415">
              <a:lnSpc>
                <a:spcPct val="75000"/>
              </a:lnSpc>
              <a:spcBef>
                <a:spcPts val="575"/>
              </a:spcBef>
              <a:buClr>
                <a:srgbClr val="00B0F0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Implementando a classe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Peixe 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que herda da classe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Animal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:</a:t>
            </a:r>
            <a:endParaRPr lang="pt-BR" sz="1800" b="0" strike="noStrike" spc="-1">
              <a:latin typeface="Arial" panose="020B0604020202020204"/>
            </a:endParaRPr>
          </a:p>
          <a:p>
            <a:pPr marL="617855" lvl="1" indent="-342900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public class Peixe </a:t>
            </a:r>
            <a:r>
              <a:rPr lang="pt-BR" sz="1700" b="1" strike="noStrike" spc="-1">
                <a:solidFill>
                  <a:srgbClr val="FF0000"/>
                </a:solidFill>
                <a:latin typeface="Courier New" panose="02070309020205020404"/>
              </a:rPr>
              <a:t>extends</a:t>
            </a:r>
            <a:r>
              <a:rPr lang="pt-BR" sz="1700" b="0" strike="noStrike" spc="-1">
                <a:solidFill>
                  <a:srgbClr val="FF0000"/>
                </a:solidFill>
                <a:latin typeface="Courier New" panose="02070309020205020404"/>
              </a:rPr>
              <a:t> </a:t>
            </a: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Animal{ </a:t>
            </a:r>
            <a:endParaRPr lang="pt-BR" sz="1700" b="0" strike="noStrike" spc="-1">
              <a:latin typeface="Arial" panose="020B0604020202020204"/>
            </a:endParaRPr>
          </a:p>
          <a:p>
            <a:pPr marL="617855" lvl="1" indent="-342900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   public void Mover(int m){</a:t>
            </a:r>
            <a:endParaRPr lang="pt-BR" sz="1700" b="0" strike="noStrike" spc="-1">
              <a:latin typeface="Arial" panose="020B0604020202020204"/>
            </a:endParaRPr>
          </a:p>
          <a:p>
            <a:pPr marL="617855" lvl="1" indent="-342900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      System.out.println("</a:t>
            </a:r>
            <a:r>
              <a:rPr lang="en-US" sz="1700" b="0" strike="noStrike" spc="-1">
                <a:solidFill>
                  <a:srgbClr val="00B050"/>
                </a:solidFill>
                <a:latin typeface="Courier New" panose="02070309020205020404"/>
              </a:rPr>
              <a:t>O peixe nadou </a:t>
            </a: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" + m+"</a:t>
            </a:r>
            <a:r>
              <a:rPr lang="en-US" sz="1700" b="0" strike="noStrike" spc="-1">
                <a:solidFill>
                  <a:srgbClr val="00B050"/>
                </a:solidFill>
                <a:latin typeface="Courier New" panose="02070309020205020404"/>
              </a:rPr>
              <a:t>metros.</a:t>
            </a: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");</a:t>
            </a:r>
            <a:endParaRPr lang="pt-BR" sz="1700" b="0" strike="noStrike" spc="-1">
              <a:latin typeface="Arial" panose="020B0604020202020204"/>
            </a:endParaRPr>
          </a:p>
          <a:p>
            <a:pPr marL="617855" lvl="1" indent="-342900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   }</a:t>
            </a:r>
            <a:endParaRPr lang="pt-BR" sz="1700" b="0" strike="noStrike" spc="-1">
              <a:latin typeface="Arial" panose="020B0604020202020204"/>
            </a:endParaRPr>
          </a:p>
          <a:p>
            <a:pPr marL="617855" lvl="1" indent="-342900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}</a:t>
            </a:r>
            <a:endParaRPr lang="pt-BR" sz="17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tabLst>
                <a:tab pos="0" algn="l"/>
              </a:tabLst>
            </a:pPr>
            <a:endParaRPr lang="pt-BR" sz="1700" b="0" strike="noStrike" spc="-1">
              <a:latin typeface="Arial" panose="020B0604020202020204"/>
            </a:endParaRPr>
          </a:p>
        </p:txBody>
      </p:sp>
      <p:sp>
        <p:nvSpPr>
          <p:cNvPr id="339" name="CustomShape 7"/>
          <p:cNvSpPr/>
          <p:nvPr/>
        </p:nvSpPr>
        <p:spPr>
          <a:xfrm>
            <a:off x="683640" y="5675760"/>
            <a:ext cx="7920720" cy="23724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0" name="TextShape 8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68360" y="1447920"/>
            <a:ext cx="8496000" cy="5005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Observe que o método </a:t>
            </a: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“</a:t>
            </a:r>
            <a:r>
              <a:rPr lang="pt-BR" sz="2000" b="1" i="1" strike="noStrike" spc="-1">
                <a:solidFill>
                  <a:srgbClr val="000000"/>
                </a:solidFill>
                <a:latin typeface="Arial" panose="020B0604020202020204"/>
              </a:rPr>
              <a:t>main</a:t>
            </a: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”</a:t>
            </a: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...</a:t>
            </a:r>
            <a:endParaRPr lang="pt-BR" sz="2000" b="0" strike="noStrike" spc="-1">
              <a:latin typeface="Arial" panose="020B0604020202020204"/>
            </a:endParaRPr>
          </a:p>
          <a:p>
            <a:pPr marL="548005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Na linha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2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é declarado um objeto (variável) chamado animal do tipo Animal;</a:t>
            </a:r>
            <a:endParaRPr lang="pt-BR" sz="1800" b="0" strike="noStrike" spc="-1">
              <a:latin typeface="Arial" panose="020B0604020202020204"/>
            </a:endParaRPr>
          </a:p>
          <a:p>
            <a:pPr marL="548005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Na linha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3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é criado um objeto do tipo </a:t>
            </a: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</a:rPr>
              <a:t>Gato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, ou seja, o objeto animal agora possui as características da subclasse </a:t>
            </a: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</a:rPr>
              <a:t>Gato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;</a:t>
            </a:r>
            <a:endParaRPr lang="pt-BR" sz="1800" b="0" strike="noStrike" spc="-1">
              <a:latin typeface="Arial" panose="020B0604020202020204"/>
            </a:endParaRPr>
          </a:p>
          <a:p>
            <a:pPr marL="548005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A linha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4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imprime na tela a seguinte mensagem: "</a:t>
            </a:r>
            <a:r>
              <a:rPr lang="pt-BR" sz="1800" b="0" i="1" strike="noStrike" spc="-1">
                <a:solidFill>
                  <a:srgbClr val="FF0000"/>
                </a:solidFill>
                <a:latin typeface="Arial" panose="020B0604020202020204"/>
              </a:rPr>
              <a:t>O gato andou 5 metros.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"</a:t>
            </a:r>
            <a:endParaRPr lang="pt-BR" sz="1800" b="0" strike="noStrike" spc="-1">
              <a:latin typeface="Arial" panose="020B0604020202020204"/>
            </a:endParaRPr>
          </a:p>
          <a:p>
            <a:pPr marL="548005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Na linha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5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é criado um objeto do tipo </a:t>
            </a: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</a:rPr>
              <a:t>Peixe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, ou seja, o objeto animal possui agora as características da subclasse </a:t>
            </a: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</a:rPr>
              <a:t>Peixe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; e</a:t>
            </a:r>
            <a:endParaRPr lang="pt-BR" sz="1800" b="0" strike="noStrike" spc="-1">
              <a:latin typeface="Arial" panose="020B0604020202020204"/>
            </a:endParaRPr>
          </a:p>
          <a:p>
            <a:pPr marL="548005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A linha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6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imprime na tela a seguinte mensagem: "</a:t>
            </a:r>
            <a:r>
              <a:rPr lang="pt-BR" sz="1800" b="0" i="1" strike="noStrike" spc="-1">
                <a:solidFill>
                  <a:srgbClr val="FF0000"/>
                </a:solidFill>
                <a:latin typeface="Arial" panose="020B0604020202020204"/>
              </a:rPr>
              <a:t>O peixe nadou 5 metros.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"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3200" b="0" strike="noStrike" spc="-1">
                <a:solidFill>
                  <a:srgbClr val="464646"/>
                </a:solidFill>
                <a:latin typeface="Arial" panose="020B0604020202020204"/>
              </a:rPr>
              <a:t>Exemplo da ocorrência de Polimorfismo a partir da Sobrescrita de Métodos</a:t>
            </a:r>
            <a:endParaRPr lang="pt-BR" sz="32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344" name="TextShape 4"/>
          <p:cNvSpPr txBox="1"/>
          <p:nvPr/>
        </p:nvSpPr>
        <p:spPr>
          <a:xfrm>
            <a:off x="468360" y="1447920"/>
            <a:ext cx="8351640" cy="20523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>
            <a:noAutofit/>
          </a:bodyPr>
          <a:p>
            <a:pPr marL="273050" indent="-272415">
              <a:lnSpc>
                <a:spcPct val="75000"/>
              </a:lnSpc>
              <a:spcBef>
                <a:spcPts val="575"/>
              </a:spcBef>
              <a:buClr>
                <a:srgbClr val="00B0F0"/>
              </a:buClr>
              <a:buSzPct val="85000"/>
              <a:buFont typeface="Wingdings 2" panose="05020102010507070707" charset="2"/>
              <a:buChar char=""/>
            </a:pP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Implementando o método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main</a:t>
            </a:r>
            <a:r>
              <a:rPr lang="pt-BR" sz="1800" b="0" strike="noStrike" spc="-1">
                <a:solidFill>
                  <a:srgbClr val="000000"/>
                </a:solidFill>
                <a:latin typeface="Arial" panose="020B0604020202020204"/>
              </a:rPr>
              <a:t> para chamar as classes:</a:t>
            </a:r>
            <a:endParaRPr lang="pt-B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public static main(String[] args) {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   Animal animal = new Animal();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   animal = new Gato();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   animal.Mover(5); 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   animal = new Peixe(); 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en-US" sz="1700" b="0" strike="noStrike" spc="-1">
                <a:solidFill>
                  <a:srgbClr val="002060"/>
                </a:solidFill>
                <a:latin typeface="Courier New" panose="02070309020205020404"/>
              </a:rPr>
              <a:t>   animal.Mover(5); 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32155" lvl="1" indent="-456565">
              <a:lnSpc>
                <a:spcPct val="75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Franklin Gothic Book"/>
              <a:buAutoNum type="arabicPeriod"/>
            </a:pPr>
            <a:r>
              <a:rPr lang="pt-BR" sz="1700" b="0" strike="noStrike" spc="-1">
                <a:solidFill>
                  <a:srgbClr val="002060"/>
                </a:solidFill>
                <a:latin typeface="Courier New" panose="02070309020205020404"/>
              </a:rPr>
              <a:t>}</a:t>
            </a:r>
            <a:endParaRPr lang="pt-BR" sz="17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5" name="CustomShape 5"/>
          <p:cNvSpPr/>
          <p:nvPr/>
        </p:nvSpPr>
        <p:spPr>
          <a:xfrm>
            <a:off x="683640" y="2217240"/>
            <a:ext cx="7920720" cy="48348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683640" y="1953360"/>
            <a:ext cx="7920720" cy="23724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47" name="CustomShape 7"/>
          <p:cNvSpPr/>
          <p:nvPr/>
        </p:nvSpPr>
        <p:spPr>
          <a:xfrm>
            <a:off x="683640" y="2701080"/>
            <a:ext cx="7920720" cy="483480"/>
          </a:xfrm>
          <a:prstGeom prst="rect">
            <a:avLst/>
          </a:prstGeom>
          <a:noFill/>
          <a:ln w="38160" cap="sq">
            <a:solidFill>
              <a:srgbClr val="FF0000"/>
            </a:solidFill>
            <a:round/>
            <a:tailEnd type="arrow" w="med" len="med"/>
          </a:ln>
          <a:effectLst>
            <a:softEdge rad="12700"/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Dúvidas?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9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pic>
        <p:nvPicPr>
          <p:cNvPr id="350" name="Picture 2" descr="C:\Users\Fernando\Desktop\Itens Area de Trabalho\Duvida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3185640" y="1556640"/>
            <a:ext cx="3294360" cy="4013640"/>
          </a:xfrm>
          <a:prstGeom prst="rect">
            <a:avLst/>
          </a:prstGeom>
          <a:ln>
            <a:noFill/>
          </a:ln>
          <a:effectLst>
            <a:outerShdw blurRad="50800" dist="38160" dir="5400000" algn="t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351" name="CustomShape 3"/>
          <p:cNvSpPr/>
          <p:nvPr/>
        </p:nvSpPr>
        <p:spPr>
          <a:xfrm>
            <a:off x="914400" y="5589720"/>
            <a:ext cx="7772040" cy="1007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Prof. M.Sc. Fernando Roberto Proença</a:t>
            </a:r>
            <a:endParaRPr lang="pt-BR" sz="2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pt-BR" sz="2600" b="0" i="1" strike="noStrike" spc="-1">
                <a:solidFill>
                  <a:srgbClr val="0000FF"/>
                </a:solidFill>
                <a:latin typeface="Arial" panose="020B0604020202020204"/>
              </a:rPr>
              <a:t>fernandoproenca@libertas.edu.br</a:t>
            </a:r>
            <a:endParaRPr lang="pt-BR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914400" y="5067360"/>
            <a:ext cx="7314840" cy="522000"/>
          </a:xfrm>
          <a:prstGeom prst="rect">
            <a:avLst/>
          </a:prstGeom>
          <a:noFill/>
          <a:ln>
            <a:noFill/>
          </a:ln>
        </p:spPr>
        <p:txBody>
          <a:bodyPr bIns="91440" anchor="ctr">
            <a:noAutofit/>
          </a:bodyPr>
          <a:p>
            <a:pPr algn="ctr">
              <a:lnSpc>
                <a:spcPct val="100000"/>
              </a:lnSpc>
            </a:pPr>
            <a:r>
              <a:rPr lang="pt-BR" sz="4400" b="1" strike="noStrike" spc="-1">
                <a:solidFill>
                  <a:srgbClr val="464646"/>
                </a:solidFill>
                <a:latin typeface="Arial" panose="020B0604020202020204"/>
              </a:rPr>
              <a:t>Vamos para a Prática!!!</a:t>
            </a:r>
            <a:endParaRPr lang="pt-BR" sz="44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353" name="Picture 2" descr="C:\Users\Fernando\Desktop\hacker2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5435640" y="671400"/>
            <a:ext cx="3096720" cy="3390480"/>
          </a:xfrm>
          <a:prstGeom prst="rect">
            <a:avLst/>
          </a:prstGeom>
          <a:ln>
            <a:noFill/>
          </a:ln>
        </p:spPr>
      </p:pic>
      <p:pic>
        <p:nvPicPr>
          <p:cNvPr id="354" name="Picture 3" descr="C:\Users\Fernando\Desktop\programador_feliz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20800" y="822240"/>
            <a:ext cx="3168360" cy="3254040"/>
          </a:xfrm>
          <a:prstGeom prst="rect">
            <a:avLst/>
          </a:prstGeom>
          <a:ln>
            <a:noFill/>
          </a:ln>
        </p:spPr>
      </p:pic>
      <p:sp>
        <p:nvSpPr>
          <p:cNvPr id="355" name="TextShape 2"/>
          <p:cNvSpPr txBox="1"/>
          <p:nvPr/>
        </p:nvSpPr>
        <p:spPr>
          <a:xfrm>
            <a:off x="146160" y="62085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7915" y="1318895"/>
            <a:ext cx="3743960" cy="4220210"/>
          </a:xfrm>
        </p:spPr>
        <p:txBody>
          <a:bodyPr anchor="t" anchorCtr="0"/>
          <a:p>
            <a:r>
              <a:rPr lang="pt-PT" altLang="pt-BR"/>
              <a:t>Sobreposição/ Sobrescrita / Override</a:t>
            </a:r>
            <a:br>
              <a:rPr lang="pt-PT" altLang="pt-BR"/>
            </a:br>
            <a:br>
              <a:rPr lang="pt-PT" altLang="pt-BR"/>
            </a:br>
            <a:r>
              <a:rPr lang="pt-PT" altLang="pt-BR"/>
              <a:t>reescrever o mesmo nome de método com os mesmo parâmetros na classe Filha. Desta forma o ação do método é socrescrita sobre o método original da classe Pai.</a:t>
            </a:r>
            <a:br>
              <a:rPr lang="pt-PT" altLang="pt-BR"/>
            </a:br>
            <a:br>
              <a:rPr lang="pt-PT" altLang="pt-BR"/>
            </a:br>
            <a:r>
              <a:rPr lang="pt-PT" altLang="pt-BR"/>
              <a:t>pode-se utilizar uma annotation </a:t>
            </a:r>
            <a:br>
              <a:rPr lang="pt-PT" altLang="pt-BR"/>
            </a:br>
            <a:r>
              <a:rPr lang="pt-PT" altLang="pt-BR"/>
              <a:t>@override</a:t>
            </a:r>
            <a:endParaRPr lang="pt-PT" altLang="pt-BR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290195" y="118745"/>
            <a:ext cx="8254365" cy="1086485"/>
          </a:xfrm>
        </p:spPr>
        <p:txBody>
          <a:bodyPr/>
          <a:p>
            <a:pPr algn="ctr"/>
            <a:r>
              <a:rPr lang="pt-PT" altLang="pt-BR" sz="3600"/>
              <a:t>Tipos de Polimorfismo</a:t>
            </a:r>
            <a:endParaRPr lang="pt-PT" altLang="pt-BR" sz="3600"/>
          </a:p>
        </p:txBody>
      </p:sp>
      <p:sp>
        <p:nvSpPr>
          <p:cNvPr id="4" name="Título 1"/>
          <p:cNvSpPr>
            <a:spLocks noGrp="1"/>
          </p:cNvSpPr>
          <p:nvPr/>
        </p:nvSpPr>
        <p:spPr>
          <a:xfrm>
            <a:off x="451485" y="1496695"/>
            <a:ext cx="3743960" cy="36131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/>
          </a:lstStyle>
          <a:p>
            <a:r>
              <a:rPr lang="pt-PT" altLang="pt-BR"/>
              <a:t>Sobrecarga:</a:t>
            </a:r>
            <a:endParaRPr lang="pt-PT" altLang="pt-BR"/>
          </a:p>
          <a:p>
            <a:endParaRPr lang="pt-PT" altLang="pt-BR"/>
          </a:p>
          <a:p>
            <a:r>
              <a:rPr lang="pt-PT" altLang="pt-BR"/>
              <a:t>reescrever o mesmo nome de método dentro da mesma classe, porém com parâmetros diferentes.</a:t>
            </a:r>
            <a:endParaRPr lang="pt-PT" altLang="pt-BR"/>
          </a:p>
          <a:p>
            <a:endParaRPr lang="pt-PT" altLang="pt-BR"/>
          </a:p>
          <a:p>
            <a:r>
              <a:rPr lang="pt-PT" altLang="pt-BR"/>
              <a:t>Exemplo:</a:t>
            </a:r>
            <a:endParaRPr lang="pt-PT" altLang="pt-BR"/>
          </a:p>
          <a:p>
            <a:r>
              <a:rPr lang="pt-PT" altLang="pt-BR"/>
              <a:t>somar(1,2)</a:t>
            </a:r>
            <a:endParaRPr lang="pt-PT" altLang="pt-BR"/>
          </a:p>
          <a:p>
            <a:r>
              <a:rPr lang="pt-PT" altLang="pt-BR"/>
              <a:t>somar(1,2,3)</a:t>
            </a:r>
            <a:endParaRPr lang="pt-PT" altLang="pt-BR"/>
          </a:p>
          <a:p>
            <a:r>
              <a:rPr lang="pt-PT" altLang="pt-BR"/>
              <a:t>somar(1.5, 4.5)</a:t>
            </a:r>
            <a:endParaRPr lang="pt-PT" altLang="pt-B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914400" y="1447920"/>
            <a:ext cx="8049960" cy="5149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57" name="TextShape 2"/>
          <p:cNvSpPr txBox="1"/>
          <p:nvPr/>
        </p:nvSpPr>
        <p:spPr>
          <a:xfrm>
            <a:off x="914400" y="274680"/>
            <a:ext cx="80499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3800" b="0" strike="noStrike" spc="-1">
                <a:solidFill>
                  <a:srgbClr val="464646"/>
                </a:solidFill>
                <a:latin typeface="Arial" panose="020B0604020202020204"/>
              </a:rPr>
              <a:t>Implementação do Exemplo Prático</a:t>
            </a:r>
            <a:endParaRPr lang="pt-BR" sz="3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grpSp>
        <p:nvGrpSpPr>
          <p:cNvPr id="358" name="Group 3"/>
          <p:cNvGrpSpPr/>
          <p:nvPr/>
        </p:nvGrpSpPr>
        <p:grpSpPr>
          <a:xfrm>
            <a:off x="2287440" y="1413000"/>
            <a:ext cx="4444560" cy="2248920"/>
            <a:chOff x="2287440" y="1413000"/>
            <a:chExt cx="4444560" cy="2248920"/>
          </a:xfrm>
        </p:grpSpPr>
        <p:sp>
          <p:nvSpPr>
            <p:cNvPr id="359" name="CustomShape 4"/>
            <p:cNvSpPr/>
            <p:nvPr/>
          </p:nvSpPr>
          <p:spPr>
            <a:xfrm>
              <a:off x="2287440" y="1413000"/>
              <a:ext cx="444456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Animal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360" name="CustomShape 5"/>
            <p:cNvSpPr/>
            <p:nvPr/>
          </p:nvSpPr>
          <p:spPr>
            <a:xfrm>
              <a:off x="2287440" y="1803240"/>
              <a:ext cx="4444560" cy="6854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- nome: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- tamanho: int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361" name="CustomShape 6"/>
            <p:cNvSpPr/>
            <p:nvPr/>
          </p:nvSpPr>
          <p:spPr>
            <a:xfrm>
              <a:off x="2287440" y="2489040"/>
              <a:ext cx="4444560" cy="11728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+ Animal()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+ Animal(nome: String, tamanho: int)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0000"/>
                  </a:solidFill>
                  <a:latin typeface="Arial" panose="020B0604020202020204"/>
                </a:rPr>
                <a:t>+ </a:t>
              </a:r>
              <a:r>
                <a:rPr lang="pt-PT" altLang="pt-BR" sz="2000" b="1" strike="noStrike" spc="-1">
                  <a:solidFill>
                    <a:srgbClr val="FF0000"/>
                  </a:solidFill>
                  <a:latin typeface="Arial" panose="020B0604020202020204"/>
                </a:rPr>
                <a:t>m</a:t>
              </a:r>
              <a:r>
                <a:rPr lang="pt-BR" sz="2000" b="1" strike="noStrike" spc="-1">
                  <a:solidFill>
                    <a:srgbClr val="FF0000"/>
                  </a:solidFill>
                  <a:latin typeface="Arial" panose="020B0604020202020204"/>
                </a:rPr>
                <a:t>over(m: int): void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  <p:sp>
        <p:nvSpPr>
          <p:cNvPr id="362" name="CustomShape 7"/>
          <p:cNvSpPr/>
          <p:nvPr/>
        </p:nvSpPr>
        <p:spPr>
          <a:xfrm rot="5400000" flipH="1" flipV="1">
            <a:off x="835200" y="2697840"/>
            <a:ext cx="2003040" cy="899640"/>
          </a:xfrm>
          <a:prstGeom prst="bentConnector2">
            <a:avLst/>
          </a:prstGeom>
          <a:noFill/>
          <a:ln w="34920">
            <a:solidFill>
              <a:schemeClr val="tx1"/>
            </a:solidFill>
            <a:miter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8"/>
          <p:cNvSpPr/>
          <p:nvPr/>
        </p:nvSpPr>
        <p:spPr>
          <a:xfrm rot="16200000" flipV="1">
            <a:off x="6262920" y="2616120"/>
            <a:ext cx="2003040" cy="1063440"/>
          </a:xfrm>
          <a:prstGeom prst="bentConnector2">
            <a:avLst/>
          </a:prstGeom>
          <a:noFill/>
          <a:ln w="34920">
            <a:solidFill>
              <a:schemeClr val="tx1"/>
            </a:solidFill>
            <a:miter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4" name="Group 9"/>
          <p:cNvGrpSpPr/>
          <p:nvPr/>
        </p:nvGrpSpPr>
        <p:grpSpPr>
          <a:xfrm>
            <a:off x="235080" y="4149720"/>
            <a:ext cx="3816000" cy="2037960"/>
            <a:chOff x="235080" y="4149720"/>
            <a:chExt cx="3816000" cy="2037960"/>
          </a:xfrm>
        </p:grpSpPr>
        <p:grpSp>
          <p:nvGrpSpPr>
            <p:cNvPr id="365" name="Group 10"/>
            <p:cNvGrpSpPr/>
            <p:nvPr/>
          </p:nvGrpSpPr>
          <p:grpSpPr>
            <a:xfrm>
              <a:off x="235080" y="4149720"/>
              <a:ext cx="3816000" cy="2037960"/>
              <a:chOff x="235080" y="4149720"/>
              <a:chExt cx="3816000" cy="2037960"/>
            </a:xfrm>
          </p:grpSpPr>
          <p:sp>
            <p:nvSpPr>
              <p:cNvPr id="366" name="CustomShape 11"/>
              <p:cNvSpPr/>
              <p:nvPr/>
            </p:nvSpPr>
            <p:spPr>
              <a:xfrm>
                <a:off x="235080" y="4149720"/>
                <a:ext cx="3816000" cy="413640"/>
              </a:xfrm>
              <a:prstGeom prst="rect">
                <a:avLst/>
              </a:prstGeom>
              <a:solidFill>
                <a:srgbClr val="00B0F0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lang="pt-BR" sz="2000" b="1" strike="noStrike" spc="-1">
                    <a:solidFill>
                      <a:srgbClr val="000000"/>
                    </a:solidFill>
                    <a:latin typeface="Arial" panose="020B0604020202020204"/>
                  </a:rPr>
                  <a:t>Gato</a:t>
                </a:r>
                <a:endParaRPr lang="pt-BR" sz="2000" b="0" strike="noStrike" spc="-1">
                  <a:latin typeface="Arial" panose="020B0604020202020204"/>
                </a:endParaRPr>
              </a:p>
            </p:txBody>
          </p:sp>
          <p:sp>
            <p:nvSpPr>
              <p:cNvPr id="367" name="CustomShape 12"/>
              <p:cNvSpPr/>
              <p:nvPr/>
            </p:nvSpPr>
            <p:spPr>
              <a:xfrm>
                <a:off x="235080" y="4909320"/>
                <a:ext cx="3816000" cy="1278360"/>
              </a:xfrm>
              <a:prstGeom prst="rect">
                <a:avLst/>
              </a:prstGeom>
              <a:solidFill>
                <a:srgbClr val="00B0F0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lang="pt-BR" sz="1800" b="0" strike="noStrike" spc="-1">
                    <a:solidFill>
                      <a:srgbClr val="000000"/>
                    </a:solidFill>
                    <a:latin typeface="Arial" panose="020B0604020202020204"/>
                  </a:rPr>
                  <a:t>+ Gato()</a:t>
                </a:r>
                <a:endParaRPr lang="pt-BR" sz="1800" b="0" strike="noStrike" spc="-1">
                  <a:latin typeface="Arial" panose="020B0604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1800" b="0" strike="noStrike" spc="-1">
                    <a:solidFill>
                      <a:srgbClr val="000000"/>
                    </a:solidFill>
                    <a:latin typeface="Arial" panose="020B0604020202020204"/>
                  </a:rPr>
                  <a:t>+ Gato(nome: String, tamanho: int)</a:t>
                </a:r>
                <a:endParaRPr lang="pt-BR" sz="1800" b="0" strike="noStrike" spc="-1">
                  <a:latin typeface="Arial" panose="020B0604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1800" b="1" strike="noStrike" spc="-1">
                    <a:solidFill>
                      <a:srgbClr val="FF0000"/>
                    </a:solidFill>
                    <a:latin typeface="Arial" panose="020B0604020202020204"/>
                  </a:rPr>
                  <a:t>+ </a:t>
                </a:r>
                <a:r>
                  <a:rPr lang="pt-PT" altLang="pt-BR" sz="1800" b="1" strike="noStrike" spc="-1">
                    <a:solidFill>
                      <a:srgbClr val="FF0000"/>
                    </a:solidFill>
                    <a:latin typeface="Arial" panose="020B0604020202020204"/>
                  </a:rPr>
                  <a:t>m</a:t>
                </a:r>
                <a:r>
                  <a:rPr lang="pt-BR" sz="1800" b="1" strike="noStrike" spc="-1">
                    <a:solidFill>
                      <a:srgbClr val="FF0000"/>
                    </a:solidFill>
                    <a:latin typeface="Arial" panose="020B0604020202020204"/>
                  </a:rPr>
                  <a:t>over(m: int): void</a:t>
                </a:r>
                <a:endParaRPr lang="pt-BR" sz="1800" b="0" strike="noStrike" spc="-1">
                  <a:latin typeface="Arial" panose="020B0604020202020204"/>
                </a:endParaRPr>
              </a:p>
            </p:txBody>
          </p:sp>
        </p:grpSp>
        <p:sp>
          <p:nvSpPr>
            <p:cNvPr id="368" name="CustomShape 13"/>
            <p:cNvSpPr/>
            <p:nvPr/>
          </p:nvSpPr>
          <p:spPr>
            <a:xfrm>
              <a:off x="235080" y="4533840"/>
              <a:ext cx="3816000" cy="4140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9" name="Group 14"/>
          <p:cNvGrpSpPr/>
          <p:nvPr/>
        </p:nvGrpSpPr>
        <p:grpSpPr>
          <a:xfrm>
            <a:off x="4843440" y="4149720"/>
            <a:ext cx="4105080" cy="2076120"/>
            <a:chOff x="4843440" y="4149720"/>
            <a:chExt cx="4105080" cy="2076120"/>
          </a:xfrm>
        </p:grpSpPr>
        <p:grpSp>
          <p:nvGrpSpPr>
            <p:cNvPr id="370" name="Group 15"/>
            <p:cNvGrpSpPr/>
            <p:nvPr/>
          </p:nvGrpSpPr>
          <p:grpSpPr>
            <a:xfrm>
              <a:off x="4843440" y="4149720"/>
              <a:ext cx="4105080" cy="2076120"/>
              <a:chOff x="4843440" y="4149720"/>
              <a:chExt cx="4105080" cy="2076120"/>
            </a:xfrm>
          </p:grpSpPr>
          <p:sp>
            <p:nvSpPr>
              <p:cNvPr id="371" name="CustomShape 16"/>
              <p:cNvSpPr/>
              <p:nvPr/>
            </p:nvSpPr>
            <p:spPr>
              <a:xfrm>
                <a:off x="4843440" y="4149720"/>
                <a:ext cx="4105080" cy="414000"/>
              </a:xfrm>
              <a:prstGeom prst="rect">
                <a:avLst/>
              </a:prstGeom>
              <a:solidFill>
                <a:srgbClr val="00B0F0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lang="pt-BR" sz="2000" b="1" strike="noStrike" spc="-1">
                    <a:solidFill>
                      <a:srgbClr val="000000"/>
                    </a:solidFill>
                    <a:latin typeface="Arial" panose="020B0604020202020204"/>
                  </a:rPr>
                  <a:t>Peixe</a:t>
                </a:r>
                <a:endParaRPr lang="pt-BR" sz="2000" b="0" strike="noStrike" spc="-1">
                  <a:latin typeface="Arial" panose="020B0604020202020204"/>
                </a:endParaRPr>
              </a:p>
            </p:txBody>
          </p:sp>
          <p:sp>
            <p:nvSpPr>
              <p:cNvPr id="372" name="CustomShape 17"/>
              <p:cNvSpPr/>
              <p:nvPr/>
            </p:nvSpPr>
            <p:spPr>
              <a:xfrm>
                <a:off x="4843440" y="4948200"/>
                <a:ext cx="4105080" cy="1277640"/>
              </a:xfrm>
              <a:prstGeom prst="rect">
                <a:avLst/>
              </a:prstGeom>
              <a:solidFill>
                <a:srgbClr val="00B0F0"/>
              </a:solidFill>
              <a:ln w="2556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p>
                <a:pPr>
                  <a:lnSpc>
                    <a:spcPct val="100000"/>
                  </a:lnSpc>
                </a:pPr>
                <a:r>
                  <a:rPr lang="pt-BR" sz="1800" b="0" strike="noStrike" spc="-1">
                    <a:solidFill>
                      <a:srgbClr val="000000"/>
                    </a:solidFill>
                    <a:latin typeface="Arial" panose="020B0604020202020204"/>
                  </a:rPr>
                  <a:t>+ Peixe()</a:t>
                </a:r>
                <a:endParaRPr lang="pt-BR" sz="1800" b="0" strike="noStrike" spc="-1">
                  <a:latin typeface="Arial" panose="020B0604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1800" b="0" strike="noStrike" spc="-1">
                    <a:solidFill>
                      <a:srgbClr val="000000"/>
                    </a:solidFill>
                    <a:latin typeface="Arial" panose="020B0604020202020204"/>
                  </a:rPr>
                  <a:t>+ Peixe(nome: String, tamanho: int)</a:t>
                </a:r>
                <a:endParaRPr lang="pt-BR" sz="1800" b="0" strike="noStrike" spc="-1">
                  <a:latin typeface="Arial" panose="020B060402020202020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BR" sz="1800" b="1" strike="noStrike" spc="-1">
                    <a:solidFill>
                      <a:srgbClr val="FF0000"/>
                    </a:solidFill>
                    <a:latin typeface="Arial" panose="020B0604020202020204"/>
                  </a:rPr>
                  <a:t>+ </a:t>
                </a:r>
                <a:r>
                  <a:rPr lang="pt-PT" altLang="pt-BR" sz="1800" b="1" strike="noStrike" spc="-1">
                    <a:solidFill>
                      <a:srgbClr val="FF0000"/>
                    </a:solidFill>
                    <a:latin typeface="Arial" panose="020B0604020202020204"/>
                  </a:rPr>
                  <a:t>m</a:t>
                </a:r>
                <a:r>
                  <a:rPr lang="pt-BR" sz="1800" b="1" strike="noStrike" spc="-1">
                    <a:solidFill>
                      <a:srgbClr val="FF0000"/>
                    </a:solidFill>
                    <a:latin typeface="Arial" panose="020B0604020202020204"/>
                  </a:rPr>
                  <a:t>over(m: int): void</a:t>
                </a:r>
                <a:endParaRPr lang="pt-BR" sz="1800" b="0" strike="noStrike" spc="-1">
                  <a:latin typeface="Arial" panose="020B0604020202020204"/>
                </a:endParaRPr>
              </a:p>
            </p:txBody>
          </p:sp>
        </p:grpSp>
        <p:sp>
          <p:nvSpPr>
            <p:cNvPr id="373" name="CustomShape 18"/>
            <p:cNvSpPr/>
            <p:nvPr/>
          </p:nvSpPr>
          <p:spPr>
            <a:xfrm>
              <a:off x="4843440" y="4554360"/>
              <a:ext cx="4105080" cy="4140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4" name="TextShape 19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 txBox="1"/>
          <p:nvPr/>
        </p:nvSpPr>
        <p:spPr>
          <a:xfrm>
            <a:off x="914400" y="275040"/>
            <a:ext cx="7772040" cy="6422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Exercício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6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377" name="TextShape 3"/>
          <p:cNvSpPr txBox="1"/>
          <p:nvPr/>
        </p:nvSpPr>
        <p:spPr>
          <a:xfrm>
            <a:off x="457200" y="801360"/>
            <a:ext cx="8075520" cy="52052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0850" indent="-342900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Escreva um programa em Java que implemente o Polimorfismo (Sobrecarga de Métodos e de Construtores) a partir do método construtor </a:t>
            </a:r>
            <a:r>
              <a:rPr lang="pt-BR" sz="2200" b="1" strike="noStrike" spc="-1">
                <a:solidFill>
                  <a:srgbClr val="000000"/>
                </a:solidFill>
                <a:latin typeface="Arial" panose="020B0604020202020204"/>
              </a:rPr>
              <a:t>Brinquedo()</a:t>
            </a: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 método </a:t>
            </a:r>
            <a:r>
              <a:rPr lang="pt-BR" sz="2200" b="1" strike="noStrike" spc="-1">
                <a:solidFill>
                  <a:srgbClr val="000000"/>
                </a:solidFill>
                <a:latin typeface="Arial" panose="020B0604020202020204"/>
              </a:rPr>
              <a:t>Mover()</a:t>
            </a: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25805" lvl="1" indent="-342900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Crie uma classe contendo o método de execução e nessa classe, instancie vários objetos da classe “</a:t>
            </a: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Brinquedo</a:t>
            </a: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” para verificar a existência do Polimorfismo.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378" name="Group 4"/>
          <p:cNvGrpSpPr/>
          <p:nvPr/>
        </p:nvGrpSpPr>
        <p:grpSpPr>
          <a:xfrm>
            <a:off x="1835280" y="3573720"/>
            <a:ext cx="6606720" cy="3093480"/>
            <a:chOff x="1835280" y="3573720"/>
            <a:chExt cx="6606720" cy="3093480"/>
          </a:xfrm>
        </p:grpSpPr>
        <p:sp>
          <p:nvSpPr>
            <p:cNvPr id="379" name="CustomShape 5"/>
            <p:cNvSpPr/>
            <p:nvPr/>
          </p:nvSpPr>
          <p:spPr>
            <a:xfrm>
              <a:off x="1835280" y="3573720"/>
              <a:ext cx="6606720" cy="39168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Brinquedo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380" name="CustomShape 6"/>
            <p:cNvSpPr/>
            <p:nvPr/>
          </p:nvSpPr>
          <p:spPr>
            <a:xfrm>
              <a:off x="1835280" y="3966395"/>
              <a:ext cx="6606720" cy="64872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- velocidade: double</a:t>
              </a:r>
              <a:endParaRPr lang="pt-BR" sz="18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- aceleracao: double</a:t>
              </a:r>
              <a:endParaRPr lang="pt-BR" sz="1800" b="0" strike="noStrike" spc="-1">
                <a:latin typeface="Arial" panose="020B0604020202020204"/>
              </a:endParaRPr>
            </a:p>
          </p:txBody>
        </p:sp>
        <p:sp>
          <p:nvSpPr>
            <p:cNvPr id="381" name="CustomShape 7"/>
            <p:cNvSpPr/>
            <p:nvPr/>
          </p:nvSpPr>
          <p:spPr>
            <a:xfrm>
              <a:off x="1835280" y="4615200"/>
              <a:ext cx="6606720" cy="205200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+ Brinquedo()</a:t>
              </a:r>
              <a:endParaRPr lang="pt-BR" sz="18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+ Brinquedo(velocidade: double)</a:t>
              </a:r>
              <a:endParaRPr lang="pt-BR" sz="18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+ Brinquedo(velocidade: double, aceleração: double)</a:t>
              </a:r>
              <a:endParaRPr lang="pt-BR" sz="18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+ </a:t>
              </a:r>
              <a:r>
                <a:rPr lang="pt-PT" alt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m</a:t>
              </a:r>
              <a:r>
                <a:rPr 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over() : void</a:t>
              </a:r>
              <a:endParaRPr lang="pt-BR" sz="18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+ </a:t>
              </a:r>
              <a:r>
                <a:rPr lang="pt-PT" alt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m</a:t>
              </a:r>
              <a:r>
                <a:rPr 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over(double velocidade) : void</a:t>
              </a:r>
              <a:endParaRPr lang="pt-BR" sz="18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+ </a:t>
              </a:r>
              <a:r>
                <a:rPr lang="pt-PT" alt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m</a:t>
              </a:r>
              <a:r>
                <a:rPr lang="pt-BR" sz="1800" b="0" strike="noStrike" spc="-1">
                  <a:solidFill>
                    <a:srgbClr val="000000"/>
                  </a:solidFill>
                  <a:latin typeface="Arial" panose="020B0604020202020204"/>
                </a:rPr>
                <a:t>over(double velocidade, double aceleracao) : void</a:t>
              </a:r>
              <a:endParaRPr lang="pt-BR" sz="18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914400" y="275040"/>
            <a:ext cx="7772040" cy="83736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Exercício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457200" y="1106640"/>
            <a:ext cx="8118000" cy="50256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50850" indent="-342900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Altere o exercício anterior e implemente o Polimorfismo de Sobreposição (Sobrescrita de Métodos) a partir do método </a:t>
            </a:r>
            <a:r>
              <a:rPr lang="pt-BR" sz="2200" b="1" strike="noStrike" spc="-1">
                <a:solidFill>
                  <a:srgbClr val="000000"/>
                </a:solidFill>
                <a:latin typeface="Arial" panose="020B0604020202020204"/>
              </a:rPr>
              <a:t>mover()</a:t>
            </a: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, presente na superclasse Brinquedo e nas subclasses Carro, Aviao e Barco, imprimindo na tela o nome da classe e o movimento. Ex.: “</a:t>
            </a:r>
            <a:r>
              <a:rPr lang="pt-BR" sz="2200" b="0" i="1" strike="noStrike" spc="-1">
                <a:solidFill>
                  <a:srgbClr val="000000"/>
                </a:solidFill>
                <a:latin typeface="Arial" panose="020B0604020202020204"/>
              </a:rPr>
              <a:t>O avião voa.</a:t>
            </a:r>
            <a:r>
              <a:rPr lang="pt-BR" sz="2200" b="0" strike="noStrike" spc="-1">
                <a:solidFill>
                  <a:srgbClr val="000000"/>
                </a:solidFill>
                <a:latin typeface="Arial" panose="020B0604020202020204"/>
              </a:rPr>
              <a:t>”</a:t>
            </a:r>
            <a:endParaRPr lang="pt-BR" sz="2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385" name="Group 4"/>
          <p:cNvGrpSpPr/>
          <p:nvPr/>
        </p:nvGrpSpPr>
        <p:grpSpPr>
          <a:xfrm>
            <a:off x="2105640" y="3324240"/>
            <a:ext cx="5408640" cy="1617840"/>
            <a:chOff x="2105640" y="3324240"/>
            <a:chExt cx="5408640" cy="1617840"/>
          </a:xfrm>
        </p:grpSpPr>
        <p:sp>
          <p:nvSpPr>
            <p:cNvPr id="386" name="CustomShape 5"/>
            <p:cNvSpPr/>
            <p:nvPr/>
          </p:nvSpPr>
          <p:spPr>
            <a:xfrm>
              <a:off x="2105640" y="3324240"/>
              <a:ext cx="5408640" cy="28692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pt-BR" sz="1600" b="1" strike="noStrike" spc="-1">
                  <a:solidFill>
                    <a:srgbClr val="000000"/>
                  </a:solidFill>
                  <a:latin typeface="Arial" panose="020B0604020202020204"/>
                </a:rPr>
                <a:t>Brinquedo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387" name="CustomShape 6"/>
            <p:cNvSpPr/>
            <p:nvPr/>
          </p:nvSpPr>
          <p:spPr>
            <a:xfrm>
              <a:off x="2105640" y="3611520"/>
              <a:ext cx="5408640" cy="50472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Arial" panose="020B0604020202020204"/>
                </a:rPr>
                <a:t>- velocidade: double</a:t>
              </a:r>
              <a:endParaRPr lang="pt-BR" sz="1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Arial" panose="020B0604020202020204"/>
                </a:rPr>
                <a:t>- aceleracao: double</a:t>
              </a:r>
              <a:endParaRPr lang="pt-BR" sz="1400" b="0" strike="noStrike" spc="-1">
                <a:latin typeface="Arial" panose="020B0604020202020204"/>
              </a:endParaRPr>
            </a:p>
          </p:txBody>
        </p:sp>
        <p:sp>
          <p:nvSpPr>
            <p:cNvPr id="388" name="CustomShape 7"/>
            <p:cNvSpPr/>
            <p:nvPr/>
          </p:nvSpPr>
          <p:spPr>
            <a:xfrm>
              <a:off x="2105640" y="4116600"/>
              <a:ext cx="5408640" cy="82548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Arial" panose="020B0604020202020204"/>
                </a:rPr>
                <a:t>+ mover() : void</a:t>
              </a:r>
              <a:endParaRPr lang="pt-BR" sz="1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Arial" panose="020B0604020202020204"/>
                </a:rPr>
                <a:t>+ mover(double velocidade) : void</a:t>
              </a:r>
              <a:endParaRPr lang="pt-BR" sz="14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Arial" panose="020B0604020202020204"/>
                </a:rPr>
                <a:t>+ mover(double velocidade, double aceleracao) : void</a:t>
              </a:r>
              <a:endParaRPr lang="pt-BR" sz="1400" b="0" strike="noStrike" spc="-1">
                <a:latin typeface="Arial" panose="020B0604020202020204"/>
              </a:endParaRPr>
            </a:p>
          </p:txBody>
        </p:sp>
      </p:grpSp>
      <p:grpSp>
        <p:nvGrpSpPr>
          <p:cNvPr id="389" name="Group 8"/>
          <p:cNvGrpSpPr/>
          <p:nvPr/>
        </p:nvGrpSpPr>
        <p:grpSpPr>
          <a:xfrm>
            <a:off x="6846840" y="5565600"/>
            <a:ext cx="1728360" cy="958680"/>
            <a:chOff x="6846840" y="5565600"/>
            <a:chExt cx="1728360" cy="958680"/>
          </a:xfrm>
        </p:grpSpPr>
        <p:sp>
          <p:nvSpPr>
            <p:cNvPr id="390" name="CustomShape 9"/>
            <p:cNvSpPr/>
            <p:nvPr/>
          </p:nvSpPr>
          <p:spPr>
            <a:xfrm>
              <a:off x="6846840" y="5565600"/>
              <a:ext cx="1728360" cy="28872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pt-BR" sz="1600" b="1" strike="noStrike" spc="-1">
                  <a:solidFill>
                    <a:srgbClr val="000000"/>
                  </a:solidFill>
                  <a:latin typeface="Arial" panose="020B0604020202020204"/>
                </a:rPr>
                <a:t>Barco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391" name="CustomShape 10"/>
            <p:cNvSpPr/>
            <p:nvPr/>
          </p:nvSpPr>
          <p:spPr>
            <a:xfrm>
              <a:off x="6846840" y="5850000"/>
              <a:ext cx="1728360" cy="28872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2" name="CustomShape 11"/>
            <p:cNvSpPr/>
            <p:nvPr/>
          </p:nvSpPr>
          <p:spPr>
            <a:xfrm>
              <a:off x="6846840" y="6141960"/>
              <a:ext cx="1728360" cy="38232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Arial" panose="020B0604020202020204"/>
                </a:rPr>
                <a:t>+ mover() : void</a:t>
              </a:r>
              <a:endParaRPr lang="pt-BR" sz="1400" b="0" strike="noStrike" spc="-1">
                <a:latin typeface="Arial" panose="020B0604020202020204"/>
              </a:endParaRPr>
            </a:p>
          </p:txBody>
        </p:sp>
      </p:grpSp>
      <p:sp>
        <p:nvSpPr>
          <p:cNvPr id="393" name="CustomShape 12"/>
          <p:cNvSpPr/>
          <p:nvPr/>
        </p:nvSpPr>
        <p:spPr>
          <a:xfrm rot="16200000">
            <a:off x="1455840" y="4910040"/>
            <a:ext cx="1029600" cy="268920"/>
          </a:xfrm>
          <a:prstGeom prst="bentConnector2">
            <a:avLst/>
          </a:prstGeom>
          <a:noFill/>
          <a:ln w="34920">
            <a:solidFill>
              <a:schemeClr val="tx1"/>
            </a:solidFill>
            <a:miter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13"/>
          <p:cNvSpPr/>
          <p:nvPr/>
        </p:nvSpPr>
        <p:spPr>
          <a:xfrm rot="16200000" flipV="1">
            <a:off x="7095240" y="4949280"/>
            <a:ext cx="1036080" cy="196560"/>
          </a:xfrm>
          <a:prstGeom prst="bentConnector2">
            <a:avLst/>
          </a:prstGeom>
          <a:noFill/>
          <a:ln w="34920">
            <a:solidFill>
              <a:schemeClr val="tx1"/>
            </a:solidFill>
            <a:miter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5" name="Group 14"/>
          <p:cNvGrpSpPr/>
          <p:nvPr/>
        </p:nvGrpSpPr>
        <p:grpSpPr>
          <a:xfrm>
            <a:off x="3770280" y="5559480"/>
            <a:ext cx="1728360" cy="960120"/>
            <a:chOff x="3770280" y="5559480"/>
            <a:chExt cx="1728360" cy="960120"/>
          </a:xfrm>
        </p:grpSpPr>
        <p:sp>
          <p:nvSpPr>
            <p:cNvPr id="396" name="CustomShape 15"/>
            <p:cNvSpPr/>
            <p:nvPr/>
          </p:nvSpPr>
          <p:spPr>
            <a:xfrm>
              <a:off x="3770280" y="5559480"/>
              <a:ext cx="1728360" cy="28872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pt-BR" sz="1600" b="1" strike="noStrike" spc="-1">
                  <a:solidFill>
                    <a:srgbClr val="000000"/>
                  </a:solidFill>
                  <a:latin typeface="Arial" panose="020B0604020202020204"/>
                </a:rPr>
                <a:t>Avião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397" name="CustomShape 16"/>
            <p:cNvSpPr/>
            <p:nvPr/>
          </p:nvSpPr>
          <p:spPr>
            <a:xfrm>
              <a:off x="3770280" y="5843520"/>
              <a:ext cx="1728360" cy="28872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8" name="CustomShape 17"/>
            <p:cNvSpPr/>
            <p:nvPr/>
          </p:nvSpPr>
          <p:spPr>
            <a:xfrm>
              <a:off x="3770280" y="6135840"/>
              <a:ext cx="1728360" cy="38376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Arial" panose="020B0604020202020204"/>
                </a:rPr>
                <a:t>+ mover() : void</a:t>
              </a:r>
              <a:endParaRPr lang="pt-BR" sz="1400" b="0" strike="noStrike" spc="-1">
                <a:latin typeface="Arial" panose="020B0604020202020204"/>
              </a:endParaRPr>
            </a:p>
          </p:txBody>
        </p:sp>
      </p:grpSp>
      <p:sp>
        <p:nvSpPr>
          <p:cNvPr id="399" name="CustomShape 18"/>
          <p:cNvSpPr/>
          <p:nvPr/>
        </p:nvSpPr>
        <p:spPr>
          <a:xfrm rot="16200000">
            <a:off x="4413960" y="5163480"/>
            <a:ext cx="617040" cy="174960"/>
          </a:xfrm>
          <a:prstGeom prst="bentConnector3">
            <a:avLst>
              <a:gd name="adj1" fmla="val 50000"/>
            </a:avLst>
          </a:prstGeom>
          <a:noFill/>
          <a:ln w="34920">
            <a:solidFill>
              <a:schemeClr val="tx1"/>
            </a:solidFill>
            <a:miter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0" name="Group 19"/>
          <p:cNvGrpSpPr/>
          <p:nvPr/>
        </p:nvGrpSpPr>
        <p:grpSpPr>
          <a:xfrm>
            <a:off x="971640" y="5559480"/>
            <a:ext cx="1728360" cy="960120"/>
            <a:chOff x="971640" y="5559480"/>
            <a:chExt cx="1728360" cy="960120"/>
          </a:xfrm>
        </p:grpSpPr>
        <p:sp>
          <p:nvSpPr>
            <p:cNvPr id="401" name="CustomShape 20"/>
            <p:cNvSpPr/>
            <p:nvPr/>
          </p:nvSpPr>
          <p:spPr>
            <a:xfrm>
              <a:off x="971640" y="5559480"/>
              <a:ext cx="1728360" cy="28872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pt-BR" sz="1600" b="1" strike="noStrike" spc="-1">
                  <a:solidFill>
                    <a:srgbClr val="000000"/>
                  </a:solidFill>
                  <a:latin typeface="Arial" panose="020B0604020202020204"/>
                </a:rPr>
                <a:t>Carro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402" name="CustomShape 21"/>
            <p:cNvSpPr/>
            <p:nvPr/>
          </p:nvSpPr>
          <p:spPr>
            <a:xfrm>
              <a:off x="971640" y="5843520"/>
              <a:ext cx="1728360" cy="28872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3" name="CustomShape 22"/>
            <p:cNvSpPr/>
            <p:nvPr/>
          </p:nvSpPr>
          <p:spPr>
            <a:xfrm>
              <a:off x="971640" y="6135840"/>
              <a:ext cx="1728360" cy="383760"/>
            </a:xfrm>
            <a:prstGeom prst="rect">
              <a:avLst/>
            </a:prstGeom>
            <a:solidFill>
              <a:srgbClr val="FFC00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>
                <a:lnSpc>
                  <a:spcPct val="100000"/>
                </a:lnSpc>
              </a:pPr>
              <a:r>
                <a:rPr lang="pt-BR" sz="1400" b="0" strike="noStrike" spc="-1">
                  <a:solidFill>
                    <a:srgbClr val="000000"/>
                  </a:solidFill>
                  <a:latin typeface="Arial" panose="020B0604020202020204"/>
                </a:rPr>
                <a:t>+ mover() : void</a:t>
              </a:r>
              <a:endParaRPr lang="pt-BR" sz="14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t-BR" sz="3200"/>
              <a:t>Exercício</a:t>
            </a:r>
            <a:endParaRPr lang="en-US" altLang="pt-BR" sz="320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p>
            <a:r>
              <a:rPr lang="en-US" altLang="pt-BR"/>
              <a:t>Crie uma classe funcionário contendo o nome, cpf, salário e valealimentacao.</a:t>
            </a:r>
            <a:endParaRPr lang="en-US" altLang="pt-BR"/>
          </a:p>
          <a:p>
            <a:r>
              <a:rPr lang="en-US" altLang="pt-BR"/>
              <a:t>Crie um método getSalarioTotal que retorne a soma do seu salário com o vale alimentação.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Crie uma classe vendedor que herda da classe funcionário e tem os atributos valorvendido e percentual de comissão. Faça sobrescrita do método getSalarioTotal de maneira que some ao valor de salário e vale alimentação o valor de sua comissão baseado no valor vendido e o percentual de comissão.</a:t>
            </a:r>
            <a:endParaRPr lang="en-US" altLang="pt-BR"/>
          </a:p>
          <a:p>
            <a:endParaRPr lang="en-US" altLang="pt-BR"/>
          </a:p>
          <a:p>
            <a:r>
              <a:rPr lang="en-US" altLang="pt-BR"/>
              <a:t>Crie uma classe horista que herda da classe funcionário e tem o atributo horastrabalhadas. Faça sobrescrita do método getSalarioTotal de maneira que calculo o seu salário de acordo com as horastrabalhadas, sendo que o valor do salário é com base em 160 horas mensais e deve-se calcular o salário proporcional pra depois somar com o vale alimentação.</a:t>
            </a:r>
            <a:endParaRPr lang="en-US" alt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Polimorfismo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A palavra polimorfismo significa “</a:t>
            </a:r>
            <a:r>
              <a:rPr lang="pt-BR" sz="2600" b="1" strike="noStrike" spc="-1">
                <a:solidFill>
                  <a:srgbClr val="0070C0"/>
                </a:solidFill>
                <a:latin typeface="Arial" panose="020B0604020202020204"/>
              </a:rPr>
              <a:t>muitas formas</a:t>
            </a: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”.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Ocorre quando um objeto de uma determinada classe mais genérica (a superclasse) assume diferentes comportamentos, gerando objetos distintos – Sobrescrita de Método. 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Exemplos de Animais:</a:t>
            </a:r>
            <a:endParaRPr lang="pt-BR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latin typeface="Arial" panose="020B0604020202020204"/>
            </a:endParaRPr>
          </a:p>
        </p:txBody>
      </p:sp>
      <p:sp>
        <p:nvSpPr>
          <p:cNvPr id="248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Polimorfismo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9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pic>
        <p:nvPicPr>
          <p:cNvPr id="250" name="Picture 2" descr="C:\Users\Fernando\Desktop\Aula em SSP\Material de Ajuda\polimorfismo-capa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847880" y="2349360"/>
            <a:ext cx="5892480" cy="3927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Exemplos de brinquedos de controle remoto:</a:t>
            </a:r>
            <a:endParaRPr lang="pt-BR" sz="2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latin typeface="Arial" panose="020B0604020202020204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Polimorfismo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pic>
        <p:nvPicPr>
          <p:cNvPr id="25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74920" y="2359080"/>
            <a:ext cx="6481440" cy="3661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Polimorfismo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Na prática, o polimorfismo significa que um mesmo objeto pode executar métodos com o mesmo nome, mas implementados de maneira diferente. 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Esta diferente implementação muda o comportamento do objeto de acordo com a classe que ele foi instanciado (criado).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Tipos de Polimorfismo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5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5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Principais tipos de Polimorfismo: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8005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Polimorfismo de Sobrecarga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22325" lvl="2" indent="-227965">
              <a:lnSpc>
                <a:spcPct val="150000"/>
              </a:lnSpc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Ocorre a partir da Sobrecarga de Métodos; 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8005" lvl="1" indent="-227965">
              <a:lnSpc>
                <a:spcPct val="15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Polimorfismo de Sobreposição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22325" lvl="2" indent="-227965">
              <a:lnSpc>
                <a:spcPct val="150000"/>
              </a:lnSpc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Ocorre a partir da Sobrescrita de Métodos.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0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/>
          <p:nvPr/>
        </p:nvSpPr>
        <p:spPr>
          <a:xfrm>
            <a:off x="722160" y="9525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464646"/>
                </a:solidFill>
                <a:latin typeface="Arial" panose="020B0604020202020204"/>
              </a:rPr>
              <a:t>Sobrecarga de Métodos e </a:t>
            </a:r>
            <a:br>
              <a:rPr lang="pt-BR" sz="4400" b="0" strike="noStrike" spc="-1">
                <a:solidFill>
                  <a:srgbClr val="464646"/>
                </a:solidFill>
                <a:latin typeface="Arial" panose="020B0604020202020204"/>
              </a:rPr>
            </a:br>
            <a:r>
              <a:rPr lang="pt-BR" sz="4400" b="0" strike="noStrike" spc="-1">
                <a:solidFill>
                  <a:srgbClr val="464646"/>
                </a:solidFill>
                <a:latin typeface="Arial" panose="020B0604020202020204"/>
              </a:rPr>
              <a:t>Polimorfismo de Sobrecarga</a:t>
            </a:r>
            <a:endParaRPr lang="pt-BR" sz="44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46160" y="62085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263" name="TextShape 3"/>
          <p:cNvSpPr txBox="1"/>
          <p:nvPr/>
        </p:nvSpPr>
        <p:spPr>
          <a:xfrm>
            <a:off x="722160" y="2548080"/>
            <a:ext cx="7772040" cy="1337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>
            <a:noAutofit/>
          </a:bodyPr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Sobrecarga de Métodos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425520" y="1447920"/>
            <a:ext cx="8178480" cy="4571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Ocorre quando vários métodos com o </a:t>
            </a:r>
            <a:r>
              <a:rPr lang="pt-BR" sz="2600" b="1" strike="noStrike" spc="-1">
                <a:solidFill>
                  <a:srgbClr val="0070C0"/>
                </a:solidFill>
                <a:latin typeface="Arial" panose="020B0604020202020204"/>
              </a:rPr>
              <a:t>mesmo nome</a:t>
            </a: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, porém com </a:t>
            </a:r>
            <a:r>
              <a:rPr lang="pt-BR" sz="2600" b="1" strike="noStrike" spc="-1">
                <a:solidFill>
                  <a:srgbClr val="0070C0"/>
                </a:solidFill>
                <a:latin typeface="Arial" panose="020B0604020202020204"/>
              </a:rPr>
              <a:t>parâmetros diferentes </a:t>
            </a: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são criados na mesma classe. 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Algumas regras: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74700" lvl="1" indent="-45529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Font typeface="Franklin Gothic Book"/>
              <a:buAutoNum type="arabicPeriod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Os métodos </a:t>
            </a:r>
            <a:r>
              <a:rPr lang="pt-BR" sz="2400" b="1" strike="noStrike" spc="-1">
                <a:solidFill>
                  <a:srgbClr val="0070C0"/>
                </a:solidFill>
                <a:latin typeface="Arial" panose="020B0604020202020204"/>
              </a:rPr>
              <a:t>DEVEM</a:t>
            </a:r>
            <a:r>
              <a:rPr lang="pt-BR" sz="2400" b="0" strike="noStrike" spc="-1">
                <a:solidFill>
                  <a:srgbClr val="0070C0"/>
                </a:solidFill>
                <a:latin typeface="Arial" panose="020B0604020202020204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possuir o mesmo nome; 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74700" lvl="1" indent="-45529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Font typeface="Franklin Gothic Book"/>
              <a:buAutoNum type="arabicPeriod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Os parâmetros e/ou os Tipos dos Parâmetros </a:t>
            </a:r>
            <a:r>
              <a:rPr lang="pt-BR" sz="2400" b="1" strike="noStrike" spc="-1">
                <a:solidFill>
                  <a:srgbClr val="0070C0"/>
                </a:solidFill>
                <a:latin typeface="Arial" panose="020B0604020202020204"/>
              </a:rPr>
              <a:t>DEVEM</a:t>
            </a:r>
            <a:r>
              <a:rPr lang="pt-BR" sz="2400" b="0" strike="noStrike" spc="-1">
                <a:solidFill>
                  <a:srgbClr val="0070C0"/>
                </a:solidFill>
                <a:latin typeface="Arial" panose="020B0604020202020204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ser diferentes;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74700" lvl="1" indent="-45529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Font typeface="Franklin Gothic Book"/>
              <a:buAutoNum type="arabicPeriod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O tipo de retorno </a:t>
            </a:r>
            <a:r>
              <a:rPr lang="pt-BR" sz="2400" b="1" strike="noStrike" spc="-1">
                <a:solidFill>
                  <a:srgbClr val="0070C0"/>
                </a:solidFill>
                <a:latin typeface="Arial" panose="020B0604020202020204"/>
              </a:rPr>
              <a:t>PODE</a:t>
            </a:r>
            <a:r>
              <a:rPr lang="pt-BR" sz="2400" b="0" strike="noStrike" spc="-1">
                <a:solidFill>
                  <a:srgbClr val="0070C0"/>
                </a:solidFill>
                <a:latin typeface="Arial" panose="020B0604020202020204"/>
              </a:rPr>
              <a:t>  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>
            <a:noAutofit/>
          </a:bodyPr>
          <a:p>
            <a:endParaRPr lang="pt-BR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8705</Words>
  <Application>WPS Presentation</Application>
  <PresentationFormat/>
  <Paragraphs>350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</vt:lpstr>
      <vt:lpstr>SimSun</vt:lpstr>
      <vt:lpstr>Wingdings</vt:lpstr>
      <vt:lpstr>Arial</vt:lpstr>
      <vt:lpstr>Lucida Sans Unicode</vt:lpstr>
      <vt:lpstr>Gubbi</vt:lpstr>
      <vt:lpstr>Times New Roman</vt:lpstr>
      <vt:lpstr>Symbol</vt:lpstr>
      <vt:lpstr>Wingdings 2</vt:lpstr>
      <vt:lpstr>StarSymbol</vt:lpstr>
      <vt:lpstr>Webdings</vt:lpstr>
      <vt:lpstr>Franklin Gothic Book</vt:lpstr>
      <vt:lpstr>Courier New</vt:lpstr>
      <vt:lpstr>微软雅黑</vt:lpstr>
      <vt:lpstr>Arial Unicode MS</vt:lpstr>
      <vt:lpstr>MT Extra</vt:lpstr>
      <vt:lpstr>Office Theme</vt:lpstr>
      <vt:lpstr>Office Theme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Exercicio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Sobreposição/ Sobrescrita / Override  reescrever o mesmo nome de método com os mesmo parâmetros na classe Filha. Desta forma o ação do método é socrescrita sobre o método original da classe Pai.  pode-se utilizar uma annotation  @override</vt:lpstr>
      <vt:lpstr>PowerPoint 演示文稿</vt:lpstr>
      <vt:lpstr>PowerPoint 演示文稿</vt:lpstr>
      <vt:lpstr>PowerPoint 演示文稿</vt:lpstr>
      <vt:lpstr>Exercício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</cp:lastModifiedBy>
  <cp:revision>496</cp:revision>
  <dcterms:created xsi:type="dcterms:W3CDTF">2025-05-22T00:57:25Z</dcterms:created>
  <dcterms:modified xsi:type="dcterms:W3CDTF">2025-05-22T00:57:25Z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1046-11.1.0.8865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12</vt:i4>
  </property>
  <property fmtid="{D5CDD505-2E9C-101B-9397-08002B2CF9AE}" pid="9" name="PresentationFormat">
    <vt:lpwstr>Apresentação na tela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25</vt:i4>
  </property>
</Properties>
</file>