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</p:sldMasterIdLst>
  <p:notesMasterIdLst>
    <p:notesMasterId r:id="rId27"/>
  </p:notesMasterIdLst>
  <p:handoutMasterIdLst>
    <p:handoutMasterId r:id="rId28"/>
  </p:handoutMasterIdLst>
  <p:sldIdLst>
    <p:sldId id="425" r:id="rId2"/>
    <p:sldId id="257" r:id="rId3"/>
    <p:sldId id="419" r:id="rId4"/>
    <p:sldId id="348" r:id="rId5"/>
    <p:sldId id="424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1" r:id="rId17"/>
    <p:sldId id="392" r:id="rId18"/>
    <p:sldId id="394" r:id="rId19"/>
    <p:sldId id="395" r:id="rId20"/>
    <p:sldId id="397" r:id="rId21"/>
    <p:sldId id="398" r:id="rId22"/>
    <p:sldId id="428" r:id="rId23"/>
    <p:sldId id="426" r:id="rId24"/>
    <p:sldId id="427" r:id="rId25"/>
    <p:sldId id="293" r:id="rId2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EAEAEA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99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8373960-32DB-463A-98FA-1CF628D46E82}" type="datetimeFigureOut">
              <a:rPr lang="pt-BR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DB2BC8-0293-4811-BB66-9A21FE48132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996471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112BF04-73FA-428D-997D-A4FFB4C2EBDD}" type="datetimeFigureOut">
              <a:rPr lang="pt-BR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9195CA-92C5-4B77-AEB9-7E985DCA03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908211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pt-BR"/>
          </a:p>
        </p:txBody>
      </p:sp>
      <p:sp>
        <p:nvSpPr>
          <p:cNvPr id="922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  <p:sp>
        <p:nvSpPr>
          <p:cNvPr id="9221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9222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E74FB8-EE91-424D-B9B3-CAD25C86DF8C}" type="slidenum">
              <a:rPr lang="pt-BR" altLang="pt-BR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423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/>
          </a:p>
        </p:txBody>
      </p:sp>
      <p:sp>
        <p:nvSpPr>
          <p:cNvPr id="33796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33797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61475E-CB67-48F9-BEBA-E40C1079E0AA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33798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428917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/>
          </a:p>
        </p:txBody>
      </p:sp>
      <p:sp>
        <p:nvSpPr>
          <p:cNvPr id="35844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35845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9060C8-0FD8-4FE0-8CDE-21A5BD39E937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35846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227762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/>
          </a:p>
        </p:txBody>
      </p:sp>
      <p:sp>
        <p:nvSpPr>
          <p:cNvPr id="37892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37893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5300F5-6DD9-4965-A57B-756248DE18B5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37894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3809218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/>
          </a:p>
        </p:txBody>
      </p:sp>
      <p:sp>
        <p:nvSpPr>
          <p:cNvPr id="39940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39941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240F5D-9679-4DFA-8F82-E9FCDEFE6E7E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39942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4215121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en-US"/>
              <a:t>Em vez de espalhar o código em diversas classes, tudo o que é genérico fica em uma classe pai e todas as classes filhas herdam o código da classe pai.</a:t>
            </a:r>
          </a:p>
          <a:p>
            <a:pPr eaLnBrk="1" hangingPunct="1"/>
            <a:endParaRPr lang="pt-BR" altLang="en-US"/>
          </a:p>
        </p:txBody>
      </p:sp>
      <p:sp>
        <p:nvSpPr>
          <p:cNvPr id="4198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41989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33C37F-A8FA-4E17-A0DB-0C119AB194A5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4199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1208081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/>
          </a:p>
        </p:txBody>
      </p:sp>
      <p:sp>
        <p:nvSpPr>
          <p:cNvPr id="44036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44037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12DD84-5E9A-4EE9-8933-704B75C7411B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44038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409682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/>
          </a:p>
        </p:txBody>
      </p:sp>
      <p:sp>
        <p:nvSpPr>
          <p:cNvPr id="46084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46085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121356-104E-45DD-BF39-9A69F099161C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46086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3598099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9156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Linguagem de Programação I</a:t>
            </a:r>
          </a:p>
        </p:txBody>
      </p:sp>
      <p:sp>
        <p:nvSpPr>
          <p:cNvPr id="49157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Prof. Me. Fernando Roberto Proença</a:t>
            </a:r>
          </a:p>
        </p:txBody>
      </p:sp>
      <p:sp>
        <p:nvSpPr>
          <p:cNvPr id="49158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59F7F6BB-78E5-41F2-89BB-785AEDAB1CCC}" type="slidenum">
              <a:rPr lang="pt-BR" altLang="pt-BR" smtClean="0"/>
              <a:pPr/>
              <a:t>23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9473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222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52229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C7A435-8F11-4376-A2B2-2B20B8767ECB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5223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106851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11269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F0E454-17C4-4326-A203-384568711629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1127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173291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3316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Linguagem de Programação I</a:t>
            </a:r>
          </a:p>
        </p:txBody>
      </p:sp>
      <p:sp>
        <p:nvSpPr>
          <p:cNvPr id="13317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Prof. Me. Fernando Roberto Proença</a:t>
            </a:r>
          </a:p>
        </p:txBody>
      </p:sp>
      <p:sp>
        <p:nvSpPr>
          <p:cNvPr id="13318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00357A34-C625-467A-A0D0-637E9B0BBF93}" type="slidenum">
              <a:rPr lang="pt-BR" altLang="pt-BR" smtClean="0"/>
              <a:pPr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401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  <p:sp>
        <p:nvSpPr>
          <p:cNvPr id="18437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18438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92A1F5-B1E2-4CB6-99B5-CF9E89D449D2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90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/>
          </a:p>
        </p:txBody>
      </p:sp>
      <p:sp>
        <p:nvSpPr>
          <p:cNvPr id="20484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20485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D417BC-2433-4688-92D5-915918EC6D0F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20486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414241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/>
          </a:p>
        </p:txBody>
      </p:sp>
      <p:sp>
        <p:nvSpPr>
          <p:cNvPr id="22532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22533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90EC45-1289-498C-9F81-5964AAC9F6A2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22534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68333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/>
          </a:p>
        </p:txBody>
      </p:sp>
      <p:sp>
        <p:nvSpPr>
          <p:cNvPr id="27652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27653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49DD38-A017-4EEA-B6EA-C32DE16F930C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27654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4080472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en-US"/>
              <a:t>Em vez de espalhar o código em diversas classes, tudo o que é genérico fica em uma classe pai e todas as classes filhas herdam o código da classe pai.</a:t>
            </a:r>
          </a:p>
          <a:p>
            <a:pPr eaLnBrk="1" hangingPunct="1"/>
            <a:endParaRPr lang="pt-BR" altLang="en-US"/>
          </a:p>
        </p:txBody>
      </p:sp>
      <p:sp>
        <p:nvSpPr>
          <p:cNvPr id="29700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29701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76B750-4ED6-43BA-AA85-CA033D2E43CE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29702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319610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/>
          </a:p>
        </p:txBody>
      </p:sp>
      <p:sp>
        <p:nvSpPr>
          <p:cNvPr id="3174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31749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8DD8FD-E6A8-47E5-9ED7-3FAE7CB4F7CF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3175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5680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F5781-F72D-4521-BFBD-53FF7C589DE9}" type="datetime1">
              <a:rPr lang="pt-BR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DCAC2-4CD3-4580-B83A-45089CD815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11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BA917-1E06-4B25-8FEA-334D30F5C223}" type="datetime1">
              <a:rPr lang="pt-BR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018EC-2425-4A06-AE1F-D6FA8CD6958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560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ADC81-22BC-4B69-A263-E12B2583717D}" type="datetime1">
              <a:rPr lang="pt-BR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49412-7C37-42EF-9859-3BB305600B8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3291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71DC5-5E9A-4BE8-B3A8-A4A92982346E}" type="datetime1">
              <a:rPr lang="pt-BR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B2D03-19DE-4070-913B-BF4526E3B99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725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4BEF3-58B7-4C39-8EC3-F2DD00D9DE5C}" type="datetime1">
              <a:rPr lang="pt-BR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F3B92-48CF-4E8D-A84C-00D3B49C61A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1453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6C55C-1D05-4C62-9827-05B96F39C60D}" type="datetime1">
              <a:rPr lang="pt-BR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70059-0738-4097-AE23-24E929B99D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809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F3CA-8B88-47F5-B4EB-4A6A5C9752F2}" type="datetime1">
              <a:rPr lang="pt-BR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E6A77-7CF4-49AF-8221-A8248519B96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58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150E7-B422-4134-8DE7-A47A13B6FC14}" type="datetime1">
              <a:rPr lang="pt-BR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A1415-FEF1-498D-A5A2-2C5D7AE120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6116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A3EE7-83E7-4177-B8E4-9DFE908C733C}" type="datetime1">
              <a:rPr lang="pt-BR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A1129-C443-4EDF-BE15-4A15B49BA0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0351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ACEDE-F6AD-450B-85D0-0498CBE7ECFD}" type="datetime1">
              <a:rPr lang="pt-BR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01ABF-760D-4BF2-A7EE-818C4215562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470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71156-88FE-490A-98B0-06312DEF5260}" type="datetime1">
              <a:rPr lang="pt-BR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1C556-66D5-4506-B008-E37C5B1B987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744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título mestre</a:t>
            </a:r>
            <a:endParaRPr lang="en-US" altLang="en-US"/>
          </a:p>
        </p:txBody>
      </p:sp>
      <p:sp>
        <p:nvSpPr>
          <p:cNvPr id="1029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  <a:endParaRPr lang="en-US" alt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fld id="{08F9EF1A-947D-489F-8360-207478901523}" type="datetime1">
              <a:rPr lang="pt-BR"/>
              <a:pPr>
                <a:defRPr/>
              </a:pPr>
              <a:t>15/05/2017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6696851-A864-40C4-B6CD-EA7D7F7E3EF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14" r:id="rId2"/>
    <p:sldLayoutId id="2147484422" r:id="rId3"/>
    <p:sldLayoutId id="2147484415" r:id="rId4"/>
    <p:sldLayoutId id="2147484416" r:id="rId5"/>
    <p:sldLayoutId id="2147484417" r:id="rId6"/>
    <p:sldLayoutId id="2147484418" r:id="rId7"/>
    <p:sldLayoutId id="2147484423" r:id="rId8"/>
    <p:sldLayoutId id="2147484424" r:id="rId9"/>
    <p:sldLayoutId id="2147484419" r:id="rId10"/>
    <p:sldLayoutId id="21474844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DCEDC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2"/>
          <p:cNvSpPr>
            <a:spLocks noGrp="1"/>
          </p:cNvSpPr>
          <p:nvPr>
            <p:ph type="subTitle" idx="1"/>
          </p:nvPr>
        </p:nvSpPr>
        <p:spPr>
          <a:xfrm>
            <a:off x="298450" y="3284538"/>
            <a:ext cx="8564563" cy="1873250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tx1"/>
                </a:solidFill>
              </a:rPr>
              <a:t>Disciplina: </a:t>
            </a:r>
            <a:r>
              <a:rPr lang="pt-BR" altLang="pt-BR" sz="3200" dirty="0">
                <a:solidFill>
                  <a:schemeClr val="tx1"/>
                </a:solidFill>
              </a:rPr>
              <a:t>Linguagem de Programação I</a:t>
            </a:r>
          </a:p>
          <a:p>
            <a:pPr eaLnBrk="1" hangingPunct="1"/>
            <a:endParaRPr lang="pt-BR" altLang="pt-BR" sz="1600" dirty="0">
              <a:solidFill>
                <a:schemeClr val="tx1"/>
              </a:solidFill>
            </a:endParaRPr>
          </a:p>
        </p:txBody>
      </p:sp>
      <p:sp>
        <p:nvSpPr>
          <p:cNvPr id="8195" name="Título 1"/>
          <p:cNvSpPr>
            <a:spLocks noGrp="1"/>
          </p:cNvSpPr>
          <p:nvPr>
            <p:ph type="ctrTitle"/>
          </p:nvPr>
        </p:nvSpPr>
        <p:spPr>
          <a:xfrm>
            <a:off x="298450" y="1557338"/>
            <a:ext cx="8564563" cy="1376362"/>
          </a:xfrm>
        </p:spPr>
        <p:txBody>
          <a:bodyPr/>
          <a:lstStyle/>
          <a:p>
            <a:pPr eaLnBrk="1" hangingPunct="1"/>
            <a:r>
              <a:rPr lang="pt-BR" altLang="pt-BR" sz="5400"/>
              <a:t>POO – Classes Abstratas</a:t>
            </a:r>
            <a:endParaRPr lang="pt-BR" altLang="pt-BR" sz="5400" i="1"/>
          </a:p>
        </p:txBody>
      </p:sp>
      <p:pic>
        <p:nvPicPr>
          <p:cNvPr id="819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73700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300663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Imagem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5370513"/>
            <a:ext cx="1065212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Subtítulo 2"/>
          <p:cNvSpPr txBox="1">
            <a:spLocks/>
          </p:cNvSpPr>
          <p:nvPr/>
        </p:nvSpPr>
        <p:spPr bwMode="auto">
          <a:xfrm>
            <a:off x="87313" y="458788"/>
            <a:ext cx="8964612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pt-BR" sz="320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have esquerda 28"/>
          <p:cNvSpPr/>
          <p:nvPr/>
        </p:nvSpPr>
        <p:spPr>
          <a:xfrm rot="16200000">
            <a:off x="4339431" y="1300957"/>
            <a:ext cx="536575" cy="8856662"/>
          </a:xfrm>
          <a:prstGeom prst="leftBrace">
            <a:avLst>
              <a:gd name="adj1" fmla="val 25974"/>
              <a:gd name="adj2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355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Classes Abstratas</a:t>
            </a:r>
            <a:endParaRPr lang="pt-BR" altLang="en-US" sz="4400"/>
          </a:p>
        </p:txBody>
      </p:sp>
      <p:sp>
        <p:nvSpPr>
          <p:cNvPr id="23556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989013" y="1412875"/>
            <a:ext cx="8121650" cy="5292725"/>
          </a:xfrm>
          <a:extLst>
            <a:ext uri="{91240B29-F687-4F45-9708-019B960494DF}">
              <a14:hiddenLine xmlns:a14="http://schemas.microsoft.com/office/drawing/2010/main" w="476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en-US" sz="1600"/>
          </a:p>
          <a:p>
            <a:pPr eaLnBrk="1" hangingPunct="1"/>
            <a:r>
              <a:rPr lang="pt-BR" altLang="en-US"/>
              <a:t>Vamos imaginar a seguinte hierarquia entre as classes...</a:t>
            </a:r>
          </a:p>
        </p:txBody>
      </p:sp>
      <p:sp>
        <p:nvSpPr>
          <p:cNvPr id="23557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28CCEA-175F-490C-8FD1-6726AA5C8846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3779838" y="2797175"/>
            <a:ext cx="2520950" cy="6477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tx1"/>
                </a:solidFill>
              </a:rPr>
              <a:t>Empregado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68313" y="4884738"/>
            <a:ext cx="1871662" cy="6477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tx1"/>
                </a:solidFill>
              </a:rPr>
              <a:t>Chefe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2555875" y="4884738"/>
            <a:ext cx="2520950" cy="6477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tx1"/>
                </a:solidFill>
              </a:rPr>
              <a:t>Comissionário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5292725" y="4884738"/>
            <a:ext cx="1655763" cy="6477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tx1"/>
                </a:solidFill>
              </a:rPr>
              <a:t>Produção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7164388" y="4884738"/>
            <a:ext cx="1655762" cy="6477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tx1"/>
                </a:solidFill>
              </a:rPr>
              <a:t>Horista</a:t>
            </a:r>
          </a:p>
        </p:txBody>
      </p:sp>
      <p:cxnSp>
        <p:nvCxnSpPr>
          <p:cNvPr id="11" name="Conector de seta reta 10"/>
          <p:cNvCxnSpPr>
            <a:stCxn id="6" idx="0"/>
          </p:cNvCxnSpPr>
          <p:nvPr/>
        </p:nvCxnSpPr>
        <p:spPr>
          <a:xfrm flipV="1">
            <a:off x="1403350" y="3395663"/>
            <a:ext cx="2376488" cy="1489075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7" idx="0"/>
            <a:endCxn id="3" idx="2"/>
          </p:cNvCxnSpPr>
          <p:nvPr/>
        </p:nvCxnSpPr>
        <p:spPr>
          <a:xfrm flipV="1">
            <a:off x="3816350" y="3444875"/>
            <a:ext cx="1223963" cy="143986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8" idx="0"/>
            <a:endCxn id="3" idx="2"/>
          </p:cNvCxnSpPr>
          <p:nvPr/>
        </p:nvCxnSpPr>
        <p:spPr>
          <a:xfrm flipH="1" flipV="1">
            <a:off x="5040313" y="3444875"/>
            <a:ext cx="1079500" cy="143986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9" idx="0"/>
          </p:cNvCxnSpPr>
          <p:nvPr/>
        </p:nvCxnSpPr>
        <p:spPr>
          <a:xfrm flipH="1" flipV="1">
            <a:off x="6300788" y="3395663"/>
            <a:ext cx="1692275" cy="1489075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635375" y="6135688"/>
            <a:ext cx="1938338" cy="4619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+mn-lt"/>
              </a:rPr>
              <a:t>Subclasses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Texto Explicativo 1 30"/>
          <p:cNvSpPr/>
          <p:nvPr/>
        </p:nvSpPr>
        <p:spPr>
          <a:xfrm>
            <a:off x="6948488" y="2508250"/>
            <a:ext cx="2016125" cy="504825"/>
          </a:xfrm>
          <a:prstGeom prst="borderCallout1">
            <a:avLst>
              <a:gd name="adj1" fmla="val 50027"/>
              <a:gd name="adj2" fmla="val 268"/>
              <a:gd name="adj3" fmla="val 115628"/>
              <a:gd name="adj4" fmla="val -32078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400" b="1" dirty="0"/>
              <a:t>Superclasse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Classes Abstratas</a:t>
            </a:r>
            <a:endParaRPr lang="pt-BR" altLang="en-US" sz="4400"/>
          </a:p>
        </p:txBody>
      </p:sp>
      <p:sp>
        <p:nvSpPr>
          <p:cNvPr id="24579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989013" y="1412875"/>
            <a:ext cx="8121650" cy="5292725"/>
          </a:xfrm>
          <a:extLst>
            <a:ext uri="{91240B29-F687-4F45-9708-019B960494DF}">
              <a14:hiddenLine xmlns:a14="http://schemas.microsoft.com/office/drawing/2010/main" w="476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en-US" sz="1600"/>
          </a:p>
          <a:p>
            <a:pPr eaLnBrk="1" hangingPunct="1"/>
            <a:r>
              <a:rPr lang="pt-BR" altLang="en-US"/>
              <a:t>Vamos imaginar a seguinte hierarquia entre as classes...</a:t>
            </a:r>
          </a:p>
          <a:p>
            <a:pPr lvl="1" eaLnBrk="1" hangingPunct="1"/>
            <a:endParaRPr lang="pt-BR" altLang="en-US" sz="1800"/>
          </a:p>
          <a:p>
            <a:pPr lvl="1" eaLnBrk="1" hangingPunct="1"/>
            <a:r>
              <a:rPr lang="pt-BR" altLang="en-US"/>
              <a:t>Todas essas </a:t>
            </a:r>
            <a:r>
              <a:rPr lang="pt-BR" altLang="en-US" b="1">
                <a:solidFill>
                  <a:srgbClr val="0000CC"/>
                </a:solidFill>
              </a:rPr>
              <a:t>subclasses</a:t>
            </a:r>
            <a:r>
              <a:rPr lang="pt-BR" altLang="en-US"/>
              <a:t> vão precisar </a:t>
            </a:r>
            <a:r>
              <a:rPr lang="pt-BR" altLang="en-US" b="1">
                <a:solidFill>
                  <a:srgbClr val="FF0000"/>
                </a:solidFill>
              </a:rPr>
              <a:t>redefinir</a:t>
            </a:r>
            <a:r>
              <a:rPr lang="pt-BR" altLang="en-US">
                <a:solidFill>
                  <a:srgbClr val="FF0000"/>
                </a:solidFill>
              </a:rPr>
              <a:t> </a:t>
            </a:r>
            <a:r>
              <a:rPr lang="pt-BR" altLang="en-US"/>
              <a:t>o método </a:t>
            </a:r>
            <a:r>
              <a:rPr lang="pt-BR" altLang="en-US" b="1" i="1">
                <a:solidFill>
                  <a:srgbClr val="008000"/>
                </a:solidFill>
              </a:rPr>
              <a:t>Ganha()</a:t>
            </a:r>
            <a:r>
              <a:rPr lang="pt-BR" altLang="en-US"/>
              <a:t>. Como se tratam de tipos diferentes de empregados, cada um ganha de uma forma:</a:t>
            </a:r>
          </a:p>
          <a:p>
            <a:pPr lvl="2" eaLnBrk="1" hangingPunct="1">
              <a:lnSpc>
                <a:spcPct val="150000"/>
              </a:lnSpc>
            </a:pPr>
            <a:r>
              <a:rPr lang="pt-BR" altLang="en-US" sz="2200" b="1" u="sng"/>
              <a:t>Chefe:</a:t>
            </a:r>
            <a:r>
              <a:rPr lang="pt-BR" altLang="en-US" sz="2200"/>
              <a:t> salário fixo e predefinido;</a:t>
            </a:r>
          </a:p>
          <a:p>
            <a:pPr lvl="2" eaLnBrk="1" hangingPunct="1">
              <a:lnSpc>
                <a:spcPct val="150000"/>
              </a:lnSpc>
            </a:pPr>
            <a:r>
              <a:rPr lang="pt-BR" altLang="en-US" sz="2200" b="1" u="sng"/>
              <a:t>Comissionário:</a:t>
            </a:r>
            <a:r>
              <a:rPr lang="pt-BR" altLang="en-US" sz="2200"/>
              <a:t> valor fixo + comissão * vendas;</a:t>
            </a:r>
          </a:p>
          <a:p>
            <a:pPr lvl="2" eaLnBrk="1" hangingPunct="1">
              <a:lnSpc>
                <a:spcPct val="150000"/>
              </a:lnSpc>
            </a:pPr>
            <a:r>
              <a:rPr lang="pt-BR" altLang="en-US" sz="2200" b="1" u="sng"/>
              <a:t>Produção:</a:t>
            </a:r>
            <a:r>
              <a:rPr lang="pt-BR" altLang="en-US" sz="2200"/>
              <a:t> valor por produção * quantidade produzida;</a:t>
            </a:r>
          </a:p>
          <a:p>
            <a:pPr lvl="2" eaLnBrk="1" hangingPunct="1">
              <a:lnSpc>
                <a:spcPct val="150000"/>
              </a:lnSpc>
            </a:pPr>
            <a:r>
              <a:rPr lang="pt-BR" altLang="en-US" sz="2200" b="1" u="sng"/>
              <a:t>Horista:</a:t>
            </a:r>
            <a:r>
              <a:rPr lang="pt-BR" altLang="en-US" sz="2200"/>
              <a:t> valor por hora * total de horas trabalhadas.</a:t>
            </a:r>
          </a:p>
        </p:txBody>
      </p:sp>
      <p:sp>
        <p:nvSpPr>
          <p:cNvPr id="24580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4E6305-36DF-4B64-A5B4-640D43C68675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Classes Abstratas</a:t>
            </a:r>
            <a:endParaRPr lang="pt-BR" altLang="en-US" sz="4400"/>
          </a:p>
        </p:txBody>
      </p:sp>
      <p:sp>
        <p:nvSpPr>
          <p:cNvPr id="25603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989013" y="1412875"/>
            <a:ext cx="7831137" cy="5292725"/>
          </a:xfrm>
          <a:extLst>
            <a:ext uri="{91240B29-F687-4F45-9708-019B960494DF}">
              <a14:hiddenLine xmlns:a14="http://schemas.microsoft.com/office/drawing/2010/main" w="476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en-US" sz="1600"/>
          </a:p>
          <a:p>
            <a:pPr eaLnBrk="1" hangingPunct="1"/>
            <a:r>
              <a:rPr lang="pt-BR" altLang="en-US"/>
              <a:t>Vamos imaginar a seguinte hierarquia entre as classes...</a:t>
            </a:r>
          </a:p>
          <a:p>
            <a:pPr lvl="1" eaLnBrk="1" hangingPunct="1"/>
            <a:endParaRPr lang="pt-BR" altLang="en-US" sz="1800"/>
          </a:p>
          <a:p>
            <a:pPr lvl="1" eaLnBrk="1" hangingPunct="1">
              <a:lnSpc>
                <a:spcPct val="150000"/>
              </a:lnSpc>
            </a:pPr>
            <a:r>
              <a:rPr lang="pt-BR" altLang="en-US"/>
              <a:t>Declarando o método </a:t>
            </a:r>
            <a:r>
              <a:rPr lang="pt-BR" altLang="en-US" b="1" i="1">
                <a:solidFill>
                  <a:srgbClr val="008000"/>
                </a:solidFill>
              </a:rPr>
              <a:t>Ganha()</a:t>
            </a:r>
            <a:r>
              <a:rPr lang="pt-BR" altLang="en-US">
                <a:solidFill>
                  <a:srgbClr val="008000"/>
                </a:solidFill>
              </a:rPr>
              <a:t> </a:t>
            </a:r>
            <a:r>
              <a:rPr lang="pt-BR" altLang="en-US"/>
              <a:t>como </a:t>
            </a:r>
            <a:r>
              <a:rPr lang="pt-BR" altLang="en-US" b="1" i="1">
                <a:solidFill>
                  <a:srgbClr val="FF0000"/>
                </a:solidFill>
              </a:rPr>
              <a:t>abstrato</a:t>
            </a:r>
            <a:r>
              <a:rPr lang="pt-BR" altLang="en-US">
                <a:solidFill>
                  <a:srgbClr val="FF0000"/>
                </a:solidFill>
              </a:rPr>
              <a:t> </a:t>
            </a:r>
            <a:r>
              <a:rPr lang="pt-BR" altLang="en-US"/>
              <a:t>na </a:t>
            </a:r>
            <a:r>
              <a:rPr lang="pt-BR" altLang="en-US" b="1">
                <a:solidFill>
                  <a:srgbClr val="0000CC"/>
                </a:solidFill>
              </a:rPr>
              <a:t>superclasse</a:t>
            </a:r>
            <a:r>
              <a:rPr lang="pt-BR" altLang="en-US"/>
              <a:t> garante-se que </a:t>
            </a:r>
            <a:r>
              <a:rPr lang="pt-BR" altLang="en-US" b="1">
                <a:solidFill>
                  <a:srgbClr val="FF0000"/>
                </a:solidFill>
              </a:rPr>
              <a:t>obrigatoriamente</a:t>
            </a:r>
            <a:r>
              <a:rPr lang="pt-BR" altLang="en-US">
                <a:solidFill>
                  <a:srgbClr val="FF0000"/>
                </a:solidFill>
              </a:rPr>
              <a:t> </a:t>
            </a:r>
            <a:r>
              <a:rPr lang="pt-BR" altLang="en-US" b="1">
                <a:solidFill>
                  <a:srgbClr val="0000CC"/>
                </a:solidFill>
              </a:rPr>
              <a:t>as</a:t>
            </a:r>
            <a:r>
              <a:rPr lang="pt-BR" altLang="en-US"/>
              <a:t> </a:t>
            </a:r>
            <a:r>
              <a:rPr lang="pt-BR" altLang="en-US" b="1">
                <a:solidFill>
                  <a:srgbClr val="0000CC"/>
                </a:solidFill>
              </a:rPr>
              <a:t>4 subclasses</a:t>
            </a:r>
            <a:r>
              <a:rPr lang="pt-BR" altLang="en-US">
                <a:solidFill>
                  <a:srgbClr val="0000CC"/>
                </a:solidFill>
              </a:rPr>
              <a:t> </a:t>
            </a:r>
            <a:r>
              <a:rPr lang="pt-BR" altLang="en-US" b="1">
                <a:solidFill>
                  <a:srgbClr val="FF0000"/>
                </a:solidFill>
              </a:rPr>
              <a:t>implementará esse método </a:t>
            </a:r>
            <a:r>
              <a:rPr lang="pt-BR" altLang="en-US"/>
              <a:t>para cada tipo de empregado (do contrário, objetos destas classes não poderão ser criados).</a:t>
            </a:r>
          </a:p>
        </p:txBody>
      </p:sp>
      <p:sp>
        <p:nvSpPr>
          <p:cNvPr id="25604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8A27E8-13A3-4659-9713-18957D7DBBCF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Exemplo de Herança de Classe Abstrata</a:t>
            </a:r>
          </a:p>
        </p:txBody>
      </p:sp>
      <p:sp>
        <p:nvSpPr>
          <p:cNvPr id="2662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A71311-FE2F-4EBE-B7FB-496454FF847E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3316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833438" y="1557338"/>
            <a:ext cx="7842250" cy="504031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rgbClr val="00B0F0"/>
              </a:buClr>
              <a:defRPr/>
            </a:pPr>
            <a:r>
              <a:rPr lang="pt-BR" altLang="en-US" sz="2000" dirty="0">
                <a:solidFill>
                  <a:srgbClr val="000000"/>
                </a:solidFill>
              </a:rPr>
              <a:t>Implementando a classe </a:t>
            </a:r>
            <a:r>
              <a:rPr lang="pt-BR" altLang="en-US" sz="2000" b="1" dirty="0">
                <a:solidFill>
                  <a:srgbClr val="000000"/>
                </a:solidFill>
              </a:rPr>
              <a:t>Chefe</a:t>
            </a:r>
            <a:r>
              <a:rPr lang="pt-BR" altLang="en-US" sz="2000" dirty="0">
                <a:solidFill>
                  <a:srgbClr val="000000"/>
                </a:solidFill>
              </a:rPr>
              <a:t>, derivada da classe </a:t>
            </a:r>
            <a:r>
              <a:rPr lang="pt-BR" altLang="en-US" sz="2000" b="1" dirty="0">
                <a:solidFill>
                  <a:srgbClr val="000000"/>
                </a:solidFill>
              </a:rPr>
              <a:t>Empregado</a:t>
            </a:r>
            <a:r>
              <a:rPr lang="pt-BR" altLang="en-US" sz="2000" dirty="0">
                <a:solidFill>
                  <a:srgbClr val="000000"/>
                </a:solidFill>
              </a:rPr>
              <a:t>: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class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Chefe </a:t>
            </a:r>
            <a:r>
              <a:rPr lang="pt-BR" altLang="en-US" sz="2200" b="1" i="1" dirty="0" err="1">
                <a:solidFill>
                  <a:srgbClr val="002060"/>
                </a:solidFill>
                <a:latin typeface="Courier New" pitchFamily="49" charset="0"/>
              </a:rPr>
              <a:t>extends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i="1" dirty="0">
                <a:solidFill>
                  <a:srgbClr val="002060"/>
                </a:solidFill>
                <a:latin typeface="Courier New" pitchFamily="49" charset="0"/>
              </a:rPr>
              <a:t>Empregado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{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salario;   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public </a:t>
            </a:r>
            <a:r>
              <a:rPr lang="en-US" altLang="en-US" sz="2200" dirty="0" err="1">
                <a:solidFill>
                  <a:srgbClr val="002060"/>
                </a:solidFill>
                <a:latin typeface="Courier New" pitchFamily="49" charset="0"/>
              </a:rPr>
              <a:t>Chefe</a:t>
            </a: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(String </a:t>
            </a:r>
            <a:r>
              <a:rPr lang="en-US" altLang="en-US" sz="2200" dirty="0" err="1">
                <a:solidFill>
                  <a:srgbClr val="002060"/>
                </a:solidFill>
                <a:latin typeface="Courier New" pitchFamily="49" charset="0"/>
              </a:rPr>
              <a:t>nome</a:t>
            </a: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, </a:t>
            </a:r>
            <a:r>
              <a:rPr lang="en-US" altLang="en-US" sz="22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en-US" sz="2200" dirty="0" err="1">
                <a:solidFill>
                  <a:srgbClr val="002060"/>
                </a:solidFill>
                <a:latin typeface="Courier New" pitchFamily="49" charset="0"/>
              </a:rPr>
              <a:t>idade</a:t>
            </a: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,  </a:t>
            </a:r>
          </a:p>
          <a:p>
            <a:pPr marL="274638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           double </a:t>
            </a:r>
            <a:r>
              <a:rPr lang="en-US" altLang="en-US" sz="2200" dirty="0" err="1">
                <a:solidFill>
                  <a:srgbClr val="002060"/>
                </a:solidFill>
                <a:latin typeface="Courier New" pitchFamily="49" charset="0"/>
              </a:rPr>
              <a:t>salario</a:t>
            </a: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){</a:t>
            </a:r>
          </a:p>
          <a:p>
            <a:pPr marL="731838" lvl="1" indent="-457200" eaLnBrk="1" hangingPunct="1">
              <a:buFont typeface="+mj-lt"/>
              <a:buAutoNum type="arabicPeriod" startAt="4"/>
              <a:defRPr/>
            </a:pPr>
            <a:r>
              <a:rPr lang="en-US" altLang="en-US" sz="2200" b="1" i="1" dirty="0">
                <a:solidFill>
                  <a:srgbClr val="002060"/>
                </a:solidFill>
                <a:latin typeface="Courier New" pitchFamily="49" charset="0"/>
              </a:rPr>
              <a:t>     super(</a:t>
            </a:r>
            <a:r>
              <a:rPr lang="en-US" altLang="en-US" sz="2200" b="1" i="1" dirty="0" err="1">
                <a:solidFill>
                  <a:srgbClr val="002060"/>
                </a:solidFill>
                <a:latin typeface="Courier New" pitchFamily="49" charset="0"/>
              </a:rPr>
              <a:t>nome,idade</a:t>
            </a:r>
            <a:r>
              <a:rPr lang="en-US" altLang="en-US" sz="2200" b="1" i="1" dirty="0">
                <a:solidFill>
                  <a:srgbClr val="002060"/>
                </a:solidFill>
                <a:latin typeface="Courier New" pitchFamily="49" charset="0"/>
              </a:rPr>
              <a:t>);</a:t>
            </a:r>
          </a:p>
          <a:p>
            <a:pPr marL="731838" lvl="1" indent="-457200" eaLnBrk="1" hangingPunct="1">
              <a:buFont typeface="Franklin Gothic Book"/>
              <a:buAutoNum type="arabicPeriod" startAt="4"/>
              <a:defRPr/>
            </a:pP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en-US" sz="2200" dirty="0" err="1">
                <a:solidFill>
                  <a:srgbClr val="002060"/>
                </a:solidFill>
                <a:latin typeface="Courier New" pitchFamily="49" charset="0"/>
              </a:rPr>
              <a:t>this.salario</a:t>
            </a: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altLang="en-US" sz="2200" dirty="0" err="1">
                <a:solidFill>
                  <a:srgbClr val="002060"/>
                </a:solidFill>
                <a:latin typeface="Courier New" pitchFamily="49" charset="0"/>
              </a:rPr>
              <a:t>salario</a:t>
            </a: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Franklin Gothic Book"/>
              <a:buAutoNum type="arabicPeriod" startAt="4"/>
              <a:defRPr/>
            </a:pP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</a:p>
          <a:p>
            <a:pPr marL="731838" lvl="1" indent="-457200" eaLnBrk="1" hangingPunct="1">
              <a:buFont typeface="Franklin Gothic Book"/>
              <a:buAutoNum type="arabicPeriod" startAt="4"/>
              <a:defRPr/>
            </a:pPr>
            <a:r>
              <a:rPr lang="pt-BR" altLang="en-US" sz="2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 // Método Abstrato</a:t>
            </a:r>
          </a:p>
          <a:p>
            <a:pPr marL="731838" lvl="1" indent="-457200" eaLnBrk="1" hangingPunct="1">
              <a:buFont typeface="Franklin Gothic Book"/>
              <a:buAutoNum type="arabicPeriod" startAt="4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b="1" i="1" dirty="0">
                <a:solidFill>
                  <a:srgbClr val="FF0000"/>
                </a:solidFill>
                <a:latin typeface="Courier New" pitchFamily="49" charset="0"/>
              </a:rPr>
              <a:t>Ganha()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{</a:t>
            </a:r>
          </a:p>
          <a:p>
            <a:pPr marL="731838" lvl="1" indent="-457200" eaLnBrk="1" hangingPunct="1">
              <a:buFont typeface="Franklin Gothic Book"/>
              <a:buAutoNum type="arabicPeriod" startAt="4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return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salario;</a:t>
            </a:r>
          </a:p>
          <a:p>
            <a:pPr marL="731838" lvl="1" indent="-457200" eaLnBrk="1" hangingPunct="1">
              <a:buFont typeface="Franklin Gothic Book"/>
              <a:buAutoNum type="arabicPeriod" startAt="4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</a:p>
          <a:p>
            <a:pPr marL="731838" lvl="1" indent="-457200" eaLnBrk="1" hangingPunct="1">
              <a:buFont typeface="Franklin Gothic Book"/>
              <a:buAutoNum type="arabicPeriod" startAt="4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Exemplo de Herança de Classe Abstrata</a:t>
            </a:r>
          </a:p>
        </p:txBody>
      </p:sp>
      <p:sp>
        <p:nvSpPr>
          <p:cNvPr id="2867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D738F5-5F93-431C-B702-11738061D78E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3316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833438" y="1557338"/>
            <a:ext cx="7842250" cy="504031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rgbClr val="00B0F0"/>
              </a:buClr>
              <a:defRPr/>
            </a:pPr>
            <a:r>
              <a:rPr lang="pt-BR" altLang="en-US" sz="2000" dirty="0">
                <a:solidFill>
                  <a:srgbClr val="000000"/>
                </a:solidFill>
              </a:rPr>
              <a:t>Implementando a classe </a:t>
            </a:r>
            <a:r>
              <a:rPr lang="pt-BR" altLang="en-US" sz="2000" b="1" dirty="0">
                <a:solidFill>
                  <a:srgbClr val="000000"/>
                </a:solidFill>
              </a:rPr>
              <a:t>Chefe</a:t>
            </a:r>
            <a:r>
              <a:rPr lang="pt-BR" altLang="en-US" sz="2000" dirty="0">
                <a:solidFill>
                  <a:srgbClr val="000000"/>
                </a:solidFill>
              </a:rPr>
              <a:t>, derivada da classe </a:t>
            </a:r>
            <a:r>
              <a:rPr lang="pt-BR" altLang="en-US" sz="2000" b="1" dirty="0">
                <a:solidFill>
                  <a:srgbClr val="000000"/>
                </a:solidFill>
              </a:rPr>
              <a:t>Empregado</a:t>
            </a:r>
            <a:r>
              <a:rPr lang="pt-BR" altLang="en-US" sz="2000" dirty="0">
                <a:solidFill>
                  <a:srgbClr val="000000"/>
                </a:solidFill>
              </a:rPr>
              <a:t>: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class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Chefe </a:t>
            </a:r>
            <a:r>
              <a:rPr lang="pt-BR" altLang="en-US" sz="2200" b="1" i="1" dirty="0" err="1">
                <a:solidFill>
                  <a:srgbClr val="002060"/>
                </a:solidFill>
                <a:latin typeface="Courier New" pitchFamily="49" charset="0"/>
              </a:rPr>
              <a:t>extends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i="1" dirty="0">
                <a:solidFill>
                  <a:srgbClr val="002060"/>
                </a:solidFill>
                <a:latin typeface="Courier New" pitchFamily="49" charset="0"/>
              </a:rPr>
              <a:t>Empregado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{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salario;   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public </a:t>
            </a:r>
            <a:r>
              <a:rPr lang="en-US" altLang="en-US" sz="2200" dirty="0" err="1">
                <a:solidFill>
                  <a:srgbClr val="002060"/>
                </a:solidFill>
                <a:latin typeface="Courier New" pitchFamily="49" charset="0"/>
              </a:rPr>
              <a:t>Chefe</a:t>
            </a: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(String </a:t>
            </a:r>
            <a:r>
              <a:rPr lang="en-US" altLang="en-US" sz="2200" dirty="0" err="1">
                <a:solidFill>
                  <a:srgbClr val="002060"/>
                </a:solidFill>
                <a:latin typeface="Courier New" pitchFamily="49" charset="0"/>
              </a:rPr>
              <a:t>nome</a:t>
            </a: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, </a:t>
            </a:r>
            <a:r>
              <a:rPr lang="en-US" altLang="en-US" sz="22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en-US" sz="2200" dirty="0" err="1">
                <a:solidFill>
                  <a:srgbClr val="002060"/>
                </a:solidFill>
                <a:latin typeface="Courier New" pitchFamily="49" charset="0"/>
              </a:rPr>
              <a:t>idade</a:t>
            </a: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,  </a:t>
            </a:r>
          </a:p>
          <a:p>
            <a:pPr marL="274638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           double </a:t>
            </a:r>
            <a:r>
              <a:rPr lang="en-US" altLang="en-US" sz="2200" dirty="0" err="1">
                <a:solidFill>
                  <a:srgbClr val="002060"/>
                </a:solidFill>
                <a:latin typeface="Courier New" pitchFamily="49" charset="0"/>
              </a:rPr>
              <a:t>salario</a:t>
            </a: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){</a:t>
            </a:r>
          </a:p>
          <a:p>
            <a:pPr marL="731838" lvl="1" indent="-457200" eaLnBrk="1" hangingPunct="1">
              <a:buFont typeface="+mj-lt"/>
              <a:buAutoNum type="arabicPeriod" startAt="4"/>
              <a:defRPr/>
            </a:pPr>
            <a:r>
              <a:rPr lang="en-US" altLang="en-US" sz="2200" b="1" i="1" dirty="0">
                <a:solidFill>
                  <a:srgbClr val="002060"/>
                </a:solidFill>
                <a:latin typeface="Courier New" pitchFamily="49" charset="0"/>
              </a:rPr>
              <a:t>     super(</a:t>
            </a:r>
            <a:r>
              <a:rPr lang="en-US" altLang="en-US" sz="2200" b="1" i="1" dirty="0" err="1">
                <a:solidFill>
                  <a:srgbClr val="002060"/>
                </a:solidFill>
                <a:latin typeface="Courier New" pitchFamily="49" charset="0"/>
              </a:rPr>
              <a:t>nome,idade</a:t>
            </a:r>
            <a:r>
              <a:rPr lang="en-US" altLang="en-US" sz="2200" b="1" i="1" dirty="0">
                <a:solidFill>
                  <a:srgbClr val="002060"/>
                </a:solidFill>
                <a:latin typeface="Courier New" pitchFamily="49" charset="0"/>
              </a:rPr>
              <a:t>);</a:t>
            </a:r>
          </a:p>
          <a:p>
            <a:pPr marL="731838" lvl="1" indent="-457200" eaLnBrk="1" hangingPunct="1">
              <a:buFont typeface="+mj-lt"/>
              <a:buAutoNum type="arabicPeriod" startAt="4"/>
              <a:defRPr/>
            </a:pP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en-US" sz="2200" dirty="0" err="1">
                <a:solidFill>
                  <a:srgbClr val="002060"/>
                </a:solidFill>
                <a:latin typeface="Courier New" pitchFamily="49" charset="0"/>
              </a:rPr>
              <a:t>this.salario</a:t>
            </a: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altLang="en-US" sz="2200" dirty="0" err="1">
                <a:solidFill>
                  <a:srgbClr val="002060"/>
                </a:solidFill>
                <a:latin typeface="Courier New" pitchFamily="49" charset="0"/>
              </a:rPr>
              <a:t>salario</a:t>
            </a: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+mj-lt"/>
              <a:buAutoNum type="arabicPeriod" startAt="4"/>
              <a:defRPr/>
            </a:pPr>
            <a:r>
              <a:rPr lang="en-US" altLang="en-US" sz="22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</a:p>
          <a:p>
            <a:pPr marL="731838" lvl="1" indent="-457200" eaLnBrk="1" hangingPunct="1">
              <a:buFont typeface="+mj-lt"/>
              <a:buAutoNum type="arabicPeriod" startAt="4"/>
              <a:defRPr/>
            </a:pPr>
            <a:r>
              <a:rPr lang="pt-BR" altLang="en-US" sz="2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 // Método Abstrato</a:t>
            </a:r>
          </a:p>
          <a:p>
            <a:pPr marL="731838" lvl="1" indent="-457200" eaLnBrk="1" hangingPunct="1">
              <a:buFont typeface="+mj-lt"/>
              <a:buAutoNum type="arabicPeriod" startAt="4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b="1" i="1" dirty="0">
                <a:solidFill>
                  <a:srgbClr val="FF0000"/>
                </a:solidFill>
                <a:latin typeface="Courier New" pitchFamily="49" charset="0"/>
              </a:rPr>
              <a:t>Ganha()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{</a:t>
            </a:r>
          </a:p>
          <a:p>
            <a:pPr marL="731838" lvl="1" indent="-457200" eaLnBrk="1" hangingPunct="1">
              <a:buFont typeface="+mj-lt"/>
              <a:buAutoNum type="arabicPeriod" startAt="4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return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salario;</a:t>
            </a:r>
          </a:p>
          <a:p>
            <a:pPr marL="731838" lvl="1" indent="-457200" eaLnBrk="1" hangingPunct="1">
              <a:buFont typeface="+mj-lt"/>
              <a:buAutoNum type="arabicPeriod" startAt="4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</a:p>
          <a:p>
            <a:pPr marL="731838" lvl="1" indent="-457200" eaLnBrk="1" hangingPunct="1">
              <a:buFont typeface="+mj-lt"/>
              <a:buAutoNum type="arabicPeriod" startAt="4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Retângulo 10"/>
          <p:cNvSpPr/>
          <p:nvPr/>
        </p:nvSpPr>
        <p:spPr bwMode="auto">
          <a:xfrm>
            <a:off x="899592" y="1945615"/>
            <a:ext cx="7488832" cy="403265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Retângulo 14"/>
          <p:cNvSpPr/>
          <p:nvPr/>
        </p:nvSpPr>
        <p:spPr bwMode="auto">
          <a:xfrm>
            <a:off x="919687" y="5028942"/>
            <a:ext cx="7488832" cy="406895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Texto explicativo retangular com cantos arredondados 17"/>
          <p:cNvSpPr/>
          <p:nvPr/>
        </p:nvSpPr>
        <p:spPr bwMode="auto">
          <a:xfrm>
            <a:off x="6372225" y="3789363"/>
            <a:ext cx="2449513" cy="1079500"/>
          </a:xfrm>
          <a:prstGeom prst="wedgeRoundRectCallout">
            <a:avLst>
              <a:gd name="adj1" fmla="val -84652"/>
              <a:gd name="adj2" fmla="val 83746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2000" b="1" dirty="0">
                <a:latin typeface="+mj-lt"/>
              </a:rPr>
              <a:t>Implementação do </a:t>
            </a:r>
          </a:p>
          <a:p>
            <a:pPr algn="ctr">
              <a:defRPr/>
            </a:pPr>
            <a:r>
              <a:rPr lang="pt-BR" sz="2000" b="1" dirty="0">
                <a:latin typeface="+mj-lt"/>
              </a:rPr>
              <a:t>método abstrato </a:t>
            </a:r>
          </a:p>
          <a:p>
            <a:pPr algn="ctr">
              <a:defRPr/>
            </a:pPr>
            <a:r>
              <a:rPr lang="pt-BR" sz="2000" b="1" dirty="0">
                <a:latin typeface="+mj-lt"/>
              </a:rPr>
              <a:t>da superclasse.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Exemplo de Herança de Classe Abstrata</a:t>
            </a:r>
          </a:p>
        </p:txBody>
      </p:sp>
      <p:sp>
        <p:nvSpPr>
          <p:cNvPr id="3072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F3598B-B489-4F39-98E6-ABFE59A6B3C0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3316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755650" y="1557338"/>
            <a:ext cx="8137525" cy="51847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rgbClr val="00B0F0"/>
              </a:buClr>
              <a:defRPr/>
            </a:pPr>
            <a:r>
              <a:rPr lang="pt-BR" altLang="en-US" sz="1800" dirty="0">
                <a:solidFill>
                  <a:srgbClr val="000000"/>
                </a:solidFill>
              </a:rPr>
              <a:t>Implementando a classe </a:t>
            </a:r>
            <a:r>
              <a:rPr lang="pt-BR" altLang="en-US" sz="1800" b="1" dirty="0">
                <a:solidFill>
                  <a:srgbClr val="000000"/>
                </a:solidFill>
              </a:rPr>
              <a:t>Comissionário</a:t>
            </a:r>
            <a:r>
              <a:rPr lang="pt-BR" altLang="en-US" sz="1800" dirty="0">
                <a:solidFill>
                  <a:srgbClr val="000000"/>
                </a:solidFill>
              </a:rPr>
              <a:t>, derivada da classe </a:t>
            </a:r>
            <a:r>
              <a:rPr lang="pt-BR" altLang="en-US" sz="1800" b="1" dirty="0">
                <a:solidFill>
                  <a:srgbClr val="000000"/>
                </a:solidFill>
              </a:rPr>
              <a:t>Empregado</a:t>
            </a:r>
            <a:r>
              <a:rPr lang="pt-BR" altLang="en-US" sz="1800" dirty="0">
                <a:solidFill>
                  <a:srgbClr val="000000"/>
                </a:solidFill>
              </a:rPr>
              <a:t>: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class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Comissionario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b="1" i="1" dirty="0" err="1">
                <a:solidFill>
                  <a:srgbClr val="002060"/>
                </a:solidFill>
                <a:latin typeface="Courier New" pitchFamily="49" charset="0"/>
              </a:rPr>
              <a:t>extends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i="1" dirty="0">
                <a:solidFill>
                  <a:srgbClr val="002060"/>
                </a:solidFill>
                <a:latin typeface="Courier New" pitchFamily="49" charset="0"/>
              </a:rPr>
              <a:t>Empregado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{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salario;   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comissao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;   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vendas;   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public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Comissionario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(String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nome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,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idade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, </a:t>
            </a:r>
          </a:p>
          <a:p>
            <a:pPr marL="274638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	      double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salario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, double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comissao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,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vendas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){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1800" b="1" i="1" dirty="0">
                <a:solidFill>
                  <a:srgbClr val="002060"/>
                </a:solidFill>
                <a:latin typeface="Courier New" pitchFamily="49" charset="0"/>
              </a:rPr>
              <a:t>     super(</a:t>
            </a:r>
            <a:r>
              <a:rPr lang="en-US" altLang="en-US" sz="1800" b="1" i="1" dirty="0" err="1">
                <a:solidFill>
                  <a:srgbClr val="002060"/>
                </a:solidFill>
                <a:latin typeface="Courier New" pitchFamily="49" charset="0"/>
              </a:rPr>
              <a:t>nome,idade</a:t>
            </a:r>
            <a:r>
              <a:rPr lang="en-US" altLang="en-US" sz="1800" b="1" i="1" dirty="0">
                <a:solidFill>
                  <a:srgbClr val="002060"/>
                </a:solidFill>
                <a:latin typeface="Courier New" pitchFamily="49" charset="0"/>
              </a:rPr>
              <a:t>);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this.salario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salario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this.comissao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comissao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this.vendas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vendas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b="1" i="1" dirty="0">
                <a:solidFill>
                  <a:srgbClr val="FF0000"/>
                </a:solidFill>
                <a:latin typeface="Courier New" pitchFamily="49" charset="0"/>
              </a:rPr>
              <a:t>Ganha()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{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return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(salario + (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comissao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* vendas));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Exemplo de Herança de Classe Abstrata</a:t>
            </a:r>
          </a:p>
        </p:txBody>
      </p:sp>
      <p:sp>
        <p:nvSpPr>
          <p:cNvPr id="3277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8691EB-5069-40ED-B215-041F2B8B0A6D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3316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755650" y="1557338"/>
            <a:ext cx="8137525" cy="51847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rgbClr val="00B0F0"/>
              </a:buClr>
              <a:defRPr/>
            </a:pPr>
            <a:r>
              <a:rPr lang="pt-BR" altLang="en-US" sz="1800" dirty="0">
                <a:solidFill>
                  <a:srgbClr val="000000"/>
                </a:solidFill>
              </a:rPr>
              <a:t>Implementando a classe </a:t>
            </a:r>
            <a:r>
              <a:rPr lang="pt-BR" altLang="en-US" sz="1800" b="1" dirty="0">
                <a:solidFill>
                  <a:srgbClr val="000000"/>
                </a:solidFill>
              </a:rPr>
              <a:t>Comissionário</a:t>
            </a:r>
            <a:r>
              <a:rPr lang="pt-BR" altLang="en-US" sz="1800" dirty="0">
                <a:solidFill>
                  <a:srgbClr val="000000"/>
                </a:solidFill>
              </a:rPr>
              <a:t>, derivada da classe </a:t>
            </a:r>
            <a:r>
              <a:rPr lang="pt-BR" altLang="en-US" sz="1800" b="1" dirty="0">
                <a:solidFill>
                  <a:srgbClr val="000000"/>
                </a:solidFill>
              </a:rPr>
              <a:t>Empregado</a:t>
            </a:r>
            <a:r>
              <a:rPr lang="pt-BR" altLang="en-US" sz="1800" dirty="0">
                <a:solidFill>
                  <a:srgbClr val="000000"/>
                </a:solidFill>
              </a:rPr>
              <a:t>: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class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Comissionario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b="1" i="1" dirty="0" err="1">
                <a:solidFill>
                  <a:srgbClr val="002060"/>
                </a:solidFill>
                <a:latin typeface="Courier New" pitchFamily="49" charset="0"/>
              </a:rPr>
              <a:t>extends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i="1" dirty="0">
                <a:solidFill>
                  <a:srgbClr val="002060"/>
                </a:solidFill>
                <a:latin typeface="Courier New" pitchFamily="49" charset="0"/>
              </a:rPr>
              <a:t>Empregado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{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salario;   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comissao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;   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vendas;   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public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Comissionario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(String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nome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,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idade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, </a:t>
            </a:r>
          </a:p>
          <a:p>
            <a:pPr marL="274638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	      double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salario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, double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comissao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,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vendas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){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1800" b="1" i="1" dirty="0">
                <a:solidFill>
                  <a:srgbClr val="002060"/>
                </a:solidFill>
                <a:latin typeface="Courier New" pitchFamily="49" charset="0"/>
              </a:rPr>
              <a:t>     super(</a:t>
            </a:r>
            <a:r>
              <a:rPr lang="en-US" altLang="en-US" sz="1800" b="1" i="1" dirty="0" err="1">
                <a:solidFill>
                  <a:srgbClr val="002060"/>
                </a:solidFill>
                <a:latin typeface="Courier New" pitchFamily="49" charset="0"/>
              </a:rPr>
              <a:t>nome,idade</a:t>
            </a:r>
            <a:r>
              <a:rPr lang="en-US" altLang="en-US" sz="1800" b="1" i="1" dirty="0">
                <a:solidFill>
                  <a:srgbClr val="002060"/>
                </a:solidFill>
                <a:latin typeface="Courier New" pitchFamily="49" charset="0"/>
              </a:rPr>
              <a:t>);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this.salario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salario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this.comissao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comissao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this.vendas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altLang="en-US" sz="1800" dirty="0" err="1">
                <a:solidFill>
                  <a:srgbClr val="002060"/>
                </a:solidFill>
                <a:latin typeface="Courier New" pitchFamily="49" charset="0"/>
              </a:rPr>
              <a:t>vendas</a:t>
            </a: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18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b="1" i="1" dirty="0">
                <a:solidFill>
                  <a:srgbClr val="FF0000"/>
                </a:solidFill>
                <a:latin typeface="Courier New" pitchFamily="49" charset="0"/>
              </a:rPr>
              <a:t>Ganha()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{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return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(salario + (</a:t>
            </a:r>
            <a:r>
              <a:rPr lang="pt-BR" altLang="en-US" sz="1800" dirty="0" err="1">
                <a:solidFill>
                  <a:srgbClr val="002060"/>
                </a:solidFill>
                <a:latin typeface="Courier New" pitchFamily="49" charset="0"/>
              </a:rPr>
              <a:t>comissao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* vendas));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919687" y="5445667"/>
            <a:ext cx="7488832" cy="406895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o explicativo retangular com cantos arredondados 6"/>
          <p:cNvSpPr/>
          <p:nvPr/>
        </p:nvSpPr>
        <p:spPr bwMode="auto">
          <a:xfrm>
            <a:off x="6443663" y="4292600"/>
            <a:ext cx="2376487" cy="1008063"/>
          </a:xfrm>
          <a:prstGeom prst="wedgeRoundRectCallout">
            <a:avLst>
              <a:gd name="adj1" fmla="val -117041"/>
              <a:gd name="adj2" fmla="val 87173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2000" b="1" dirty="0">
                <a:latin typeface="+mj-lt"/>
              </a:rPr>
              <a:t>Implementação do </a:t>
            </a:r>
          </a:p>
          <a:p>
            <a:pPr algn="ctr">
              <a:defRPr/>
            </a:pPr>
            <a:r>
              <a:rPr lang="pt-BR" sz="2000" b="1" dirty="0">
                <a:latin typeface="+mj-lt"/>
              </a:rPr>
              <a:t>método abstrato </a:t>
            </a:r>
          </a:p>
          <a:p>
            <a:pPr algn="ctr">
              <a:defRPr/>
            </a:pPr>
            <a:r>
              <a:rPr lang="pt-BR" sz="2000" b="1" dirty="0">
                <a:latin typeface="+mj-lt"/>
              </a:rPr>
              <a:t>da superclasse.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Exemplo de Herança de Classe Abstrata</a:t>
            </a:r>
          </a:p>
        </p:txBody>
      </p:sp>
      <p:sp>
        <p:nvSpPr>
          <p:cNvPr id="3481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4A96AC-C30B-442A-BF54-84D816AB3FD7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3316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755650" y="1557338"/>
            <a:ext cx="8137525" cy="51117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rgbClr val="00B0F0"/>
              </a:buClr>
              <a:defRPr/>
            </a:pPr>
            <a:r>
              <a:rPr lang="pt-BR" altLang="en-US" sz="1800" dirty="0">
                <a:solidFill>
                  <a:srgbClr val="000000"/>
                </a:solidFill>
              </a:rPr>
              <a:t>Implementando a classe </a:t>
            </a:r>
            <a:r>
              <a:rPr lang="pt-BR" altLang="en-US" sz="1800" b="1" dirty="0">
                <a:solidFill>
                  <a:srgbClr val="000000"/>
                </a:solidFill>
              </a:rPr>
              <a:t>Produção</a:t>
            </a:r>
            <a:r>
              <a:rPr lang="pt-BR" altLang="en-US" sz="1800" dirty="0">
                <a:solidFill>
                  <a:srgbClr val="000000"/>
                </a:solidFill>
              </a:rPr>
              <a:t>, derivada da classe </a:t>
            </a:r>
            <a:r>
              <a:rPr lang="pt-BR" altLang="en-US" sz="1800" b="1" dirty="0">
                <a:solidFill>
                  <a:srgbClr val="000000"/>
                </a:solidFill>
              </a:rPr>
              <a:t>Empregado</a:t>
            </a:r>
            <a:r>
              <a:rPr lang="pt-BR" altLang="en-US" sz="1800" dirty="0">
                <a:solidFill>
                  <a:srgbClr val="000000"/>
                </a:solidFill>
              </a:rPr>
              <a:t>: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class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Producao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b="1" i="1" dirty="0" err="1">
                <a:solidFill>
                  <a:srgbClr val="002060"/>
                </a:solidFill>
                <a:latin typeface="Courier New" pitchFamily="49" charset="0"/>
              </a:rPr>
              <a:t>extends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i="1" dirty="0">
                <a:solidFill>
                  <a:srgbClr val="002060"/>
                </a:solidFill>
                <a:latin typeface="Courier New" pitchFamily="49" charset="0"/>
              </a:rPr>
              <a:t>Empregado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{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producao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; </a:t>
            </a:r>
            <a:r>
              <a:rPr lang="pt-BR" altLang="en-US" sz="1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//salario por produção</a:t>
            </a:r>
            <a:endParaRPr lang="pt-BR" altLang="en-US" sz="2000" dirty="0">
              <a:solidFill>
                <a:srgbClr val="002060"/>
              </a:solidFill>
              <a:latin typeface="Courier New" pitchFamily="49" charset="0"/>
            </a:endParaRP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quantidade;   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public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Producao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(String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nome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idade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, </a:t>
            </a:r>
          </a:p>
          <a:p>
            <a:pPr marL="274638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	      double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producao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quantidade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){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2000" b="1" i="1" dirty="0">
                <a:solidFill>
                  <a:srgbClr val="002060"/>
                </a:solidFill>
                <a:latin typeface="Courier New" pitchFamily="49" charset="0"/>
              </a:rPr>
              <a:t>     super(</a:t>
            </a:r>
            <a:r>
              <a:rPr lang="en-US" altLang="en-US" sz="2000" b="1" i="1" dirty="0" err="1">
                <a:solidFill>
                  <a:srgbClr val="002060"/>
                </a:solidFill>
                <a:latin typeface="Courier New" pitchFamily="49" charset="0"/>
              </a:rPr>
              <a:t>nome,idade</a:t>
            </a:r>
            <a:r>
              <a:rPr lang="en-US" altLang="en-US" sz="2000" b="1" i="1" dirty="0">
                <a:solidFill>
                  <a:srgbClr val="002060"/>
                </a:solidFill>
                <a:latin typeface="Courier New" pitchFamily="49" charset="0"/>
              </a:rPr>
              <a:t>);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this.producao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producao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this.quantidade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quantidade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b="1" i="1" dirty="0">
                <a:solidFill>
                  <a:srgbClr val="FF0000"/>
                </a:solidFill>
                <a:latin typeface="Courier New" pitchFamily="49" charset="0"/>
              </a:rPr>
              <a:t>Ganha()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{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return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(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producao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* quantidade);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Exemplo de Herança de Classe Abstrata</a:t>
            </a:r>
          </a:p>
        </p:txBody>
      </p:sp>
      <p:sp>
        <p:nvSpPr>
          <p:cNvPr id="3686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E26109-2BE3-4080-97BF-79E4909D5D77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3316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755650" y="1557338"/>
            <a:ext cx="8137525" cy="51117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rgbClr val="00B0F0"/>
              </a:buClr>
              <a:defRPr/>
            </a:pPr>
            <a:r>
              <a:rPr lang="pt-BR" altLang="en-US" sz="1800" dirty="0">
                <a:solidFill>
                  <a:srgbClr val="000000"/>
                </a:solidFill>
              </a:rPr>
              <a:t>Implementando a classe </a:t>
            </a:r>
            <a:r>
              <a:rPr lang="pt-BR" altLang="en-US" sz="1800" b="1" dirty="0">
                <a:solidFill>
                  <a:srgbClr val="000000"/>
                </a:solidFill>
              </a:rPr>
              <a:t>Produção</a:t>
            </a:r>
            <a:r>
              <a:rPr lang="pt-BR" altLang="en-US" sz="1800" dirty="0">
                <a:solidFill>
                  <a:srgbClr val="000000"/>
                </a:solidFill>
              </a:rPr>
              <a:t>, derivada da classe </a:t>
            </a:r>
            <a:r>
              <a:rPr lang="pt-BR" altLang="en-US" sz="1800" b="1" dirty="0">
                <a:solidFill>
                  <a:srgbClr val="000000"/>
                </a:solidFill>
              </a:rPr>
              <a:t>Empregado</a:t>
            </a:r>
            <a:r>
              <a:rPr lang="pt-BR" altLang="en-US" sz="1800" dirty="0">
                <a:solidFill>
                  <a:srgbClr val="000000"/>
                </a:solidFill>
              </a:rPr>
              <a:t>: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class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Producao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b="1" i="1" dirty="0" err="1">
                <a:solidFill>
                  <a:srgbClr val="002060"/>
                </a:solidFill>
                <a:latin typeface="Courier New" pitchFamily="49" charset="0"/>
              </a:rPr>
              <a:t>extends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i="1" dirty="0">
                <a:solidFill>
                  <a:srgbClr val="002060"/>
                </a:solidFill>
                <a:latin typeface="Courier New" pitchFamily="49" charset="0"/>
              </a:rPr>
              <a:t>Empregado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{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producao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; </a:t>
            </a:r>
            <a:r>
              <a:rPr lang="pt-BR" altLang="en-US" sz="1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//salario por produção</a:t>
            </a:r>
            <a:endParaRPr lang="pt-BR" altLang="en-US" sz="2000" dirty="0">
              <a:solidFill>
                <a:srgbClr val="002060"/>
              </a:solidFill>
              <a:latin typeface="Courier New" pitchFamily="49" charset="0"/>
            </a:endParaRP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quantidade;   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public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Producao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(String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nome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idade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, </a:t>
            </a:r>
          </a:p>
          <a:p>
            <a:pPr marL="274638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	      double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producao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quantidade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){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2000" b="1" i="1" dirty="0">
                <a:solidFill>
                  <a:srgbClr val="002060"/>
                </a:solidFill>
                <a:latin typeface="Courier New" pitchFamily="49" charset="0"/>
              </a:rPr>
              <a:t>     super(</a:t>
            </a:r>
            <a:r>
              <a:rPr lang="en-US" altLang="en-US" sz="2000" b="1" i="1" dirty="0" err="1">
                <a:solidFill>
                  <a:srgbClr val="002060"/>
                </a:solidFill>
                <a:latin typeface="Courier New" pitchFamily="49" charset="0"/>
              </a:rPr>
              <a:t>nome,idade</a:t>
            </a:r>
            <a:r>
              <a:rPr lang="en-US" altLang="en-US" sz="2000" b="1" i="1" dirty="0">
                <a:solidFill>
                  <a:srgbClr val="002060"/>
                </a:solidFill>
                <a:latin typeface="Courier New" pitchFamily="49" charset="0"/>
              </a:rPr>
              <a:t>);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this.producao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producao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this.quantidade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quantidade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b="1" i="1" dirty="0">
                <a:solidFill>
                  <a:srgbClr val="FF0000"/>
                </a:solidFill>
                <a:latin typeface="Courier New" pitchFamily="49" charset="0"/>
              </a:rPr>
              <a:t>Ganha()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{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return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(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producao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* quantidade);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919687" y="5100950"/>
            <a:ext cx="7488832" cy="406895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o explicativo retangular com cantos arredondados 6"/>
          <p:cNvSpPr/>
          <p:nvPr/>
        </p:nvSpPr>
        <p:spPr bwMode="auto">
          <a:xfrm>
            <a:off x="6443663" y="4005263"/>
            <a:ext cx="2520950" cy="992187"/>
          </a:xfrm>
          <a:prstGeom prst="wedgeRoundRectCallout">
            <a:avLst>
              <a:gd name="adj1" fmla="val -97595"/>
              <a:gd name="adj2" fmla="val 80779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2000" b="1" dirty="0">
                <a:latin typeface="+mj-lt"/>
              </a:rPr>
              <a:t>Implementação do </a:t>
            </a:r>
          </a:p>
          <a:p>
            <a:pPr algn="ctr">
              <a:defRPr/>
            </a:pPr>
            <a:r>
              <a:rPr lang="pt-BR" sz="2000" b="1" dirty="0">
                <a:latin typeface="+mj-lt"/>
              </a:rPr>
              <a:t>método abstrato </a:t>
            </a:r>
          </a:p>
          <a:p>
            <a:pPr algn="ctr">
              <a:defRPr/>
            </a:pPr>
            <a:r>
              <a:rPr lang="pt-BR" sz="2000" b="1" dirty="0">
                <a:latin typeface="+mj-lt"/>
              </a:rPr>
              <a:t>da superclasse.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Exemplo de Herança de Classe Abstrata</a:t>
            </a:r>
          </a:p>
        </p:txBody>
      </p:sp>
      <p:sp>
        <p:nvSpPr>
          <p:cNvPr id="3891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C37BB7-A269-44E2-9D32-4EA43A1D8A65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3316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755650" y="1557338"/>
            <a:ext cx="8137525" cy="51117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rgbClr val="00B0F0"/>
              </a:buClr>
              <a:defRPr/>
            </a:pPr>
            <a:r>
              <a:rPr lang="pt-BR" altLang="en-US" sz="1800" dirty="0">
                <a:solidFill>
                  <a:srgbClr val="000000"/>
                </a:solidFill>
              </a:rPr>
              <a:t>Implementando a classe </a:t>
            </a:r>
            <a:r>
              <a:rPr lang="pt-BR" altLang="en-US" sz="1800" b="1" dirty="0">
                <a:solidFill>
                  <a:srgbClr val="000000"/>
                </a:solidFill>
              </a:rPr>
              <a:t>Horista</a:t>
            </a:r>
            <a:r>
              <a:rPr lang="pt-BR" altLang="en-US" sz="1800" dirty="0">
                <a:solidFill>
                  <a:srgbClr val="000000"/>
                </a:solidFill>
              </a:rPr>
              <a:t>, derivada da classe </a:t>
            </a:r>
            <a:r>
              <a:rPr lang="pt-BR" altLang="en-US" sz="1800" b="1" dirty="0">
                <a:solidFill>
                  <a:srgbClr val="000000"/>
                </a:solidFill>
              </a:rPr>
              <a:t>Empregado</a:t>
            </a:r>
            <a:r>
              <a:rPr lang="pt-BR" altLang="en-US" sz="1800" dirty="0">
                <a:solidFill>
                  <a:srgbClr val="000000"/>
                </a:solidFill>
              </a:rPr>
              <a:t>: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class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Horista </a:t>
            </a:r>
            <a:r>
              <a:rPr lang="pt-BR" altLang="en-US" sz="2000" b="1" i="1" dirty="0" err="1">
                <a:solidFill>
                  <a:srgbClr val="002060"/>
                </a:solidFill>
                <a:latin typeface="Courier New" pitchFamily="49" charset="0"/>
              </a:rPr>
              <a:t>extends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i="1" dirty="0">
                <a:solidFill>
                  <a:srgbClr val="002060"/>
                </a:solidFill>
                <a:latin typeface="Courier New" pitchFamily="49" charset="0"/>
              </a:rPr>
              <a:t>Empregado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{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valor;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//salario por produção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horas;   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public 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Horista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(String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nome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idade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, </a:t>
            </a:r>
          </a:p>
          <a:p>
            <a:pPr marL="274638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	      double valor, double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horas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){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2000" b="1" i="1" dirty="0">
                <a:solidFill>
                  <a:srgbClr val="002060"/>
                </a:solidFill>
                <a:latin typeface="Courier New" pitchFamily="49" charset="0"/>
              </a:rPr>
              <a:t>     super(</a:t>
            </a:r>
            <a:r>
              <a:rPr lang="en-US" altLang="en-US" sz="2000" b="1" i="1" dirty="0" err="1">
                <a:solidFill>
                  <a:srgbClr val="002060"/>
                </a:solidFill>
                <a:latin typeface="Courier New" pitchFamily="49" charset="0"/>
              </a:rPr>
              <a:t>nome,idade</a:t>
            </a:r>
            <a:r>
              <a:rPr lang="en-US" altLang="en-US" sz="2000" b="1" i="1" dirty="0">
                <a:solidFill>
                  <a:srgbClr val="002060"/>
                </a:solidFill>
                <a:latin typeface="Courier New" pitchFamily="49" charset="0"/>
              </a:rPr>
              <a:t>);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this.valor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= valor;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this.horas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horas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b="1" i="1" dirty="0">
                <a:solidFill>
                  <a:srgbClr val="FF0000"/>
                </a:solidFill>
                <a:latin typeface="Courier New" pitchFamily="49" charset="0"/>
              </a:rPr>
              <a:t>Ganha()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{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return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(valor * horas);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Tópicos da Aula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B5312-412F-422B-94BE-9BEB168E6DDB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024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5750" cy="50053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pt-BR" altLang="en-US" sz="2800"/>
              <a:t>Classes Abstratas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en-US" sz="2600"/>
              <a:t>Classes Concretas X Classes Abstratas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en-US" sz="2600"/>
              <a:t>Classes Abstratas – Definição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en-US" sz="2600"/>
              <a:t>Métodos Abstratos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en-US" sz="2600"/>
              <a:t>Classes e Métodos Abstratos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en-US" sz="2600"/>
              <a:t>Exemplo de Classes Abstratas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en-US" sz="2600"/>
              <a:t>Exemplo de Herança de Classe Abstrata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en-US" sz="2600"/>
              <a:t>Exercício</a:t>
            </a:r>
            <a:endParaRPr lang="pt-B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Exemplo de Herança de Classe Abstrata</a:t>
            </a:r>
          </a:p>
        </p:txBody>
      </p:sp>
      <p:sp>
        <p:nvSpPr>
          <p:cNvPr id="4096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190BC8-757E-4CBA-AF2A-24B98F06BB8C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3316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755650" y="1557338"/>
            <a:ext cx="8137525" cy="51117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rgbClr val="00B0F0"/>
              </a:buClr>
              <a:defRPr/>
            </a:pPr>
            <a:r>
              <a:rPr lang="pt-BR" altLang="en-US" sz="1800" dirty="0">
                <a:solidFill>
                  <a:srgbClr val="000000"/>
                </a:solidFill>
              </a:rPr>
              <a:t>Implementando a classe </a:t>
            </a:r>
            <a:r>
              <a:rPr lang="pt-BR" altLang="en-US" sz="1800" b="1" dirty="0">
                <a:solidFill>
                  <a:srgbClr val="000000"/>
                </a:solidFill>
              </a:rPr>
              <a:t>Horista</a:t>
            </a:r>
            <a:r>
              <a:rPr lang="pt-BR" altLang="en-US" sz="1800" dirty="0">
                <a:solidFill>
                  <a:srgbClr val="000000"/>
                </a:solidFill>
              </a:rPr>
              <a:t>, derivada da classe </a:t>
            </a:r>
            <a:r>
              <a:rPr lang="pt-BR" altLang="en-US" sz="1800" b="1" dirty="0">
                <a:solidFill>
                  <a:srgbClr val="000000"/>
                </a:solidFill>
              </a:rPr>
              <a:t>Empregado</a:t>
            </a:r>
            <a:r>
              <a:rPr lang="pt-BR" altLang="en-US" sz="1800" dirty="0">
                <a:solidFill>
                  <a:srgbClr val="000000"/>
                </a:solidFill>
              </a:rPr>
              <a:t>: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class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Horista </a:t>
            </a:r>
            <a:r>
              <a:rPr lang="pt-BR" altLang="en-US" sz="2000" b="1" i="1" dirty="0" err="1">
                <a:solidFill>
                  <a:srgbClr val="002060"/>
                </a:solidFill>
                <a:latin typeface="Courier New" pitchFamily="49" charset="0"/>
              </a:rPr>
              <a:t>extends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i="1" dirty="0">
                <a:solidFill>
                  <a:srgbClr val="002060"/>
                </a:solidFill>
                <a:latin typeface="Courier New" pitchFamily="49" charset="0"/>
              </a:rPr>
              <a:t>Empregado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{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valor;</a:t>
            </a:r>
            <a:r>
              <a:rPr lang="pt-BR" altLang="en-US" sz="18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1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//salario por produção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horas;   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public 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Horista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(String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nome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idade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, </a:t>
            </a:r>
          </a:p>
          <a:p>
            <a:pPr marL="274638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	      double valor, double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horas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){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2000" b="1" i="1" dirty="0">
                <a:solidFill>
                  <a:srgbClr val="002060"/>
                </a:solidFill>
                <a:latin typeface="Courier New" pitchFamily="49" charset="0"/>
              </a:rPr>
              <a:t>     super(</a:t>
            </a:r>
            <a:r>
              <a:rPr lang="en-US" altLang="en-US" sz="2000" b="1" i="1" dirty="0" err="1">
                <a:solidFill>
                  <a:srgbClr val="002060"/>
                </a:solidFill>
                <a:latin typeface="Courier New" pitchFamily="49" charset="0"/>
              </a:rPr>
              <a:t>nome,idade</a:t>
            </a:r>
            <a:r>
              <a:rPr lang="en-US" altLang="en-US" sz="2000" b="1" i="1" dirty="0">
                <a:solidFill>
                  <a:srgbClr val="002060"/>
                </a:solidFill>
                <a:latin typeface="Courier New" pitchFamily="49" charset="0"/>
              </a:rPr>
              <a:t>);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this.valor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= valor;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this.horas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horas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b="1" i="1" dirty="0">
                <a:solidFill>
                  <a:srgbClr val="FF0000"/>
                </a:solidFill>
                <a:latin typeface="Courier New" pitchFamily="49" charset="0"/>
              </a:rPr>
              <a:t>Ganha()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{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return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(valor * horas);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</a:p>
          <a:p>
            <a:pPr marL="731838" lvl="1" indent="-457200" eaLnBrk="1" hangingPunct="1">
              <a:buFont typeface="+mj-lt"/>
              <a:buAutoNum type="arabicPeriod" startAt="6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919687" y="5126103"/>
            <a:ext cx="7488832" cy="406895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o explicativo retangular com cantos arredondados 6"/>
          <p:cNvSpPr/>
          <p:nvPr/>
        </p:nvSpPr>
        <p:spPr bwMode="auto">
          <a:xfrm>
            <a:off x="6300788" y="4005263"/>
            <a:ext cx="2519362" cy="1008062"/>
          </a:xfrm>
          <a:prstGeom prst="wedgeRoundRectCallout">
            <a:avLst>
              <a:gd name="adj1" fmla="val -92590"/>
              <a:gd name="adj2" fmla="val 80331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2000" b="1" dirty="0">
                <a:latin typeface="+mj-lt"/>
              </a:rPr>
              <a:t>Implementação do </a:t>
            </a:r>
          </a:p>
          <a:p>
            <a:pPr algn="ctr">
              <a:defRPr/>
            </a:pPr>
            <a:r>
              <a:rPr lang="pt-BR" sz="2000" b="1" dirty="0">
                <a:latin typeface="+mj-lt"/>
              </a:rPr>
              <a:t>método abstrato </a:t>
            </a:r>
          </a:p>
          <a:p>
            <a:pPr algn="ctr">
              <a:defRPr/>
            </a:pPr>
            <a:r>
              <a:rPr lang="pt-BR" sz="2000" b="1" dirty="0">
                <a:latin typeface="+mj-lt"/>
              </a:rPr>
              <a:t>da superclasse.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Exemplo de Herança de Classe Abstrata</a:t>
            </a:r>
          </a:p>
        </p:txBody>
      </p:sp>
      <p:sp>
        <p:nvSpPr>
          <p:cNvPr id="4301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59CAB6-1E31-4D92-8756-51D4CDAEE6E6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3316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755650" y="1412875"/>
            <a:ext cx="8137525" cy="52562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rgbClr val="00B0F0"/>
              </a:buClr>
              <a:defRPr/>
            </a:pPr>
            <a:r>
              <a:rPr lang="pt-BR" altLang="en-US" sz="1800" dirty="0">
                <a:solidFill>
                  <a:srgbClr val="000000"/>
                </a:solidFill>
              </a:rPr>
              <a:t>Implementando a Classe Principal: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class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ClassePrincipal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{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public static void main(String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args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[]){</a:t>
            </a:r>
            <a:endParaRPr lang="pt-BR" altLang="en-US" sz="2000" dirty="0">
              <a:solidFill>
                <a:srgbClr val="002060"/>
              </a:solidFill>
              <a:latin typeface="Courier New" pitchFamily="49" charset="0"/>
            </a:endParaRP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Chefe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cf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= new Chefe("Joao", 55, 800.00);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Comissionario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com = new 	  		   </a:t>
            </a:r>
          </a:p>
          <a:p>
            <a:pPr marL="274638" lvl="1" indent="0" eaLnBrk="1" hangingPunct="1">
              <a:buFont typeface="Wingdings 2" panose="05020102010507070707" pitchFamily="18" charset="2"/>
              <a:buNone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	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Comissionario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("Maria",32, 400.00, 3.00, 150);</a:t>
            </a:r>
          </a:p>
          <a:p>
            <a:pPr marL="731838" lvl="1" indent="-457200" eaLnBrk="1" hangingPunct="1">
              <a:buFont typeface="+mj-lt"/>
              <a:buAutoNum type="arabicPeriod" startAt="5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Producao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prod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= new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Producao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("Pedro", 		    26, 2.50, 200);</a:t>
            </a:r>
          </a:p>
          <a:p>
            <a:pPr marL="731838" lvl="1" indent="-457200" eaLnBrk="1" hangingPunct="1">
              <a:buFont typeface="+mj-lt"/>
              <a:buAutoNum type="arabicPeriod" startAt="5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Horista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hr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= new Horista("Marta", 31, 	     	    13.75, 40.50);</a:t>
            </a:r>
          </a:p>
          <a:p>
            <a:pPr marL="731838" lvl="1" indent="-457200" eaLnBrk="1" hangingPunct="1">
              <a:buFont typeface="+mj-lt"/>
              <a:buAutoNum type="arabicPeriod" startAt="5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SOUT("Chefe ganha " +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cf.Ganha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());</a:t>
            </a:r>
          </a:p>
          <a:p>
            <a:pPr marL="731838" lvl="1" indent="-457200" eaLnBrk="1" hangingPunct="1">
              <a:buFont typeface="+mj-lt"/>
              <a:buAutoNum type="arabicPeriod" startAt="5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SOUT("Comissionário ganha " +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com.Ganha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());</a:t>
            </a:r>
          </a:p>
          <a:p>
            <a:pPr marL="731838" lvl="1" indent="-457200" eaLnBrk="1" hangingPunct="1">
              <a:buFont typeface="+mj-lt"/>
              <a:buAutoNum type="arabicPeriod" startAt="5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SOUT("Por Produção ganha " +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prod.Ganha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());</a:t>
            </a:r>
          </a:p>
          <a:p>
            <a:pPr marL="731838" lvl="1" indent="-457200" eaLnBrk="1" hangingPunct="1">
              <a:buFont typeface="+mj-lt"/>
              <a:buAutoNum type="arabicPeriod" startAt="5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SOUT("Por Hora ganha " +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hr.Ganha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());</a:t>
            </a:r>
          </a:p>
          <a:p>
            <a:pPr marL="731838" lvl="1" indent="-457200" eaLnBrk="1" hangingPunct="1">
              <a:buFont typeface="+mj-lt"/>
              <a:buAutoNum type="arabicPeriod" startAt="5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}}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0F67DE-7D82-4DD7-8B16-783E961100E9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3316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755650" y="1355725"/>
            <a:ext cx="8137525" cy="53276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rgbClr val="00B0F0"/>
              </a:buClr>
              <a:defRPr/>
            </a:pPr>
            <a:r>
              <a:rPr lang="pt-BR" altLang="en-US" sz="1800" dirty="0">
                <a:solidFill>
                  <a:srgbClr val="000000"/>
                </a:solidFill>
              </a:rPr>
              <a:t>Implementando a Classe Principal: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class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ClassePrincipal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{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public static void main(String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args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[]){</a:t>
            </a:r>
            <a:endParaRPr lang="pt-BR" altLang="en-US" sz="2000" dirty="0">
              <a:solidFill>
                <a:srgbClr val="002060"/>
              </a:solidFill>
              <a:latin typeface="Courier New" pitchFamily="49" charset="0"/>
            </a:endParaRP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Empregado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emp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emp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= new Chefe("Joao", 55, 800.00);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SOUT("Chefe ganha " +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emp.Ganha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());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emp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= new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Comissionario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("Maria", 32, 400.00,</a:t>
            </a:r>
          </a:p>
          <a:p>
            <a:pPr marL="274638" lvl="1" indent="0" eaLnBrk="1" hangingPunct="1">
              <a:buFont typeface="Wingdings 2" panose="05020102010507070707" pitchFamily="18" charset="2"/>
              <a:buNone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			3.00, 150);</a:t>
            </a:r>
          </a:p>
          <a:p>
            <a:pPr marL="731838" lvl="1" indent="-457200" eaLnBrk="1" hangingPunct="1">
              <a:buFont typeface="+mj-lt"/>
              <a:buAutoNum type="arabicPeriod" startAt="5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SOUT("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Comissionário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ganha " +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emp.Ganha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());</a:t>
            </a:r>
          </a:p>
          <a:p>
            <a:pPr marL="731838" lvl="1" indent="-457200" eaLnBrk="1" hangingPunct="1">
              <a:buFont typeface="+mj-lt"/>
              <a:buAutoNum type="arabicPeriod" startAt="5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emp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= new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Producao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("Pedro", 26, 2.50, 200);</a:t>
            </a:r>
          </a:p>
          <a:p>
            <a:pPr marL="731838" lvl="1" indent="-457200" eaLnBrk="1" hangingPunct="1">
              <a:buFont typeface="+mj-lt"/>
              <a:buAutoNum type="arabicPeriod" startAt="5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SOUT("Produção ganha " +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emp.Ganha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());</a:t>
            </a:r>
          </a:p>
          <a:p>
            <a:pPr marL="731838" lvl="1" indent="-457200" eaLnBrk="1" hangingPunct="1">
              <a:buFont typeface="+mj-lt"/>
              <a:buAutoNum type="arabicPeriod" startAt="5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Horista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hr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= new Horista("Marta", 31, 	     	    13.75, 40.50);</a:t>
            </a:r>
          </a:p>
          <a:p>
            <a:pPr marL="731838" lvl="1" indent="-457200" eaLnBrk="1" hangingPunct="1">
              <a:buFont typeface="+mj-lt"/>
              <a:buAutoNum type="arabicPeriod" startAt="5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   SOUT("Por Hora ganha " + </a:t>
            </a:r>
            <a:r>
              <a:rPr lang="pt-BR" altLang="en-US" sz="2000" dirty="0" err="1">
                <a:solidFill>
                  <a:srgbClr val="002060"/>
                </a:solidFill>
                <a:latin typeface="Courier New" pitchFamily="49" charset="0"/>
              </a:rPr>
              <a:t>emp.Ganha</a:t>
            </a: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());</a:t>
            </a:r>
          </a:p>
          <a:p>
            <a:pPr marL="731838" lvl="1" indent="-457200" eaLnBrk="1" hangingPunct="1">
              <a:buFont typeface="+mj-lt"/>
              <a:buAutoNum type="arabicPeriod" startAt="5"/>
              <a:defRPr/>
            </a:pPr>
            <a:r>
              <a:rPr lang="pt-BR" altLang="en-US" sz="2000" dirty="0">
                <a:solidFill>
                  <a:srgbClr val="002060"/>
                </a:solidFill>
                <a:latin typeface="Courier New" pitchFamily="49" charset="0"/>
              </a:rPr>
              <a:t>}}</a:t>
            </a:r>
          </a:p>
        </p:txBody>
      </p:sp>
      <p:sp>
        <p:nvSpPr>
          <p:cNvPr id="4506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Exemplo de Classe Abstrata e Polimorfismo</a:t>
            </a:r>
            <a:endParaRPr lang="pt-BR" altLang="en-US" sz="4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4"/>
          <p:cNvSpPr>
            <a:spLocks noGrp="1"/>
          </p:cNvSpPr>
          <p:nvPr>
            <p:ph type="title"/>
          </p:nvPr>
        </p:nvSpPr>
        <p:spPr>
          <a:xfrm>
            <a:off x="914400" y="5067300"/>
            <a:ext cx="7315200" cy="522288"/>
          </a:xfrm>
        </p:spPr>
        <p:txBody>
          <a:bodyPr/>
          <a:lstStyle/>
          <a:p>
            <a:pPr algn="ctr"/>
            <a:r>
              <a:rPr lang="pt-BR" altLang="en-US" sz="4400" b="1"/>
              <a:t>Vamos para a Prática!!!</a:t>
            </a:r>
          </a:p>
        </p:txBody>
      </p:sp>
      <p:pic>
        <p:nvPicPr>
          <p:cNvPr id="48131" name="Picture 2" descr="C:\Users\Fernando\Desktop\hack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671513"/>
            <a:ext cx="3097213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3" descr="C:\Users\Fernando\Desktop\programador_feli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822325"/>
            <a:ext cx="316865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A30DABE3-BAFA-4553-9514-0393450A9C66}" type="slidenum">
              <a:rPr lang="pt-BR" altLang="pt-BR" smtClean="0">
                <a:solidFill>
                  <a:srgbClr val="000000"/>
                </a:solidFill>
              </a:rPr>
              <a:pPr/>
              <a:t>23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have esquerda 28"/>
          <p:cNvSpPr/>
          <p:nvPr/>
        </p:nvSpPr>
        <p:spPr>
          <a:xfrm rot="16200000">
            <a:off x="4293394" y="853281"/>
            <a:ext cx="536575" cy="8856663"/>
          </a:xfrm>
          <a:prstGeom prst="leftBrace">
            <a:avLst>
              <a:gd name="adj1" fmla="val 25974"/>
              <a:gd name="adj2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017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Implementação do Exemplo Prático</a:t>
            </a:r>
            <a:endParaRPr lang="pt-BR" altLang="en-US"/>
          </a:p>
        </p:txBody>
      </p:sp>
      <p:sp>
        <p:nvSpPr>
          <p:cNvPr id="50180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F1207C-1527-4A74-AC54-8BD7660F8E40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3733800" y="2349500"/>
            <a:ext cx="2520950" cy="6477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tx1"/>
                </a:solidFill>
              </a:rPr>
              <a:t>Empregado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22275" y="4437063"/>
            <a:ext cx="1871663" cy="6477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tx1"/>
                </a:solidFill>
              </a:rPr>
              <a:t>Chefe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2509838" y="4437063"/>
            <a:ext cx="2520950" cy="6477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tx1"/>
                </a:solidFill>
              </a:rPr>
              <a:t>Comissionário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5246688" y="4437063"/>
            <a:ext cx="1655762" cy="6477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tx1"/>
                </a:solidFill>
              </a:rPr>
              <a:t>Produção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7118350" y="4437063"/>
            <a:ext cx="1655763" cy="6477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tx1"/>
                </a:solidFill>
              </a:rPr>
              <a:t>Horista</a:t>
            </a:r>
          </a:p>
        </p:txBody>
      </p:sp>
      <p:cxnSp>
        <p:nvCxnSpPr>
          <p:cNvPr id="11" name="Conector de seta reta 10"/>
          <p:cNvCxnSpPr>
            <a:stCxn id="6" idx="0"/>
          </p:cNvCxnSpPr>
          <p:nvPr/>
        </p:nvCxnSpPr>
        <p:spPr>
          <a:xfrm flipV="1">
            <a:off x="1357313" y="2947988"/>
            <a:ext cx="2376487" cy="1489075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7" idx="0"/>
            <a:endCxn id="3" idx="2"/>
          </p:cNvCxnSpPr>
          <p:nvPr/>
        </p:nvCxnSpPr>
        <p:spPr>
          <a:xfrm flipV="1">
            <a:off x="3770313" y="2997200"/>
            <a:ext cx="1223962" cy="143986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8" idx="0"/>
            <a:endCxn id="3" idx="2"/>
          </p:cNvCxnSpPr>
          <p:nvPr/>
        </p:nvCxnSpPr>
        <p:spPr>
          <a:xfrm flipH="1" flipV="1">
            <a:off x="4994275" y="2997200"/>
            <a:ext cx="1079500" cy="143986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9" idx="0"/>
          </p:cNvCxnSpPr>
          <p:nvPr/>
        </p:nvCxnSpPr>
        <p:spPr>
          <a:xfrm flipH="1" flipV="1">
            <a:off x="6254750" y="2947988"/>
            <a:ext cx="1692275" cy="1489075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668713" y="5688013"/>
            <a:ext cx="1865312" cy="4619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bg1"/>
                </a:solidFill>
                <a:latin typeface="+mn-lt"/>
              </a:rPr>
              <a:t>Subclasse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Texto Explicativo 1 30"/>
          <p:cNvSpPr/>
          <p:nvPr/>
        </p:nvSpPr>
        <p:spPr>
          <a:xfrm>
            <a:off x="6902450" y="2060575"/>
            <a:ext cx="2016125" cy="504825"/>
          </a:xfrm>
          <a:prstGeom prst="borderCallout1">
            <a:avLst>
              <a:gd name="adj1" fmla="val 50027"/>
              <a:gd name="adj2" fmla="val 268"/>
              <a:gd name="adj3" fmla="val 115628"/>
              <a:gd name="adj4" fmla="val -32078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400" b="1" dirty="0"/>
              <a:t>Superclasse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Exercício</a:t>
            </a:r>
          </a:p>
        </p:txBody>
      </p:sp>
      <p:sp>
        <p:nvSpPr>
          <p:cNvPr id="51203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3751F2-831C-48D3-87AB-A7E20D58E66B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51204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8507413" cy="4525962"/>
          </a:xfrm>
        </p:spPr>
        <p:txBody>
          <a:bodyPr/>
          <a:lstStyle/>
          <a:p>
            <a:pPr marL="450850" indent="-342900" eaLnBrk="1" hangingPunct="1"/>
            <a:r>
              <a:rPr lang="pt-BR" altLang="en-US" sz="2200"/>
              <a:t>Escreva um programa em Java que implemente a classe abstrata Veiculo e as subclasses Carro, Avião e Barco.</a:t>
            </a:r>
          </a:p>
        </p:txBody>
      </p:sp>
      <p:grpSp>
        <p:nvGrpSpPr>
          <p:cNvPr id="51205" name="Grupo 3"/>
          <p:cNvGrpSpPr>
            <a:grpSpLocks/>
          </p:cNvGrpSpPr>
          <p:nvPr/>
        </p:nvGrpSpPr>
        <p:grpSpPr bwMode="auto">
          <a:xfrm>
            <a:off x="2652713" y="2420938"/>
            <a:ext cx="3960812" cy="2271712"/>
            <a:chOff x="3347864" y="2420888"/>
            <a:chExt cx="1179477" cy="2271792"/>
          </a:xfrm>
        </p:grpSpPr>
        <p:sp>
          <p:nvSpPr>
            <p:cNvPr id="3" name="Retângulo 2"/>
            <p:cNvSpPr/>
            <p:nvPr/>
          </p:nvSpPr>
          <p:spPr>
            <a:xfrm>
              <a:off x="3347864" y="2420888"/>
              <a:ext cx="1179477" cy="287347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b="1" dirty="0">
                  <a:solidFill>
                    <a:srgbClr val="000000"/>
                  </a:solidFill>
                </a:rPr>
                <a:t>&lt;&lt; abstract &gt;&gt; Veiculo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347864" y="2708235"/>
              <a:ext cx="1179477" cy="8652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-    velocidade: </a:t>
              </a:r>
              <a:r>
                <a:rPr lang="pt-BR" sz="1600" dirty="0" err="1">
                  <a:solidFill>
                    <a:srgbClr val="000000"/>
                  </a:solidFill>
                </a:rPr>
                <a:t>double</a:t>
              </a:r>
              <a:endParaRPr lang="pt-BR" sz="1600" dirty="0">
                <a:solidFill>
                  <a:srgbClr val="000000"/>
                </a:solidFill>
              </a:endParaRPr>
            </a:p>
            <a:p>
              <a:pPr marL="285750" indent="-285750" eaLnBrk="1" hangingPunct="1">
                <a:buFontTx/>
                <a:buChar char="-"/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marca: </a:t>
              </a:r>
              <a:r>
                <a:rPr lang="pt-BR" sz="1600" dirty="0" err="1">
                  <a:solidFill>
                    <a:srgbClr val="000000"/>
                  </a:solidFill>
                </a:rPr>
                <a:t>String</a:t>
              </a:r>
              <a:endParaRPr lang="pt-BR" sz="1600" dirty="0">
                <a:solidFill>
                  <a:srgbClr val="000000"/>
                </a:solidFill>
              </a:endParaRPr>
            </a:p>
            <a:p>
              <a:pPr marL="285750" indent="-285750" eaLnBrk="1" hangingPunct="1">
                <a:buFontTx/>
                <a:buChar char="-"/>
                <a:defRPr/>
              </a:pPr>
              <a:r>
                <a:rPr lang="pt-BR" sz="1600" dirty="0" err="1">
                  <a:solidFill>
                    <a:srgbClr val="000000"/>
                  </a:solidFill>
                </a:rPr>
                <a:t>distanciaPercorrida</a:t>
              </a:r>
              <a:r>
                <a:rPr lang="pt-BR" sz="1600" dirty="0">
                  <a:solidFill>
                    <a:srgbClr val="000000"/>
                  </a:solidFill>
                </a:rPr>
                <a:t>: </a:t>
              </a:r>
              <a:r>
                <a:rPr lang="pt-BR" sz="1600" dirty="0" err="1">
                  <a:solidFill>
                    <a:srgbClr val="000000"/>
                  </a:solidFill>
                </a:rPr>
                <a:t>int</a:t>
              </a:r>
              <a:endParaRPr lang="pt-BR" sz="16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347864" y="3573454"/>
              <a:ext cx="1179477" cy="1119226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Veiculo()</a:t>
              </a: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Veiculo(velocidade: </a:t>
              </a:r>
              <a:r>
                <a:rPr lang="pt-BR" sz="1600" dirty="0" err="1">
                  <a:solidFill>
                    <a:srgbClr val="000000"/>
                  </a:solidFill>
                </a:rPr>
                <a:t>double</a:t>
              </a:r>
              <a:r>
                <a:rPr lang="pt-BR" sz="1600" dirty="0">
                  <a:solidFill>
                    <a:srgbClr val="000000"/>
                  </a:solidFill>
                </a:rPr>
                <a:t>, marca: </a:t>
              </a:r>
              <a:r>
                <a:rPr lang="pt-BR" sz="1600" dirty="0" err="1">
                  <a:solidFill>
                    <a:srgbClr val="000000"/>
                  </a:solidFill>
                </a:rPr>
                <a:t>String</a:t>
              </a:r>
              <a:r>
                <a:rPr lang="pt-BR" sz="1600" dirty="0">
                  <a:solidFill>
                    <a:srgbClr val="000000"/>
                  </a:solidFill>
                </a:rPr>
                <a:t>, </a:t>
              </a:r>
              <a:r>
                <a:rPr lang="pt-BR" sz="1600" dirty="0" err="1">
                  <a:solidFill>
                    <a:srgbClr val="000000"/>
                  </a:solidFill>
                </a:rPr>
                <a:t>distanciaPercorrida</a:t>
              </a:r>
              <a:r>
                <a:rPr lang="pt-BR" sz="1600" dirty="0">
                  <a:solidFill>
                    <a:srgbClr val="000000"/>
                  </a:solidFill>
                </a:rPr>
                <a:t>: </a:t>
              </a:r>
              <a:r>
                <a:rPr lang="pt-BR" sz="1600" dirty="0" err="1">
                  <a:solidFill>
                    <a:srgbClr val="000000"/>
                  </a:solidFill>
                </a:rPr>
                <a:t>int</a:t>
              </a:r>
              <a:r>
                <a:rPr lang="pt-BR" sz="1600" dirty="0">
                  <a:solidFill>
                    <a:srgbClr val="000000"/>
                  </a:solidFill>
                </a:rPr>
                <a:t>)</a:t>
              </a:r>
            </a:p>
            <a:p>
              <a:pPr eaLnBrk="1" hangingPunct="1">
                <a:defRPr/>
              </a:pPr>
              <a:r>
                <a:rPr lang="pt-BR" sz="1600" b="1" i="1" dirty="0">
                  <a:solidFill>
                    <a:srgbClr val="000000"/>
                  </a:solidFill>
                </a:rPr>
                <a:t>+ &lt;&lt; abstract &gt;&gt; Mover() : </a:t>
              </a:r>
              <a:r>
                <a:rPr lang="pt-BR" sz="1600" b="1" i="1" dirty="0" err="1">
                  <a:solidFill>
                    <a:srgbClr val="000000"/>
                  </a:solidFill>
                </a:rPr>
                <a:t>String</a:t>
              </a:r>
              <a:endParaRPr lang="pt-BR" sz="1600" b="1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1206" name="Grupo 4"/>
          <p:cNvGrpSpPr>
            <a:grpSpLocks/>
          </p:cNvGrpSpPr>
          <p:nvPr/>
        </p:nvGrpSpPr>
        <p:grpSpPr bwMode="auto">
          <a:xfrm>
            <a:off x="6516688" y="5137150"/>
            <a:ext cx="2058987" cy="1531938"/>
            <a:chOff x="6228184" y="4558440"/>
            <a:chExt cx="2232248" cy="1531650"/>
          </a:xfrm>
        </p:grpSpPr>
        <p:sp>
          <p:nvSpPr>
            <p:cNvPr id="11" name="Retângulo 10"/>
            <p:cNvSpPr/>
            <p:nvPr/>
          </p:nvSpPr>
          <p:spPr>
            <a:xfrm>
              <a:off x="6228184" y="4558440"/>
              <a:ext cx="2232248" cy="288871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b="1" dirty="0">
                  <a:solidFill>
                    <a:srgbClr val="000000"/>
                  </a:solidFill>
                </a:rPr>
                <a:t>Barco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228184" y="4842550"/>
              <a:ext cx="2232248" cy="288871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- tamanho: </a:t>
              </a:r>
              <a:r>
                <a:rPr lang="pt-BR" sz="1600" dirty="0" err="1">
                  <a:solidFill>
                    <a:srgbClr val="000000"/>
                  </a:solidFill>
                </a:rPr>
                <a:t>double</a:t>
              </a:r>
              <a:endParaRPr lang="pt-BR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228184" y="5134595"/>
              <a:ext cx="2232248" cy="955495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Barco()</a:t>
              </a: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</a:t>
              </a:r>
              <a:r>
                <a:rPr lang="pt-BR" sz="1600" dirty="0" err="1">
                  <a:solidFill>
                    <a:srgbClr val="000000"/>
                  </a:solidFill>
                </a:rPr>
                <a:t>GETs</a:t>
              </a:r>
              <a:r>
                <a:rPr lang="pt-BR" sz="1600" dirty="0">
                  <a:solidFill>
                    <a:srgbClr val="000000"/>
                  </a:solidFill>
                </a:rPr>
                <a:t>()</a:t>
              </a: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</a:t>
              </a:r>
              <a:r>
                <a:rPr lang="pt-BR" sz="1600" dirty="0" err="1">
                  <a:solidFill>
                    <a:srgbClr val="000000"/>
                  </a:solidFill>
                </a:rPr>
                <a:t>GETs</a:t>
              </a:r>
              <a:r>
                <a:rPr lang="pt-BR" sz="1600" dirty="0">
                  <a:solidFill>
                    <a:srgbClr val="000000"/>
                  </a:solidFill>
                </a:rPr>
                <a:t>()</a:t>
              </a:r>
            </a:p>
          </p:txBody>
        </p:sp>
      </p:grpSp>
      <p:cxnSp>
        <p:nvCxnSpPr>
          <p:cNvPr id="18" name="Conector angulado 17"/>
          <p:cNvCxnSpPr>
            <a:stCxn id="27" idx="0"/>
            <a:endCxn id="10" idx="1"/>
          </p:cNvCxnSpPr>
          <p:nvPr/>
        </p:nvCxnSpPr>
        <p:spPr>
          <a:xfrm rot="5400000" flipH="1" flipV="1">
            <a:off x="1709738" y="4187825"/>
            <a:ext cx="996950" cy="889000"/>
          </a:xfrm>
          <a:prstGeom prst="bentConnector2">
            <a:avLst/>
          </a:prstGeom>
          <a:ln w="34925">
            <a:solidFill>
              <a:schemeClr val="tx1"/>
            </a:solidFill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11" idx="0"/>
            <a:endCxn id="10" idx="3"/>
          </p:cNvCxnSpPr>
          <p:nvPr/>
        </p:nvCxnSpPr>
        <p:spPr>
          <a:xfrm rot="16200000" flipV="1">
            <a:off x="6578600" y="4168775"/>
            <a:ext cx="1003300" cy="933450"/>
          </a:xfrm>
          <a:prstGeom prst="bentConnector2">
            <a:avLst/>
          </a:prstGeom>
          <a:ln w="34925">
            <a:solidFill>
              <a:schemeClr val="tx1"/>
            </a:solidFill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9" name="Grupo 4"/>
          <p:cNvGrpSpPr>
            <a:grpSpLocks/>
          </p:cNvGrpSpPr>
          <p:nvPr/>
        </p:nvGrpSpPr>
        <p:grpSpPr bwMode="auto">
          <a:xfrm>
            <a:off x="3651250" y="5130800"/>
            <a:ext cx="1954213" cy="1538288"/>
            <a:chOff x="6228184" y="4558440"/>
            <a:chExt cx="2232248" cy="1535454"/>
          </a:xfrm>
        </p:grpSpPr>
        <p:sp>
          <p:nvSpPr>
            <p:cNvPr id="21" name="Retângulo 20"/>
            <p:cNvSpPr/>
            <p:nvPr/>
          </p:nvSpPr>
          <p:spPr>
            <a:xfrm>
              <a:off x="6228184" y="4558440"/>
              <a:ext cx="2232248" cy="288393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b="1" dirty="0">
                  <a:solidFill>
                    <a:srgbClr val="000000"/>
                  </a:solidFill>
                </a:rPr>
                <a:t>Avião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228184" y="4842079"/>
              <a:ext cx="2232248" cy="301069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- tipo: </a:t>
              </a:r>
              <a:r>
                <a:rPr lang="pt-BR" sz="1600" dirty="0" err="1">
                  <a:solidFill>
                    <a:srgbClr val="000000"/>
                  </a:solidFill>
                </a:rPr>
                <a:t>String</a:t>
              </a:r>
              <a:endParaRPr lang="pt-BR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228184" y="5133641"/>
              <a:ext cx="2232248" cy="960253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</a:t>
              </a:r>
              <a:r>
                <a:rPr lang="pt-BR" sz="1600" dirty="0" err="1">
                  <a:solidFill>
                    <a:srgbClr val="000000"/>
                  </a:solidFill>
                </a:rPr>
                <a:t>Aviao</a:t>
              </a:r>
              <a:r>
                <a:rPr lang="pt-BR" sz="1600" dirty="0">
                  <a:solidFill>
                    <a:srgbClr val="000000"/>
                  </a:solidFill>
                </a:rPr>
                <a:t>()</a:t>
              </a: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</a:t>
              </a:r>
              <a:r>
                <a:rPr lang="pt-BR" sz="1600" dirty="0" err="1">
                  <a:solidFill>
                    <a:srgbClr val="000000"/>
                  </a:solidFill>
                </a:rPr>
                <a:t>GETs</a:t>
              </a:r>
              <a:r>
                <a:rPr lang="pt-BR" sz="1600" dirty="0">
                  <a:solidFill>
                    <a:srgbClr val="000000"/>
                  </a:solidFill>
                </a:rPr>
                <a:t>()</a:t>
              </a: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</a:t>
              </a:r>
              <a:r>
                <a:rPr lang="pt-BR" sz="1600" dirty="0" err="1">
                  <a:solidFill>
                    <a:srgbClr val="000000"/>
                  </a:solidFill>
                </a:rPr>
                <a:t>GETs</a:t>
              </a:r>
              <a:r>
                <a:rPr lang="pt-BR" sz="1600" dirty="0">
                  <a:solidFill>
                    <a:srgbClr val="000000"/>
                  </a:solidFill>
                </a:rPr>
                <a:t>()</a:t>
              </a:r>
            </a:p>
          </p:txBody>
        </p:sp>
      </p:grpSp>
      <p:cxnSp>
        <p:nvCxnSpPr>
          <p:cNvPr id="25" name="Conector angulado 24"/>
          <p:cNvCxnSpPr>
            <a:stCxn id="21" idx="0"/>
            <a:endCxn id="10" idx="2"/>
          </p:cNvCxnSpPr>
          <p:nvPr/>
        </p:nvCxnSpPr>
        <p:spPr>
          <a:xfrm rot="5400000" flipH="1" flipV="1">
            <a:off x="4412457" y="4909343"/>
            <a:ext cx="438150" cy="4763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11" name="Grupo 4"/>
          <p:cNvGrpSpPr>
            <a:grpSpLocks/>
          </p:cNvGrpSpPr>
          <p:nvPr/>
        </p:nvGrpSpPr>
        <p:grpSpPr bwMode="auto">
          <a:xfrm>
            <a:off x="827088" y="5130800"/>
            <a:ext cx="1873250" cy="1538288"/>
            <a:chOff x="6228184" y="4558440"/>
            <a:chExt cx="2232248" cy="1671465"/>
          </a:xfrm>
        </p:grpSpPr>
        <p:sp>
          <p:nvSpPr>
            <p:cNvPr id="27" name="Retângulo 26"/>
            <p:cNvSpPr/>
            <p:nvPr/>
          </p:nvSpPr>
          <p:spPr>
            <a:xfrm>
              <a:off x="6228184" y="4558440"/>
              <a:ext cx="2232248" cy="288065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b="1" dirty="0">
                  <a:solidFill>
                    <a:srgbClr val="000000"/>
                  </a:solidFill>
                </a:rPr>
                <a:t>Carro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228184" y="4843055"/>
              <a:ext cx="2232248" cy="348437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- </a:t>
              </a:r>
              <a:r>
                <a:rPr lang="pt-BR" sz="1600" dirty="0" err="1">
                  <a:solidFill>
                    <a:srgbClr val="000000"/>
                  </a:solidFill>
                </a:rPr>
                <a:t>numPortas</a:t>
              </a:r>
              <a:r>
                <a:rPr lang="pt-BR" sz="1600" dirty="0">
                  <a:solidFill>
                    <a:srgbClr val="000000"/>
                  </a:solidFill>
                </a:rPr>
                <a:t>: </a:t>
              </a:r>
              <a:r>
                <a:rPr lang="pt-BR" sz="1600" dirty="0" err="1">
                  <a:solidFill>
                    <a:srgbClr val="000000"/>
                  </a:solidFill>
                </a:rPr>
                <a:t>int</a:t>
              </a:r>
              <a:endParaRPr lang="pt-BR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228184" y="5194942"/>
              <a:ext cx="2232248" cy="1034963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Carro()</a:t>
              </a: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</a:t>
              </a:r>
              <a:r>
                <a:rPr lang="pt-BR" sz="1600" dirty="0" err="1">
                  <a:solidFill>
                    <a:srgbClr val="000000"/>
                  </a:solidFill>
                </a:rPr>
                <a:t>GETs</a:t>
              </a:r>
              <a:r>
                <a:rPr lang="pt-BR" sz="1600" dirty="0">
                  <a:solidFill>
                    <a:srgbClr val="000000"/>
                  </a:solidFill>
                </a:rPr>
                <a:t>()</a:t>
              </a: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</a:t>
              </a:r>
              <a:r>
                <a:rPr lang="pt-BR" sz="1600" dirty="0" err="1">
                  <a:solidFill>
                    <a:srgbClr val="000000"/>
                  </a:solidFill>
                </a:rPr>
                <a:t>GETs</a:t>
              </a:r>
              <a:r>
                <a:rPr lang="pt-BR" sz="1600" dirty="0">
                  <a:solidFill>
                    <a:srgbClr val="000000"/>
                  </a:solidFill>
                </a:rPr>
                <a:t>()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82650"/>
            <a:ext cx="7772400" cy="1143000"/>
          </a:xfrm>
        </p:spPr>
        <p:txBody>
          <a:bodyPr/>
          <a:lstStyle/>
          <a:p>
            <a:br>
              <a:rPr lang="pt-BR" altLang="en-US"/>
            </a:br>
            <a:br>
              <a:rPr lang="pt-BR" altLang="en-US"/>
            </a:br>
            <a:br>
              <a:rPr lang="pt-BR" altLang="en-US"/>
            </a:br>
            <a:br>
              <a:rPr lang="pt-BR" altLang="en-US"/>
            </a:br>
            <a:br>
              <a:rPr lang="pt-BR" altLang="en-US"/>
            </a:br>
            <a:r>
              <a:rPr lang="pt-BR" altLang="en-US"/>
              <a:t>Classes Concretas X Classes Abstratas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76475"/>
            <a:ext cx="8121650" cy="3743325"/>
          </a:xfrm>
        </p:spPr>
        <p:txBody>
          <a:bodyPr/>
          <a:lstStyle/>
          <a:p>
            <a:endParaRPr lang="pt-BR" altLang="en-US"/>
          </a:p>
          <a:p>
            <a:r>
              <a:rPr lang="pt-BR" altLang="en-US"/>
              <a:t>Uma </a:t>
            </a:r>
            <a:r>
              <a:rPr lang="pt-BR" altLang="en-US" b="1">
                <a:solidFill>
                  <a:srgbClr val="0070C0"/>
                </a:solidFill>
              </a:rPr>
              <a:t>classe concreta </a:t>
            </a:r>
            <a:r>
              <a:rPr lang="pt-BR" altLang="en-US"/>
              <a:t>é uma classe que </a:t>
            </a:r>
            <a:r>
              <a:rPr lang="pt-BR" altLang="en-US" b="1">
                <a:solidFill>
                  <a:srgbClr val="FF0000"/>
                </a:solidFill>
              </a:rPr>
              <a:t>pode ser instanciada</a:t>
            </a:r>
            <a:r>
              <a:rPr lang="pt-BR" altLang="en-US"/>
              <a:t>.</a:t>
            </a:r>
          </a:p>
          <a:p>
            <a:endParaRPr lang="pt-BR" altLang="en-US"/>
          </a:p>
          <a:p>
            <a:r>
              <a:rPr lang="pt-BR" altLang="en-US"/>
              <a:t>Uma </a:t>
            </a:r>
            <a:r>
              <a:rPr lang="pt-BR" altLang="en-US" b="1">
                <a:solidFill>
                  <a:srgbClr val="0070C0"/>
                </a:solidFill>
              </a:rPr>
              <a:t>classe abstrata </a:t>
            </a:r>
            <a:r>
              <a:rPr lang="pt-BR" altLang="en-US"/>
              <a:t>é uma classe que </a:t>
            </a:r>
            <a:r>
              <a:rPr lang="pt-BR" altLang="en-US" b="1">
                <a:solidFill>
                  <a:srgbClr val="FF0000"/>
                </a:solidFill>
              </a:rPr>
              <a:t>não tem instâncias</a:t>
            </a:r>
            <a:r>
              <a:rPr lang="pt-BR" altLang="en-US"/>
              <a:t> diretas.</a:t>
            </a:r>
          </a:p>
          <a:p>
            <a:endParaRPr lang="pt-BR" altLang="en-US" sz="2000"/>
          </a:p>
          <a:p>
            <a:endParaRPr lang="pt-BR" altLang="en-US"/>
          </a:p>
          <a:p>
            <a:endParaRPr lang="pt-BR" altLang="en-US" sz="2000"/>
          </a:p>
        </p:txBody>
      </p:sp>
      <p:sp>
        <p:nvSpPr>
          <p:cNvPr id="12292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39B34B25-B05B-4CF4-834C-F1A24AFE56CB}" type="slidenum">
              <a:rPr lang="pt-BR" altLang="pt-BR" smtClean="0">
                <a:solidFill>
                  <a:srgbClr val="000000"/>
                </a:solidFill>
              </a:rPr>
              <a:pPr/>
              <a:t>3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Classes Abstratas</a:t>
            </a:r>
            <a:endParaRPr lang="pt-BR" altLang="en-US" sz="4400"/>
          </a:p>
        </p:txBody>
      </p:sp>
      <p:sp>
        <p:nvSpPr>
          <p:cNvPr id="14339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21650" cy="5076825"/>
          </a:xfrm>
        </p:spPr>
        <p:txBody>
          <a:bodyPr/>
          <a:lstStyle/>
          <a:p>
            <a:pPr eaLnBrk="1" hangingPunct="1"/>
            <a:endParaRPr lang="pt-BR" altLang="en-US"/>
          </a:p>
          <a:p>
            <a:pPr eaLnBrk="1" hangingPunct="1"/>
            <a:r>
              <a:rPr lang="pt-BR" altLang="en-US" b="1" u="sng"/>
              <a:t>Definição: </a:t>
            </a:r>
          </a:p>
          <a:p>
            <a:pPr lvl="1" eaLnBrk="1" hangingPunct="1"/>
            <a:r>
              <a:rPr lang="pt-BR" altLang="en-US"/>
              <a:t>Uma </a:t>
            </a:r>
            <a:r>
              <a:rPr lang="pt-BR" altLang="en-US" b="1">
                <a:solidFill>
                  <a:srgbClr val="0070C0"/>
                </a:solidFill>
              </a:rPr>
              <a:t>classe abstrata </a:t>
            </a:r>
            <a:r>
              <a:rPr lang="pt-BR" altLang="en-US"/>
              <a:t>é uma classe que </a:t>
            </a:r>
            <a:r>
              <a:rPr lang="pt-BR" altLang="en-US" b="1">
                <a:solidFill>
                  <a:srgbClr val="FF0000"/>
                </a:solidFill>
              </a:rPr>
              <a:t>não se pode criar instâncias</a:t>
            </a:r>
            <a:r>
              <a:rPr lang="pt-BR" altLang="en-US"/>
              <a:t>. </a:t>
            </a:r>
          </a:p>
          <a:p>
            <a:pPr lvl="2" eaLnBrk="1" hangingPunct="1"/>
            <a:r>
              <a:rPr lang="pt-BR" altLang="en-US"/>
              <a:t>Ou seja, se uma classe é declarada como </a:t>
            </a:r>
            <a:r>
              <a:rPr lang="pt-BR" altLang="en-US" b="1">
                <a:solidFill>
                  <a:srgbClr val="0070C0"/>
                </a:solidFill>
              </a:rPr>
              <a:t>abstract</a:t>
            </a:r>
            <a:r>
              <a:rPr lang="pt-BR" altLang="en-US">
                <a:solidFill>
                  <a:srgbClr val="0070C0"/>
                </a:solidFill>
              </a:rPr>
              <a:t> </a:t>
            </a:r>
            <a:r>
              <a:rPr lang="pt-BR" altLang="en-US" b="1">
                <a:solidFill>
                  <a:srgbClr val="FF0000"/>
                </a:solidFill>
              </a:rPr>
              <a:t>não</a:t>
            </a:r>
            <a:r>
              <a:rPr lang="pt-BR" altLang="en-US">
                <a:solidFill>
                  <a:srgbClr val="FF0000"/>
                </a:solidFill>
              </a:rPr>
              <a:t> </a:t>
            </a:r>
            <a:r>
              <a:rPr lang="pt-BR" altLang="en-US"/>
              <a:t>podem ser criados objetos desta classe.</a:t>
            </a:r>
          </a:p>
          <a:p>
            <a:pPr lvl="2" eaLnBrk="1" hangingPunct="1"/>
            <a:endParaRPr lang="pt-BR" altLang="en-US"/>
          </a:p>
          <a:p>
            <a:pPr lvl="1" eaLnBrk="1" hangingPunct="1"/>
            <a:r>
              <a:rPr lang="pt-BR" altLang="en-US"/>
              <a:t>Uma </a:t>
            </a:r>
            <a:r>
              <a:rPr lang="pt-BR" altLang="en-US" b="1">
                <a:solidFill>
                  <a:srgbClr val="0070C0"/>
                </a:solidFill>
              </a:rPr>
              <a:t>classe abstrata </a:t>
            </a:r>
            <a:r>
              <a:rPr lang="pt-BR" altLang="en-US"/>
              <a:t>somente pode ser </a:t>
            </a:r>
            <a:r>
              <a:rPr lang="pt-BR" altLang="en-US" b="1">
                <a:solidFill>
                  <a:srgbClr val="FF0000"/>
                </a:solidFill>
              </a:rPr>
              <a:t>estendida</a:t>
            </a:r>
            <a:r>
              <a:rPr lang="pt-BR" altLang="en-US"/>
              <a:t>.</a:t>
            </a:r>
          </a:p>
          <a:p>
            <a:pPr lvl="2" eaLnBrk="1" hangingPunct="1"/>
            <a:r>
              <a:rPr lang="pt-BR" altLang="en-US"/>
              <a:t>Seu propósito é servir como uma </a:t>
            </a:r>
            <a:r>
              <a:rPr lang="pt-BR" altLang="en-US" b="1">
                <a:solidFill>
                  <a:srgbClr val="0070C0"/>
                </a:solidFill>
              </a:rPr>
              <a:t>superclasse</a:t>
            </a:r>
            <a:r>
              <a:rPr lang="pt-BR" altLang="en-US">
                <a:solidFill>
                  <a:srgbClr val="0070C0"/>
                </a:solidFill>
              </a:rPr>
              <a:t> </a:t>
            </a:r>
            <a:r>
              <a:rPr lang="pt-BR" altLang="en-US"/>
              <a:t>para outras classes. </a:t>
            </a:r>
          </a:p>
          <a:p>
            <a:pPr lvl="2" eaLnBrk="1" hangingPunct="1"/>
            <a:endParaRPr lang="pt-BR" altLang="en-US"/>
          </a:p>
          <a:p>
            <a:pPr lvl="1" eaLnBrk="1" hangingPunct="1"/>
            <a:r>
              <a:rPr lang="pt-BR" altLang="en-US"/>
              <a:t>As classes abstratas podem conter métodos abstratos.</a:t>
            </a:r>
          </a:p>
        </p:txBody>
      </p:sp>
      <p:sp>
        <p:nvSpPr>
          <p:cNvPr id="14340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A86329-058E-44F0-B46E-B755E7DE7B25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Métodos Abstratos</a:t>
            </a:r>
            <a:endParaRPr lang="pt-BR" altLang="en-US" sz="4400"/>
          </a:p>
        </p:txBody>
      </p:sp>
      <p:sp>
        <p:nvSpPr>
          <p:cNvPr id="15363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21650" cy="4572000"/>
          </a:xfrm>
        </p:spPr>
        <p:txBody>
          <a:bodyPr/>
          <a:lstStyle/>
          <a:p>
            <a:pPr eaLnBrk="1" hangingPunct="1"/>
            <a:endParaRPr lang="pt-BR" altLang="en-US"/>
          </a:p>
          <a:p>
            <a:pPr eaLnBrk="1" hangingPunct="1"/>
            <a:r>
              <a:rPr lang="pt-BR" altLang="en-US"/>
              <a:t>São Métodos declarados na </a:t>
            </a:r>
            <a:r>
              <a:rPr lang="pt-BR" altLang="en-US" b="1">
                <a:solidFill>
                  <a:srgbClr val="0070C0"/>
                </a:solidFill>
              </a:rPr>
              <a:t>classe abstrata </a:t>
            </a:r>
            <a:r>
              <a:rPr lang="pt-BR" altLang="en-US"/>
              <a:t>que </a:t>
            </a:r>
            <a:r>
              <a:rPr lang="pt-BR" altLang="en-US" b="1">
                <a:solidFill>
                  <a:srgbClr val="FF0000"/>
                </a:solidFill>
              </a:rPr>
              <a:t>obrigatoriamente</a:t>
            </a:r>
            <a:r>
              <a:rPr lang="pt-BR" altLang="en-US">
                <a:solidFill>
                  <a:srgbClr val="FF0000"/>
                </a:solidFill>
              </a:rPr>
              <a:t> </a:t>
            </a:r>
            <a:r>
              <a:rPr lang="pt-BR" altLang="en-US"/>
              <a:t>serão sobrescritos e implementados na </a:t>
            </a:r>
            <a:r>
              <a:rPr lang="pt-BR" altLang="en-US" b="1">
                <a:solidFill>
                  <a:srgbClr val="0070C0"/>
                </a:solidFill>
              </a:rPr>
              <a:t>subclasse concreta</a:t>
            </a:r>
            <a:r>
              <a:rPr lang="pt-BR" altLang="en-US"/>
              <a:t>.</a:t>
            </a:r>
            <a:endParaRPr lang="pt-BR" altLang="en-US" sz="1400"/>
          </a:p>
          <a:p>
            <a:endParaRPr lang="pt-BR" altLang="en-US"/>
          </a:p>
          <a:p>
            <a:r>
              <a:rPr lang="pt-BR" altLang="en-US"/>
              <a:t>Um </a:t>
            </a:r>
            <a:r>
              <a:rPr lang="pt-BR" altLang="en-US" b="1">
                <a:solidFill>
                  <a:srgbClr val="0070C0"/>
                </a:solidFill>
              </a:rPr>
              <a:t>método abstrato </a:t>
            </a:r>
            <a:r>
              <a:rPr lang="pt-BR" altLang="en-US" b="1">
                <a:solidFill>
                  <a:srgbClr val="FF0000"/>
                </a:solidFill>
              </a:rPr>
              <a:t>possui apenas </a:t>
            </a:r>
            <a:r>
              <a:rPr lang="pt-BR" altLang="en-US"/>
              <a:t>a </a:t>
            </a:r>
            <a:r>
              <a:rPr lang="pt-BR" altLang="en-US" b="1">
                <a:solidFill>
                  <a:srgbClr val="0070C0"/>
                </a:solidFill>
              </a:rPr>
              <a:t>assinatura</a:t>
            </a:r>
            <a:r>
              <a:rPr lang="pt-BR" altLang="en-US"/>
              <a:t>.</a:t>
            </a:r>
            <a:endParaRPr lang="pt-BR" altLang="en-US" sz="2000"/>
          </a:p>
          <a:p>
            <a:pPr lvl="1"/>
            <a:r>
              <a:rPr lang="pt-BR" altLang="en-US"/>
              <a:t>O corpo do método deve ser definido na subclasse concreta que herdou a superclasse abstrata.</a:t>
            </a:r>
          </a:p>
          <a:p>
            <a:pPr eaLnBrk="1" hangingPunct="1"/>
            <a:endParaRPr lang="pt-BR" altLang="en-US" sz="1600"/>
          </a:p>
        </p:txBody>
      </p:sp>
      <p:sp>
        <p:nvSpPr>
          <p:cNvPr id="15364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97DF24-C052-43C5-9A09-ABEC9AD3C8DD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Classes e Métodos Abstratos</a:t>
            </a:r>
            <a:endParaRPr lang="pt-BR" altLang="en-US" sz="4400"/>
          </a:p>
        </p:txBody>
      </p:sp>
      <p:sp>
        <p:nvSpPr>
          <p:cNvPr id="16387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0925"/>
          </a:xfrm>
        </p:spPr>
        <p:txBody>
          <a:bodyPr/>
          <a:lstStyle/>
          <a:p>
            <a:pPr eaLnBrk="1" hangingPunct="1"/>
            <a:endParaRPr lang="pt-BR" altLang="en-US"/>
          </a:p>
          <a:p>
            <a:pPr eaLnBrk="1" hangingPunct="1"/>
            <a:r>
              <a:rPr lang="pt-BR" altLang="en-US"/>
              <a:t>Uma classe que contém um ou mais métodos abstratos deve ser declarada </a:t>
            </a:r>
            <a:r>
              <a:rPr lang="pt-BR" altLang="en-US" b="1">
                <a:solidFill>
                  <a:srgbClr val="FF0000"/>
                </a:solidFill>
              </a:rPr>
              <a:t>explicitamente</a:t>
            </a:r>
            <a:r>
              <a:rPr lang="pt-BR" altLang="en-US">
                <a:solidFill>
                  <a:srgbClr val="FF0000"/>
                </a:solidFill>
              </a:rPr>
              <a:t> </a:t>
            </a:r>
            <a:r>
              <a:rPr lang="pt-BR" altLang="en-US"/>
              <a:t>como </a:t>
            </a:r>
            <a:r>
              <a:rPr lang="pt-BR" altLang="en-US" b="1">
                <a:solidFill>
                  <a:srgbClr val="0070C0"/>
                </a:solidFill>
              </a:rPr>
              <a:t>abstrata</a:t>
            </a:r>
            <a:r>
              <a:rPr lang="pt-BR" altLang="en-US"/>
              <a:t>. </a:t>
            </a:r>
          </a:p>
          <a:p>
            <a:pPr lvl="1" eaLnBrk="1" hangingPunct="1"/>
            <a:r>
              <a:rPr lang="pt-BR" altLang="en-US"/>
              <a:t>Essa classe, no entanto, pode ter construtores e métodos concretos (não-abstratos).</a:t>
            </a:r>
          </a:p>
          <a:p>
            <a:pPr eaLnBrk="1" hangingPunct="1"/>
            <a:endParaRPr lang="pt-BR" altLang="en-US"/>
          </a:p>
        </p:txBody>
      </p:sp>
      <p:sp>
        <p:nvSpPr>
          <p:cNvPr id="16388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3DCACF-9334-48D1-B39C-4A0D536C59BC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754063" y="1557338"/>
            <a:ext cx="7850187" cy="5040312"/>
          </a:xfrm>
        </p:spPr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pt-BR" altLang="en-US" sz="2200">
                <a:solidFill>
                  <a:srgbClr val="000000"/>
                </a:solidFill>
              </a:rPr>
              <a:t>Representação de Classes Abstratas em UML...</a:t>
            </a:r>
          </a:p>
        </p:txBody>
      </p:sp>
      <p:sp>
        <p:nvSpPr>
          <p:cNvPr id="17411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Exemplo de Classes Abstratas</a:t>
            </a:r>
          </a:p>
        </p:txBody>
      </p:sp>
      <p:grpSp>
        <p:nvGrpSpPr>
          <p:cNvPr id="17412" name="Grupo 9"/>
          <p:cNvGrpSpPr>
            <a:grpSpLocks/>
          </p:cNvGrpSpPr>
          <p:nvPr/>
        </p:nvGrpSpPr>
        <p:grpSpPr bwMode="auto">
          <a:xfrm>
            <a:off x="2162175" y="2347913"/>
            <a:ext cx="5002213" cy="3673475"/>
            <a:chOff x="3347864" y="2283710"/>
            <a:chExt cx="2232248" cy="1998566"/>
          </a:xfrm>
        </p:grpSpPr>
        <p:sp>
          <p:nvSpPr>
            <p:cNvPr id="27" name="Retângulo 26"/>
            <p:cNvSpPr/>
            <p:nvPr/>
          </p:nvSpPr>
          <p:spPr>
            <a:xfrm>
              <a:off x="3347864" y="2283710"/>
              <a:ext cx="2232248" cy="424069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2200" dirty="0">
                  <a:solidFill>
                    <a:srgbClr val="000000"/>
                  </a:solidFill>
                </a:rPr>
                <a:t>&lt;&lt; abstract &gt;&gt;</a:t>
              </a:r>
            </a:p>
            <a:p>
              <a:pPr algn="ctr" eaLnBrk="1" hangingPunct="1">
                <a:defRPr/>
              </a:pPr>
              <a:r>
                <a:rPr lang="pt-BR" sz="2200" b="1" dirty="0">
                  <a:solidFill>
                    <a:srgbClr val="000000"/>
                  </a:solidFill>
                </a:rPr>
                <a:t>Empregado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347864" y="2707779"/>
              <a:ext cx="2232248" cy="50439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2200" dirty="0">
                  <a:solidFill>
                    <a:srgbClr val="000000"/>
                  </a:solidFill>
                </a:rPr>
                <a:t>- nome: </a:t>
              </a:r>
              <a:r>
                <a:rPr lang="pt-BR" sz="2200" dirty="0" err="1">
                  <a:solidFill>
                    <a:srgbClr val="000000"/>
                  </a:solidFill>
                </a:rPr>
                <a:t>String</a:t>
              </a:r>
              <a:endParaRPr lang="pt-BR" sz="22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2200" dirty="0">
                  <a:solidFill>
                    <a:srgbClr val="000000"/>
                  </a:solidFill>
                </a:rPr>
                <a:t>- idade: </a:t>
              </a:r>
              <a:r>
                <a:rPr lang="pt-BR" sz="2200" dirty="0" err="1">
                  <a:solidFill>
                    <a:srgbClr val="000000"/>
                  </a:solidFill>
                </a:rPr>
                <a:t>int</a:t>
              </a:r>
              <a:endParaRPr lang="pt-BR" sz="2200" dirty="0">
                <a:solidFill>
                  <a:srgbClr val="000000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3347864" y="3212171"/>
              <a:ext cx="2232248" cy="107010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2200" dirty="0">
                  <a:solidFill>
                    <a:srgbClr val="000000"/>
                  </a:solidFill>
                </a:rPr>
                <a:t>+ Empregado()</a:t>
              </a:r>
            </a:p>
            <a:p>
              <a:pPr eaLnBrk="1" hangingPunct="1">
                <a:defRPr/>
              </a:pPr>
              <a:r>
                <a:rPr lang="pt-BR" sz="2200" dirty="0">
                  <a:solidFill>
                    <a:srgbClr val="000000"/>
                  </a:solidFill>
                </a:rPr>
                <a:t>+ Empregado(nome: </a:t>
              </a:r>
              <a:r>
                <a:rPr lang="pt-BR" sz="2200" dirty="0" err="1">
                  <a:solidFill>
                    <a:srgbClr val="000000"/>
                  </a:solidFill>
                </a:rPr>
                <a:t>String</a:t>
              </a:r>
              <a:r>
                <a:rPr lang="pt-BR" sz="2200" dirty="0">
                  <a:solidFill>
                    <a:srgbClr val="000000"/>
                  </a:solidFill>
                </a:rPr>
                <a:t>, idade: </a:t>
              </a:r>
              <a:r>
                <a:rPr lang="pt-BR" sz="2200" dirty="0" err="1">
                  <a:solidFill>
                    <a:srgbClr val="000000"/>
                  </a:solidFill>
                </a:rPr>
                <a:t>int</a:t>
              </a:r>
              <a:r>
                <a:rPr lang="pt-BR" sz="2200" dirty="0">
                  <a:solidFill>
                    <a:srgbClr val="000000"/>
                  </a:solidFill>
                </a:rPr>
                <a:t>)</a:t>
              </a:r>
            </a:p>
            <a:p>
              <a:pPr eaLnBrk="1" hangingPunct="1">
                <a:defRPr/>
              </a:pPr>
              <a:r>
                <a:rPr lang="pt-BR" sz="2200" dirty="0">
                  <a:solidFill>
                    <a:srgbClr val="000000"/>
                  </a:solidFill>
                </a:rPr>
                <a:t>+ </a:t>
              </a:r>
              <a:r>
                <a:rPr lang="pt-BR" sz="2200" dirty="0" err="1">
                  <a:solidFill>
                    <a:srgbClr val="000000"/>
                  </a:solidFill>
                </a:rPr>
                <a:t>GETs</a:t>
              </a:r>
              <a:r>
                <a:rPr lang="pt-BR" sz="2200" dirty="0">
                  <a:solidFill>
                    <a:srgbClr val="000000"/>
                  </a:solidFill>
                </a:rPr>
                <a:t>()</a:t>
              </a:r>
            </a:p>
            <a:p>
              <a:pPr eaLnBrk="1" hangingPunct="1">
                <a:defRPr/>
              </a:pPr>
              <a:r>
                <a:rPr lang="pt-BR" sz="2200" dirty="0">
                  <a:solidFill>
                    <a:srgbClr val="000000"/>
                  </a:solidFill>
                </a:rPr>
                <a:t>+ </a:t>
              </a:r>
              <a:r>
                <a:rPr lang="pt-BR" sz="2200" dirty="0" err="1">
                  <a:solidFill>
                    <a:srgbClr val="000000"/>
                  </a:solidFill>
                </a:rPr>
                <a:t>SETs</a:t>
              </a:r>
              <a:r>
                <a:rPr lang="pt-BR" sz="2200" dirty="0">
                  <a:solidFill>
                    <a:srgbClr val="000000"/>
                  </a:solidFill>
                </a:rPr>
                <a:t>()</a:t>
              </a:r>
            </a:p>
            <a:p>
              <a:pPr eaLnBrk="1" hangingPunct="1">
                <a:defRPr/>
              </a:pPr>
              <a:r>
                <a:rPr lang="pt-BR" sz="2200" b="1" i="1" dirty="0">
                  <a:solidFill>
                    <a:srgbClr val="FF0000"/>
                  </a:solidFill>
                </a:rPr>
                <a:t>+ &lt;&lt;abstract&gt;&gt; Ganha(): </a:t>
              </a:r>
              <a:r>
                <a:rPr lang="pt-BR" sz="2200" b="1" i="1" dirty="0" err="1">
                  <a:solidFill>
                    <a:srgbClr val="FF0000"/>
                  </a:solidFill>
                </a:rPr>
                <a:t>double</a:t>
              </a:r>
              <a:endParaRPr lang="pt-BR" sz="22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413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4C9300-6B08-4745-B391-61BDDB9F4933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Exemplo de Classes Abstratas</a:t>
            </a:r>
          </a:p>
        </p:txBody>
      </p:sp>
      <p:sp>
        <p:nvSpPr>
          <p:cNvPr id="1945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F282E6-7B2A-4833-AF5C-C738BE08A47B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7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646113" y="1557338"/>
            <a:ext cx="8210550" cy="504031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rgbClr val="00B0F0"/>
              </a:buClr>
              <a:defRPr/>
            </a:pPr>
            <a:r>
              <a:rPr lang="pt-BR" altLang="en-US" sz="2200" dirty="0">
                <a:solidFill>
                  <a:srgbClr val="000000"/>
                </a:solidFill>
              </a:rPr>
              <a:t>Implementando a classe abstrata </a:t>
            </a:r>
            <a:r>
              <a:rPr lang="pt-BR" altLang="en-US" sz="2200" b="1" dirty="0">
                <a:solidFill>
                  <a:srgbClr val="000000"/>
                </a:solidFill>
              </a:rPr>
              <a:t>Empregado </a:t>
            </a:r>
            <a:r>
              <a:rPr lang="pt-BR" altLang="en-US" sz="2200" dirty="0">
                <a:solidFill>
                  <a:srgbClr val="000000"/>
                </a:solidFill>
              </a:rPr>
              <a:t>em Java: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b="1" i="1" dirty="0">
                <a:solidFill>
                  <a:srgbClr val="FF0000"/>
                </a:solidFill>
                <a:latin typeface="Courier New" pitchFamily="49" charset="0"/>
              </a:rPr>
              <a:t>abstract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class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Empregado{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String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nome;   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idade;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Empregado(){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}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Empregado(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String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nome,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idade){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this.nome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= nome;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this.idade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= idade;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// Método Abstrato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b="1" i="1" dirty="0">
                <a:solidFill>
                  <a:srgbClr val="FF0000"/>
                </a:solidFill>
                <a:latin typeface="Courier New" pitchFamily="49" charset="0"/>
              </a:rPr>
              <a:t>abstract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b="1" i="1" dirty="0">
                <a:solidFill>
                  <a:srgbClr val="002060"/>
                </a:solidFill>
                <a:latin typeface="Courier New" pitchFamily="49" charset="0"/>
              </a:rPr>
              <a:t>Ganha()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Exemplo de Classes Abstratas</a:t>
            </a:r>
          </a:p>
        </p:txBody>
      </p:sp>
      <p:sp>
        <p:nvSpPr>
          <p:cNvPr id="2150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BADAEC-CE47-488F-B31C-D9E4C6416BDC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3316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646113" y="1557338"/>
            <a:ext cx="8210550" cy="504031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rgbClr val="00B0F0"/>
              </a:buClr>
              <a:defRPr/>
            </a:pPr>
            <a:r>
              <a:rPr lang="pt-BR" altLang="en-US" sz="2200" dirty="0">
                <a:solidFill>
                  <a:srgbClr val="000000"/>
                </a:solidFill>
              </a:rPr>
              <a:t>Implementando a classe abstrata </a:t>
            </a:r>
            <a:r>
              <a:rPr lang="pt-BR" altLang="en-US" sz="2200" b="1" dirty="0">
                <a:solidFill>
                  <a:srgbClr val="000000"/>
                </a:solidFill>
              </a:rPr>
              <a:t>Empregado </a:t>
            </a:r>
            <a:r>
              <a:rPr lang="pt-BR" altLang="en-US" sz="2200" dirty="0">
                <a:solidFill>
                  <a:srgbClr val="000000"/>
                </a:solidFill>
              </a:rPr>
              <a:t>em Java: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b="1" i="1" dirty="0">
                <a:solidFill>
                  <a:srgbClr val="FF0000"/>
                </a:solidFill>
                <a:latin typeface="Courier New" pitchFamily="49" charset="0"/>
              </a:rPr>
              <a:t>abstract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class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Empregado{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String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nome;   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private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idade;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Empregado(){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} 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Empregado(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String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nome,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idade){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this.nome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= nome;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this.idade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= idade;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}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// Método Abstrato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b="1" i="1" dirty="0">
                <a:solidFill>
                  <a:srgbClr val="FF0000"/>
                </a:solidFill>
                <a:latin typeface="Courier New" pitchFamily="49" charset="0"/>
              </a:rPr>
              <a:t>abstract </a:t>
            </a:r>
            <a:r>
              <a:rPr lang="pt-BR" altLang="en-US" sz="2200" dirty="0" err="1">
                <a:solidFill>
                  <a:srgbClr val="002060"/>
                </a:solidFill>
                <a:latin typeface="Courier New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en-US" sz="2200" b="1" i="1" dirty="0">
                <a:solidFill>
                  <a:srgbClr val="002060"/>
                </a:solidFill>
                <a:latin typeface="Courier New" pitchFamily="49" charset="0"/>
              </a:rPr>
              <a:t>Ganha()</a:t>
            </a: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 marL="731838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Retângulo 10"/>
          <p:cNvSpPr/>
          <p:nvPr/>
        </p:nvSpPr>
        <p:spPr bwMode="auto">
          <a:xfrm>
            <a:off x="899592" y="1945615"/>
            <a:ext cx="7488832" cy="403265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Retângulo 14"/>
          <p:cNvSpPr/>
          <p:nvPr/>
        </p:nvSpPr>
        <p:spPr bwMode="auto">
          <a:xfrm>
            <a:off x="919687" y="5814651"/>
            <a:ext cx="7488832" cy="406895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Texto explicativo retangular com cantos arredondados 16"/>
          <p:cNvSpPr/>
          <p:nvPr/>
        </p:nvSpPr>
        <p:spPr bwMode="auto">
          <a:xfrm>
            <a:off x="6443663" y="692150"/>
            <a:ext cx="2520950" cy="1152525"/>
          </a:xfrm>
          <a:prstGeom prst="wedgeRoundRectCallout">
            <a:avLst>
              <a:gd name="adj1" fmla="val -150946"/>
              <a:gd name="adj2" fmla="val 69969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600" b="1" dirty="0">
                <a:latin typeface="+mj-lt"/>
              </a:rPr>
              <a:t>Como a classe contém</a:t>
            </a:r>
          </a:p>
          <a:p>
            <a:pPr algn="ctr">
              <a:defRPr/>
            </a:pPr>
            <a:r>
              <a:rPr lang="pt-BR" sz="1600" b="1" dirty="0">
                <a:latin typeface="+mj-lt"/>
              </a:rPr>
              <a:t> um método abstrato, </a:t>
            </a:r>
          </a:p>
          <a:p>
            <a:pPr algn="ctr">
              <a:defRPr/>
            </a:pPr>
            <a:r>
              <a:rPr lang="pt-BR" sz="1600" b="1" dirty="0">
                <a:latin typeface="+mj-lt"/>
              </a:rPr>
              <a:t>ela deve ser declarada </a:t>
            </a:r>
          </a:p>
          <a:p>
            <a:pPr algn="ctr">
              <a:defRPr/>
            </a:pPr>
            <a:r>
              <a:rPr lang="pt-BR" sz="1600" b="1" dirty="0">
                <a:latin typeface="+mj-lt"/>
              </a:rPr>
              <a:t>como abstrata.</a:t>
            </a:r>
          </a:p>
        </p:txBody>
      </p:sp>
      <p:sp>
        <p:nvSpPr>
          <p:cNvPr id="18" name="Texto explicativo retangular com cantos arredondados 17"/>
          <p:cNvSpPr/>
          <p:nvPr/>
        </p:nvSpPr>
        <p:spPr bwMode="auto">
          <a:xfrm>
            <a:off x="6227763" y="4437063"/>
            <a:ext cx="2736850" cy="1152525"/>
          </a:xfrm>
          <a:prstGeom prst="wedgeRoundRectCallout">
            <a:avLst>
              <a:gd name="adj1" fmla="val -118105"/>
              <a:gd name="adj2" fmla="val 74074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b="1" dirty="0">
                <a:latin typeface="+mj-lt"/>
              </a:rPr>
              <a:t>Método abstrato. </a:t>
            </a:r>
          </a:p>
          <a:p>
            <a:pPr algn="ctr">
              <a:defRPr/>
            </a:pPr>
            <a:r>
              <a:rPr lang="pt-BR" b="1" dirty="0">
                <a:latin typeface="+mj-lt"/>
              </a:rPr>
              <a:t>Deve ser implementado </a:t>
            </a:r>
          </a:p>
          <a:p>
            <a:pPr algn="ctr">
              <a:defRPr/>
            </a:pPr>
            <a:r>
              <a:rPr lang="pt-BR" b="1" dirty="0">
                <a:latin typeface="+mj-lt"/>
              </a:rPr>
              <a:t>na subclasse.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2756</TotalTime>
  <Words>1533</Words>
  <Application>Microsoft Office PowerPoint</Application>
  <PresentationFormat>Apresentação na tela (4:3)</PresentationFormat>
  <Paragraphs>383</Paragraphs>
  <Slides>25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Courier New</vt:lpstr>
      <vt:lpstr>Franklin Gothic Book</vt:lpstr>
      <vt:lpstr>Lucida Sans Unicode</vt:lpstr>
      <vt:lpstr>Perpetua</vt:lpstr>
      <vt:lpstr>Times New Roman</vt:lpstr>
      <vt:lpstr>Wingdings 2</vt:lpstr>
      <vt:lpstr>Capital Próprio</vt:lpstr>
      <vt:lpstr>POO – Classes Abstratas</vt:lpstr>
      <vt:lpstr>Tópicos da Aula</vt:lpstr>
      <vt:lpstr>     Classes Concretas X Classes Abstratas</vt:lpstr>
      <vt:lpstr>Classes Abstratas</vt:lpstr>
      <vt:lpstr>Métodos Abstratos</vt:lpstr>
      <vt:lpstr>Classes e Métodos Abstratos</vt:lpstr>
      <vt:lpstr>Exemplo de Classes Abstratas</vt:lpstr>
      <vt:lpstr>Exemplo de Classes Abstratas</vt:lpstr>
      <vt:lpstr>Exemplo de Classes Abstratas</vt:lpstr>
      <vt:lpstr>Classes Abstratas</vt:lpstr>
      <vt:lpstr>Classes Abstratas</vt:lpstr>
      <vt:lpstr>Classes Abstratas</vt:lpstr>
      <vt:lpstr>Exemplo de Herança de Classe Abstrata</vt:lpstr>
      <vt:lpstr>Exemplo de Herança de Classe Abstrata</vt:lpstr>
      <vt:lpstr>Exemplo de Herança de Classe Abstrata</vt:lpstr>
      <vt:lpstr>Exemplo de Herança de Classe Abstrata</vt:lpstr>
      <vt:lpstr>Exemplo de Herança de Classe Abstrata</vt:lpstr>
      <vt:lpstr>Exemplo de Herança de Classe Abstrata</vt:lpstr>
      <vt:lpstr>Exemplo de Herança de Classe Abstrata</vt:lpstr>
      <vt:lpstr>Exemplo de Herança de Classe Abstrata</vt:lpstr>
      <vt:lpstr>Exemplo de Herança de Classe Abstrata</vt:lpstr>
      <vt:lpstr>Exemplo de Classe Abstrata e Polimorfismo</vt:lpstr>
      <vt:lpstr>Vamos para a Prática!!!</vt:lpstr>
      <vt:lpstr>Implementação do Exemplo Prático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Fernando Roberto Proença</dc:creator>
  <cp:keywords>FRP</cp:keywords>
  <cp:lastModifiedBy>Ely Prado</cp:lastModifiedBy>
  <cp:revision>600</cp:revision>
  <dcterms:created xsi:type="dcterms:W3CDTF">2012-12-03T10:39:50Z</dcterms:created>
  <dcterms:modified xsi:type="dcterms:W3CDTF">2017-05-16T01:25:21Z</dcterms:modified>
</cp:coreProperties>
</file>