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440" r:id="rId3"/>
    <p:sldId id="257" r:id="rId5"/>
    <p:sldId id="400" r:id="rId6"/>
    <p:sldId id="418" r:id="rId7"/>
    <p:sldId id="420" r:id="rId8"/>
    <p:sldId id="423" r:id="rId9"/>
    <p:sldId id="429" r:id="rId10"/>
    <p:sldId id="432" r:id="rId11"/>
    <p:sldId id="433" r:id="rId12"/>
    <p:sldId id="428" r:id="rId13"/>
    <p:sldId id="441" r:id="rId14"/>
    <p:sldId id="425" r:id="rId15"/>
    <p:sldId id="434" r:id="rId16"/>
    <p:sldId id="435" r:id="rId17"/>
    <p:sldId id="436" r:id="rId18"/>
    <p:sldId id="437" r:id="rId19"/>
    <p:sldId id="442" r:id="rId20"/>
    <p:sldId id="443" r:id="rId21"/>
    <p:sldId id="438" r:id="rId22"/>
    <p:sldId id="444" r:id="rId23"/>
    <p:sldId id="439" r:id="rId2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EAEAEA"/>
    <a:srgbClr val="0000CC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fld id="{5D1E7DC8-9833-4367-A5B8-9C0A71D7B3F4}" type="datetimeFigureOut">
              <a:rPr lang="pt-BR"/>
            </a:fld>
            <a:endParaRPr lang="pt-BR"/>
          </a:p>
        </p:txBody>
      </p:sp>
      <p:sp>
        <p:nvSpPr>
          <p:cNvPr id="4" name="Espaço Reservado para Rodapé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false" compatLnSpc="true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0C0316-5CC8-4527-974A-023F1B638706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fld id="{BF77A192-6937-4C5A-8D40-10E5B2BAA9F0}" type="datetimeFigureOut">
              <a:rPr lang="pt-BR"/>
            </a:fld>
            <a:endParaRPr lang="pt-BR"/>
          </a:p>
        </p:txBody>
      </p:sp>
      <p:sp>
        <p:nvSpPr>
          <p:cNvPr id="4" name="Espaço Reservado para Imagem de Slide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  <a:endParaRPr lang="pt-BR" noProof="0"/>
          </a:p>
          <a:p>
            <a:pPr lvl="1"/>
            <a:r>
              <a:rPr lang="pt-BR" noProof="0"/>
              <a:t>Segundo nível</a:t>
            </a:r>
            <a:endParaRPr lang="pt-BR" noProof="0"/>
          </a:p>
          <a:p>
            <a:pPr lvl="2"/>
            <a:r>
              <a:rPr lang="pt-BR" noProof="0"/>
              <a:t>Terceiro nível</a:t>
            </a:r>
            <a:endParaRPr lang="pt-BR" noProof="0"/>
          </a:p>
          <a:p>
            <a:pPr lvl="3"/>
            <a:r>
              <a:rPr lang="pt-BR" noProof="0"/>
              <a:t>Quarto nível</a:t>
            </a:r>
            <a:endParaRPr lang="pt-BR" noProof="0"/>
          </a:p>
          <a:p>
            <a:pPr lvl="4"/>
            <a:r>
              <a:rPr lang="pt-BR" noProof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false" compatLnSpc="true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9ABCC0-D6B5-4190-89BF-FAF1453BF1FB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9221" name="Espaço Reservado para Rodapé 4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9222" name="Espaço Reservado para Número de Slide 5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B25925-0FA8-4709-80A2-4803F12D6DF9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pt-BR" altLang="pt-BR"/>
          </a:p>
        </p:txBody>
      </p:sp>
      <p:sp>
        <p:nvSpPr>
          <p:cNvPr id="36868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  <a:endParaRPr lang="pt-BR" altLang="pt-BR"/>
          </a:p>
        </p:txBody>
      </p:sp>
      <p:sp>
        <p:nvSpPr>
          <p:cNvPr id="36869" name="Espaço Reservado para Rodapé 4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  <a:endParaRPr lang="pt-BR" altLang="pt-BR"/>
          </a:p>
        </p:txBody>
      </p:sp>
      <p:sp>
        <p:nvSpPr>
          <p:cNvPr id="36870" name="Espaço Reservado para Número de Slide 5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9pPr>
          </a:lstStyle>
          <a:p>
            <a:fld id="{13213EF4-85EF-40C0-8277-B69244C4584D}" type="slidenum">
              <a:rPr lang="pt-BR" altLang="pt-BR" smtClean="0"/>
            </a:fld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Espaço Reservado para Rodapé 1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39941" name="Espaço Reservado para Número de Slide 2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AE9998-81E2-4491-BAAB-32DC4F7CC7A2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39942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Espaço Reservado para Rodapé 1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41989" name="Espaço Reservado para Número de Slide 2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A7A7F4-9CE2-4F66-9029-BB7D4DC6EF2A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41990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Espaço Reservado para Rodapé 1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44037" name="Espaço Reservado para Número de Slide 2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64A4B4-9CF1-43F0-81AF-819DA5C965CA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44038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Espaço Reservado para Rodapé 1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1269" name="Espaço Reservado para Número de Slide 2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A69B7D-673D-4714-B0B7-F7DFE6A3EB7D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en-US" altLang="en-US"/>
          </a:p>
        </p:txBody>
      </p:sp>
      <p:sp>
        <p:nvSpPr>
          <p:cNvPr id="17412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7413" name="Espaço Reservado para Rodapé 4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7414" name="Espaço Reservado para Número de Slide 5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0DA77A-F6C7-4DD4-BE69-95D08936A337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en-US" altLang="en-US"/>
          </a:p>
        </p:txBody>
      </p:sp>
      <p:sp>
        <p:nvSpPr>
          <p:cNvPr id="19460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9461" name="Espaço Reservado para Rodapé 4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9462" name="Espaço Reservado para Número de Slide 5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1F4484-191F-4DB9-8B63-1F55ACEFC3D5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en-US" altLang="en-US"/>
          </a:p>
        </p:txBody>
      </p:sp>
      <p:sp>
        <p:nvSpPr>
          <p:cNvPr id="21508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1509" name="Espaço Reservado para Rodapé 4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1510" name="Espaço Reservado para Número de Slide 5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A75F16-F79D-4CB0-9CB6-ED7F52BA8C43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pPr eaLnBrk="1" hangingPunct="1"/>
            <a:r>
              <a:rPr lang="pt-BR" altLang="en-US"/>
              <a:t>Em vez de espalhar o código em diversas classes, tudo o que é genérico fica em uma classe pai e todas as classes filhas herdam o código da classe pai.</a:t>
            </a:r>
            <a:endParaRPr lang="pt-BR" altLang="en-US"/>
          </a:p>
          <a:p>
            <a:pPr eaLnBrk="1" hangingPunct="1"/>
            <a:endParaRPr lang="pt-BR" altLang="en-US"/>
          </a:p>
        </p:txBody>
      </p:sp>
      <p:sp>
        <p:nvSpPr>
          <p:cNvPr id="25604" name="Espaço Reservado para Rodapé 1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5605" name="Espaço Reservado para Número de Slide 2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B7EF70-A581-46FB-8108-77074E86D149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25606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pPr eaLnBrk="1" hangingPunct="1"/>
            <a:r>
              <a:rPr lang="pt-BR" altLang="en-US"/>
              <a:t>Em vez de espalhar o código em diversas classes, tudo o que é genérico fica em uma classe pai e todas as classes filhas herdam o código da classe pai.</a:t>
            </a:r>
            <a:endParaRPr lang="pt-BR" altLang="en-US"/>
          </a:p>
          <a:p>
            <a:pPr eaLnBrk="1" hangingPunct="1"/>
            <a:endParaRPr lang="pt-BR" altLang="en-US"/>
          </a:p>
        </p:txBody>
      </p:sp>
      <p:sp>
        <p:nvSpPr>
          <p:cNvPr id="27652" name="Espaço Reservado para Rodapé 1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7653" name="Espaço Reservado para Número de Slide 2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64A5A2-293D-4F0E-B37A-1881EE585753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27654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pPr eaLnBrk="1" hangingPunct="1"/>
            <a:r>
              <a:rPr lang="pt-BR" altLang="en-US"/>
              <a:t>Em vez de espalhar o código em diversas classes, tudo o que é genérico fica em uma classe pai e todas as classes filhas herdam o código da classe pai.</a:t>
            </a:r>
            <a:endParaRPr lang="pt-BR" altLang="en-US"/>
          </a:p>
          <a:p>
            <a:pPr eaLnBrk="1" hangingPunct="1"/>
            <a:endParaRPr lang="pt-BR" altLang="en-US"/>
          </a:p>
        </p:txBody>
      </p:sp>
      <p:sp>
        <p:nvSpPr>
          <p:cNvPr id="29700" name="Espaço Reservado para Rodapé 1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9701" name="Espaço Reservado para Número de Slide 2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ED14DD-AE48-4762-A7E3-AB825476E7DF}" type="slidenum">
              <a:rPr lang="pt-BR" altLang="en-US" smtClean="0">
                <a:latin typeface="Lucida Sans Unicode" panose="020B0602030504020204" pitchFamily="34" charset="0"/>
              </a:rPr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29702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en-US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true" noRot="true" noChangeAspect="true" noTextEdit="true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pt-BR" altLang="pt-BR"/>
          </a:p>
        </p:txBody>
      </p:sp>
      <p:sp>
        <p:nvSpPr>
          <p:cNvPr id="32772" name="Espaço Reservado para Cabeçalho 3"/>
          <p:cNvSpPr>
            <a:spLocks noGrp="true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  <a:endParaRPr lang="pt-BR" altLang="pt-BR"/>
          </a:p>
        </p:txBody>
      </p:sp>
      <p:sp>
        <p:nvSpPr>
          <p:cNvPr id="32773" name="Espaço Reservado para Rodapé 4"/>
          <p:cNvSpPr>
            <a:spLocks noGrp="true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false" compatLnSpc="true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  <a:endParaRPr lang="pt-BR" altLang="pt-BR"/>
          </a:p>
        </p:txBody>
      </p:sp>
      <p:sp>
        <p:nvSpPr>
          <p:cNvPr id="32774" name="Espaço Reservado para Número de Slide 5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9pPr>
          </a:lstStyle>
          <a:p>
            <a:fld id="{7DC63882-5818-43A5-A944-84201DC87656}" type="slidenum">
              <a:rPr lang="pt-BR" altLang="pt-BR" smtClean="0"/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blipFill dpi="0" rotWithShape="false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true"/>
          </p:cNvSpPr>
          <p:nvPr>
            <p:ph type="subTitle" idx="1" hasCustomPrompt="true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true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4412D-0976-47E4-BCAF-1EE069D05CD4}" type="datetime1">
              <a:rPr lang="pt-BR"/>
            </a:fld>
            <a:endParaRPr lang="pt-BR"/>
          </a:p>
        </p:txBody>
      </p:sp>
      <p:sp>
        <p:nvSpPr>
          <p:cNvPr id="12" name="Espaço Reservado para Rodapé 16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32596-7B8C-469A-BAE8-B14A27CD0469}" type="slidenum">
              <a:rPr lang="pt-BR" altLang="pt-BR"/>
            </a:fld>
            <a:endParaRPr lang="pt-BR" alt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3419-553C-488B-A6C8-F0B6260B479A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AF543-E8EF-4786-A01E-C925EFE896F2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true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1FF3E-9BC8-4D75-B4F3-10EB80F97461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1EA7E-549C-40B4-B539-FC4F3CBA0F8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true"/>
          </p:cNvSpPr>
          <p:nvPr>
            <p:ph sz="quarter" idx="1" hasCustomPrompt="true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E3A86-BC08-4C1C-8BA7-90F957A1B187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D38C4-89FC-4539-8B0F-1A4DC4E0D383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false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true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9" name="Espaço Reservado para Data 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49D43-F730-46FD-9A30-39E3FB586B69}" type="datetime1">
              <a:rPr lang="pt-BR"/>
            </a:fld>
            <a:endParaRPr lang="pt-BR"/>
          </a:p>
        </p:txBody>
      </p:sp>
      <p:sp>
        <p:nvSpPr>
          <p:cNvPr id="10" name="Espaço Reservado para Rodapé 4"/>
          <p:cNvSpPr>
            <a:spLocks noGrp="true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true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160BC-369F-444F-8452-8C1F5666413B}" type="slidenum">
              <a:rPr lang="pt-BR" altLang="pt-BR"/>
            </a:fld>
            <a:endParaRPr lang="pt-BR" alt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true"/>
          </p:cNvSpPr>
          <p:nvPr>
            <p:ph sz="quarter" idx="1" hasCustomPrompt="true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true"/>
          </p:cNvSpPr>
          <p:nvPr>
            <p:ph sz="quarter" idx="2" hasCustomPrompt="true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E3BC0-6DDF-4168-9F17-BB0D00C7400A}" type="datetime1">
              <a:rPr lang="pt-BR"/>
            </a:fld>
            <a:endParaRPr lang="pt-BR"/>
          </a:p>
        </p:txBody>
      </p:sp>
      <p:sp>
        <p:nvSpPr>
          <p:cNvPr id="6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422ED-5E6A-416B-AE5F-CD1EC2FD05F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1" hasCustomPrompt="true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3" hasCustomPrompt="true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true"/>
          </p:cNvSpPr>
          <p:nvPr>
            <p:ph sz="half" idx="2" hasCustomPrompt="true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true"/>
          </p:cNvSpPr>
          <p:nvPr>
            <p:ph sz="half" idx="4" hasCustomPrompt="true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6BB12-7F19-4571-986B-64A3E9408252}" type="datetime1">
              <a:rPr lang="pt-BR"/>
            </a:fld>
            <a:endParaRPr lang="pt-BR"/>
          </a:p>
        </p:txBody>
      </p:sp>
      <p:sp>
        <p:nvSpPr>
          <p:cNvPr id="8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C8A-501B-4D67-88A6-C29F64CFFE0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76C60-4ACC-473B-8319-00722D092B88}" type="datetime1">
              <a:rPr lang="pt-BR"/>
            </a:fld>
            <a:endParaRPr lang="pt-BR"/>
          </a:p>
        </p:txBody>
      </p:sp>
      <p:sp>
        <p:nvSpPr>
          <p:cNvPr id="4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310AB-D0CD-4B3B-9ADE-0E2F71F2C4C3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6907C-68B3-430C-8646-BF0DAB9442DD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5FB6-00B5-4D7E-A416-3AB12CE6FA6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true"/>
          </p:cNvSpPr>
          <p:nvPr>
            <p:ph type="body" idx="2" hasCustomPrompt="true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true"/>
          </p:cNvSpPr>
          <p:nvPr>
            <p:ph sz="quarter" idx="1" hasCustomPrompt="true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00334-DD3E-4D4F-8EE7-0F8426301E4F}" type="datetime1">
              <a:rPr lang="pt-BR"/>
            </a:fld>
            <a:endParaRPr lang="pt-BR"/>
          </a:p>
        </p:txBody>
      </p:sp>
      <p:sp>
        <p:nvSpPr>
          <p:cNvPr id="8" name="Espaço Reservado para Rodapé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C6CC5-FEBF-41A8-AD96-212EF8F5A46C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true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true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true"/>
          </p:cNvSpPr>
          <p:nvPr>
            <p:ph type="body" sz="half" idx="2" hasCustomPrompt="true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3" name="Espaço Reservado para Imagem 2"/>
          <p:cNvSpPr>
            <a:spLocks noGrp="true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B8DD4-2E0C-418B-9E29-3AC58737D1CF}" type="datetime1">
              <a:rPr lang="pt-BR"/>
            </a:fld>
            <a:endParaRPr lang="pt-BR"/>
          </a:p>
        </p:txBody>
      </p:sp>
      <p:sp>
        <p:nvSpPr>
          <p:cNvPr id="9" name="Espaço Reservado para Rodapé 5"/>
          <p:cNvSpPr>
            <a:spLocks noGrp="true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true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22B17-98FE-468A-A399-D3EEAB0DE75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true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false" compatLnSpc="true"/>
          <a:lstStyle/>
          <a:p>
            <a:pPr lvl="0"/>
            <a:r>
              <a:rPr lang="pt-BR" altLang="en-US"/>
              <a:t>Clique para editar o título mestre</a:t>
            </a:r>
            <a:endParaRPr lang="en-US" altLang="en-US"/>
          </a:p>
        </p:txBody>
      </p:sp>
      <p:sp>
        <p:nvSpPr>
          <p:cNvPr id="1029" name="Espaço Reservado para Texto 12"/>
          <p:cNvSpPr>
            <a:spLocks noGrp="true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pt-BR" altLang="en-US"/>
              <a:t>Clique para editar o texto mestre</a:t>
            </a:r>
            <a:endParaRPr lang="pt-BR" altLang="en-US"/>
          </a:p>
          <a:p>
            <a:pPr lvl="1"/>
            <a:r>
              <a:rPr lang="pt-BR" altLang="en-US"/>
              <a:t>Segundo nível</a:t>
            </a:r>
            <a:endParaRPr lang="pt-BR" altLang="en-US"/>
          </a:p>
          <a:p>
            <a:pPr lvl="2"/>
            <a:r>
              <a:rPr lang="pt-BR" altLang="en-US"/>
              <a:t>Terceiro nível</a:t>
            </a:r>
            <a:endParaRPr lang="pt-BR" altLang="en-US"/>
          </a:p>
          <a:p>
            <a:pPr lvl="3"/>
            <a:r>
              <a:rPr lang="pt-BR" altLang="en-US"/>
              <a:t>Quarto nível</a:t>
            </a:r>
            <a:endParaRPr lang="pt-BR" altLang="en-US"/>
          </a:p>
          <a:p>
            <a:pPr lvl="4"/>
            <a:r>
              <a:rPr lang="pt-BR" altLang="en-US"/>
              <a:t>Quinto nível</a:t>
            </a:r>
            <a:endParaRPr lang="en-US" altLang="en-US"/>
          </a:p>
        </p:txBody>
      </p:sp>
      <p:sp>
        <p:nvSpPr>
          <p:cNvPr id="14" name="Espaço Reservado para Data 13"/>
          <p:cNvSpPr>
            <a:spLocks noGrp="true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false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B3CC15E6-7BE9-4145-8B94-5023DD8A5188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true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false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true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true" compatLnSpc="true"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E17AA8B-64CF-4EE6-AD69-D69D33D24F2A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8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8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8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8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true"/>
          </p:cNvSpPr>
          <p:nvPr>
            <p:ph type="subTitle" idx="1"/>
          </p:nvPr>
        </p:nvSpPr>
        <p:spPr>
          <a:xfrm>
            <a:off x="298450" y="3284538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  <a:endParaRPr lang="pt-BR" altLang="pt-BR" sz="3200" dirty="0">
              <a:solidFill>
                <a:schemeClr val="tx1"/>
              </a:solidFill>
            </a:endParaRPr>
          </a:p>
          <a:p>
            <a:pPr eaLnBrk="1" hangingPunct="1"/>
            <a:endParaRPr lang="pt-BR" altLang="pt-BR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true"/>
          </p:cNvSpPr>
          <p:nvPr>
            <p:ph type="ctrTitle"/>
          </p:nvPr>
        </p:nvSpPr>
        <p:spPr>
          <a:xfrm>
            <a:off x="298450" y="1557338"/>
            <a:ext cx="8564563" cy="1376362"/>
          </a:xfrm>
        </p:spPr>
        <p:txBody>
          <a:bodyPr/>
          <a:lstStyle/>
          <a:p>
            <a:pPr eaLnBrk="1" hangingPunct="1"/>
            <a:r>
              <a:rPr lang="pt-BR" altLang="pt-BR" sz="5400"/>
              <a:t>POO – Interfaces</a:t>
            </a:r>
            <a:endParaRPr lang="pt-BR" altLang="pt-BR" sz="5400" i="1"/>
          </a:p>
        </p:txBody>
      </p:sp>
      <p:pic>
        <p:nvPicPr>
          <p:cNvPr id="8196" name="Imagem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true" noChangeArrowheads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true"/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2"/>
          <p:cNvSpPr>
            <a:spLocks noGrp="true"/>
          </p:cNvSpPr>
          <p:nvPr>
            <p:ph type="title"/>
          </p:nvPr>
        </p:nvSpPr>
        <p:spPr>
          <a:xfrm>
            <a:off x="914400" y="274638"/>
            <a:ext cx="8050213" cy="1143000"/>
          </a:xfrm>
        </p:spPr>
        <p:txBody>
          <a:bodyPr/>
          <a:lstStyle/>
          <a:p>
            <a:pPr eaLnBrk="1" hangingPunct="1"/>
            <a:r>
              <a:rPr lang="pt-BR" altLang="en-US"/>
              <a:t>Interface – Representação UML</a:t>
            </a:r>
            <a:endParaRPr lang="pt-BR" altLang="en-US"/>
          </a:p>
        </p:txBody>
      </p:sp>
      <p:grpSp>
        <p:nvGrpSpPr>
          <p:cNvPr id="22531" name="Grupo 7"/>
          <p:cNvGrpSpPr/>
          <p:nvPr/>
        </p:nvGrpSpPr>
        <p:grpSpPr bwMode="auto">
          <a:xfrm>
            <a:off x="2647950" y="1412875"/>
            <a:ext cx="3940175" cy="2160588"/>
            <a:chOff x="3347864" y="2420888"/>
            <a:chExt cx="2232248" cy="1590402"/>
          </a:xfrm>
        </p:grpSpPr>
        <p:sp>
          <p:nvSpPr>
            <p:cNvPr id="9" name="Retângulo 8"/>
            <p:cNvSpPr/>
            <p:nvPr/>
          </p:nvSpPr>
          <p:spPr>
            <a:xfrm>
              <a:off x="3347864" y="2420888"/>
              <a:ext cx="2232248" cy="53987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&lt;&lt; interface &gt;&gt;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algn="ctr"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Conta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7864" y="2960760"/>
              <a:ext cx="2232248" cy="24189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limitePadrao: double = 100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347864" y="3202651"/>
              <a:ext cx="2232248" cy="80863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VerSaldo</a:t>
              </a:r>
              <a:r>
                <a:rPr lang="pt-BR" sz="2000" b="1" i="1" dirty="0">
                  <a:solidFill>
                    <a:srgbClr val="FF0000"/>
                  </a:solidFill>
                </a:rPr>
                <a:t>():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double</a:t>
              </a:r>
              <a:endParaRPr lang="pt-BR" sz="2000" b="1" i="1" dirty="0">
                <a:solidFill>
                  <a:srgbClr val="FF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Saque(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double</a:t>
              </a:r>
              <a:r>
                <a:rPr lang="pt-BR" sz="2000" b="1" i="1" dirty="0">
                  <a:solidFill>
                    <a:srgbClr val="FF0000"/>
                  </a:solidFill>
                </a:rPr>
                <a:t> valor):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void</a:t>
              </a:r>
              <a:endParaRPr lang="pt-BR" sz="2000" b="1" i="1" dirty="0">
                <a:solidFill>
                  <a:srgbClr val="FF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Deposito(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double</a:t>
              </a:r>
              <a:r>
                <a:rPr lang="pt-BR" sz="2000" b="1" i="1" dirty="0">
                  <a:solidFill>
                    <a:srgbClr val="FF0000"/>
                  </a:solidFill>
                </a:rPr>
                <a:t> valor):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void</a:t>
              </a:r>
              <a:endParaRPr lang="pt-BR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532" name="Grupo 2"/>
          <p:cNvGrpSpPr/>
          <p:nvPr/>
        </p:nvGrpSpPr>
        <p:grpSpPr bwMode="auto">
          <a:xfrm>
            <a:off x="234950" y="3860800"/>
            <a:ext cx="3616325" cy="1647825"/>
            <a:chOff x="611187" y="4414842"/>
            <a:chExt cx="2952751" cy="1143517"/>
          </a:xfrm>
        </p:grpSpPr>
        <p:grpSp>
          <p:nvGrpSpPr>
            <p:cNvPr id="32775" name="Grupo 15"/>
            <p:cNvGrpSpPr/>
            <p:nvPr/>
          </p:nvGrpSpPr>
          <p:grpSpPr bwMode="auto">
            <a:xfrm>
              <a:off x="611187" y="4414842"/>
              <a:ext cx="2952750" cy="1143517"/>
              <a:chOff x="827583" y="4558441"/>
              <a:chExt cx="2232248" cy="1142998"/>
            </a:xfrm>
            <a:solidFill>
              <a:srgbClr val="00B0F0"/>
            </a:solidFill>
          </p:grpSpPr>
          <p:sp>
            <p:nvSpPr>
              <p:cNvPr id="17" name="Retângulo 16"/>
              <p:cNvSpPr/>
              <p:nvPr/>
            </p:nvSpPr>
            <p:spPr>
              <a:xfrm>
                <a:off x="827583" y="4558441"/>
                <a:ext cx="2232248" cy="28720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765" eaLnBrk="1" hangingPunct="1">
                  <a:defRPr/>
                </a:pPr>
                <a:r>
                  <a:rPr lang="pt-BR" sz="2000" b="1" dirty="0" err="1">
                    <a:solidFill>
                      <a:srgbClr val="000000"/>
                    </a:solidFill>
                  </a:rPr>
                  <a:t>ContaPoupanca</a:t>
                </a:r>
                <a:endParaRPr lang="pt-BR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827583" y="5085990"/>
                <a:ext cx="2232248" cy="615449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ContaPoupanca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GETs</a:t>
                </a:r>
                <a:r>
                  <a:rPr lang="pt-BR" dirty="0">
                    <a:solidFill>
                      <a:srgbClr val="000000"/>
                    </a:solidFill>
                  </a:rPr>
                  <a:t>() e + </a:t>
                </a:r>
                <a:r>
                  <a:rPr lang="pt-BR" dirty="0" err="1">
                    <a:solidFill>
                      <a:srgbClr val="000000"/>
                    </a:solidFill>
                  </a:rPr>
                  <a:t>SETs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" name="Retângulo 17"/>
            <p:cNvSpPr/>
            <p:nvPr/>
          </p:nvSpPr>
          <p:spPr bwMode="auto">
            <a:xfrm>
              <a:off x="611187" y="4681442"/>
              <a:ext cx="2952751" cy="28753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saldo: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533" name="Grupo 3"/>
          <p:cNvGrpSpPr/>
          <p:nvPr/>
        </p:nvGrpSpPr>
        <p:grpSpPr bwMode="auto">
          <a:xfrm>
            <a:off x="5435600" y="3860800"/>
            <a:ext cx="3513138" cy="1800225"/>
            <a:chOff x="5803688" y="4414830"/>
            <a:chExt cx="3168655" cy="1249314"/>
          </a:xfrm>
        </p:grpSpPr>
        <p:grpSp>
          <p:nvGrpSpPr>
            <p:cNvPr id="22541" name="Grupo 11"/>
            <p:cNvGrpSpPr/>
            <p:nvPr/>
          </p:nvGrpSpPr>
          <p:grpSpPr bwMode="auto">
            <a:xfrm>
              <a:off x="5803689" y="4414830"/>
              <a:ext cx="3168654" cy="1249314"/>
              <a:chOff x="6283951" y="4558440"/>
              <a:chExt cx="2232250" cy="1249757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283950" y="4558440"/>
                <a:ext cx="2232251" cy="287643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765" eaLnBrk="1" hangingPunct="1">
                  <a:defRPr/>
                </a:pPr>
                <a:r>
                  <a:rPr lang="pt-BR" sz="2000" b="1" dirty="0" err="1">
                    <a:solidFill>
                      <a:srgbClr val="000000"/>
                    </a:solidFill>
                  </a:rPr>
                  <a:t>ContaCorrente</a:t>
                </a:r>
                <a:endParaRPr lang="pt-BR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283950" y="5308956"/>
                <a:ext cx="2232251" cy="499241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ContaCorrente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GETs</a:t>
                </a:r>
                <a:r>
                  <a:rPr lang="pt-BR" dirty="0">
                    <a:solidFill>
                      <a:srgbClr val="000000"/>
                    </a:solidFill>
                  </a:rPr>
                  <a:t>() e + </a:t>
                </a:r>
                <a:r>
                  <a:rPr lang="pt-BR" dirty="0" err="1">
                    <a:solidFill>
                      <a:srgbClr val="000000"/>
                    </a:solidFill>
                  </a:rPr>
                  <a:t>SETs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" name="Retângulo 21"/>
            <p:cNvSpPr/>
            <p:nvPr/>
          </p:nvSpPr>
          <p:spPr bwMode="auto">
            <a:xfrm>
              <a:off x="5803688" y="4695761"/>
              <a:ext cx="3168655" cy="46931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saldo: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limite: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  <p:sp>
        <p:nvSpPr>
          <p:cNvPr id="22534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894718-BD1F-4288-A29C-466BBF5417C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22535" name="Grupo 6"/>
          <p:cNvGrpSpPr/>
          <p:nvPr/>
        </p:nvGrpSpPr>
        <p:grpSpPr bwMode="auto">
          <a:xfrm>
            <a:off x="6588125" y="1700213"/>
            <a:ext cx="936625" cy="2160587"/>
            <a:chOff x="6588224" y="1700809"/>
            <a:chExt cx="936105" cy="2159992"/>
          </a:xfrm>
        </p:grpSpPr>
        <p:cxnSp>
          <p:nvCxnSpPr>
            <p:cNvPr id="21" name="Conector Angulado 20"/>
            <p:cNvCxnSpPr>
              <a:endCxn id="23" idx="3"/>
            </p:cNvCxnSpPr>
            <p:nvPr/>
          </p:nvCxnSpPr>
          <p:spPr>
            <a:xfrm rot="16200000" flipV="true">
              <a:off x="6270628" y="2607101"/>
              <a:ext cx="1944151" cy="563249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iângulo isósceles 22"/>
            <p:cNvSpPr/>
            <p:nvPr/>
          </p:nvSpPr>
          <p:spPr>
            <a:xfrm rot="16200000">
              <a:off x="6558812" y="1730221"/>
              <a:ext cx="431681" cy="372856"/>
            </a:xfrm>
            <a:prstGeom prst="triangl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2536" name="Grupo 7"/>
          <p:cNvGrpSpPr/>
          <p:nvPr/>
        </p:nvGrpSpPr>
        <p:grpSpPr bwMode="auto">
          <a:xfrm>
            <a:off x="1644650" y="1741488"/>
            <a:ext cx="979488" cy="2119312"/>
            <a:chOff x="1645186" y="1741821"/>
            <a:chExt cx="979515" cy="2118755"/>
          </a:xfrm>
        </p:grpSpPr>
        <p:cxnSp>
          <p:nvCxnSpPr>
            <p:cNvPr id="20" name="Conector Angulado 19"/>
            <p:cNvCxnSpPr>
              <a:endCxn id="24" idx="3"/>
            </p:cNvCxnSpPr>
            <p:nvPr/>
          </p:nvCxnSpPr>
          <p:spPr>
            <a:xfrm rot="5400000" flipH="true" flipV="true">
              <a:off x="996951" y="2605899"/>
              <a:ext cx="1902912" cy="606442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ângulo isósceles 23"/>
            <p:cNvSpPr/>
            <p:nvPr/>
          </p:nvSpPr>
          <p:spPr>
            <a:xfrm rot="5400000">
              <a:off x="2222322" y="1771127"/>
              <a:ext cx="431687" cy="373073"/>
            </a:xfrm>
            <a:prstGeom prst="triangl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2"/>
          <p:cNvSpPr>
            <a:spLocks noGrp="true"/>
          </p:cNvSpPr>
          <p:nvPr>
            <p:ph type="title"/>
          </p:nvPr>
        </p:nvSpPr>
        <p:spPr>
          <a:xfrm>
            <a:off x="914400" y="274638"/>
            <a:ext cx="8050213" cy="1143000"/>
          </a:xfrm>
        </p:spPr>
        <p:txBody>
          <a:bodyPr/>
          <a:lstStyle/>
          <a:p>
            <a:pPr eaLnBrk="1" hangingPunct="1"/>
            <a:r>
              <a:rPr lang="pt-BR" altLang="en-US"/>
              <a:t>Interface – Representação UML</a:t>
            </a:r>
            <a:endParaRPr lang="pt-BR" altLang="en-US"/>
          </a:p>
        </p:txBody>
      </p:sp>
      <p:grpSp>
        <p:nvGrpSpPr>
          <p:cNvPr id="23555" name="Grupo 7"/>
          <p:cNvGrpSpPr/>
          <p:nvPr/>
        </p:nvGrpSpPr>
        <p:grpSpPr bwMode="auto">
          <a:xfrm>
            <a:off x="2647950" y="1412875"/>
            <a:ext cx="3940175" cy="2160588"/>
            <a:chOff x="3347864" y="2420888"/>
            <a:chExt cx="2232248" cy="1590402"/>
          </a:xfrm>
        </p:grpSpPr>
        <p:sp>
          <p:nvSpPr>
            <p:cNvPr id="9" name="Retângulo 8"/>
            <p:cNvSpPr/>
            <p:nvPr/>
          </p:nvSpPr>
          <p:spPr>
            <a:xfrm>
              <a:off x="3347864" y="2420888"/>
              <a:ext cx="2232248" cy="53987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&lt;&lt; interface &gt;&gt;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algn="ctr"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Conta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7864" y="2960760"/>
              <a:ext cx="2232248" cy="24189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limitePadrao: double = 100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347864" y="3202651"/>
              <a:ext cx="2232248" cy="80863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VerSaldo</a:t>
              </a:r>
              <a:r>
                <a:rPr lang="pt-BR" sz="2000" b="1" i="1" dirty="0">
                  <a:solidFill>
                    <a:srgbClr val="FF0000"/>
                  </a:solidFill>
                </a:rPr>
                <a:t>():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double</a:t>
              </a:r>
              <a:endParaRPr lang="pt-BR" sz="2000" b="1" i="1" dirty="0">
                <a:solidFill>
                  <a:srgbClr val="FF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Saque(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double</a:t>
              </a:r>
              <a:r>
                <a:rPr lang="pt-BR" sz="2000" b="1" i="1" dirty="0">
                  <a:solidFill>
                    <a:srgbClr val="FF0000"/>
                  </a:solidFill>
                </a:rPr>
                <a:t> valor):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void</a:t>
              </a:r>
              <a:endParaRPr lang="pt-BR" sz="2000" b="1" i="1" dirty="0">
                <a:solidFill>
                  <a:srgbClr val="FF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Deposito(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double</a:t>
              </a:r>
              <a:r>
                <a:rPr lang="pt-BR" sz="2000" b="1" i="1" dirty="0">
                  <a:solidFill>
                    <a:srgbClr val="FF0000"/>
                  </a:solidFill>
                </a:rPr>
                <a:t> valor):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void</a:t>
              </a:r>
              <a:endParaRPr lang="pt-BR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556" name="Grupo 2"/>
          <p:cNvGrpSpPr/>
          <p:nvPr/>
        </p:nvGrpSpPr>
        <p:grpSpPr bwMode="auto">
          <a:xfrm>
            <a:off x="234950" y="3860800"/>
            <a:ext cx="3616325" cy="2376488"/>
            <a:chOff x="611187" y="4414841"/>
            <a:chExt cx="2952751" cy="1648950"/>
          </a:xfrm>
        </p:grpSpPr>
        <p:grpSp>
          <p:nvGrpSpPr>
            <p:cNvPr id="32775" name="Grupo 15"/>
            <p:cNvGrpSpPr/>
            <p:nvPr/>
          </p:nvGrpSpPr>
          <p:grpSpPr bwMode="auto">
            <a:xfrm>
              <a:off x="611187" y="4414841"/>
              <a:ext cx="2952751" cy="1648950"/>
              <a:chOff x="827583" y="4558441"/>
              <a:chExt cx="2232249" cy="1648202"/>
            </a:xfrm>
            <a:solidFill>
              <a:srgbClr val="00B0F0"/>
            </a:solidFill>
          </p:grpSpPr>
          <p:sp>
            <p:nvSpPr>
              <p:cNvPr id="17" name="Retângulo 16"/>
              <p:cNvSpPr/>
              <p:nvPr/>
            </p:nvSpPr>
            <p:spPr>
              <a:xfrm>
                <a:off x="827583" y="4558441"/>
                <a:ext cx="2232248" cy="28720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765" eaLnBrk="1" hangingPunct="1">
                  <a:defRPr/>
                </a:pPr>
                <a:r>
                  <a:rPr lang="pt-BR" sz="2000" b="1" dirty="0" err="1">
                    <a:solidFill>
                      <a:srgbClr val="000000"/>
                    </a:solidFill>
                  </a:rPr>
                  <a:t>ContaPoupanca</a:t>
                </a:r>
                <a:endParaRPr lang="pt-BR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827584" y="5107842"/>
                <a:ext cx="2232248" cy="109880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ContaPoupanca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GETs</a:t>
                </a:r>
                <a:r>
                  <a:rPr lang="pt-BR" dirty="0">
                    <a:solidFill>
                      <a:srgbClr val="000000"/>
                    </a:solidFill>
                  </a:rPr>
                  <a:t>() e + </a:t>
                </a:r>
                <a:r>
                  <a:rPr lang="pt-BR" dirty="0" err="1">
                    <a:solidFill>
                      <a:srgbClr val="000000"/>
                    </a:solidFill>
                  </a:rPr>
                  <a:t>SETs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VerSaldo</a:t>
                </a:r>
                <a:r>
                  <a:rPr lang="pt-BR" b="1" dirty="0">
                    <a:solidFill>
                      <a:srgbClr val="FF0000"/>
                    </a:solidFill>
                  </a:rPr>
                  <a:t>():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Saque(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r>
                  <a:rPr lang="pt-BR" b="1" dirty="0">
                    <a:solidFill>
                      <a:srgbClr val="FF0000"/>
                    </a:solidFill>
                  </a:rPr>
                  <a:t> valor):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Deposito(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r>
                  <a:rPr lang="pt-BR" b="1" dirty="0">
                    <a:solidFill>
                      <a:srgbClr val="FF0000"/>
                    </a:solidFill>
                  </a:rPr>
                  <a:t> valor):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Retângulo 17"/>
            <p:cNvSpPr/>
            <p:nvPr/>
          </p:nvSpPr>
          <p:spPr bwMode="auto">
            <a:xfrm>
              <a:off x="611187" y="4681405"/>
              <a:ext cx="2952751" cy="28749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saldo: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557" name="Grupo 3"/>
          <p:cNvGrpSpPr/>
          <p:nvPr/>
        </p:nvGrpSpPr>
        <p:grpSpPr bwMode="auto">
          <a:xfrm>
            <a:off x="5435600" y="3860800"/>
            <a:ext cx="3513138" cy="2665413"/>
            <a:chOff x="5803688" y="4414830"/>
            <a:chExt cx="3168654" cy="1849735"/>
          </a:xfrm>
        </p:grpSpPr>
        <p:grpSp>
          <p:nvGrpSpPr>
            <p:cNvPr id="23565" name="Grupo 11"/>
            <p:cNvGrpSpPr/>
            <p:nvPr/>
          </p:nvGrpSpPr>
          <p:grpSpPr bwMode="auto">
            <a:xfrm>
              <a:off x="5803691" y="4414830"/>
              <a:ext cx="3168651" cy="1849735"/>
              <a:chOff x="6283953" y="4558440"/>
              <a:chExt cx="2232248" cy="1850391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283951" y="4558440"/>
                <a:ext cx="2232250" cy="287643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765" eaLnBrk="1" hangingPunct="1">
                  <a:defRPr/>
                </a:pPr>
                <a:r>
                  <a:rPr lang="pt-BR" sz="2000" b="1" dirty="0" err="1">
                    <a:solidFill>
                      <a:srgbClr val="000000"/>
                    </a:solidFill>
                  </a:rPr>
                  <a:t>ContaCorrente</a:t>
                </a:r>
                <a:endParaRPr lang="pt-BR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283951" y="5308956"/>
                <a:ext cx="2232250" cy="109987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ContaCorrente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GETs</a:t>
                </a:r>
                <a:r>
                  <a:rPr lang="pt-BR" dirty="0">
                    <a:solidFill>
                      <a:srgbClr val="000000"/>
                    </a:solidFill>
                  </a:rPr>
                  <a:t>() e + </a:t>
                </a:r>
                <a:r>
                  <a:rPr lang="pt-BR" dirty="0" err="1">
                    <a:solidFill>
                      <a:srgbClr val="000000"/>
                    </a:solidFill>
                  </a:rPr>
                  <a:t>SETs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VerSaldo</a:t>
                </a:r>
                <a:r>
                  <a:rPr lang="pt-BR" b="1" dirty="0">
                    <a:solidFill>
                      <a:srgbClr val="FF0000"/>
                    </a:solidFill>
                  </a:rPr>
                  <a:t>():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Saque(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r>
                  <a:rPr lang="pt-BR" b="1" dirty="0">
                    <a:solidFill>
                      <a:srgbClr val="FF0000"/>
                    </a:solidFill>
                  </a:rPr>
                  <a:t> valor):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Deposito(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r>
                  <a:rPr lang="pt-BR" b="1" dirty="0">
                    <a:solidFill>
                      <a:srgbClr val="FF0000"/>
                    </a:solidFill>
                  </a:rPr>
                  <a:t> valor):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Retângulo 21"/>
            <p:cNvSpPr/>
            <p:nvPr/>
          </p:nvSpPr>
          <p:spPr bwMode="auto">
            <a:xfrm>
              <a:off x="5803688" y="4695761"/>
              <a:ext cx="3168654" cy="46931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saldo: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limite: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  <p:sp>
        <p:nvSpPr>
          <p:cNvPr id="23558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8DA929-3ACC-4F76-8A7C-B41E46901F2E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23559" name="Grupo 6"/>
          <p:cNvGrpSpPr/>
          <p:nvPr/>
        </p:nvGrpSpPr>
        <p:grpSpPr bwMode="auto">
          <a:xfrm>
            <a:off x="6588125" y="1700213"/>
            <a:ext cx="936625" cy="2160587"/>
            <a:chOff x="6588224" y="1700809"/>
            <a:chExt cx="936105" cy="2159992"/>
          </a:xfrm>
        </p:grpSpPr>
        <p:cxnSp>
          <p:nvCxnSpPr>
            <p:cNvPr id="21" name="Conector Angulado 20"/>
            <p:cNvCxnSpPr>
              <a:endCxn id="23" idx="3"/>
            </p:cNvCxnSpPr>
            <p:nvPr/>
          </p:nvCxnSpPr>
          <p:spPr>
            <a:xfrm rot="16200000" flipV="true">
              <a:off x="6270628" y="2607101"/>
              <a:ext cx="1944151" cy="563249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iângulo isósceles 22"/>
            <p:cNvSpPr/>
            <p:nvPr/>
          </p:nvSpPr>
          <p:spPr>
            <a:xfrm rot="16200000">
              <a:off x="6558812" y="1730221"/>
              <a:ext cx="431681" cy="372856"/>
            </a:xfrm>
            <a:prstGeom prst="triangl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3560" name="Grupo 7"/>
          <p:cNvGrpSpPr/>
          <p:nvPr/>
        </p:nvGrpSpPr>
        <p:grpSpPr bwMode="auto">
          <a:xfrm>
            <a:off x="1644650" y="1741488"/>
            <a:ext cx="979488" cy="2119312"/>
            <a:chOff x="1645186" y="1741821"/>
            <a:chExt cx="979515" cy="2118755"/>
          </a:xfrm>
        </p:grpSpPr>
        <p:cxnSp>
          <p:nvCxnSpPr>
            <p:cNvPr id="20" name="Conector Angulado 19"/>
            <p:cNvCxnSpPr>
              <a:endCxn id="24" idx="3"/>
            </p:cNvCxnSpPr>
            <p:nvPr/>
          </p:nvCxnSpPr>
          <p:spPr>
            <a:xfrm rot="5400000" flipH="true" flipV="true">
              <a:off x="996951" y="2605899"/>
              <a:ext cx="1902912" cy="606442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ângulo isósceles 23"/>
            <p:cNvSpPr/>
            <p:nvPr/>
          </p:nvSpPr>
          <p:spPr>
            <a:xfrm rot="5400000">
              <a:off x="2222322" y="1771127"/>
              <a:ext cx="431687" cy="373073"/>
            </a:xfrm>
            <a:prstGeom prst="triangl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Interface em Java</a:t>
            </a:r>
            <a:endParaRPr lang="pt-BR" altLang="en-US" sz="3600"/>
          </a:p>
        </p:txBody>
      </p:sp>
      <p:sp>
        <p:nvSpPr>
          <p:cNvPr id="24579" name="Espaço Reservado para Conteúdo 1"/>
          <p:cNvSpPr>
            <a:spLocks noGrp="true"/>
          </p:cNvSpPr>
          <p:nvPr>
            <p:ph sz="quarter" idx="1"/>
          </p:nvPr>
        </p:nvSpPr>
        <p:spPr>
          <a:xfrm>
            <a:off x="468313" y="1447800"/>
            <a:ext cx="8351837" cy="17653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75000"/>
              </a:lnSpc>
              <a:buClr>
                <a:srgbClr val="00B0F0"/>
              </a:buClr>
            </a:pPr>
            <a:r>
              <a:rPr lang="pt-BR" altLang="en-US" sz="1800">
                <a:solidFill>
                  <a:srgbClr val="000000"/>
                </a:solidFill>
              </a:rPr>
              <a:t>Interface </a:t>
            </a:r>
            <a:r>
              <a:rPr lang="pt-BR" altLang="en-US" sz="1800" b="1">
                <a:solidFill>
                  <a:srgbClr val="000000"/>
                </a:solidFill>
              </a:rPr>
              <a:t>Conta</a:t>
            </a:r>
            <a:r>
              <a:rPr lang="pt-BR" altLang="en-US" sz="1800">
                <a:solidFill>
                  <a:srgbClr val="000000"/>
                </a:solidFill>
              </a:rPr>
              <a:t> em Java:</a:t>
            </a:r>
            <a:endParaRPr lang="pt-BR" altLang="en-US" sz="1800">
              <a:solidFill>
                <a:srgbClr val="000000"/>
              </a:solidFill>
            </a:endParaRPr>
          </a:p>
          <a:p>
            <a:pPr marL="732155" lvl="1" indent="-457200" eaLnBrk="1" hangingPunct="1">
              <a:lnSpc>
                <a:spcPct val="75000"/>
              </a:lnSpc>
              <a:buFont typeface="Franklin Gothic Book" pitchFamily="34" charset="0"/>
              <a:buAutoNum type="arabicPeriod"/>
            </a:pP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public </a:t>
            </a:r>
            <a:r>
              <a:rPr lang="pt-BR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pt-BR" altLang="en-US" sz="17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Conta{ </a:t>
            </a:r>
            <a:endParaRPr lang="pt-B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75000"/>
              </a:lnSpc>
              <a:buFont typeface="Franklin Gothic Book" pitchFamily="34" charset="0"/>
              <a:buAutoNum type="arabicPeriod"/>
            </a:pP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   int limitePadrao = 100;</a:t>
            </a:r>
            <a:endParaRPr lang="pt-B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75000"/>
              </a:lnSpc>
              <a:buFont typeface="Franklin Gothic Book" pitchFamily="34" charset="0"/>
              <a:buAutoNum type="arabicPeriod"/>
            </a:pP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   double Ver</a:t>
            </a:r>
            <a:r>
              <a:rPr lang="fr-F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Saldo();</a:t>
            </a:r>
            <a:endParaRPr lang="fr-F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75000"/>
              </a:lnSpc>
              <a:buFont typeface="Franklin Gothic Book" pitchFamily="34" charset="0"/>
              <a:buAutoNum type="arabicPeriod"/>
            </a:pPr>
            <a:r>
              <a:rPr lang="fr-F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   void Saque(double valor);</a:t>
            </a:r>
            <a:endParaRPr lang="fr-F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75000"/>
              </a:lnSpc>
              <a:buFont typeface="Franklin Gothic Book" pitchFamily="34" charset="0"/>
              <a:buAutoNum type="arabicPeriod"/>
            </a:pPr>
            <a:r>
              <a:rPr lang="fr-F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   void Deposito(double valor);</a:t>
            </a:r>
            <a:endParaRPr lang="fr-F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75000"/>
              </a:lnSpc>
              <a:buFont typeface="Franklin Gothic Book" pitchFamily="34" charset="0"/>
              <a:buAutoNum type="arabicPeriod"/>
            </a:pP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pt-B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spaço Reservado para Conteúdo 1"/>
          <p:cNvSpPr txBox="true"/>
          <p:nvPr/>
        </p:nvSpPr>
        <p:spPr bwMode="auto">
          <a:xfrm>
            <a:off x="468313" y="3392488"/>
            <a:ext cx="8351837" cy="324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617855" indent="-3429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822325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09728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13716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1828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286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2743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2004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Clr>
                <a:srgbClr val="00B0F0"/>
              </a:buClr>
              <a:defRPr/>
            </a:pPr>
            <a:r>
              <a:rPr lang="pt-BR" altLang="en-US" sz="1800" dirty="0">
                <a:solidFill>
                  <a:srgbClr val="000000"/>
                </a:solidFill>
                <a:latin typeface="+mj-lt"/>
              </a:rPr>
              <a:t>Classe </a:t>
            </a:r>
            <a:r>
              <a:rPr lang="pt-BR" altLang="en-US" sz="1800" b="1" dirty="0" err="1">
                <a:solidFill>
                  <a:srgbClr val="000000"/>
                </a:solidFill>
                <a:latin typeface="+mj-lt"/>
              </a:rPr>
              <a:t>ContaPoupanca</a:t>
            </a:r>
            <a:r>
              <a:rPr lang="pt-BR" altLang="en-US" sz="1800" dirty="0">
                <a:solidFill>
                  <a:srgbClr val="000000"/>
                </a:solidFill>
                <a:latin typeface="+mj-lt"/>
              </a:rPr>
              <a:t> que implementa a Interface </a:t>
            </a:r>
            <a:r>
              <a:rPr lang="pt-BR" altLang="en-US" sz="1800" b="1" dirty="0">
                <a:solidFill>
                  <a:srgbClr val="000000"/>
                </a:solidFill>
                <a:latin typeface="+mj-lt"/>
              </a:rPr>
              <a:t>Conta</a:t>
            </a:r>
            <a:r>
              <a:rPr lang="pt-BR" altLang="en-US" sz="1800" dirty="0">
                <a:solidFill>
                  <a:srgbClr val="000000"/>
                </a:solidFill>
                <a:latin typeface="+mj-lt"/>
              </a:rPr>
              <a:t>:</a:t>
            </a:r>
            <a:endParaRPr lang="pt-BR" altLang="en-US" sz="1800" dirty="0">
              <a:solidFill>
                <a:srgbClr val="000000"/>
              </a:solidFill>
              <a:latin typeface="+mj-lt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pt-BR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class</a:t>
            </a:r>
            <a:r>
              <a:rPr lang="pt-BR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ContaPoupanca</a:t>
            </a:r>
            <a:r>
              <a:rPr lang="pt-BR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17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implements</a:t>
            </a:r>
            <a:r>
              <a:rPr lang="pt-BR" altLang="en-US" sz="17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Conta{ </a:t>
            </a:r>
            <a:endParaRPr lang="pt-BR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private double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saldo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public double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VerSaldo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(){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   return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saldo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}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public void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Saque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(double valor){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saldo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saldo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- valor;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}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public void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Deposito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(double valor){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saldo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saldo</a:t>
            </a: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+ valor;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en-US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}</a:t>
            </a:r>
            <a:endParaRPr lang="en-US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buClr>
                <a:srgbClr val="DA1F28"/>
              </a:buClr>
              <a:buFont typeface="Franklin Gothic Book" pitchFamily="34" charset="0"/>
              <a:buAutoNum type="arabicPeriod"/>
              <a:defRPr/>
            </a:pPr>
            <a:r>
              <a:rPr lang="pt-BR" altLang="en-US" sz="1700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pt-BR" altLang="en-US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683568" y="3649972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683568" y="1716574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683568" y="3897528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683568" y="4129318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tângulo 13"/>
          <p:cNvSpPr/>
          <p:nvPr/>
        </p:nvSpPr>
        <p:spPr bwMode="auto">
          <a:xfrm>
            <a:off x="683568" y="2204864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tângulo 14"/>
          <p:cNvSpPr/>
          <p:nvPr/>
        </p:nvSpPr>
        <p:spPr bwMode="auto">
          <a:xfrm>
            <a:off x="683196" y="4882580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683568" y="2452420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683568" y="5634192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683568" y="2693154"/>
            <a:ext cx="7921252" cy="23760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608" name="Espaço Reservado para Número de Slide 5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5833A8-C7A1-4912-ACBD-E354EC18C4A2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Interface em Java</a:t>
            </a:r>
            <a:endParaRPr lang="pt-BR" altLang="en-US" sz="3600"/>
          </a:p>
        </p:txBody>
      </p:sp>
      <p:sp>
        <p:nvSpPr>
          <p:cNvPr id="26627" name="Espaço Reservado para Número de Slide 5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428FF8-E249-4E41-9F9B-63BCB915D0CF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26628" name="Espaço Reservado para Conteúdo 1"/>
          <p:cNvSpPr>
            <a:spLocks noGrp="true"/>
          </p:cNvSpPr>
          <p:nvPr>
            <p:ph sz="quarter" idx="1"/>
          </p:nvPr>
        </p:nvSpPr>
        <p:spPr>
          <a:xfrm>
            <a:off x="468313" y="1447800"/>
            <a:ext cx="8351837" cy="226853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buClr>
                <a:srgbClr val="00B0F0"/>
              </a:buClr>
            </a:pPr>
            <a:r>
              <a:rPr lang="pt-BR" altLang="en-US" sz="1800">
                <a:solidFill>
                  <a:srgbClr val="000000"/>
                </a:solidFill>
              </a:rPr>
              <a:t>Interface </a:t>
            </a:r>
            <a:r>
              <a:rPr lang="pt-BR" altLang="en-US" sz="1800" b="1">
                <a:solidFill>
                  <a:srgbClr val="000000"/>
                </a:solidFill>
              </a:rPr>
              <a:t>Conta</a:t>
            </a:r>
            <a:r>
              <a:rPr lang="pt-BR" altLang="en-US" sz="1800">
                <a:solidFill>
                  <a:srgbClr val="000000"/>
                </a:solidFill>
              </a:rPr>
              <a:t> em Java:</a:t>
            </a:r>
            <a:endParaRPr lang="pt-BR" altLang="en-US" sz="1800">
              <a:solidFill>
                <a:srgbClr val="000000"/>
              </a:solidFill>
            </a:endParaRPr>
          </a:p>
          <a:p>
            <a:pPr marL="732155" lvl="1" indent="-457200" eaLnBrk="1" hangingPunct="1">
              <a:buFont typeface="Franklin Gothic Book" pitchFamily="34" charset="0"/>
              <a:buAutoNum type="arabicPeriod"/>
            </a:pP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public </a:t>
            </a:r>
            <a:r>
              <a:rPr lang="pt-BR" altLang="en-US" sz="1700" b="1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pt-BR" altLang="en-US" sz="170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Conta{ </a:t>
            </a:r>
            <a:endParaRPr lang="pt-B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 pitchFamily="34" charset="0"/>
              <a:buAutoNum type="arabicPeriod"/>
            </a:pP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 double limitePadrao = 100;</a:t>
            </a:r>
            <a:endParaRPr lang="pt-B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 pitchFamily="34" charset="0"/>
              <a:buAutoNum type="arabicPeriod"/>
            </a:pP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   double Ver</a:t>
            </a:r>
            <a:r>
              <a:rPr lang="fr-F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Saldo();</a:t>
            </a:r>
            <a:endParaRPr lang="fr-F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 pitchFamily="34" charset="0"/>
              <a:buAutoNum type="arabicPeriod"/>
            </a:pPr>
            <a:r>
              <a:rPr lang="fr-F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   void Saque(double valor);</a:t>
            </a:r>
            <a:endParaRPr lang="fr-F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 pitchFamily="34" charset="0"/>
              <a:buAutoNum type="arabicPeriod"/>
            </a:pPr>
            <a:r>
              <a:rPr lang="fr-F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   void Deposito(double valor);</a:t>
            </a:r>
            <a:endParaRPr lang="fr-F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 pitchFamily="34" charset="0"/>
              <a:buAutoNum type="arabicPeriod"/>
            </a:pPr>
            <a:r>
              <a:rPr lang="pt-BR" altLang="en-US" sz="170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pt-BR" altLang="en-US" sz="170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Exemplo de Interface em Java</a:t>
            </a:r>
            <a:endParaRPr lang="pt-BR" altLang="en-US" sz="3600"/>
          </a:p>
        </p:txBody>
      </p:sp>
      <p:sp>
        <p:nvSpPr>
          <p:cNvPr id="7" name="Espaço Reservado para Conteúdo 1"/>
          <p:cNvSpPr txBox="true"/>
          <p:nvPr/>
        </p:nvSpPr>
        <p:spPr bwMode="auto">
          <a:xfrm>
            <a:off x="468313" y="1444625"/>
            <a:ext cx="8351837" cy="50085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00B0F0"/>
              </a:buClr>
              <a:defRPr/>
            </a:pPr>
            <a:r>
              <a:rPr lang="pt-BR" sz="1800" dirty="0">
                <a:solidFill>
                  <a:srgbClr val="000000"/>
                </a:solidFill>
              </a:rPr>
              <a:t>Classe </a:t>
            </a:r>
            <a:r>
              <a:rPr lang="pt-BR" sz="1800" b="1" dirty="0" err="1">
                <a:solidFill>
                  <a:srgbClr val="000000"/>
                </a:solidFill>
              </a:rPr>
              <a:t>ContaCorrente</a:t>
            </a:r>
            <a:r>
              <a:rPr lang="pt-BR" sz="1800" dirty="0">
                <a:solidFill>
                  <a:srgbClr val="000000"/>
                </a:solidFill>
              </a:rPr>
              <a:t> que implementa a Interface </a:t>
            </a:r>
            <a:r>
              <a:rPr lang="pt-BR" sz="1800" b="1" dirty="0">
                <a:solidFill>
                  <a:srgbClr val="000000"/>
                </a:solidFill>
              </a:rPr>
              <a:t>Conta</a:t>
            </a:r>
            <a:r>
              <a:rPr lang="pt-BR" sz="1800" dirty="0">
                <a:solidFill>
                  <a:srgbClr val="000000"/>
                </a:solidFill>
              </a:rPr>
              <a:t>:</a:t>
            </a:r>
            <a:endParaRPr lang="pt-BR" sz="1800" dirty="0">
              <a:solidFill>
                <a:srgbClr val="000000"/>
              </a:solidFill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public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</a:t>
            </a: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class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</a:t>
            </a: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ContaCorrente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</a:t>
            </a:r>
            <a:r>
              <a:rPr lang="pt-BR" sz="1700" b="1" dirty="0" err="1">
                <a:solidFill>
                  <a:srgbClr val="FF0000"/>
                </a:solidFill>
                <a:latin typeface="Courier New" panose="02070309020205020404"/>
              </a:rPr>
              <a:t>implements</a:t>
            </a:r>
            <a:r>
              <a:rPr lang="pt-BR" sz="1700" dirty="0">
                <a:solidFill>
                  <a:srgbClr val="FF0000"/>
                </a:solidFill>
                <a:latin typeface="Courier New" panose="02070309020205020404"/>
              </a:rPr>
              <a:t> 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Conta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{ 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private double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saldo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private double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limite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public double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VerSaldo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(){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   return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saldo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public void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Saque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(double valor){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  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saldo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=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saldo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- valor;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public void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Deposito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(double valor){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  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saldo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=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saldo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+ valor;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public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ContaCorrente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(){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  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saldo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= 0;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  </a:t>
            </a:r>
            <a:r>
              <a:rPr lang="en-US" sz="1700" b="1" dirty="0">
                <a:solidFill>
                  <a:srgbClr val="002060"/>
                </a:solidFill>
                <a:latin typeface="Courier New" panose="02070309020205020404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Courier New" panose="02070309020205020404"/>
              </a:rPr>
              <a:t>limite</a:t>
            </a:r>
            <a:r>
              <a:rPr lang="en-US" sz="1700" b="1" dirty="0">
                <a:solidFill>
                  <a:srgbClr val="002060"/>
                </a:solidFill>
                <a:latin typeface="Courier New" panose="02070309020205020404"/>
              </a:rPr>
              <a:t> = </a:t>
            </a:r>
            <a:r>
              <a:rPr lang="en-US" sz="1700" b="1" i="1" dirty="0" err="1">
                <a:solidFill>
                  <a:srgbClr val="7030A0"/>
                </a:solidFill>
                <a:latin typeface="Courier New" panose="02070309020205020404"/>
              </a:rPr>
              <a:t>Conta</a:t>
            </a:r>
            <a:r>
              <a:rPr lang="en-US" sz="1700" b="1" i="1" dirty="0">
                <a:solidFill>
                  <a:srgbClr val="7030A0"/>
                </a:solidFill>
                <a:latin typeface="Courier New" panose="02070309020205020404"/>
              </a:rPr>
              <a:t>.</a:t>
            </a:r>
            <a:r>
              <a:rPr lang="pt-BR" altLang="en-US" sz="1700" b="1" i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limitePadrao</a:t>
            </a:r>
            <a:r>
              <a:rPr lang="pt-BR" altLang="en-US" sz="1700" b="1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  <a:endParaRPr lang="en-US" sz="1700" b="1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5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0" indent="0" eaLnBrk="1" hangingPunct="1">
              <a:buClr>
                <a:srgbClr val="2DA2BF"/>
              </a:buClr>
              <a:buFont typeface="Wingdings 2" panose="05020102010507070707" pitchFamily="18" charset="2"/>
              <a:buNone/>
              <a:defRPr/>
            </a:pPr>
            <a:endParaRPr lang="pt-BR" sz="1600" dirty="0">
              <a:solidFill>
                <a:srgbClr val="002060"/>
              </a:solidFill>
              <a:latin typeface="Courier New" panose="02070309020205020404"/>
            </a:endParaRPr>
          </a:p>
        </p:txBody>
      </p:sp>
      <p:sp>
        <p:nvSpPr>
          <p:cNvPr id="28676" name="Espaço Reservado para Número de Slide 5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43533B-1C0E-473F-9497-74B6914E0F59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true"/>
          </p:cNvSpPr>
          <p:nvPr>
            <p:ph type="title"/>
          </p:nvPr>
        </p:nvSpPr>
        <p:spPr>
          <a:xfrm>
            <a:off x="914400" y="274638"/>
            <a:ext cx="8121650" cy="1143000"/>
          </a:xfrm>
        </p:spPr>
        <p:txBody>
          <a:bodyPr/>
          <a:lstStyle/>
          <a:p>
            <a:r>
              <a:rPr lang="pt-BR" altLang="en-US" sz="3900">
                <a:solidFill>
                  <a:srgbClr val="7030A0"/>
                </a:solidFill>
              </a:rPr>
              <a:t>Interfaces</a:t>
            </a:r>
            <a:r>
              <a:rPr lang="pt-BR" altLang="en-US" sz="3900"/>
              <a:t> </a:t>
            </a:r>
            <a:r>
              <a:rPr lang="pt-BR" altLang="en-US" sz="3900" i="1"/>
              <a:t>versus</a:t>
            </a:r>
            <a:r>
              <a:rPr lang="pt-BR" altLang="en-US" sz="3900"/>
              <a:t> </a:t>
            </a:r>
            <a:r>
              <a:rPr lang="pt-BR" altLang="en-US" sz="3900">
                <a:solidFill>
                  <a:srgbClr val="008000"/>
                </a:solidFill>
              </a:rPr>
              <a:t>Classes Abstratas</a:t>
            </a:r>
            <a:endParaRPr lang="pt-BR" altLang="en-US" sz="3900">
              <a:solidFill>
                <a:srgbClr val="008000"/>
              </a:solidFill>
            </a:endParaRPr>
          </a:p>
        </p:txBody>
      </p:sp>
      <p:sp>
        <p:nvSpPr>
          <p:cNvPr id="30723" name="Espaço Reservado para Conteúdo 2"/>
          <p:cNvSpPr>
            <a:spLocks noGrp="true"/>
          </p:cNvSpPr>
          <p:nvPr>
            <p:ph sz="quarter" idx="1"/>
          </p:nvPr>
        </p:nvSpPr>
        <p:spPr>
          <a:xfrm>
            <a:off x="914400" y="1447800"/>
            <a:ext cx="8050213" cy="5149850"/>
          </a:xfrm>
        </p:spPr>
        <p:txBody>
          <a:bodyPr/>
          <a:lstStyle/>
          <a:p>
            <a:r>
              <a:rPr lang="pt-BR" altLang="en-US" b="1" u="sng"/>
              <a:t>Métodos:</a:t>
            </a:r>
            <a:endParaRPr lang="pt-BR" altLang="en-US" b="1" u="sng"/>
          </a:p>
          <a:p>
            <a:pPr lvl="1"/>
            <a:r>
              <a:rPr lang="pt-BR" altLang="en-US">
                <a:solidFill>
                  <a:srgbClr val="7030A0"/>
                </a:solidFill>
              </a:rPr>
              <a:t>Interface</a:t>
            </a:r>
            <a:r>
              <a:rPr lang="pt-BR" altLang="en-US"/>
              <a:t> –  todos os métodos são abstratos</a:t>
            </a:r>
            <a:endParaRPr lang="pt-BR" altLang="en-US"/>
          </a:p>
          <a:p>
            <a:pPr lvl="1"/>
            <a:r>
              <a:rPr lang="pt-BR" altLang="en-US">
                <a:solidFill>
                  <a:srgbClr val="008000"/>
                </a:solidFill>
              </a:rPr>
              <a:t>Classe abstrata</a:t>
            </a:r>
            <a:r>
              <a:rPr lang="pt-BR" altLang="en-US"/>
              <a:t> – pode ter métodos concretos</a:t>
            </a:r>
            <a:endParaRPr lang="pt-BR" altLang="en-US"/>
          </a:p>
          <a:p>
            <a:r>
              <a:rPr lang="pt-BR" altLang="en-US" b="1" u="sng"/>
              <a:t>Atributos:</a:t>
            </a:r>
            <a:endParaRPr lang="pt-BR" altLang="en-US" b="1" u="sng"/>
          </a:p>
          <a:p>
            <a:pPr lvl="1"/>
            <a:r>
              <a:rPr lang="pt-BR" altLang="en-US">
                <a:solidFill>
                  <a:srgbClr val="7030A0"/>
                </a:solidFill>
              </a:rPr>
              <a:t>Interface</a:t>
            </a:r>
            <a:r>
              <a:rPr lang="pt-BR" altLang="en-US"/>
              <a:t> – somente constantes</a:t>
            </a:r>
            <a:endParaRPr lang="pt-BR" altLang="en-US"/>
          </a:p>
          <a:p>
            <a:pPr lvl="1"/>
            <a:r>
              <a:rPr lang="pt-BR" altLang="en-US">
                <a:solidFill>
                  <a:srgbClr val="008000"/>
                </a:solidFill>
              </a:rPr>
              <a:t>Classe abstrata</a:t>
            </a:r>
            <a:r>
              <a:rPr lang="pt-BR" altLang="en-US"/>
              <a:t> – pode conter constantes e atributos comuns</a:t>
            </a:r>
            <a:endParaRPr lang="pt-BR" altLang="en-US"/>
          </a:p>
          <a:p>
            <a:r>
              <a:rPr lang="pt-BR" altLang="en-US" b="1" u="sng"/>
              <a:t>Instância (criação de um objeto):</a:t>
            </a:r>
            <a:endParaRPr lang="pt-BR" altLang="en-US" b="1" u="sng"/>
          </a:p>
          <a:p>
            <a:pPr lvl="1"/>
            <a:r>
              <a:rPr lang="pt-BR" altLang="en-US">
                <a:solidFill>
                  <a:srgbClr val="7030A0"/>
                </a:solidFill>
              </a:rPr>
              <a:t>Interface</a:t>
            </a:r>
            <a:r>
              <a:rPr lang="pt-BR" altLang="en-US"/>
              <a:t> – não pode ser instanciada nem possui método construtor</a:t>
            </a:r>
            <a:endParaRPr lang="pt-BR" altLang="en-US"/>
          </a:p>
          <a:p>
            <a:pPr lvl="1"/>
            <a:r>
              <a:rPr lang="pt-BR" altLang="en-US">
                <a:solidFill>
                  <a:srgbClr val="008000"/>
                </a:solidFill>
              </a:rPr>
              <a:t>Classe abstrata</a:t>
            </a:r>
            <a:r>
              <a:rPr lang="pt-BR" altLang="en-US"/>
              <a:t> –</a:t>
            </a:r>
            <a:r>
              <a:rPr lang="pt-PT" altLang="pt-BR"/>
              <a:t> não</a:t>
            </a:r>
            <a:r>
              <a:rPr lang="pt-BR" altLang="en-US"/>
              <a:t> pode ser instanciada</a:t>
            </a:r>
            <a:r>
              <a:rPr lang="pt-PT" altLang="pt-BR"/>
              <a:t>, mas</a:t>
            </a:r>
            <a:r>
              <a:rPr lang="pt-BR" altLang="en-US"/>
              <a:t> pode conter métodos construtores.</a:t>
            </a:r>
            <a:endParaRPr lang="pt-BR" altLang="en-US"/>
          </a:p>
          <a:p>
            <a:pPr lvl="1"/>
            <a:endParaRPr lang="pt-BR" altLang="en-US"/>
          </a:p>
        </p:txBody>
      </p:sp>
      <p:sp>
        <p:nvSpPr>
          <p:cNvPr id="30724" name="Espaço Reservado para Número de Slide 3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899A8-2791-4F76-84CE-9CEEF5A2DDB1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true"/>
          </p:cNvSpPr>
          <p:nvPr>
            <p:ph type="title"/>
          </p:nvPr>
        </p:nvSpPr>
        <p:spPr>
          <a:xfrm>
            <a:off x="914400" y="274638"/>
            <a:ext cx="8121650" cy="1143000"/>
          </a:xfrm>
        </p:spPr>
        <p:txBody>
          <a:bodyPr/>
          <a:lstStyle/>
          <a:p>
            <a:r>
              <a:rPr lang="pt-BR" altLang="en-US" sz="3900">
                <a:solidFill>
                  <a:srgbClr val="7030A0"/>
                </a:solidFill>
              </a:rPr>
              <a:t>Interfaces</a:t>
            </a:r>
            <a:r>
              <a:rPr lang="pt-BR" altLang="en-US" sz="3900"/>
              <a:t> </a:t>
            </a:r>
            <a:r>
              <a:rPr lang="pt-BR" altLang="en-US" sz="3900" i="1"/>
              <a:t>versus</a:t>
            </a:r>
            <a:r>
              <a:rPr lang="pt-BR" altLang="en-US" sz="3900"/>
              <a:t> </a:t>
            </a:r>
            <a:r>
              <a:rPr lang="pt-BR" altLang="en-US" sz="3900">
                <a:solidFill>
                  <a:srgbClr val="008000"/>
                </a:solidFill>
              </a:rPr>
              <a:t>Classes Abstratas</a:t>
            </a:r>
            <a:endParaRPr lang="pt-BR" altLang="en-US" sz="3900">
              <a:solidFill>
                <a:srgbClr val="008000"/>
              </a:solidFill>
            </a:endParaRPr>
          </a:p>
        </p:txBody>
      </p:sp>
      <p:sp>
        <p:nvSpPr>
          <p:cNvPr id="31747" name="Espaço Reservado para Conteúdo 2"/>
          <p:cNvSpPr>
            <a:spLocks noGrp="true"/>
          </p:cNvSpPr>
          <p:nvPr>
            <p:ph sz="quarter" idx="1"/>
          </p:nvPr>
        </p:nvSpPr>
        <p:spPr>
          <a:xfrm>
            <a:off x="914400" y="1447800"/>
            <a:ext cx="8229600" cy="5149850"/>
          </a:xfrm>
        </p:spPr>
        <p:txBody>
          <a:bodyPr/>
          <a:lstStyle/>
          <a:p>
            <a:endParaRPr lang="pt-BR" altLang="en-US" sz="1000"/>
          </a:p>
          <a:p>
            <a:r>
              <a:rPr lang="pt-BR" altLang="en-US"/>
              <a:t>A diferença essencial entre </a:t>
            </a:r>
            <a:r>
              <a:rPr lang="pt-BR" altLang="en-US">
                <a:solidFill>
                  <a:srgbClr val="008000"/>
                </a:solidFill>
              </a:rPr>
              <a:t>classes abstratas </a:t>
            </a:r>
            <a:r>
              <a:rPr lang="pt-BR" altLang="en-US"/>
              <a:t>e </a:t>
            </a:r>
            <a:r>
              <a:rPr lang="pt-BR" altLang="en-US">
                <a:solidFill>
                  <a:srgbClr val="7030A0"/>
                </a:solidFill>
              </a:rPr>
              <a:t>interfaces</a:t>
            </a:r>
            <a:r>
              <a:rPr lang="pt-BR" altLang="en-US"/>
              <a:t> em Java é que uma </a:t>
            </a:r>
            <a:r>
              <a:rPr lang="pt-BR" altLang="en-US">
                <a:solidFill>
                  <a:srgbClr val="0070C0"/>
                </a:solidFill>
              </a:rPr>
              <a:t>subclasse</a:t>
            </a:r>
            <a:r>
              <a:rPr lang="pt-BR" altLang="en-US"/>
              <a:t> </a:t>
            </a:r>
            <a:r>
              <a:rPr lang="pt-BR" altLang="en-US">
                <a:solidFill>
                  <a:srgbClr val="FF0000"/>
                </a:solidFill>
              </a:rPr>
              <a:t>somente pode herdar</a:t>
            </a:r>
            <a:r>
              <a:rPr lang="pt-BR" altLang="en-US"/>
              <a:t> de </a:t>
            </a:r>
            <a:r>
              <a:rPr lang="pt-BR" altLang="en-US">
                <a:solidFill>
                  <a:srgbClr val="0070C0"/>
                </a:solidFill>
              </a:rPr>
              <a:t>uma única classe </a:t>
            </a:r>
            <a:r>
              <a:rPr lang="pt-BR" altLang="en-US"/>
              <a:t>(</a:t>
            </a:r>
            <a:r>
              <a:rPr lang="pt-BR" altLang="en-US">
                <a:solidFill>
                  <a:srgbClr val="008000"/>
                </a:solidFill>
              </a:rPr>
              <a:t>abstrata</a:t>
            </a:r>
            <a:r>
              <a:rPr lang="pt-BR" altLang="en-US"/>
              <a:t> ou não)</a:t>
            </a:r>
            <a:endParaRPr lang="pt-BR" altLang="en-US"/>
          </a:p>
          <a:p>
            <a:endParaRPr lang="pt-BR" altLang="en-US" sz="2000"/>
          </a:p>
          <a:p>
            <a:r>
              <a:rPr lang="pt-BR" altLang="en-US"/>
              <a:t>Enquanto qualquer </a:t>
            </a:r>
            <a:r>
              <a:rPr lang="pt-BR" altLang="en-US">
                <a:solidFill>
                  <a:srgbClr val="0070C0"/>
                </a:solidFill>
              </a:rPr>
              <a:t>classe (subclasse)</a:t>
            </a:r>
            <a:r>
              <a:rPr lang="pt-BR" altLang="en-US"/>
              <a:t> </a:t>
            </a:r>
            <a:r>
              <a:rPr lang="pt-BR" altLang="en-US">
                <a:solidFill>
                  <a:srgbClr val="FF0000"/>
                </a:solidFill>
              </a:rPr>
              <a:t>pode implementar </a:t>
            </a:r>
            <a:r>
              <a:rPr lang="pt-BR" altLang="en-US">
                <a:solidFill>
                  <a:srgbClr val="7030A0"/>
                </a:solidFill>
              </a:rPr>
              <a:t>várias interfaces</a:t>
            </a:r>
            <a:r>
              <a:rPr lang="pt-BR" altLang="en-US"/>
              <a:t> simultaneamente.</a:t>
            </a:r>
            <a:endParaRPr lang="pt-BR" altLang="en-US"/>
          </a:p>
          <a:p>
            <a:endParaRPr lang="pt-BR" altLang="en-US" sz="2000"/>
          </a:p>
          <a:p>
            <a:r>
              <a:rPr lang="pt-BR" altLang="en-US"/>
              <a:t>As </a:t>
            </a:r>
            <a:r>
              <a:rPr lang="pt-BR" altLang="en-US">
                <a:solidFill>
                  <a:srgbClr val="7030A0"/>
                </a:solidFill>
              </a:rPr>
              <a:t>Interfaces</a:t>
            </a:r>
            <a:r>
              <a:rPr lang="pt-BR" altLang="en-US"/>
              <a:t> são um mecanismo simplificado de implementação de </a:t>
            </a:r>
            <a:r>
              <a:rPr lang="pt-BR" altLang="en-US" b="1">
                <a:solidFill>
                  <a:srgbClr val="000099"/>
                </a:solidFill>
              </a:rPr>
              <a:t>herança múltipla </a:t>
            </a:r>
            <a:r>
              <a:rPr lang="pt-BR" altLang="en-US"/>
              <a:t>em Java, que possibilita que </a:t>
            </a:r>
            <a:r>
              <a:rPr lang="pt-BR" altLang="en-US">
                <a:solidFill>
                  <a:srgbClr val="FF0000"/>
                </a:solidFill>
              </a:rPr>
              <a:t>mais de uma </a:t>
            </a:r>
            <a:r>
              <a:rPr lang="pt-BR" altLang="en-US">
                <a:solidFill>
                  <a:srgbClr val="7030A0"/>
                </a:solidFill>
              </a:rPr>
              <a:t>interface</a:t>
            </a:r>
            <a:r>
              <a:rPr lang="pt-BR" altLang="en-US"/>
              <a:t> determine os métodos que uma </a:t>
            </a:r>
            <a:r>
              <a:rPr lang="pt-BR" altLang="en-US">
                <a:solidFill>
                  <a:srgbClr val="0070C0"/>
                </a:solidFill>
              </a:rPr>
              <a:t>classe</a:t>
            </a:r>
            <a:r>
              <a:rPr lang="pt-BR" altLang="en-US"/>
              <a:t> herdeira deve implementar.</a:t>
            </a:r>
            <a:endParaRPr lang="pt-BR" altLang="en-US"/>
          </a:p>
        </p:txBody>
      </p:sp>
      <p:sp>
        <p:nvSpPr>
          <p:cNvPr id="31748" name="Espaço Reservado para Número de Slide 3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3F02F4-E068-4AFD-A754-8894B282947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4"/>
          <p:cNvSpPr>
            <a:spLocks noGrp="true"/>
          </p:cNvSpPr>
          <p:nvPr>
            <p:ph type="title"/>
          </p:nvPr>
        </p:nvSpPr>
        <p:spPr>
          <a:xfrm>
            <a:off x="914400" y="5067300"/>
            <a:ext cx="7315200" cy="522288"/>
          </a:xfrm>
        </p:spPr>
        <p:txBody>
          <a:bodyPr/>
          <a:lstStyle/>
          <a:p>
            <a:pPr algn="ctr"/>
            <a:r>
              <a:rPr lang="pt-BR" altLang="en-US" sz="4400" b="1"/>
              <a:t>Vamos para a Prática!!!</a:t>
            </a:r>
            <a:endParaRPr lang="pt-BR" altLang="en-US" sz="4400" b="1"/>
          </a:p>
        </p:txBody>
      </p:sp>
      <p:pic>
        <p:nvPicPr>
          <p:cNvPr id="35843" name="Picture 2" descr="C:\Users\Fernando\Desktop\hacker2.jpg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435600" y="671513"/>
            <a:ext cx="30972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3" descr="C:\Users\Fernando\Desktop\programador_feliz.jpg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820738" y="822325"/>
            <a:ext cx="316865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9pPr>
          </a:lstStyle>
          <a:p>
            <a:fld id="{D1C7F091-D039-4DC9-95CC-0E4846A80A94}" type="slidenum">
              <a:rPr lang="pt-BR" altLang="pt-BR" smtClean="0">
                <a:solidFill>
                  <a:srgbClr val="000000"/>
                </a:solidFill>
              </a:rPr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2"/>
          <p:cNvSpPr>
            <a:spLocks noGrp="true"/>
          </p:cNvSpPr>
          <p:nvPr>
            <p:ph type="title"/>
          </p:nvPr>
        </p:nvSpPr>
        <p:spPr>
          <a:xfrm>
            <a:off x="914400" y="274638"/>
            <a:ext cx="7113588" cy="1143000"/>
          </a:xfrm>
        </p:spPr>
        <p:txBody>
          <a:bodyPr/>
          <a:lstStyle/>
          <a:p>
            <a:pPr eaLnBrk="1" hangingPunct="1"/>
            <a:r>
              <a:rPr lang="pt-BR" altLang="en-US" sz="3600"/>
              <a:t>Implementação do Exemplo Prático</a:t>
            </a:r>
            <a:endParaRPr lang="pt-BR" altLang="en-US" sz="3600"/>
          </a:p>
        </p:txBody>
      </p:sp>
      <p:grpSp>
        <p:nvGrpSpPr>
          <p:cNvPr id="37891" name="Grupo 7"/>
          <p:cNvGrpSpPr/>
          <p:nvPr/>
        </p:nvGrpSpPr>
        <p:grpSpPr bwMode="auto">
          <a:xfrm>
            <a:off x="2647950" y="1412875"/>
            <a:ext cx="4876165" cy="2160905"/>
            <a:chOff x="3347864" y="2420888"/>
            <a:chExt cx="2232248" cy="1590402"/>
          </a:xfrm>
        </p:grpSpPr>
        <p:sp>
          <p:nvSpPr>
            <p:cNvPr id="9" name="Retângulo 8"/>
            <p:cNvSpPr/>
            <p:nvPr/>
          </p:nvSpPr>
          <p:spPr>
            <a:xfrm>
              <a:off x="3347864" y="2420888"/>
              <a:ext cx="2232248" cy="53987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&lt;&lt; interface &gt;&gt;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algn="ctr"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Conta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7864" y="2960760"/>
              <a:ext cx="2232248" cy="24189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limitePadrao: double = 100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347864" y="3202651"/>
              <a:ext cx="2232248" cy="80863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</a:t>
              </a:r>
              <a:r>
                <a:rPr lang="pt-PT" altLang="pt-BR" sz="2000" b="1" i="1" dirty="0">
                  <a:solidFill>
                    <a:srgbClr val="FF0000"/>
                  </a:solidFill>
                </a:rPr>
                <a:t>i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mprimeSaldo</a:t>
              </a:r>
              <a:r>
                <a:rPr lang="pt-BR" sz="2000" b="1" i="1" dirty="0">
                  <a:solidFill>
                    <a:srgbClr val="FF0000"/>
                  </a:solidFill>
                </a:rPr>
                <a:t>():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void</a:t>
              </a:r>
              <a:endParaRPr lang="pt-BR" sz="2000" b="1" i="1" dirty="0">
                <a:solidFill>
                  <a:srgbClr val="FF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</a:t>
              </a:r>
              <a:r>
                <a:rPr lang="pt-PT" altLang="pt-BR" sz="2000" b="1" i="1" dirty="0">
                  <a:solidFill>
                    <a:srgbClr val="FF0000"/>
                  </a:solidFill>
                </a:rPr>
                <a:t>s</a:t>
              </a:r>
              <a:r>
                <a:rPr lang="pt-BR" sz="2000" b="1" i="1" dirty="0">
                  <a:solidFill>
                    <a:srgbClr val="FF0000"/>
                  </a:solidFill>
                </a:rPr>
                <a:t>aque(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double</a:t>
              </a:r>
              <a:r>
                <a:rPr lang="pt-BR" sz="2000" b="1" i="1" dirty="0">
                  <a:solidFill>
                    <a:srgbClr val="FF0000"/>
                  </a:solidFill>
                </a:rPr>
                <a:t> valor):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void</a:t>
              </a:r>
              <a:endParaRPr lang="pt-BR" sz="2000" b="1" i="1" dirty="0">
                <a:solidFill>
                  <a:srgbClr val="FF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b="1" i="1" dirty="0">
                  <a:solidFill>
                    <a:srgbClr val="FF0000"/>
                  </a:solidFill>
                </a:rPr>
                <a:t>+ </a:t>
              </a:r>
              <a:r>
                <a:rPr lang="pt-PT" altLang="pt-BR" sz="2000" b="1" i="1" dirty="0">
                  <a:solidFill>
                    <a:srgbClr val="FF0000"/>
                  </a:solidFill>
                </a:rPr>
                <a:t>d</a:t>
              </a:r>
              <a:r>
                <a:rPr lang="pt-BR" sz="2000" b="1" i="1" dirty="0">
                  <a:solidFill>
                    <a:srgbClr val="FF0000"/>
                  </a:solidFill>
                </a:rPr>
                <a:t>eposito(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double</a:t>
              </a:r>
              <a:r>
                <a:rPr lang="pt-BR" sz="2000" b="1" i="1" dirty="0">
                  <a:solidFill>
                    <a:srgbClr val="FF0000"/>
                  </a:solidFill>
                </a:rPr>
                <a:t> valor): </a:t>
              </a:r>
              <a:r>
                <a:rPr lang="pt-BR" sz="2000" b="1" i="1" dirty="0" err="1">
                  <a:solidFill>
                    <a:srgbClr val="FF0000"/>
                  </a:solidFill>
                </a:rPr>
                <a:t>void</a:t>
              </a:r>
              <a:endParaRPr lang="pt-BR" sz="2000" b="1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892" name="Grupo 2"/>
          <p:cNvGrpSpPr/>
          <p:nvPr/>
        </p:nvGrpSpPr>
        <p:grpSpPr bwMode="auto">
          <a:xfrm>
            <a:off x="234950" y="3860800"/>
            <a:ext cx="4326255" cy="2376805"/>
            <a:chOff x="611187" y="4414841"/>
            <a:chExt cx="2952751" cy="1648950"/>
          </a:xfrm>
        </p:grpSpPr>
        <p:grpSp>
          <p:nvGrpSpPr>
            <p:cNvPr id="32775" name="Grupo 15"/>
            <p:cNvGrpSpPr/>
            <p:nvPr/>
          </p:nvGrpSpPr>
          <p:grpSpPr bwMode="auto">
            <a:xfrm>
              <a:off x="611187" y="4414841"/>
              <a:ext cx="2952751" cy="1648950"/>
              <a:chOff x="827583" y="4558441"/>
              <a:chExt cx="2232249" cy="1648202"/>
            </a:xfrm>
            <a:solidFill>
              <a:srgbClr val="00B0F0"/>
            </a:solidFill>
          </p:grpSpPr>
          <p:sp>
            <p:nvSpPr>
              <p:cNvPr id="17" name="Retângulo 16"/>
              <p:cNvSpPr/>
              <p:nvPr/>
            </p:nvSpPr>
            <p:spPr>
              <a:xfrm>
                <a:off x="827583" y="4558441"/>
                <a:ext cx="2232248" cy="28720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765" eaLnBrk="1" hangingPunct="1">
                  <a:defRPr/>
                </a:pPr>
                <a:r>
                  <a:rPr lang="pt-BR" sz="2000" b="1" dirty="0" err="1">
                    <a:solidFill>
                      <a:srgbClr val="000000"/>
                    </a:solidFill>
                  </a:rPr>
                  <a:t>ContaPoupanca</a:t>
                </a:r>
                <a:endParaRPr lang="pt-BR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827584" y="5107842"/>
                <a:ext cx="2232248" cy="1098801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ContaPoupanca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GETs</a:t>
                </a:r>
                <a:r>
                  <a:rPr lang="pt-BR" dirty="0">
                    <a:solidFill>
                      <a:srgbClr val="000000"/>
                    </a:solidFill>
                  </a:rPr>
                  <a:t>() e + </a:t>
                </a:r>
                <a:r>
                  <a:rPr lang="pt-BR" dirty="0" err="1">
                    <a:solidFill>
                      <a:srgbClr val="000000"/>
                    </a:solidFill>
                  </a:rPr>
                  <a:t>SETs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PT" altLang="pt-BR" b="1" dirty="0">
                    <a:solidFill>
                      <a:srgbClr val="FF0000"/>
                    </a:solidFill>
                  </a:rPr>
                  <a:t>v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erSaldo</a:t>
                </a:r>
                <a:r>
                  <a:rPr lang="pt-BR" b="1" dirty="0">
                    <a:solidFill>
                      <a:srgbClr val="FF0000"/>
                    </a:solidFill>
                  </a:rPr>
                  <a:t>():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PT" altLang="pt-BR" b="1" dirty="0">
                    <a:solidFill>
                      <a:srgbClr val="FF0000"/>
                    </a:solidFill>
                  </a:rPr>
                  <a:t>s</a:t>
                </a:r>
                <a:r>
                  <a:rPr lang="pt-BR" b="1" dirty="0">
                    <a:solidFill>
                      <a:srgbClr val="FF0000"/>
                    </a:solidFill>
                  </a:rPr>
                  <a:t>aque(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r>
                  <a:rPr lang="pt-BR" b="1" dirty="0">
                    <a:solidFill>
                      <a:srgbClr val="FF0000"/>
                    </a:solidFill>
                  </a:rPr>
                  <a:t> valor):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PT" altLang="pt-BR" b="1" dirty="0">
                    <a:solidFill>
                      <a:srgbClr val="FF0000"/>
                    </a:solidFill>
                  </a:rPr>
                  <a:t>d</a:t>
                </a:r>
                <a:r>
                  <a:rPr lang="pt-BR" b="1" dirty="0">
                    <a:solidFill>
                      <a:srgbClr val="FF0000"/>
                    </a:solidFill>
                  </a:rPr>
                  <a:t>eposito(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r>
                  <a:rPr lang="pt-BR" b="1" dirty="0">
                    <a:solidFill>
                      <a:srgbClr val="FF0000"/>
                    </a:solidFill>
                  </a:rPr>
                  <a:t> valor):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Retângulo 17"/>
            <p:cNvSpPr/>
            <p:nvPr/>
          </p:nvSpPr>
          <p:spPr bwMode="auto">
            <a:xfrm>
              <a:off x="611187" y="4681405"/>
              <a:ext cx="2952751" cy="28749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saldo: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7893" name="Grupo 3"/>
          <p:cNvGrpSpPr/>
          <p:nvPr/>
        </p:nvGrpSpPr>
        <p:grpSpPr bwMode="auto">
          <a:xfrm>
            <a:off x="5435600" y="3860800"/>
            <a:ext cx="3513138" cy="2665413"/>
            <a:chOff x="5803688" y="4414830"/>
            <a:chExt cx="3168654" cy="1849735"/>
          </a:xfrm>
        </p:grpSpPr>
        <p:grpSp>
          <p:nvGrpSpPr>
            <p:cNvPr id="37901" name="Grupo 11"/>
            <p:cNvGrpSpPr/>
            <p:nvPr/>
          </p:nvGrpSpPr>
          <p:grpSpPr bwMode="auto">
            <a:xfrm>
              <a:off x="5803691" y="4414830"/>
              <a:ext cx="3168651" cy="1849735"/>
              <a:chOff x="6283953" y="4558440"/>
              <a:chExt cx="2232248" cy="1850391"/>
            </a:xfrm>
          </p:grpSpPr>
          <p:sp>
            <p:nvSpPr>
              <p:cNvPr id="13" name="Retângulo 12"/>
              <p:cNvSpPr/>
              <p:nvPr/>
            </p:nvSpPr>
            <p:spPr>
              <a:xfrm>
                <a:off x="6283951" y="4558440"/>
                <a:ext cx="2232250" cy="287643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765" eaLnBrk="1" hangingPunct="1">
                  <a:defRPr/>
                </a:pPr>
                <a:r>
                  <a:rPr lang="pt-BR" sz="2000" b="1" dirty="0" err="1">
                    <a:solidFill>
                      <a:srgbClr val="000000"/>
                    </a:solidFill>
                  </a:rPr>
                  <a:t>ContaCorrente</a:t>
                </a:r>
                <a:endParaRPr lang="pt-BR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6283951" y="5308956"/>
                <a:ext cx="2232250" cy="109987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ContaCorrente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GETs</a:t>
                </a:r>
                <a:r>
                  <a:rPr lang="pt-BR" dirty="0">
                    <a:solidFill>
                      <a:srgbClr val="000000"/>
                    </a:solidFill>
                  </a:rPr>
                  <a:t>() e + </a:t>
                </a:r>
                <a:r>
                  <a:rPr lang="pt-BR" dirty="0" err="1">
                    <a:solidFill>
                      <a:srgbClr val="000000"/>
                    </a:solidFill>
                  </a:rPr>
                  <a:t>SETs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dirty="0">
                  <a:solidFill>
                    <a:srgbClr val="00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PT" altLang="pt-BR" b="1" dirty="0">
                    <a:solidFill>
                      <a:srgbClr val="FF0000"/>
                    </a:solidFill>
                  </a:rPr>
                  <a:t>v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erSaldo</a:t>
                </a:r>
                <a:r>
                  <a:rPr lang="pt-BR" b="1" dirty="0">
                    <a:solidFill>
                      <a:srgbClr val="FF0000"/>
                    </a:solidFill>
                  </a:rPr>
                  <a:t>():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PT" altLang="pt-BR" b="1" dirty="0">
                    <a:solidFill>
                      <a:srgbClr val="FF0000"/>
                    </a:solidFill>
                  </a:rPr>
                  <a:t>s</a:t>
                </a:r>
                <a:r>
                  <a:rPr lang="pt-BR" b="1" dirty="0">
                    <a:solidFill>
                      <a:srgbClr val="FF0000"/>
                    </a:solidFill>
                  </a:rPr>
                  <a:t>aque(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r>
                  <a:rPr lang="pt-BR" b="1" dirty="0">
                    <a:solidFill>
                      <a:srgbClr val="FF0000"/>
                    </a:solidFill>
                  </a:rPr>
                  <a:t> valor):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765" eaLnBrk="1" hangingPunct="1">
                  <a:defRPr/>
                </a:pPr>
                <a:r>
                  <a:rPr lang="pt-BR" b="1" dirty="0">
                    <a:solidFill>
                      <a:srgbClr val="FF0000"/>
                    </a:solidFill>
                  </a:rPr>
                  <a:t>+ </a:t>
                </a:r>
                <a:r>
                  <a:rPr lang="pt-PT" altLang="pt-BR" b="1" dirty="0">
                    <a:solidFill>
                      <a:srgbClr val="FF0000"/>
                    </a:solidFill>
                  </a:rPr>
                  <a:t>d</a:t>
                </a:r>
                <a:r>
                  <a:rPr lang="pt-BR" b="1" dirty="0">
                    <a:solidFill>
                      <a:srgbClr val="FF0000"/>
                    </a:solidFill>
                  </a:rPr>
                  <a:t>eposito(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double</a:t>
                </a:r>
                <a:r>
                  <a:rPr lang="pt-BR" b="1" dirty="0">
                    <a:solidFill>
                      <a:srgbClr val="FF0000"/>
                    </a:solidFill>
                  </a:rPr>
                  <a:t> valor): </a:t>
                </a:r>
                <a:r>
                  <a:rPr lang="pt-BR" b="1" dirty="0" err="1">
                    <a:solidFill>
                      <a:srgbClr val="FF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Retângulo 21"/>
            <p:cNvSpPr/>
            <p:nvPr/>
          </p:nvSpPr>
          <p:spPr bwMode="auto">
            <a:xfrm>
              <a:off x="5803688" y="4695761"/>
              <a:ext cx="3168654" cy="46931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saldo: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limite: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  <p:sp>
        <p:nvSpPr>
          <p:cNvPr id="37894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282FC9-91A6-4FA0-BF5B-2008249DB43F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37895" name="Grupo 6"/>
          <p:cNvGrpSpPr/>
          <p:nvPr/>
        </p:nvGrpSpPr>
        <p:grpSpPr bwMode="auto">
          <a:xfrm>
            <a:off x="6588125" y="1700213"/>
            <a:ext cx="936625" cy="2160587"/>
            <a:chOff x="6588224" y="1700809"/>
            <a:chExt cx="936105" cy="2159992"/>
          </a:xfrm>
        </p:grpSpPr>
        <p:cxnSp>
          <p:nvCxnSpPr>
            <p:cNvPr id="21" name="Conector Angulado 20"/>
            <p:cNvCxnSpPr>
              <a:endCxn id="23" idx="3"/>
            </p:cNvCxnSpPr>
            <p:nvPr/>
          </p:nvCxnSpPr>
          <p:spPr>
            <a:xfrm rot="16200000" flipV="true">
              <a:off x="6270628" y="2607101"/>
              <a:ext cx="1944151" cy="563249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iângulo isósceles 22"/>
            <p:cNvSpPr/>
            <p:nvPr/>
          </p:nvSpPr>
          <p:spPr>
            <a:xfrm rot="16200000">
              <a:off x="6558812" y="1730221"/>
              <a:ext cx="431681" cy="372856"/>
            </a:xfrm>
            <a:prstGeom prst="triangl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7896" name="Grupo 7"/>
          <p:cNvGrpSpPr/>
          <p:nvPr/>
        </p:nvGrpSpPr>
        <p:grpSpPr bwMode="auto">
          <a:xfrm>
            <a:off x="1644650" y="1741488"/>
            <a:ext cx="979488" cy="2119312"/>
            <a:chOff x="1645186" y="1741821"/>
            <a:chExt cx="979515" cy="2118755"/>
          </a:xfrm>
        </p:grpSpPr>
        <p:cxnSp>
          <p:nvCxnSpPr>
            <p:cNvPr id="20" name="Conector Angulado 19"/>
            <p:cNvCxnSpPr>
              <a:endCxn id="24" idx="3"/>
            </p:cNvCxnSpPr>
            <p:nvPr/>
          </p:nvCxnSpPr>
          <p:spPr>
            <a:xfrm rot="5400000" flipH="true" flipV="true">
              <a:off x="996951" y="2605899"/>
              <a:ext cx="1902912" cy="606442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ângulo isósceles 23"/>
            <p:cNvSpPr/>
            <p:nvPr/>
          </p:nvSpPr>
          <p:spPr>
            <a:xfrm rot="5400000">
              <a:off x="2222322" y="1771127"/>
              <a:ext cx="431687" cy="373073"/>
            </a:xfrm>
            <a:prstGeom prst="triangl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Exercício 1</a:t>
            </a:r>
            <a:endParaRPr lang="pt-BR" altLang="en-US"/>
          </a:p>
        </p:txBody>
      </p:sp>
      <p:sp>
        <p:nvSpPr>
          <p:cNvPr id="38915" name="Espaço Reservado para Número de Slide 6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F93FF1-2870-42D1-ACFB-7402073F9FE7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38916" name="Espaço Reservado para Conteúdo 1"/>
          <p:cNvSpPr>
            <a:spLocks noGrp="true"/>
          </p:cNvSpPr>
          <p:nvPr>
            <p:ph sz="quarter" idx="1"/>
          </p:nvPr>
        </p:nvSpPr>
        <p:spPr>
          <a:xfrm>
            <a:off x="457200" y="1481138"/>
            <a:ext cx="8507413" cy="1587500"/>
          </a:xfrm>
        </p:spPr>
        <p:txBody>
          <a:bodyPr/>
          <a:lstStyle/>
          <a:p>
            <a:pPr marL="450850" indent="-342900" eaLnBrk="1" hangingPunct="1"/>
            <a:r>
              <a:rPr lang="pt-BR" altLang="en-US" sz="2400"/>
              <a:t>Altere classe de execução do Exemplo Prático, implementando as seguintes regras de negócio:</a:t>
            </a:r>
            <a:endParaRPr lang="pt-BR" altLang="en-US" sz="2400"/>
          </a:p>
          <a:p>
            <a:pPr marL="725805" lvl="1" indent="-342900" eaLnBrk="1" hangingPunct="1"/>
            <a:r>
              <a:rPr lang="pt-BR" altLang="en-US" sz="2000"/>
              <a:t>Instanciar / criar um objeto da classe ‘ContaPoupanca’ e outro da classe ‘ContaCorrente’</a:t>
            </a:r>
            <a:endParaRPr lang="pt-BR" altLang="en-US" sz="2000"/>
          </a:p>
          <a:p>
            <a:pPr marL="725805" lvl="1" indent="-342900" eaLnBrk="1" hangingPunct="1"/>
            <a:r>
              <a:rPr lang="pt-BR" altLang="en-US" sz="2000"/>
              <a:t>Crie um Menu de Opções onde o usuário selecionará ‘1’ para Conta Poupança e ‘2’ para Conta Corrente</a:t>
            </a:r>
            <a:endParaRPr lang="pt-BR" altLang="en-US" sz="2000"/>
          </a:p>
          <a:p>
            <a:pPr marL="725805" lvl="1" indent="-342900" eaLnBrk="1" hangingPunct="1"/>
            <a:r>
              <a:rPr lang="pt-BR" altLang="en-US" sz="2000"/>
              <a:t>Para cada tipo de conta, crie um sub-menu com as seguintes opções:</a:t>
            </a:r>
            <a:endParaRPr lang="pt-BR" altLang="en-US" sz="2000"/>
          </a:p>
          <a:p>
            <a:pPr marL="725805" lvl="1" indent="-342900" eaLnBrk="1" hangingPunct="1"/>
            <a:endParaRPr lang="pt-BR" altLang="en-US" sz="2000"/>
          </a:p>
          <a:p>
            <a:pPr marL="450850" indent="-342900" eaLnBrk="1" hangingPunct="1"/>
            <a:endParaRPr lang="pt-BR" altLang="en-US" sz="2000"/>
          </a:p>
        </p:txBody>
      </p:sp>
      <p:sp>
        <p:nvSpPr>
          <p:cNvPr id="2" name="CaixaDeTexto 1"/>
          <p:cNvSpPr txBox="true"/>
          <p:nvPr/>
        </p:nvSpPr>
        <p:spPr>
          <a:xfrm>
            <a:off x="2156460" y="4999990"/>
            <a:ext cx="2825750" cy="1477963"/>
          </a:xfrm>
          <a:prstGeom prst="rect">
            <a:avLst/>
          </a:prstGeom>
          <a:solidFill>
            <a:srgbClr val="92D050"/>
          </a:solidFill>
          <a:ln>
            <a:solidFill>
              <a:srgbClr val="008000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  <a:defRPr/>
            </a:pPr>
            <a:r>
              <a:rPr lang="pt-BR" sz="2400" dirty="0">
                <a:latin typeface="+mj-lt"/>
              </a:rPr>
              <a:t>Conta Poupança</a:t>
            </a:r>
            <a:endParaRPr lang="pt-BR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t-BR" sz="2200" dirty="0">
                <a:latin typeface="+mj-lt"/>
              </a:rPr>
              <a:t>Ver Saldo</a:t>
            </a:r>
            <a:endParaRPr lang="pt-BR" sz="22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t-BR" sz="2200" dirty="0">
                <a:latin typeface="+mj-lt"/>
              </a:rPr>
              <a:t>Saque</a:t>
            </a:r>
            <a:endParaRPr lang="pt-BR" sz="22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t-BR" sz="2200" dirty="0">
                <a:latin typeface="+mj-lt"/>
              </a:rPr>
              <a:t>Depósito</a:t>
            </a:r>
            <a:endParaRPr lang="pt-BR" sz="2200" dirty="0">
              <a:latin typeface="+mj-lt"/>
            </a:endParaRPr>
          </a:p>
        </p:txBody>
      </p:sp>
      <p:sp>
        <p:nvSpPr>
          <p:cNvPr id="7" name="CaixaDeTexto 6"/>
          <p:cNvSpPr txBox="true"/>
          <p:nvPr/>
        </p:nvSpPr>
        <p:spPr>
          <a:xfrm>
            <a:off x="5219700" y="4514850"/>
            <a:ext cx="2827338" cy="21542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0099"/>
            </a:solidFill>
          </a:ln>
        </p:spPr>
        <p:txBody>
          <a:bodyPr wrap="none">
            <a:spAutoFit/>
          </a:bodyPr>
          <a:lstStyle/>
          <a:p>
            <a:pPr marL="342900" indent="-342900">
              <a:buFont typeface="Arial" panose="02080604020202020204" pitchFamily="34" charset="0"/>
              <a:buChar char="•"/>
              <a:defRPr/>
            </a:pPr>
            <a:r>
              <a:rPr lang="pt-BR" sz="2400" dirty="0">
                <a:latin typeface="+mj-lt"/>
              </a:rPr>
              <a:t>Conta Corrente</a:t>
            </a:r>
            <a:endParaRPr lang="pt-BR" sz="24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t-BR" sz="2200" dirty="0">
                <a:latin typeface="+mj-lt"/>
              </a:rPr>
              <a:t>Ver Saldo</a:t>
            </a:r>
            <a:endParaRPr lang="pt-BR" sz="22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t-BR" sz="2200" dirty="0">
                <a:latin typeface="+mj-lt"/>
              </a:rPr>
              <a:t>Saque</a:t>
            </a:r>
            <a:endParaRPr lang="pt-BR" sz="22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t-BR" sz="2200" dirty="0">
                <a:latin typeface="+mj-lt"/>
              </a:rPr>
              <a:t>Depósito</a:t>
            </a:r>
            <a:endParaRPr lang="pt-BR" sz="22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t-BR" sz="2200" dirty="0">
                <a:latin typeface="+mj-lt"/>
              </a:rPr>
              <a:t>Ver Limite</a:t>
            </a:r>
            <a:endParaRPr lang="pt-BR" sz="22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pt-BR" sz="2200" dirty="0">
                <a:latin typeface="+mj-lt"/>
              </a:rPr>
              <a:t>Alterar Limite</a:t>
            </a:r>
            <a:endParaRPr lang="pt-BR" sz="2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Tópicos da Aula</a:t>
            </a:r>
            <a:endParaRPr lang="pt-BR" altLang="en-US"/>
          </a:p>
        </p:txBody>
      </p:sp>
      <p:sp>
        <p:nvSpPr>
          <p:cNvPr id="10243" name="Espaço Reservado para Número de Slide 4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3EDF3F-EC37-47C6-800F-591037A8AFD3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true"/>
          </p:cNvSpPr>
          <p:nvPr>
            <p:ph sz="quarter" idx="1"/>
          </p:nvPr>
        </p:nvSpPr>
        <p:spPr>
          <a:xfrm>
            <a:off x="914400" y="1447800"/>
            <a:ext cx="7905750" cy="50053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pt-BR" altLang="en-US" sz="2800"/>
              <a:t>Interface em POO</a:t>
            </a:r>
            <a:endParaRPr lang="pt-BR" altLang="en-US" sz="2800"/>
          </a:p>
          <a:p>
            <a:pPr lvl="1" eaLnBrk="1" hangingPunct="1">
              <a:lnSpc>
                <a:spcPct val="200000"/>
              </a:lnSpc>
            </a:pPr>
            <a:r>
              <a:rPr lang="pt-BR" altLang="en-US" sz="2600"/>
              <a:t>Definição de Interface</a:t>
            </a:r>
            <a:endParaRPr lang="pt-BR" altLang="en-US" sz="2600"/>
          </a:p>
          <a:p>
            <a:pPr lvl="1" eaLnBrk="1" hangingPunct="1">
              <a:lnSpc>
                <a:spcPct val="200000"/>
              </a:lnSpc>
            </a:pPr>
            <a:r>
              <a:rPr lang="pt-BR" altLang="en-US" sz="2600"/>
              <a:t>Representação de Interface em UML</a:t>
            </a:r>
            <a:endParaRPr lang="pt-BR" altLang="en-US" sz="2600"/>
          </a:p>
          <a:p>
            <a:pPr lvl="1" eaLnBrk="1" hangingPunct="1">
              <a:lnSpc>
                <a:spcPct val="200000"/>
              </a:lnSpc>
            </a:pPr>
            <a:r>
              <a:rPr lang="pt-BR" altLang="en-US" sz="2600"/>
              <a:t>Exemplo de Interface em Java</a:t>
            </a:r>
            <a:endParaRPr lang="pt-BR" altLang="en-US" sz="2600"/>
          </a:p>
          <a:p>
            <a:pPr lvl="1" eaLnBrk="1" hangingPunct="1">
              <a:lnSpc>
                <a:spcPct val="200000"/>
              </a:lnSpc>
            </a:pPr>
            <a:r>
              <a:rPr lang="pt-BR" altLang="en-US" sz="2600"/>
              <a:t>Interfaces versus Classes Abstratas</a:t>
            </a:r>
            <a:endParaRPr lang="pt-BR" altLang="en-US" sz="2600"/>
          </a:p>
          <a:p>
            <a:pPr lvl="1" eaLnBrk="1" hangingPunct="1">
              <a:lnSpc>
                <a:spcPct val="200000"/>
              </a:lnSpc>
            </a:pPr>
            <a:r>
              <a:rPr lang="pt-BR" altLang="en-US" sz="2600"/>
              <a:t>Exercícios</a:t>
            </a:r>
            <a:endParaRPr lang="pt-BR" altLang="en-US"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5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638300" y="2211388"/>
            <a:ext cx="6029325" cy="4468812"/>
          </a:xfrm>
          <a:prstGeom prst="rect">
            <a:avLst/>
          </a:prstGeom>
          <a:blipFill dpi="0" rotWithShape="true">
            <a:blip r:embed="rId2"/>
            <a:srcRect/>
            <a:tile tx="0" ty="0" sx="100000" sy="100000" flip="none" algn="tl"/>
          </a:blipFill>
          <a:ln w="349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0963" name="Título 2"/>
          <p:cNvSpPr>
            <a:spLocks noGrp="true"/>
          </p:cNvSpPr>
          <p:nvPr>
            <p:ph type="title"/>
          </p:nvPr>
        </p:nvSpPr>
        <p:spPr>
          <a:xfrm>
            <a:off x="914400" y="108585"/>
            <a:ext cx="7772400" cy="767080"/>
          </a:xfrm>
        </p:spPr>
        <p:txBody>
          <a:bodyPr/>
          <a:lstStyle/>
          <a:p>
            <a:pPr eaLnBrk="1" hangingPunct="1"/>
            <a:r>
              <a:rPr lang="pt-BR" altLang="en-US"/>
              <a:t>Exercício 2</a:t>
            </a:r>
            <a:endParaRPr lang="pt-BR" altLang="en-US"/>
          </a:p>
        </p:txBody>
      </p:sp>
      <p:sp>
        <p:nvSpPr>
          <p:cNvPr id="40964" name="Espaço Reservado para Número de Slide 6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353C4-49B4-4CAC-BAE8-7E0DCD2469FF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40965" name="Espaço Reservado para Conteúdo 1"/>
          <p:cNvSpPr>
            <a:spLocks noGrp="true"/>
          </p:cNvSpPr>
          <p:nvPr>
            <p:ph sz="quarter" idx="1"/>
          </p:nvPr>
        </p:nvSpPr>
        <p:spPr>
          <a:xfrm>
            <a:off x="399415" y="875348"/>
            <a:ext cx="8507413" cy="1587500"/>
          </a:xfrm>
        </p:spPr>
        <p:txBody>
          <a:bodyPr/>
          <a:lstStyle/>
          <a:p>
            <a:pPr marL="450850" indent="-342900" eaLnBrk="1" hangingPunct="1"/>
            <a:r>
              <a:rPr lang="pt-BR" altLang="en-US" sz="2000"/>
              <a:t>Escreva um programa em Java que implemente a interface Operação Matemática e as classes Adição, Subtração, Multiplicação e Divisão.</a:t>
            </a:r>
            <a:endParaRPr lang="pt-BR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Exercício 3</a:t>
            </a:r>
            <a:endParaRPr lang="pt-BR" altLang="en-US"/>
          </a:p>
        </p:txBody>
      </p:sp>
      <p:sp>
        <p:nvSpPr>
          <p:cNvPr id="43011" name="Espaço Reservado para Número de Slide 6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6C8287-B728-4039-B857-6E3E10CF03BB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43012" name="Espaço Reservado para Conteúdo 1"/>
          <p:cNvSpPr>
            <a:spLocks noGrp="true"/>
          </p:cNvSpPr>
          <p:nvPr>
            <p:ph sz="quarter" idx="1"/>
          </p:nvPr>
        </p:nvSpPr>
        <p:spPr>
          <a:xfrm>
            <a:off x="457200" y="1481138"/>
            <a:ext cx="8507413" cy="4525962"/>
          </a:xfrm>
        </p:spPr>
        <p:txBody>
          <a:bodyPr/>
          <a:lstStyle/>
          <a:p>
            <a:pPr marL="450850" indent="-342900" eaLnBrk="1" hangingPunct="1"/>
            <a:r>
              <a:rPr lang="pt-BR" altLang="en-US" sz="2200"/>
              <a:t>Escreva um programa em Java que implemente a interface Veiculo e as classes Carro, Avião e Barco.</a:t>
            </a:r>
            <a:endParaRPr lang="pt-BR" altLang="en-US" sz="2200"/>
          </a:p>
        </p:txBody>
      </p:sp>
      <p:grpSp>
        <p:nvGrpSpPr>
          <p:cNvPr id="43013" name="Grupo 3"/>
          <p:cNvGrpSpPr/>
          <p:nvPr/>
        </p:nvGrpSpPr>
        <p:grpSpPr bwMode="auto">
          <a:xfrm>
            <a:off x="2755900" y="2349500"/>
            <a:ext cx="3903663" cy="1962150"/>
            <a:chOff x="3347864" y="2420888"/>
            <a:chExt cx="1179477" cy="1961979"/>
          </a:xfrm>
        </p:grpSpPr>
        <p:sp>
          <p:nvSpPr>
            <p:cNvPr id="3" name="Retângulo 2"/>
            <p:cNvSpPr/>
            <p:nvPr/>
          </p:nvSpPr>
          <p:spPr>
            <a:xfrm>
              <a:off x="3347864" y="2420888"/>
              <a:ext cx="1179477" cy="28731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00"/>
                  </a:solidFill>
                </a:rPr>
                <a:t>&lt;&lt; interface &gt;&gt; Veiculo</a:t>
              </a:r>
              <a:endParaRPr lang="pt-BR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47864" y="2708201"/>
              <a:ext cx="1179477" cy="360331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i="1" dirty="0">
                  <a:solidFill>
                    <a:srgbClr val="000000"/>
                  </a:solidFill>
                </a:rPr>
                <a:t>- </a:t>
              </a:r>
              <a:r>
                <a:rPr lang="pt-BR" sz="1600" i="1" dirty="0" err="1">
                  <a:solidFill>
                    <a:srgbClr val="000000"/>
                  </a:solidFill>
                </a:rPr>
                <a:t>velocidadeMaxima</a:t>
              </a:r>
              <a:r>
                <a:rPr lang="pt-BR" sz="1600" i="1" dirty="0">
                  <a:solidFill>
                    <a:srgbClr val="000000"/>
                  </a:solidFill>
                </a:rPr>
                <a:t>: </a:t>
              </a:r>
              <a:r>
                <a:rPr lang="pt-BR" sz="1600" i="1" dirty="0" err="1">
                  <a:solidFill>
                    <a:srgbClr val="000000"/>
                  </a:solidFill>
                </a:rPr>
                <a:t>double</a:t>
              </a:r>
              <a:r>
                <a:rPr lang="pt-BR" sz="1600" i="1" dirty="0">
                  <a:solidFill>
                    <a:srgbClr val="000000"/>
                  </a:solidFill>
                </a:rPr>
                <a:t> = 200</a:t>
              </a:r>
              <a:endParaRPr lang="pt-BR" sz="1600" i="1" dirty="0">
                <a:solidFill>
                  <a:srgbClr val="000000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7864" y="3068532"/>
              <a:ext cx="1179477" cy="131433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i="1" dirty="0">
                  <a:solidFill>
                    <a:srgbClr val="000000"/>
                  </a:solidFill>
                </a:rPr>
                <a:t>+ </a:t>
              </a:r>
              <a:r>
                <a:rPr lang="pt-BR" sz="1600" i="1" dirty="0" err="1">
                  <a:solidFill>
                    <a:srgbClr val="000000"/>
                  </a:solidFill>
                </a:rPr>
                <a:t>getMarca</a:t>
              </a:r>
              <a:r>
                <a:rPr lang="pt-BR" sz="1600" i="1" dirty="0">
                  <a:solidFill>
                    <a:srgbClr val="000000"/>
                  </a:solidFill>
                </a:rPr>
                <a:t>(): </a:t>
              </a:r>
              <a:r>
                <a:rPr lang="pt-BR" sz="1600" i="1" dirty="0" err="1">
                  <a:solidFill>
                    <a:srgbClr val="000000"/>
                  </a:solidFill>
                </a:rPr>
                <a:t>String</a:t>
              </a:r>
              <a:endParaRPr lang="pt-BR" sz="16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i="1" dirty="0">
                  <a:solidFill>
                    <a:srgbClr val="000000"/>
                  </a:solidFill>
                </a:rPr>
                <a:t>+ </a:t>
              </a:r>
              <a:r>
                <a:rPr lang="pt-BR" sz="1600" i="1" dirty="0" err="1">
                  <a:solidFill>
                    <a:srgbClr val="000000"/>
                  </a:solidFill>
                </a:rPr>
                <a:t>setMarca</a:t>
              </a:r>
              <a:r>
                <a:rPr lang="pt-BR" sz="1600" i="1" dirty="0">
                  <a:solidFill>
                    <a:srgbClr val="000000"/>
                  </a:solidFill>
                </a:rPr>
                <a:t>(</a:t>
              </a:r>
              <a:r>
                <a:rPr lang="pt-BR" sz="1600" i="1" dirty="0" err="1">
                  <a:solidFill>
                    <a:srgbClr val="000000"/>
                  </a:solidFill>
                </a:rPr>
                <a:t>String</a:t>
              </a:r>
              <a:r>
                <a:rPr lang="pt-BR" sz="1600" i="1" dirty="0">
                  <a:solidFill>
                    <a:srgbClr val="000000"/>
                  </a:solidFill>
                </a:rPr>
                <a:t> marca): </a:t>
              </a:r>
              <a:r>
                <a:rPr lang="pt-BR" sz="1600" i="1" dirty="0" err="1">
                  <a:solidFill>
                    <a:srgbClr val="000000"/>
                  </a:solidFill>
                </a:rPr>
                <a:t>void</a:t>
              </a:r>
              <a:endParaRPr lang="pt-BR" sz="16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i="1" dirty="0">
                  <a:solidFill>
                    <a:srgbClr val="000000"/>
                  </a:solidFill>
                </a:rPr>
                <a:t>+ </a:t>
              </a:r>
              <a:r>
                <a:rPr lang="pt-BR" sz="1600" i="1" dirty="0" err="1">
                  <a:solidFill>
                    <a:srgbClr val="000000"/>
                  </a:solidFill>
                </a:rPr>
                <a:t>getVelocidade</a:t>
              </a:r>
              <a:r>
                <a:rPr lang="pt-BR" sz="1600" i="1" dirty="0">
                  <a:solidFill>
                    <a:srgbClr val="000000"/>
                  </a:solidFill>
                </a:rPr>
                <a:t>(): </a:t>
              </a:r>
              <a:r>
                <a:rPr lang="pt-BR" sz="1600" i="1" dirty="0" err="1">
                  <a:solidFill>
                    <a:srgbClr val="000000"/>
                  </a:solidFill>
                </a:rPr>
                <a:t>double</a:t>
              </a:r>
              <a:endParaRPr lang="pt-BR" sz="16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i="1" dirty="0">
                  <a:solidFill>
                    <a:srgbClr val="000000"/>
                  </a:solidFill>
                </a:rPr>
                <a:t>+ </a:t>
              </a:r>
              <a:r>
                <a:rPr lang="pt-BR" sz="1600" i="1" dirty="0" err="1">
                  <a:solidFill>
                    <a:srgbClr val="000000"/>
                  </a:solidFill>
                </a:rPr>
                <a:t>setVelocidade</a:t>
              </a:r>
              <a:r>
                <a:rPr lang="pt-BR" sz="1600" i="1" dirty="0">
                  <a:solidFill>
                    <a:srgbClr val="000000"/>
                  </a:solidFill>
                </a:rPr>
                <a:t>(</a:t>
              </a:r>
              <a:r>
                <a:rPr lang="pt-BR" sz="1600" i="1" dirty="0" err="1">
                  <a:solidFill>
                    <a:srgbClr val="000000"/>
                  </a:solidFill>
                </a:rPr>
                <a:t>double</a:t>
              </a:r>
              <a:r>
                <a:rPr lang="pt-BR" sz="1600" i="1" dirty="0">
                  <a:solidFill>
                    <a:srgbClr val="000000"/>
                  </a:solidFill>
                </a:rPr>
                <a:t> velocidade): </a:t>
              </a:r>
              <a:r>
                <a:rPr lang="pt-BR" sz="1600" i="1" dirty="0" err="1">
                  <a:solidFill>
                    <a:srgbClr val="000000"/>
                  </a:solidFill>
                </a:rPr>
                <a:t>void</a:t>
              </a:r>
              <a:endParaRPr lang="pt-BR" sz="16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i="1" dirty="0">
                  <a:solidFill>
                    <a:srgbClr val="000000"/>
                  </a:solidFill>
                </a:rPr>
                <a:t>+ Mover(metros: </a:t>
              </a:r>
              <a:r>
                <a:rPr lang="pt-BR" sz="1600" i="1" dirty="0" err="1">
                  <a:solidFill>
                    <a:srgbClr val="000000"/>
                  </a:solidFill>
                </a:rPr>
                <a:t>int</a:t>
              </a:r>
              <a:r>
                <a:rPr lang="pt-BR" sz="1600" i="1" dirty="0">
                  <a:solidFill>
                    <a:srgbClr val="000000"/>
                  </a:solidFill>
                </a:rPr>
                <a:t>) : </a:t>
              </a:r>
              <a:r>
                <a:rPr lang="pt-BR" sz="1600" i="1" dirty="0" err="1">
                  <a:solidFill>
                    <a:srgbClr val="000000"/>
                  </a:solidFill>
                </a:rPr>
                <a:t>String</a:t>
              </a:r>
              <a:endParaRPr lang="pt-BR" sz="1600" i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3014" name="Grupo 4"/>
          <p:cNvGrpSpPr/>
          <p:nvPr/>
        </p:nvGrpSpPr>
        <p:grpSpPr bwMode="auto">
          <a:xfrm>
            <a:off x="6516688" y="4732338"/>
            <a:ext cx="2058987" cy="1884362"/>
            <a:chOff x="6228184" y="4558440"/>
            <a:chExt cx="2232248" cy="1885066"/>
          </a:xfrm>
        </p:grpSpPr>
        <p:sp>
          <p:nvSpPr>
            <p:cNvPr id="11" name="Retângulo 10"/>
            <p:cNvSpPr/>
            <p:nvPr/>
          </p:nvSpPr>
          <p:spPr>
            <a:xfrm>
              <a:off x="6228184" y="4558440"/>
              <a:ext cx="2232248" cy="28903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00"/>
                  </a:solidFill>
                </a:rPr>
                <a:t>Barco</a:t>
              </a:r>
              <a:endParaRPr lang="pt-BR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28184" y="4842708"/>
              <a:ext cx="2232248" cy="789283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marca: </a:t>
              </a:r>
              <a:r>
                <a:rPr lang="pt-BR" sz="1600" dirty="0" err="1">
                  <a:solidFill>
                    <a:srgbClr val="000000"/>
                  </a:solidFill>
                </a:rPr>
                <a:t>String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velocidade: </a:t>
              </a:r>
              <a:r>
                <a:rPr lang="pt-BR" sz="1600" dirty="0" err="1">
                  <a:solidFill>
                    <a:srgbClr val="000000"/>
                  </a:solidFill>
                </a:rPr>
                <a:t>double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tamanho: </a:t>
              </a:r>
              <a:r>
                <a:rPr lang="pt-BR" sz="1600" dirty="0" err="1">
                  <a:solidFill>
                    <a:srgbClr val="000000"/>
                  </a:solidFill>
                </a:rPr>
                <a:t>double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228184" y="5631991"/>
              <a:ext cx="2232248" cy="81151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Barco()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8" name="Conector Angulado 17"/>
          <p:cNvCxnSpPr>
            <a:stCxn id="27" idx="0"/>
            <a:endCxn id="10" idx="1"/>
          </p:cNvCxnSpPr>
          <p:nvPr/>
        </p:nvCxnSpPr>
        <p:spPr>
          <a:xfrm rot="5400000" flipH="true" flipV="true">
            <a:off x="1759743" y="3729832"/>
            <a:ext cx="1071563" cy="920750"/>
          </a:xfrm>
          <a:prstGeom prst="bentConnector2">
            <a:avLst/>
          </a:prstGeom>
          <a:ln w="34925">
            <a:solidFill>
              <a:schemeClr val="tx1"/>
            </a:solidFill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1" idx="0"/>
            <a:endCxn id="10" idx="3"/>
          </p:cNvCxnSpPr>
          <p:nvPr/>
        </p:nvCxnSpPr>
        <p:spPr>
          <a:xfrm rot="16200000" flipV="true">
            <a:off x="6564312" y="3749676"/>
            <a:ext cx="1077913" cy="887412"/>
          </a:xfrm>
          <a:prstGeom prst="bentConnector2">
            <a:avLst/>
          </a:prstGeom>
          <a:ln w="34925">
            <a:solidFill>
              <a:schemeClr val="tx1"/>
            </a:solidFill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17" name="Grupo 4"/>
          <p:cNvGrpSpPr/>
          <p:nvPr/>
        </p:nvGrpSpPr>
        <p:grpSpPr bwMode="auto">
          <a:xfrm>
            <a:off x="3627438" y="4725988"/>
            <a:ext cx="2144712" cy="1897062"/>
            <a:chOff x="6228184" y="4558440"/>
            <a:chExt cx="2232248" cy="1894624"/>
          </a:xfrm>
        </p:grpSpPr>
        <p:sp>
          <p:nvSpPr>
            <p:cNvPr id="21" name="Retângulo 20"/>
            <p:cNvSpPr/>
            <p:nvPr/>
          </p:nvSpPr>
          <p:spPr>
            <a:xfrm>
              <a:off x="6228184" y="4558440"/>
              <a:ext cx="2232248" cy="28855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00"/>
                  </a:solidFill>
                </a:rPr>
                <a:t>Avião</a:t>
              </a:r>
              <a:endParaRPr lang="pt-BR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228184" y="4842237"/>
              <a:ext cx="2232248" cy="794316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marca: </a:t>
              </a:r>
              <a:r>
                <a:rPr lang="pt-BR" sz="1600" dirty="0" err="1">
                  <a:solidFill>
                    <a:srgbClr val="000000"/>
                  </a:solidFill>
                </a:rPr>
                <a:t>String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velocidade: </a:t>
              </a:r>
              <a:r>
                <a:rPr lang="pt-BR" sz="1600" dirty="0" err="1">
                  <a:solidFill>
                    <a:srgbClr val="000000"/>
                  </a:solidFill>
                </a:rPr>
                <a:t>double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tipo: </a:t>
              </a:r>
              <a:r>
                <a:rPr lang="pt-BR" sz="1600" dirty="0" err="1">
                  <a:solidFill>
                    <a:srgbClr val="000000"/>
                  </a:solidFill>
                </a:rPr>
                <a:t>String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228184" y="5636553"/>
              <a:ext cx="2232248" cy="816511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Aviao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25" name="Conector Angulado 24"/>
          <p:cNvCxnSpPr>
            <a:stCxn id="21" idx="0"/>
            <a:endCxn id="10" idx="2"/>
          </p:cNvCxnSpPr>
          <p:nvPr/>
        </p:nvCxnSpPr>
        <p:spPr>
          <a:xfrm rot="5400000" flipH="true" flipV="true">
            <a:off x="4496594" y="4514056"/>
            <a:ext cx="414338" cy="9525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19" name="Grupo 4"/>
          <p:cNvGrpSpPr/>
          <p:nvPr/>
        </p:nvGrpSpPr>
        <p:grpSpPr bwMode="auto">
          <a:xfrm>
            <a:off x="827088" y="4725988"/>
            <a:ext cx="2016125" cy="1887537"/>
            <a:chOff x="6228184" y="4558440"/>
            <a:chExt cx="2232248" cy="2052108"/>
          </a:xfrm>
        </p:grpSpPr>
        <p:sp>
          <p:nvSpPr>
            <p:cNvPr id="27" name="Retângulo 26"/>
            <p:cNvSpPr/>
            <p:nvPr/>
          </p:nvSpPr>
          <p:spPr>
            <a:xfrm>
              <a:off x="6228184" y="4558440"/>
              <a:ext cx="2232248" cy="288227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00"/>
                  </a:solidFill>
                </a:rPr>
                <a:t>Carro</a:t>
              </a:r>
              <a:endParaRPr lang="pt-BR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228184" y="4843215"/>
              <a:ext cx="2232248" cy="888845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marca: </a:t>
              </a:r>
              <a:r>
                <a:rPr lang="pt-BR" sz="1600" dirty="0" err="1">
                  <a:solidFill>
                    <a:srgbClr val="000000"/>
                  </a:solidFill>
                </a:rPr>
                <a:t>String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velocidade: </a:t>
              </a:r>
              <a:r>
                <a:rPr lang="pt-BR" sz="1600" dirty="0" err="1">
                  <a:solidFill>
                    <a:srgbClr val="000000"/>
                  </a:solidFill>
                </a:rPr>
                <a:t>double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- </a:t>
              </a:r>
              <a:r>
                <a:rPr lang="pt-BR" sz="1600" dirty="0" err="1">
                  <a:solidFill>
                    <a:srgbClr val="000000"/>
                  </a:solidFill>
                </a:rPr>
                <a:t>numPortas</a:t>
              </a:r>
              <a:r>
                <a:rPr lang="pt-BR" sz="1600" dirty="0">
                  <a:solidFill>
                    <a:srgbClr val="000000"/>
                  </a:solidFill>
                </a:rPr>
                <a:t>: </a:t>
              </a:r>
              <a:r>
                <a:rPr lang="pt-BR" sz="1600" dirty="0" err="1">
                  <a:solidFill>
                    <a:srgbClr val="000000"/>
                  </a:solidFill>
                </a:rPr>
                <a:t>int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228184" y="5732060"/>
              <a:ext cx="2232248" cy="87848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Carro()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  <a:endParaRPr lang="pt-BR" sz="16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+ </a:t>
              </a:r>
              <a:r>
                <a:rPr lang="pt-BR" sz="1600" dirty="0" err="1">
                  <a:solidFill>
                    <a:srgbClr val="000000"/>
                  </a:solidFill>
                </a:rPr>
                <a:t>GETs</a:t>
              </a:r>
              <a:r>
                <a:rPr lang="pt-BR" sz="1600" dirty="0">
                  <a:solidFill>
                    <a:srgbClr val="000000"/>
                  </a:solidFill>
                </a:rPr>
                <a:t>()</a:t>
              </a:r>
              <a:endParaRPr lang="pt-BR" sz="16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Interfaces</a:t>
            </a:r>
            <a:endParaRPr lang="pt-BR" altLang="en-US" sz="4400"/>
          </a:p>
        </p:txBody>
      </p:sp>
      <p:sp>
        <p:nvSpPr>
          <p:cNvPr id="12291" name="Espaço Reservado para Conteúdo 3"/>
          <p:cNvSpPr>
            <a:spLocks noGrp="true"/>
          </p:cNvSpPr>
          <p:nvPr>
            <p:ph sz="quarter" idx="1"/>
          </p:nvPr>
        </p:nvSpPr>
        <p:spPr>
          <a:xfrm>
            <a:off x="914400" y="1447800"/>
            <a:ext cx="7978775" cy="4933950"/>
          </a:xfrm>
        </p:spPr>
        <p:txBody>
          <a:bodyPr/>
          <a:lstStyle/>
          <a:p>
            <a:pPr eaLnBrk="1" hangingPunct="1"/>
            <a:endParaRPr lang="pt-BR" altLang="en-US"/>
          </a:p>
          <a:p>
            <a:pPr eaLnBrk="1" hangingPunct="1"/>
            <a:r>
              <a:rPr lang="pt-BR" altLang="en-US" b="1">
                <a:solidFill>
                  <a:srgbClr val="0070C0"/>
                </a:solidFill>
              </a:rPr>
              <a:t>Classes abstratas </a:t>
            </a:r>
            <a:r>
              <a:rPr lang="pt-BR" altLang="en-US"/>
              <a:t>contém métodos abstratos (pelo menos um), mas </a:t>
            </a:r>
            <a:r>
              <a:rPr lang="pt-BR" altLang="en-US" b="1">
                <a:solidFill>
                  <a:srgbClr val="FF0000"/>
                </a:solidFill>
              </a:rPr>
              <a:t>podem conter </a:t>
            </a:r>
            <a:r>
              <a:rPr lang="pt-BR" altLang="en-US" b="1">
                <a:solidFill>
                  <a:srgbClr val="0070C0"/>
                </a:solidFill>
              </a:rPr>
              <a:t>atributos e métodos concretos</a:t>
            </a:r>
            <a:r>
              <a:rPr lang="pt-BR" altLang="en-US"/>
              <a:t>. </a:t>
            </a:r>
            <a:endParaRPr lang="pt-BR" altLang="en-US"/>
          </a:p>
          <a:p>
            <a:pPr eaLnBrk="1" hangingPunct="1"/>
            <a:endParaRPr lang="pt-BR" altLang="en-US" sz="1600"/>
          </a:p>
          <a:p>
            <a:pPr eaLnBrk="1" hangingPunct="1"/>
            <a:r>
              <a:rPr lang="pt-BR" altLang="en-US" b="1">
                <a:solidFill>
                  <a:srgbClr val="0070C0"/>
                </a:solidFill>
              </a:rPr>
              <a:t>Interfaces</a:t>
            </a:r>
            <a:r>
              <a:rPr lang="pt-BR" altLang="en-US">
                <a:solidFill>
                  <a:srgbClr val="0070C0"/>
                </a:solidFill>
              </a:rPr>
              <a:t> </a:t>
            </a:r>
            <a:r>
              <a:rPr lang="pt-BR" altLang="en-US"/>
              <a:t>são classes abstratas que </a:t>
            </a:r>
            <a:r>
              <a:rPr lang="pt-BR" altLang="en-US" b="1">
                <a:solidFill>
                  <a:srgbClr val="FF0000"/>
                </a:solidFill>
              </a:rPr>
              <a:t>contêm apenas</a:t>
            </a:r>
            <a:r>
              <a:rPr lang="pt-BR" altLang="en-US" b="1"/>
              <a:t> </a:t>
            </a:r>
            <a:r>
              <a:rPr lang="pt-BR" altLang="en-US" b="1">
                <a:solidFill>
                  <a:srgbClr val="0070C0"/>
                </a:solidFill>
              </a:rPr>
              <a:t>métodos públicos abstratos</a:t>
            </a:r>
            <a:r>
              <a:rPr lang="pt-BR" altLang="en-US"/>
              <a:t>. </a:t>
            </a:r>
            <a:endParaRPr lang="pt-BR" altLang="en-US"/>
          </a:p>
          <a:p>
            <a:pPr eaLnBrk="1" hangingPunct="1"/>
            <a:endParaRPr lang="pt-BR" altLang="en-US" sz="1600"/>
          </a:p>
          <a:p>
            <a:pPr eaLnBrk="1" hangingPunct="1"/>
            <a:r>
              <a:rPr lang="pt-BR" altLang="en-US"/>
              <a:t>Uma </a:t>
            </a:r>
            <a:r>
              <a:rPr lang="pt-BR" altLang="en-US" b="1">
                <a:solidFill>
                  <a:srgbClr val="0070C0"/>
                </a:solidFill>
              </a:rPr>
              <a:t>Interface </a:t>
            </a:r>
            <a:r>
              <a:rPr lang="pt-BR" altLang="en-US"/>
              <a:t>é formadas por declarações de métodos (nome, tipo de retorno e parâmetros) desprovidos de implementação.</a:t>
            </a:r>
            <a:endParaRPr lang="pt-BR" altLang="en-US"/>
          </a:p>
          <a:p>
            <a:pPr lvl="1" eaLnBrk="1" hangingPunct="1"/>
            <a:r>
              <a:rPr lang="pt-BR" altLang="en-US" sz="2200"/>
              <a:t>Ou seja, </a:t>
            </a:r>
            <a:r>
              <a:rPr lang="pt-BR" altLang="en-US" sz="2200" b="1">
                <a:solidFill>
                  <a:srgbClr val="FF0000"/>
                </a:solidFill>
              </a:rPr>
              <a:t>apenas assinatura</a:t>
            </a:r>
            <a:r>
              <a:rPr lang="pt-BR" altLang="en-US" sz="2200"/>
              <a:t> e </a:t>
            </a:r>
            <a:r>
              <a:rPr lang="pt-BR" altLang="en-US" sz="2200" b="1">
                <a:solidFill>
                  <a:srgbClr val="FF0000"/>
                </a:solidFill>
              </a:rPr>
              <a:t>sem o corpo </a:t>
            </a:r>
            <a:r>
              <a:rPr lang="pt-BR" altLang="en-US" sz="2200"/>
              <a:t>dos métodos.</a:t>
            </a:r>
            <a:endParaRPr lang="pt-BR" altLang="en-US" sz="2200"/>
          </a:p>
        </p:txBody>
      </p:sp>
      <p:sp>
        <p:nvSpPr>
          <p:cNvPr id="12292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A642C4-BBD8-4A5A-94B5-54464975A097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Interfaces</a:t>
            </a:r>
            <a:endParaRPr lang="pt-BR" altLang="en-US" sz="4400"/>
          </a:p>
        </p:txBody>
      </p:sp>
      <p:sp>
        <p:nvSpPr>
          <p:cNvPr id="9219" name="Espaço Reservado para Conteúdo 3"/>
          <p:cNvSpPr>
            <a:spLocks noGrp="true"/>
          </p:cNvSpPr>
          <p:nvPr>
            <p:ph sz="quarter" idx="1"/>
          </p:nvPr>
        </p:nvSpPr>
        <p:spPr>
          <a:xfrm>
            <a:off x="914400" y="1447800"/>
            <a:ext cx="8121650" cy="5221288"/>
          </a:xfrm>
        </p:spPr>
        <p:txBody>
          <a:bodyPr/>
          <a:lstStyle/>
          <a:p>
            <a:pPr eaLnBrk="1" hangingPunct="1">
              <a:defRPr/>
            </a:pPr>
            <a:endParaRPr lang="pt-BR" altLang="en-US" dirty="0"/>
          </a:p>
          <a:p>
            <a:pPr eaLnBrk="1" hangingPunct="1">
              <a:defRPr/>
            </a:pPr>
            <a:r>
              <a:rPr lang="pt-BR" altLang="en-US" dirty="0"/>
              <a:t>A definição de uma interface é feita pela palavra-chave </a:t>
            </a:r>
            <a:r>
              <a:rPr lang="pt-BR" altLang="en-US" b="1" i="1" dirty="0">
                <a:solidFill>
                  <a:srgbClr val="7030A0"/>
                </a:solidFill>
              </a:rPr>
              <a:t>“interface”</a:t>
            </a:r>
            <a:r>
              <a:rPr lang="pt-BR" altLang="en-US" dirty="0"/>
              <a:t>.</a:t>
            </a:r>
            <a:endParaRPr lang="pt-BR" altLang="en-US" sz="105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pt-BR" altLang="en-US" sz="2000" dirty="0"/>
          </a:p>
          <a:p>
            <a:pPr eaLnBrk="1" hangingPunct="1">
              <a:defRPr/>
            </a:pPr>
            <a:r>
              <a:rPr lang="pt-BR" altLang="en-US" dirty="0"/>
              <a:t>Todos os </a:t>
            </a:r>
            <a:r>
              <a:rPr lang="pt-BR" altLang="en-US" b="1" dirty="0">
                <a:solidFill>
                  <a:srgbClr val="0070C0"/>
                </a:solidFill>
              </a:rPr>
              <a:t>métodos</a:t>
            </a:r>
            <a:r>
              <a:rPr lang="pt-BR" altLang="en-US" dirty="0">
                <a:solidFill>
                  <a:srgbClr val="0070C0"/>
                </a:solidFill>
              </a:rPr>
              <a:t> </a:t>
            </a:r>
            <a:r>
              <a:rPr lang="pt-BR" altLang="en-US" dirty="0"/>
              <a:t>da interface são </a:t>
            </a:r>
            <a:r>
              <a:rPr lang="pt-BR" altLang="en-US" b="1" dirty="0">
                <a:solidFill>
                  <a:srgbClr val="FF0000"/>
                </a:solidFill>
              </a:rPr>
              <a:t>públicos</a:t>
            </a:r>
            <a:r>
              <a:rPr lang="pt-BR" altLang="en-US" dirty="0"/>
              <a:t> e</a:t>
            </a:r>
            <a:r>
              <a:rPr lang="pt-BR" altLang="en-US" b="1" dirty="0">
                <a:solidFill>
                  <a:srgbClr val="FF0000"/>
                </a:solidFill>
              </a:rPr>
              <a:t> abstratos</a:t>
            </a:r>
            <a:r>
              <a:rPr lang="pt-BR" altLang="en-US" dirty="0"/>
              <a:t>.</a:t>
            </a:r>
            <a:endParaRPr lang="pt-BR" altLang="en-US" dirty="0"/>
          </a:p>
          <a:p>
            <a:pPr eaLnBrk="1" hangingPunct="1">
              <a:defRPr/>
            </a:pPr>
            <a:endParaRPr lang="pt-BR" altLang="en-US" sz="2000" dirty="0"/>
          </a:p>
          <a:p>
            <a:pPr eaLnBrk="1" hangingPunct="1">
              <a:defRPr/>
            </a:pPr>
            <a:r>
              <a:rPr lang="pt-BR" altLang="en-US" dirty="0"/>
              <a:t>Uma </a:t>
            </a:r>
            <a:r>
              <a:rPr lang="pt-BR" altLang="en-US" b="1" dirty="0">
                <a:solidFill>
                  <a:srgbClr val="0070C0"/>
                </a:solidFill>
              </a:rPr>
              <a:t>interface</a:t>
            </a:r>
            <a:r>
              <a:rPr lang="pt-BR" altLang="en-US" dirty="0">
                <a:solidFill>
                  <a:srgbClr val="0070C0"/>
                </a:solidFill>
              </a:rPr>
              <a:t> </a:t>
            </a:r>
            <a:r>
              <a:rPr lang="pt-BR" altLang="en-US" dirty="0"/>
              <a:t>em Java só pode ser </a:t>
            </a:r>
            <a:r>
              <a:rPr lang="pt-BR" altLang="en-US" b="1" dirty="0">
                <a:solidFill>
                  <a:srgbClr val="FF0000"/>
                </a:solidFill>
              </a:rPr>
              <a:t>pública</a:t>
            </a:r>
            <a:r>
              <a:rPr lang="pt-BR" altLang="en-US" dirty="0">
                <a:solidFill>
                  <a:srgbClr val="FF0000"/>
                </a:solidFill>
              </a:rPr>
              <a:t> </a:t>
            </a:r>
            <a:r>
              <a:rPr lang="pt-BR" altLang="en-US" dirty="0"/>
              <a:t>ou </a:t>
            </a:r>
            <a:r>
              <a:rPr lang="pt-BR" altLang="en-US" b="1" i="1" dirty="0">
                <a:solidFill>
                  <a:srgbClr val="FF0000"/>
                </a:solidFill>
              </a:rPr>
              <a:t>default</a:t>
            </a:r>
            <a:r>
              <a:rPr lang="pt-BR" altLang="en-US" i="1" dirty="0">
                <a:solidFill>
                  <a:srgbClr val="FF0000"/>
                </a:solidFill>
              </a:rPr>
              <a:t> </a:t>
            </a:r>
            <a:r>
              <a:rPr lang="pt-BR" altLang="en-US" i="1" dirty="0"/>
              <a:t>(</a:t>
            </a:r>
            <a:r>
              <a:rPr lang="pt-BR" altLang="en-US" i="1" dirty="0" err="1"/>
              <a:t>friendly</a:t>
            </a:r>
            <a:r>
              <a:rPr lang="pt-BR" altLang="en-US" i="1" dirty="0"/>
              <a:t>)</a:t>
            </a:r>
            <a:r>
              <a:rPr lang="pt-BR" altLang="en-US" dirty="0"/>
              <a:t>.</a:t>
            </a:r>
            <a:endParaRPr lang="pt-BR" altLang="en-US" dirty="0"/>
          </a:p>
          <a:p>
            <a:pPr eaLnBrk="1" hangingPunct="1">
              <a:defRPr/>
            </a:pPr>
            <a:endParaRPr lang="pt-BR" altLang="en-US" sz="2000" dirty="0"/>
          </a:p>
          <a:p>
            <a:pPr eaLnBrk="1" hangingPunct="1">
              <a:defRPr/>
            </a:pPr>
            <a:r>
              <a:rPr lang="pt-BR" altLang="en-US" dirty="0"/>
              <a:t>Uma Interface pode conter também</a:t>
            </a:r>
            <a:r>
              <a:rPr lang="pt-BR" altLang="en-US" b="1" dirty="0">
                <a:solidFill>
                  <a:srgbClr val="0070C0"/>
                </a:solidFill>
              </a:rPr>
              <a:t> constantes </a:t>
            </a:r>
            <a:endParaRPr lang="pt-BR" altLang="en-US" b="1" dirty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pt-BR" altLang="en-US" dirty="0"/>
              <a:t>atributos/variáveis do tipo </a:t>
            </a:r>
            <a:r>
              <a:rPr lang="pt-BR" altLang="en-US" b="1" i="1" dirty="0">
                <a:solidFill>
                  <a:srgbClr val="008000"/>
                </a:solidFill>
              </a:rPr>
              <a:t>“</a:t>
            </a:r>
            <a:r>
              <a:rPr lang="pt-BR" altLang="en-US" b="1" i="1" dirty="0" err="1">
                <a:solidFill>
                  <a:srgbClr val="008000"/>
                </a:solidFill>
              </a:rPr>
              <a:t>public</a:t>
            </a:r>
            <a:r>
              <a:rPr lang="pt-BR" altLang="en-US" b="1" i="1" dirty="0">
                <a:solidFill>
                  <a:srgbClr val="008000"/>
                </a:solidFill>
              </a:rPr>
              <a:t> </a:t>
            </a:r>
            <a:r>
              <a:rPr lang="pt-BR" altLang="en-US" b="1" i="1" dirty="0" err="1">
                <a:solidFill>
                  <a:srgbClr val="008000"/>
                </a:solidFill>
              </a:rPr>
              <a:t>static</a:t>
            </a:r>
            <a:r>
              <a:rPr lang="pt-BR" altLang="en-US" b="1" i="1" dirty="0">
                <a:solidFill>
                  <a:srgbClr val="008000"/>
                </a:solidFill>
              </a:rPr>
              <a:t> final”</a:t>
            </a:r>
            <a:endParaRPr lang="pt-BR" altLang="en-US" b="1" dirty="0">
              <a:solidFill>
                <a:srgbClr val="008000"/>
              </a:solidFill>
            </a:endParaRPr>
          </a:p>
        </p:txBody>
      </p:sp>
      <p:sp>
        <p:nvSpPr>
          <p:cNvPr id="13316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560CB8-6483-493C-9F2A-9D9238FA243C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Interfaces</a:t>
            </a:r>
            <a:endParaRPr lang="pt-BR" altLang="en-US" sz="4400"/>
          </a:p>
        </p:txBody>
      </p:sp>
      <p:sp>
        <p:nvSpPr>
          <p:cNvPr id="14339" name="Espaço Reservado para Conteúdo 3"/>
          <p:cNvSpPr>
            <a:spLocks noGrp="true"/>
          </p:cNvSpPr>
          <p:nvPr>
            <p:ph sz="quarter" idx="1"/>
          </p:nvPr>
        </p:nvSpPr>
        <p:spPr>
          <a:xfrm>
            <a:off x="914400" y="1447800"/>
            <a:ext cx="7905750" cy="5076825"/>
          </a:xfrm>
        </p:spPr>
        <p:txBody>
          <a:bodyPr/>
          <a:lstStyle/>
          <a:p>
            <a:pPr eaLnBrk="1" hangingPunct="1"/>
            <a:endParaRPr lang="pt-BR" altLang="en-US"/>
          </a:p>
          <a:p>
            <a:pPr eaLnBrk="1" hangingPunct="1"/>
            <a:r>
              <a:rPr lang="pt-BR" altLang="en-US" b="1">
                <a:solidFill>
                  <a:srgbClr val="FF0000"/>
                </a:solidFill>
              </a:rPr>
              <a:t>Não se pode instanciar </a:t>
            </a:r>
            <a:r>
              <a:rPr lang="pt-BR" altLang="en-US" b="1">
                <a:solidFill>
                  <a:srgbClr val="0070C0"/>
                </a:solidFill>
              </a:rPr>
              <a:t>objetos de interfaces</a:t>
            </a:r>
            <a:r>
              <a:rPr lang="pt-BR" altLang="en-US"/>
              <a:t>, </a:t>
            </a:r>
            <a:endParaRPr lang="pt-BR" altLang="en-US"/>
          </a:p>
          <a:p>
            <a:pPr lvl="1" eaLnBrk="1" hangingPunct="1"/>
            <a:r>
              <a:rPr lang="pt-BR" altLang="en-US" sz="2200"/>
              <a:t>Pode instanciar as classes que implementam as interfaces.</a:t>
            </a:r>
            <a:endParaRPr lang="pt-BR" altLang="en-US" sz="2200"/>
          </a:p>
          <a:p>
            <a:pPr lvl="1" eaLnBrk="1" hangingPunct="1"/>
            <a:r>
              <a:rPr lang="pt-BR" altLang="en-US" sz="2200"/>
              <a:t>A interface não tem método construtor.</a:t>
            </a:r>
            <a:endParaRPr lang="pt-BR" altLang="en-US" sz="2200"/>
          </a:p>
          <a:p>
            <a:pPr eaLnBrk="1" hangingPunct="1"/>
            <a:endParaRPr lang="pt-BR" altLang="en-US" sz="1600"/>
          </a:p>
          <a:p>
            <a:pPr eaLnBrk="1" hangingPunct="1"/>
            <a:r>
              <a:rPr lang="pt-BR" altLang="en-US"/>
              <a:t>Quando dizemos que </a:t>
            </a:r>
            <a:r>
              <a:rPr lang="pt-BR" altLang="en-US" b="1" i="1">
                <a:solidFill>
                  <a:srgbClr val="008000"/>
                </a:solidFill>
              </a:rPr>
              <a:t>“uma classe implementa uma interface”</a:t>
            </a:r>
            <a:r>
              <a:rPr lang="pt-BR" altLang="en-US"/>
              <a:t> </a:t>
            </a:r>
            <a:r>
              <a:rPr lang="pt-BR" altLang="en-US" b="1">
                <a:solidFill>
                  <a:srgbClr val="FF0000"/>
                </a:solidFill>
              </a:rPr>
              <a:t>obrigatoriamente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essa </a:t>
            </a:r>
            <a:r>
              <a:rPr lang="pt-BR" altLang="en-US" b="1">
                <a:solidFill>
                  <a:srgbClr val="0070C0"/>
                </a:solidFill>
              </a:rPr>
              <a:t>classe (subclasse)</a:t>
            </a:r>
            <a:r>
              <a:rPr lang="pt-BR" altLang="en-US"/>
              <a:t> tem que </a:t>
            </a:r>
            <a:r>
              <a:rPr lang="pt-BR" altLang="en-US" b="1">
                <a:solidFill>
                  <a:srgbClr val="FF0000"/>
                </a:solidFill>
              </a:rPr>
              <a:t>implementar </a:t>
            </a:r>
            <a:r>
              <a:rPr lang="pt-BR" altLang="en-US" b="1" u="sng">
                <a:solidFill>
                  <a:srgbClr val="FF0000"/>
                </a:solidFill>
              </a:rPr>
              <a:t>TODOS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os métodos declarados na </a:t>
            </a:r>
            <a:r>
              <a:rPr lang="pt-BR" altLang="en-US" b="1">
                <a:solidFill>
                  <a:srgbClr val="0070C0"/>
                </a:solidFill>
              </a:rPr>
              <a:t>interface (superclasse)</a:t>
            </a:r>
            <a:r>
              <a:rPr lang="pt-BR" altLang="en-US"/>
              <a:t>.</a:t>
            </a:r>
            <a:endParaRPr lang="pt-BR" altLang="en-US"/>
          </a:p>
          <a:p>
            <a:pPr lvl="1" eaLnBrk="1" hangingPunct="1"/>
            <a:r>
              <a:rPr lang="pt-BR" altLang="en-US" sz="2200"/>
              <a:t>Ou seja, a subclasse deve </a:t>
            </a:r>
            <a:r>
              <a:rPr lang="pt-BR" altLang="en-US" sz="2200" b="1">
                <a:solidFill>
                  <a:srgbClr val="FF0000"/>
                </a:solidFill>
              </a:rPr>
              <a:t>redefinir</a:t>
            </a:r>
            <a:r>
              <a:rPr lang="pt-BR" altLang="en-US" sz="2200"/>
              <a:t> (sobrescrever) cada método da interface, respeitando o número de argumentos e o tipo de retorno especificado na interface.</a:t>
            </a:r>
            <a:endParaRPr lang="pt-BR" altLang="en-US" sz="2200"/>
          </a:p>
          <a:p>
            <a:pPr eaLnBrk="1" hangingPunct="1"/>
            <a:endParaRPr lang="pt-BR" altLang="en-US"/>
          </a:p>
        </p:txBody>
      </p:sp>
      <p:sp>
        <p:nvSpPr>
          <p:cNvPr id="14340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F61CD-E808-4FB2-ACDF-2F434FEABE5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Interfaces</a:t>
            </a:r>
            <a:endParaRPr lang="pt-BR" altLang="en-US" sz="4400"/>
          </a:p>
        </p:txBody>
      </p:sp>
      <p:sp>
        <p:nvSpPr>
          <p:cNvPr id="15363" name="Espaço Reservado para Conteúdo 3"/>
          <p:cNvSpPr>
            <a:spLocks noGrp="true"/>
          </p:cNvSpPr>
          <p:nvPr>
            <p:ph sz="quarter" idx="1"/>
          </p:nvPr>
        </p:nvSpPr>
        <p:spPr>
          <a:xfrm>
            <a:off x="914400" y="1447800"/>
            <a:ext cx="8121650" cy="4572000"/>
          </a:xfrm>
        </p:spPr>
        <p:txBody>
          <a:bodyPr/>
          <a:lstStyle/>
          <a:p>
            <a:pPr eaLnBrk="1" hangingPunct="1"/>
            <a:endParaRPr lang="pt-BR" altLang="en-US"/>
          </a:p>
          <a:p>
            <a:pPr eaLnBrk="1" hangingPunct="1"/>
            <a:r>
              <a:rPr lang="pt-BR" altLang="en-US"/>
              <a:t>Uma interface pode ser vista como sendo um </a:t>
            </a:r>
            <a:r>
              <a:rPr lang="pt-BR" altLang="en-US" b="1">
                <a:solidFill>
                  <a:srgbClr val="FF0000"/>
                </a:solidFill>
              </a:rPr>
              <a:t>contrato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estabelecido </a:t>
            </a:r>
            <a:r>
              <a:rPr lang="pt-BR" altLang="en-US" b="1">
                <a:solidFill>
                  <a:srgbClr val="FF0000"/>
                </a:solidFill>
              </a:rPr>
              <a:t>entre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 b="1">
                <a:solidFill>
                  <a:srgbClr val="0070C0"/>
                </a:solidFill>
              </a:rPr>
              <a:t>a classe </a:t>
            </a:r>
            <a:r>
              <a:rPr lang="pt-BR" altLang="en-US"/>
              <a:t>e </a:t>
            </a:r>
            <a:r>
              <a:rPr lang="pt-BR" altLang="en-US" b="1">
                <a:solidFill>
                  <a:srgbClr val="0070C0"/>
                </a:solidFill>
              </a:rPr>
              <a:t>a interface</a:t>
            </a:r>
            <a:r>
              <a:rPr lang="pt-BR" altLang="en-US"/>
              <a:t>...</a:t>
            </a:r>
            <a:endParaRPr lang="pt-BR" altLang="en-US"/>
          </a:p>
          <a:p>
            <a:pPr eaLnBrk="1" hangingPunct="1"/>
            <a:endParaRPr lang="pt-BR" altLang="en-US"/>
          </a:p>
          <a:p>
            <a:pPr eaLnBrk="1" hangingPunct="1"/>
            <a:r>
              <a:rPr lang="pt-BR" altLang="en-US"/>
              <a:t>Para utilizar uma interface, uma </a:t>
            </a:r>
            <a:r>
              <a:rPr lang="pt-BR" altLang="en-US" b="1">
                <a:solidFill>
                  <a:srgbClr val="0070C0"/>
                </a:solidFill>
              </a:rPr>
              <a:t>subclasse</a:t>
            </a:r>
            <a:r>
              <a:rPr lang="pt-BR" altLang="en-US">
                <a:solidFill>
                  <a:srgbClr val="0070C0"/>
                </a:solidFill>
              </a:rPr>
              <a:t> </a:t>
            </a:r>
            <a:r>
              <a:rPr lang="pt-BR" altLang="en-US" b="1">
                <a:solidFill>
                  <a:srgbClr val="FF0000"/>
                </a:solidFill>
              </a:rPr>
              <a:t>deve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especificar que </a:t>
            </a:r>
            <a:r>
              <a:rPr lang="pt-BR" altLang="en-US" b="1">
                <a:solidFill>
                  <a:srgbClr val="FF0000"/>
                </a:solidFill>
              </a:rPr>
              <a:t>implementa</a:t>
            </a:r>
            <a:r>
              <a:rPr lang="pt-BR" altLang="en-US">
                <a:solidFill>
                  <a:srgbClr val="FF0000"/>
                </a:solidFill>
              </a:rPr>
              <a:t> </a:t>
            </a:r>
            <a:r>
              <a:rPr lang="pt-BR" altLang="en-US"/>
              <a:t>(</a:t>
            </a:r>
            <a:r>
              <a:rPr lang="pt-BR" altLang="en-US" b="1" i="1">
                <a:solidFill>
                  <a:srgbClr val="7030A0"/>
                </a:solidFill>
              </a:rPr>
              <a:t>implements</a:t>
            </a:r>
            <a:r>
              <a:rPr lang="pt-BR" altLang="en-US"/>
              <a:t>) uma </a:t>
            </a:r>
            <a:r>
              <a:rPr lang="pt-BR" altLang="en-US" b="1">
                <a:solidFill>
                  <a:srgbClr val="0070C0"/>
                </a:solidFill>
              </a:rPr>
              <a:t>interface</a:t>
            </a:r>
            <a:r>
              <a:rPr lang="pt-BR" altLang="en-US"/>
              <a:t>.</a:t>
            </a:r>
            <a:endParaRPr lang="pt-BR" altLang="en-US"/>
          </a:p>
          <a:p>
            <a:pPr eaLnBrk="1" hangingPunct="1"/>
            <a:endParaRPr lang="pt-BR" altLang="en-US"/>
          </a:p>
          <a:p>
            <a:pPr eaLnBrk="1" hangingPunct="1"/>
            <a:endParaRPr lang="pt-BR" altLang="en-US"/>
          </a:p>
          <a:p>
            <a:pPr eaLnBrk="1" hangingPunct="1"/>
            <a:endParaRPr lang="pt-BR" altLang="en-US"/>
          </a:p>
        </p:txBody>
      </p:sp>
      <p:sp>
        <p:nvSpPr>
          <p:cNvPr id="15364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5E6071-F6EA-4966-A908-86DD628EE24F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 de Interface</a:t>
            </a:r>
            <a:endParaRPr lang="pt-BR" altLang="en-US"/>
          </a:p>
        </p:txBody>
      </p:sp>
      <p:grpSp>
        <p:nvGrpSpPr>
          <p:cNvPr id="16387" name="Grupo 9"/>
          <p:cNvGrpSpPr/>
          <p:nvPr/>
        </p:nvGrpSpPr>
        <p:grpSpPr bwMode="auto">
          <a:xfrm>
            <a:off x="2162175" y="1412875"/>
            <a:ext cx="5002213" cy="2087563"/>
            <a:chOff x="3347864" y="2283710"/>
            <a:chExt cx="2232248" cy="1136117"/>
          </a:xfrm>
        </p:grpSpPr>
        <p:sp>
          <p:nvSpPr>
            <p:cNvPr id="27" name="Retângulo 26"/>
            <p:cNvSpPr/>
            <p:nvPr/>
          </p:nvSpPr>
          <p:spPr>
            <a:xfrm>
              <a:off x="3347864" y="2283710"/>
              <a:ext cx="2232248" cy="31362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&lt;&lt; interface &gt;&gt;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Conta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347864" y="2597330"/>
              <a:ext cx="2232248" cy="23499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limitePadrao: double = 100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347864" y="2832329"/>
              <a:ext cx="2232248" cy="58749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VerSaldo(): double</a:t>
              </a:r>
              <a:endParaRPr lang="fr-FR" sz="20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Saque(valor: double): void</a:t>
              </a:r>
              <a:endParaRPr lang="fr-FR" sz="20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Deposito(valor: double): void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6388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F51EC4-4018-42AF-A5AA-6808BD3399AE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Espaço Reservado para Conteúdo 1"/>
          <p:cNvSpPr>
            <a:spLocks noGrp="true"/>
          </p:cNvSpPr>
          <p:nvPr>
            <p:ph sz="quarter" idx="1"/>
          </p:nvPr>
        </p:nvSpPr>
        <p:spPr>
          <a:xfrm>
            <a:off x="788988" y="3629025"/>
            <a:ext cx="7886700" cy="302418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2200" dirty="0">
                <a:solidFill>
                  <a:srgbClr val="000000"/>
                </a:solidFill>
              </a:rPr>
              <a:t>Implementando a interface </a:t>
            </a:r>
            <a:r>
              <a:rPr lang="pt-BR" altLang="en-US" sz="2200" b="1" dirty="0">
                <a:solidFill>
                  <a:srgbClr val="000000"/>
                </a:solidFill>
              </a:rPr>
              <a:t>Conta </a:t>
            </a:r>
            <a:r>
              <a:rPr lang="pt-BR" altLang="en-US" sz="2200" dirty="0">
                <a:solidFill>
                  <a:srgbClr val="000000"/>
                </a:solidFill>
              </a:rPr>
              <a:t>em Java:</a:t>
            </a:r>
            <a:endParaRPr lang="pt-BR" altLang="en-US" sz="2200" dirty="0">
              <a:solidFill>
                <a:srgbClr val="000000"/>
              </a:solidFill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endParaRPr lang="pt-BR" altLang="en-US" sz="11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Conta{ 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limitePadrao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= 100;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VerSaldo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();</a:t>
            </a:r>
            <a:endParaRPr lang="pt-BR" altLang="en-US" sz="2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void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Saque(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valor);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void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Deposito(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valor);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true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"/>
          <p:cNvSpPr txBox="true"/>
          <p:nvPr/>
        </p:nvSpPr>
        <p:spPr bwMode="auto">
          <a:xfrm>
            <a:off x="788988" y="3629025"/>
            <a:ext cx="7886700" cy="3024188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00B0F0"/>
              </a:buClr>
              <a:defRPr/>
            </a:pPr>
            <a:r>
              <a:rPr lang="pt-BR" altLang="en-US" sz="2200" dirty="0">
                <a:solidFill>
                  <a:srgbClr val="000000"/>
                </a:solidFill>
              </a:rPr>
              <a:t>Implementando a interface </a:t>
            </a:r>
            <a:r>
              <a:rPr lang="pt-BR" altLang="en-US" sz="2200" b="1" dirty="0">
                <a:solidFill>
                  <a:srgbClr val="000000"/>
                </a:solidFill>
              </a:rPr>
              <a:t>Conta </a:t>
            </a:r>
            <a:r>
              <a:rPr lang="pt-BR" altLang="en-US" sz="2200" dirty="0">
                <a:solidFill>
                  <a:srgbClr val="000000"/>
                </a:solidFill>
              </a:rPr>
              <a:t>em Java:</a:t>
            </a:r>
            <a:endParaRPr lang="pt-BR" altLang="en-US" sz="2200" dirty="0">
              <a:solidFill>
                <a:srgbClr val="000000"/>
              </a:solidFill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endParaRPr lang="pt-BR" altLang="en-US" sz="11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Conta{ 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limitePadrao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= 100;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VerSaldo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();</a:t>
            </a:r>
            <a:endParaRPr lang="pt-BR" altLang="en-US" sz="2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void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Saque(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valor);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void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Deposito(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valor);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18435" name="Título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 de Interface</a:t>
            </a:r>
            <a:endParaRPr lang="pt-BR" altLang="en-US"/>
          </a:p>
        </p:txBody>
      </p:sp>
      <p:grpSp>
        <p:nvGrpSpPr>
          <p:cNvPr id="18436" name="Grupo 9"/>
          <p:cNvGrpSpPr/>
          <p:nvPr/>
        </p:nvGrpSpPr>
        <p:grpSpPr bwMode="auto">
          <a:xfrm>
            <a:off x="2162175" y="1412875"/>
            <a:ext cx="5002213" cy="2087563"/>
            <a:chOff x="3347864" y="2283710"/>
            <a:chExt cx="2232248" cy="1136117"/>
          </a:xfrm>
        </p:grpSpPr>
        <p:sp>
          <p:nvSpPr>
            <p:cNvPr id="27" name="Retângulo 26"/>
            <p:cNvSpPr/>
            <p:nvPr/>
          </p:nvSpPr>
          <p:spPr>
            <a:xfrm>
              <a:off x="3347864" y="2283710"/>
              <a:ext cx="2232248" cy="31362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&lt;&lt; interface &gt;&gt;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Conta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347864" y="2597330"/>
              <a:ext cx="2232248" cy="23499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limitePadrao: double = 100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347864" y="2832329"/>
              <a:ext cx="2232248" cy="58749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VerSaldo(): double</a:t>
              </a:r>
              <a:endParaRPr lang="fr-FR" sz="20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Saque(valor: double): void</a:t>
              </a:r>
              <a:endParaRPr lang="fr-FR" sz="20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Deposito(valor: double): void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18437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D2FB4F-383C-4481-849C-37CCD88CCF4B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1058900" y="4221088"/>
            <a:ext cx="7484503" cy="40326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1058901" y="5022121"/>
            <a:ext cx="7484503" cy="1136362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Texto explicativo retangular com cantos arredondados 10"/>
          <p:cNvSpPr/>
          <p:nvPr/>
        </p:nvSpPr>
        <p:spPr bwMode="auto">
          <a:xfrm>
            <a:off x="179388" y="2852738"/>
            <a:ext cx="1800225" cy="576262"/>
          </a:xfrm>
          <a:prstGeom prst="wedgeRoundRectCallout">
            <a:avLst>
              <a:gd name="adj1" fmla="val 85439"/>
              <a:gd name="adj2" fmla="val 209496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Declaração da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Interface</a:t>
            </a:r>
            <a:endParaRPr lang="pt-BR" b="1" dirty="0">
              <a:latin typeface="+mj-lt"/>
            </a:endParaRPr>
          </a:p>
        </p:txBody>
      </p:sp>
      <p:sp>
        <p:nvSpPr>
          <p:cNvPr id="12" name="Texto explicativo retangular com cantos arredondados 11"/>
          <p:cNvSpPr/>
          <p:nvPr/>
        </p:nvSpPr>
        <p:spPr bwMode="auto">
          <a:xfrm>
            <a:off x="2124075" y="6018213"/>
            <a:ext cx="1655763" cy="647700"/>
          </a:xfrm>
          <a:prstGeom prst="wedgeRoundRectCallout">
            <a:avLst>
              <a:gd name="adj1" fmla="val -75365"/>
              <a:gd name="adj2" fmla="val -65789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Assinatura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dos Métodos</a:t>
            </a:r>
            <a:endParaRPr lang="pt-BR" b="1" dirty="0">
              <a:latin typeface="+mj-lt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1058900" y="4615225"/>
            <a:ext cx="7484503" cy="40689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Texto explicativo retangular com cantos arredondados 13"/>
          <p:cNvSpPr/>
          <p:nvPr/>
        </p:nvSpPr>
        <p:spPr bwMode="auto">
          <a:xfrm>
            <a:off x="6875463" y="3933825"/>
            <a:ext cx="2038350" cy="647700"/>
          </a:xfrm>
          <a:prstGeom prst="wedgeRoundRectCallout">
            <a:avLst>
              <a:gd name="adj1" fmla="val -70114"/>
              <a:gd name="adj2" fmla="val 71632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Declaração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 das Atributos</a:t>
            </a:r>
            <a:endParaRPr lang="pt-BR" b="1" dirty="0">
              <a:latin typeface="+mj-lt"/>
            </a:endParaRPr>
          </a:p>
        </p:txBody>
      </p:sp>
      <p:sp>
        <p:nvSpPr>
          <p:cNvPr id="3" name="Chave direita 2"/>
          <p:cNvSpPr/>
          <p:nvPr/>
        </p:nvSpPr>
        <p:spPr>
          <a:xfrm flipH="true">
            <a:off x="1336675" y="5033963"/>
            <a:ext cx="576263" cy="1139825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50825" y="3706813"/>
            <a:ext cx="8569325" cy="2386012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altLang="en-US" sz="2800" dirty="0">
                <a:solidFill>
                  <a:schemeClr val="tx1"/>
                </a:solidFill>
              </a:rPr>
              <a:t>Mas uma Interface...</a:t>
            </a:r>
            <a:endParaRPr lang="pt-BR" alt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pt-BR" altLang="en-US" sz="2400" b="1" dirty="0">
                <a:solidFill>
                  <a:srgbClr val="FF0000"/>
                </a:solidFill>
              </a:rPr>
              <a:t>Contêm apenas</a:t>
            </a:r>
            <a:r>
              <a:rPr lang="pt-BR" altLang="en-US" sz="2400" b="1" dirty="0"/>
              <a:t> </a:t>
            </a:r>
            <a:r>
              <a:rPr lang="pt-BR" altLang="en-US" sz="2400" b="1" dirty="0">
                <a:solidFill>
                  <a:srgbClr val="0070C0"/>
                </a:solidFill>
              </a:rPr>
              <a:t>métodos públicos abstratos</a:t>
            </a:r>
            <a:r>
              <a:rPr lang="pt-BR" altLang="en-US" sz="2400" dirty="0">
                <a:solidFill>
                  <a:schemeClr val="tx1"/>
                </a:solidFill>
              </a:rPr>
              <a:t>?</a:t>
            </a:r>
            <a:endParaRPr lang="pt-BR" altLang="en-US" sz="2400" dirty="0">
              <a:solidFill>
                <a:schemeClr val="tx1"/>
              </a:solidFill>
            </a:endParaRPr>
          </a:p>
          <a:p>
            <a:pPr marL="971550" lvl="2" indent="-514350" eaLnBrk="1" hangingPunct="1">
              <a:buFont typeface="Arial" panose="02080604020202020204" pitchFamily="34" charset="0"/>
              <a:buChar char="•"/>
              <a:defRPr/>
            </a:pPr>
            <a:r>
              <a:rPr lang="pt-BR" altLang="en-US" sz="2400" dirty="0">
                <a:solidFill>
                  <a:schemeClr val="tx1"/>
                </a:solidFill>
              </a:rPr>
              <a:t>Ex.: </a:t>
            </a:r>
            <a:r>
              <a:rPr lang="pt-BR" altLang="en-US" sz="2400" i="1" dirty="0">
                <a:solidFill>
                  <a:srgbClr val="7030A0"/>
                </a:solidFill>
              </a:rPr>
              <a:t>“</a:t>
            </a:r>
            <a:r>
              <a:rPr lang="pt-BR" altLang="en-US" sz="2400" i="1" dirty="0" err="1">
                <a:solidFill>
                  <a:srgbClr val="7030A0"/>
                </a:solidFill>
              </a:rPr>
              <a:t>public</a:t>
            </a:r>
            <a:r>
              <a:rPr lang="pt-BR" altLang="en-US" sz="2400" i="1" dirty="0">
                <a:solidFill>
                  <a:srgbClr val="7030A0"/>
                </a:solidFill>
              </a:rPr>
              <a:t> abstract </a:t>
            </a:r>
            <a:r>
              <a:rPr lang="pt-BR" altLang="en-US" sz="2400" i="1" dirty="0" err="1">
                <a:solidFill>
                  <a:srgbClr val="7030A0"/>
                </a:solidFill>
              </a:rPr>
              <a:t>void</a:t>
            </a:r>
            <a:r>
              <a:rPr lang="pt-BR" altLang="en-US" sz="2400" i="1" dirty="0">
                <a:solidFill>
                  <a:srgbClr val="7030A0"/>
                </a:solidFill>
              </a:rPr>
              <a:t> </a:t>
            </a:r>
            <a:r>
              <a:rPr lang="pt-BR" altLang="en-US" sz="2400" i="1" dirty="0" err="1">
                <a:solidFill>
                  <a:srgbClr val="7030A0"/>
                </a:solidFill>
              </a:rPr>
              <a:t>NomeDoMetodo</a:t>
            </a:r>
            <a:r>
              <a:rPr lang="pt-BR" altLang="en-US" sz="2400" i="1" dirty="0">
                <a:solidFill>
                  <a:srgbClr val="7030A0"/>
                </a:solidFill>
              </a:rPr>
              <a:t>();”</a:t>
            </a:r>
            <a:endParaRPr lang="pt-BR" altLang="en-US" sz="2400" dirty="0">
              <a:solidFill>
                <a:srgbClr val="7030A0"/>
              </a:solidFill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pt-BR" altLang="en-US" sz="2400" dirty="0">
                <a:solidFill>
                  <a:schemeClr val="tx1"/>
                </a:solidFill>
              </a:rPr>
              <a:t>Pode </a:t>
            </a:r>
            <a:r>
              <a:rPr lang="pt-BR" altLang="en-US" sz="2400" b="1" dirty="0">
                <a:solidFill>
                  <a:srgbClr val="FF0000"/>
                </a:solidFill>
              </a:rPr>
              <a:t>conter apenas </a:t>
            </a:r>
            <a:r>
              <a:rPr lang="pt-BR" altLang="en-US" sz="2400" b="1" dirty="0">
                <a:solidFill>
                  <a:srgbClr val="0070C0"/>
                </a:solidFill>
              </a:rPr>
              <a:t>variáveis/atributos constantes</a:t>
            </a:r>
            <a:r>
              <a:rPr lang="pt-BR" altLang="en-US" sz="2400" dirty="0">
                <a:solidFill>
                  <a:schemeClr val="tx1"/>
                </a:solidFill>
              </a:rPr>
              <a:t>?</a:t>
            </a:r>
            <a:endParaRPr lang="pt-BR" altLang="en-US" sz="2400" b="1" dirty="0">
              <a:solidFill>
                <a:srgbClr val="0070C0"/>
              </a:solidFill>
            </a:endParaRPr>
          </a:p>
          <a:p>
            <a:pPr marL="800100" lvl="1" indent="-342900" eaLnBrk="1" hangingPunct="1">
              <a:buFont typeface="Arial" panose="02080604020202020204" pitchFamily="34" charset="0"/>
              <a:buChar char="•"/>
              <a:defRPr/>
            </a:pPr>
            <a:r>
              <a:rPr lang="pt-BR" altLang="en-US" sz="2400" dirty="0">
                <a:solidFill>
                  <a:schemeClr val="tx1"/>
                </a:solidFill>
              </a:rPr>
              <a:t>Ex.: </a:t>
            </a:r>
            <a:r>
              <a:rPr lang="pt-BR" altLang="en-US" sz="2400" i="1" dirty="0">
                <a:solidFill>
                  <a:srgbClr val="7030A0"/>
                </a:solidFill>
              </a:rPr>
              <a:t>“</a:t>
            </a:r>
            <a:r>
              <a:rPr lang="pt-BR" altLang="en-US" sz="2400" i="1" dirty="0" err="1">
                <a:solidFill>
                  <a:srgbClr val="7030A0"/>
                </a:solidFill>
              </a:rPr>
              <a:t>public</a:t>
            </a:r>
            <a:r>
              <a:rPr lang="pt-BR" altLang="en-US" sz="2400" i="1" dirty="0">
                <a:solidFill>
                  <a:srgbClr val="7030A0"/>
                </a:solidFill>
              </a:rPr>
              <a:t> </a:t>
            </a:r>
            <a:r>
              <a:rPr lang="pt-BR" altLang="en-US" sz="2400" i="1" dirty="0" err="1">
                <a:solidFill>
                  <a:srgbClr val="7030A0"/>
                </a:solidFill>
              </a:rPr>
              <a:t>static</a:t>
            </a:r>
            <a:r>
              <a:rPr lang="pt-BR" altLang="en-US" sz="2400" i="1" dirty="0">
                <a:solidFill>
                  <a:srgbClr val="7030A0"/>
                </a:solidFill>
              </a:rPr>
              <a:t> final </a:t>
            </a:r>
            <a:r>
              <a:rPr lang="pt-BR" altLang="en-US" sz="2400" i="1" dirty="0" err="1">
                <a:solidFill>
                  <a:srgbClr val="7030A0"/>
                </a:solidFill>
              </a:rPr>
              <a:t>nomeDaConstante</a:t>
            </a:r>
            <a:r>
              <a:rPr lang="pt-BR" altLang="en-US" sz="2400" i="1" dirty="0">
                <a:solidFill>
                  <a:srgbClr val="7030A0"/>
                </a:solidFill>
              </a:rPr>
              <a:t>;”</a:t>
            </a:r>
            <a:endParaRPr lang="pt-BR" altLang="en-US" sz="2400" dirty="0">
              <a:solidFill>
                <a:srgbClr val="7030A0"/>
              </a:solidFill>
            </a:endParaRPr>
          </a:p>
          <a:p>
            <a:pPr algn="ctr" eaLnBrk="1" hangingPunct="1">
              <a:defRPr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true"/>
      <p:bldP spid="12" grpId="0" animBg="true"/>
      <p:bldP spid="14" grpId="0" animBg="true"/>
      <p:bldP spid="3" grpId="0" animBg="true"/>
      <p:bldP spid="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 de Interface</a:t>
            </a:r>
            <a:endParaRPr lang="pt-BR" altLang="en-US"/>
          </a:p>
        </p:txBody>
      </p:sp>
      <p:grpSp>
        <p:nvGrpSpPr>
          <p:cNvPr id="20483" name="Grupo 9"/>
          <p:cNvGrpSpPr/>
          <p:nvPr/>
        </p:nvGrpSpPr>
        <p:grpSpPr bwMode="auto">
          <a:xfrm>
            <a:off x="2162175" y="1412875"/>
            <a:ext cx="5002213" cy="2087563"/>
            <a:chOff x="3347864" y="2283710"/>
            <a:chExt cx="2232248" cy="1136117"/>
          </a:xfrm>
        </p:grpSpPr>
        <p:sp>
          <p:nvSpPr>
            <p:cNvPr id="27" name="Retângulo 26"/>
            <p:cNvSpPr/>
            <p:nvPr/>
          </p:nvSpPr>
          <p:spPr>
            <a:xfrm>
              <a:off x="3347864" y="2283710"/>
              <a:ext cx="2232248" cy="31362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&lt;&lt; interface &gt;&gt;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algn="ctr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Conta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347864" y="2597330"/>
              <a:ext cx="2232248" cy="23499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limitePadrao: double = 100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347864" y="2832329"/>
              <a:ext cx="2232248" cy="58749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VerSaldo(): double</a:t>
              </a:r>
              <a:endParaRPr lang="fr-FR" sz="20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Saque(valor: double): void</a:t>
              </a:r>
              <a:endParaRPr lang="fr-FR" sz="2000" i="1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fr-FR" sz="2000" i="1" dirty="0">
                  <a:solidFill>
                    <a:srgbClr val="000000"/>
                  </a:solidFill>
                </a:rPr>
                <a:t>+ Deposito(valor: double): void</a:t>
              </a:r>
              <a:endParaRPr lang="fr-FR" sz="2000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Espaço Reservado para Conteúdo 1"/>
          <p:cNvSpPr>
            <a:spLocks noGrp="true"/>
          </p:cNvSpPr>
          <p:nvPr>
            <p:ph sz="quarter" idx="1"/>
          </p:nvPr>
        </p:nvSpPr>
        <p:spPr>
          <a:xfrm>
            <a:off x="468313" y="3629025"/>
            <a:ext cx="8496300" cy="302418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buClr>
                <a:srgbClr val="00B0F0"/>
              </a:buClr>
              <a:defRPr/>
            </a:pPr>
            <a:r>
              <a:rPr lang="pt-BR" altLang="en-US" sz="2200" dirty="0">
                <a:solidFill>
                  <a:srgbClr val="000000"/>
                </a:solidFill>
              </a:rPr>
              <a:t>Implementando a interface </a:t>
            </a:r>
            <a:r>
              <a:rPr lang="pt-BR" altLang="en-US" sz="2200" b="1" dirty="0">
                <a:solidFill>
                  <a:srgbClr val="000000"/>
                </a:solidFill>
              </a:rPr>
              <a:t>Conta </a:t>
            </a:r>
            <a:r>
              <a:rPr lang="pt-BR" altLang="en-US" sz="2200" dirty="0">
                <a:solidFill>
                  <a:srgbClr val="000000"/>
                </a:solidFill>
              </a:rPr>
              <a:t>em Java:</a:t>
            </a:r>
            <a:endParaRPr lang="pt-BR" altLang="en-US" sz="2200" dirty="0">
              <a:solidFill>
                <a:srgbClr val="000000"/>
              </a:solidFill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endParaRPr lang="pt-BR" altLang="en-US" sz="11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interface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Conta{ 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final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limitePadrao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abstract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VerSaldo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();</a:t>
            </a:r>
            <a:endParaRPr lang="pt-BR" altLang="en-US" sz="2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abstract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void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Saque(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valor);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en-US" sz="22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en-US" sz="22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abstract 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void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Deposito(</a:t>
            </a:r>
            <a:r>
              <a:rPr lang="pt-BR" altLang="en-US" sz="2200" dirty="0" err="1">
                <a:solidFill>
                  <a:srgbClr val="002060"/>
                </a:solidFill>
                <a:latin typeface="Courier New" panose="02070309020205020404" pitchFamily="49" charset="0"/>
              </a:rPr>
              <a:t>double</a:t>
            </a: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 valor);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buFont typeface="Franklin Gothic Book"/>
              <a:buAutoNum type="arabicPeriod"/>
              <a:defRPr/>
            </a:pPr>
            <a:r>
              <a:rPr lang="pt-BR" altLang="en-US" sz="2200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pt-BR" altLang="en-US" sz="22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tângulo 9"/>
          <p:cNvSpPr/>
          <p:nvPr/>
        </p:nvSpPr>
        <p:spPr bwMode="auto">
          <a:xfrm>
            <a:off x="683568" y="5022120"/>
            <a:ext cx="8225916" cy="1515999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Retângulo 12"/>
          <p:cNvSpPr/>
          <p:nvPr/>
        </p:nvSpPr>
        <p:spPr bwMode="auto">
          <a:xfrm>
            <a:off x="683568" y="4615225"/>
            <a:ext cx="8225916" cy="40689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Texto explicativo retangular com cantos arredondados 17"/>
          <p:cNvSpPr/>
          <p:nvPr/>
        </p:nvSpPr>
        <p:spPr bwMode="auto">
          <a:xfrm>
            <a:off x="7164388" y="3679825"/>
            <a:ext cx="1749425" cy="649288"/>
          </a:xfrm>
          <a:prstGeom prst="wedgeRoundRectCallout">
            <a:avLst>
              <a:gd name="adj1" fmla="val -151353"/>
              <a:gd name="adj2" fmla="val 108113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Atributos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Constantes</a:t>
            </a:r>
            <a:endParaRPr lang="pt-BR" b="1" dirty="0">
              <a:latin typeface="+mj-lt"/>
            </a:endParaRPr>
          </a:p>
        </p:txBody>
      </p:sp>
      <p:sp>
        <p:nvSpPr>
          <p:cNvPr id="17" name="Texto explicativo retangular com cantos arredondados 16"/>
          <p:cNvSpPr/>
          <p:nvPr/>
        </p:nvSpPr>
        <p:spPr bwMode="auto">
          <a:xfrm>
            <a:off x="539750" y="3525838"/>
            <a:ext cx="1473200" cy="957262"/>
          </a:xfrm>
          <a:prstGeom prst="wedgeRoundRectCallout">
            <a:avLst>
              <a:gd name="adj1" fmla="val -4709"/>
              <a:gd name="adj2" fmla="val 13923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Métodos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Públicos e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Abstratos</a:t>
            </a:r>
            <a:endParaRPr lang="pt-BR" b="1" dirty="0">
              <a:latin typeface="+mj-lt"/>
            </a:endParaRPr>
          </a:p>
        </p:txBody>
      </p:sp>
      <p:sp>
        <p:nvSpPr>
          <p:cNvPr id="20493" name="Espaço Reservado para Número de Slide 1"/>
          <p:cNvSpPr>
            <a:spLocks noGrp="true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55F517-F8DF-48F5-8D54-99831FECBF04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4" name="Chave direita 13"/>
          <p:cNvSpPr/>
          <p:nvPr/>
        </p:nvSpPr>
        <p:spPr>
          <a:xfrm flipH="true">
            <a:off x="1116013" y="5078413"/>
            <a:ext cx="282575" cy="1087437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11188" y="2528888"/>
            <a:ext cx="8064500" cy="1692275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altLang="en-US" sz="2800" dirty="0">
                <a:solidFill>
                  <a:schemeClr val="tx1"/>
                </a:solidFill>
              </a:rPr>
              <a:t>Quando eu crio uma Interface, implicitamente... </a:t>
            </a:r>
            <a:endParaRPr lang="pt-BR" altLang="en-US" sz="28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pt-BR" altLang="en-US" sz="2400" dirty="0">
                <a:solidFill>
                  <a:schemeClr val="tx1"/>
                </a:solidFill>
              </a:rPr>
              <a:t>Os </a:t>
            </a:r>
            <a:r>
              <a:rPr lang="pt-BR" altLang="en-US" sz="2400" b="1" dirty="0">
                <a:solidFill>
                  <a:srgbClr val="0070C0"/>
                </a:solidFill>
              </a:rPr>
              <a:t>Atributos</a:t>
            </a:r>
            <a:r>
              <a:rPr lang="pt-BR" altLang="en-US" sz="2400" dirty="0">
                <a:solidFill>
                  <a:srgbClr val="0070C0"/>
                </a:solidFill>
              </a:rPr>
              <a:t> </a:t>
            </a:r>
            <a:r>
              <a:rPr lang="pt-BR" altLang="en-US" sz="2400" dirty="0">
                <a:solidFill>
                  <a:srgbClr val="FF0000"/>
                </a:solidFill>
              </a:rPr>
              <a:t>passam a ser </a:t>
            </a:r>
            <a:r>
              <a:rPr lang="pt-BR" altLang="en-US" sz="2400" b="1" dirty="0">
                <a:solidFill>
                  <a:srgbClr val="0070C0"/>
                </a:solidFill>
              </a:rPr>
              <a:t>Constantes</a:t>
            </a:r>
            <a:r>
              <a:rPr lang="pt-BR" altLang="en-US" sz="2400" dirty="0">
                <a:solidFill>
                  <a:schemeClr val="tx1"/>
                </a:solidFill>
              </a:rPr>
              <a:t>; e</a:t>
            </a:r>
            <a:endParaRPr lang="pt-BR" altLang="en-US" sz="2400" dirty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pt-BR" altLang="en-US" sz="2400" dirty="0">
                <a:solidFill>
                  <a:schemeClr val="tx1"/>
                </a:solidFill>
              </a:rPr>
              <a:t>O  </a:t>
            </a:r>
            <a:r>
              <a:rPr lang="pt-BR" altLang="en-US" sz="2400" b="1" dirty="0">
                <a:solidFill>
                  <a:srgbClr val="0070C0"/>
                </a:solidFill>
              </a:rPr>
              <a:t>Métodos</a:t>
            </a:r>
            <a:r>
              <a:rPr lang="pt-BR" altLang="en-US" sz="2400" dirty="0">
                <a:solidFill>
                  <a:srgbClr val="0070C0"/>
                </a:solidFill>
              </a:rPr>
              <a:t> </a:t>
            </a:r>
            <a:r>
              <a:rPr lang="pt-BR" altLang="en-US" sz="2400" dirty="0">
                <a:solidFill>
                  <a:srgbClr val="FF0000"/>
                </a:solidFill>
              </a:rPr>
              <a:t>passam a ser </a:t>
            </a:r>
            <a:r>
              <a:rPr lang="pt-BR" altLang="en-US" sz="2400" b="1" dirty="0">
                <a:solidFill>
                  <a:srgbClr val="0070C0"/>
                </a:solidFill>
              </a:rPr>
              <a:t>Públicos</a:t>
            </a:r>
            <a:r>
              <a:rPr lang="pt-BR" altLang="en-US" sz="2400" dirty="0">
                <a:solidFill>
                  <a:schemeClr val="tx1"/>
                </a:solidFill>
              </a:rPr>
              <a:t> e</a:t>
            </a:r>
            <a:r>
              <a:rPr lang="pt-BR" altLang="en-US" sz="2400" b="1" dirty="0">
                <a:solidFill>
                  <a:srgbClr val="0070C0"/>
                </a:solidFill>
              </a:rPr>
              <a:t> Abstratos</a:t>
            </a:r>
            <a:r>
              <a:rPr lang="pt-BR" altLang="en-US" sz="2400" dirty="0">
                <a:solidFill>
                  <a:schemeClr val="tx1"/>
                </a:solidFill>
              </a:rPr>
              <a:t>.</a:t>
            </a:r>
            <a:endParaRPr lang="pt-BR" alt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true"/>
      <p:bldP spid="17" grpId="0" animBg="true"/>
      <p:bldP spid="14" grpId="0" animBg="true"/>
      <p:bldP spid="20" grpId="0" animBg="tru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true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7461</Words>
  <Application>WPS Presentation</Application>
  <PresentationFormat>Apresentação na tela (4:3)</PresentationFormat>
  <Paragraphs>418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SimSun</vt:lpstr>
      <vt:lpstr>Wingdings</vt:lpstr>
      <vt:lpstr>Lucida Sans Unicode</vt:lpstr>
      <vt:lpstr>Bitstream Vera Sans</vt:lpstr>
      <vt:lpstr>Nimbus Roman No9 L</vt:lpstr>
      <vt:lpstr>Lucida Sans Unicode</vt:lpstr>
      <vt:lpstr>Gubbi</vt:lpstr>
      <vt:lpstr>Franklin Gothic Book</vt:lpstr>
      <vt:lpstr>Wingdings 2</vt:lpstr>
      <vt:lpstr>Perpetua</vt:lpstr>
      <vt:lpstr>Calibri</vt:lpstr>
      <vt:lpstr>DejaVu Sans</vt:lpstr>
      <vt:lpstr>Franklin Gothic Book</vt:lpstr>
      <vt:lpstr>Courier New</vt:lpstr>
      <vt:lpstr>Times New Roman</vt:lpstr>
      <vt:lpstr>Courier New</vt:lpstr>
      <vt:lpstr>微软雅黑</vt:lpstr>
      <vt:lpstr>Droid Sans Fallback</vt:lpstr>
      <vt:lpstr>Arial Unicode MS</vt:lpstr>
      <vt:lpstr>Capital Próprio</vt:lpstr>
      <vt:lpstr>POO – Interfaces</vt:lpstr>
      <vt:lpstr>Tópicos da Aula</vt:lpstr>
      <vt:lpstr>Interfaces</vt:lpstr>
      <vt:lpstr>Interfaces</vt:lpstr>
      <vt:lpstr>Interfaces</vt:lpstr>
      <vt:lpstr>Interfaces</vt:lpstr>
      <vt:lpstr>Exemplo de Interface</vt:lpstr>
      <vt:lpstr>Exemplo de Interface</vt:lpstr>
      <vt:lpstr>Exemplo de Interface</vt:lpstr>
      <vt:lpstr>Interface – Representação UML</vt:lpstr>
      <vt:lpstr>Interface – Representação UML</vt:lpstr>
      <vt:lpstr>Exemplo de Interface em Java</vt:lpstr>
      <vt:lpstr>Exemplo de Interface em Java</vt:lpstr>
      <vt:lpstr>Exemplo de Interface em Java</vt:lpstr>
      <vt:lpstr>Interfaces versus Classes Abstratas</vt:lpstr>
      <vt:lpstr>Interfaces versus Classes Abstratas</vt:lpstr>
      <vt:lpstr>Vamos para a Prática!!!</vt:lpstr>
      <vt:lpstr>Implementação do Exemplo Prático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683</cp:revision>
  <dcterms:created xsi:type="dcterms:W3CDTF">2021-05-25T01:23:10Z</dcterms:created>
  <dcterms:modified xsi:type="dcterms:W3CDTF">2021-05-25T01:23:10Z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1046-11.1.0.10161</vt:lpwstr>
  </property>
</Properties>
</file>