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</p:sldMasterIdLst>
  <p:notesMasterIdLst>
    <p:notesMasterId r:id="rId19"/>
  </p:notesMasterIdLst>
  <p:handoutMasterIdLst>
    <p:handoutMasterId r:id="rId20"/>
  </p:handoutMasterIdLst>
  <p:sldIdLst>
    <p:sldId id="389" r:id="rId2"/>
    <p:sldId id="257" r:id="rId3"/>
    <p:sldId id="379" r:id="rId4"/>
    <p:sldId id="277" r:id="rId5"/>
    <p:sldId id="373" r:id="rId6"/>
    <p:sldId id="386" r:id="rId7"/>
    <p:sldId id="383" r:id="rId8"/>
    <p:sldId id="392" r:id="rId9"/>
    <p:sldId id="384" r:id="rId10"/>
    <p:sldId id="393" r:id="rId11"/>
    <p:sldId id="391" r:id="rId12"/>
    <p:sldId id="395" r:id="rId13"/>
    <p:sldId id="394" r:id="rId14"/>
    <p:sldId id="390" r:id="rId15"/>
    <p:sldId id="268" r:id="rId16"/>
    <p:sldId id="387" r:id="rId17"/>
    <p:sldId id="388" r:id="rId1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  <a:srgbClr val="0000CC"/>
    <a:srgbClr val="EAEAE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A2704BBA-3B91-450E-B458-BBC3478038CA}" type="datetimeFigureOut">
              <a:rPr lang="pt-BR"/>
              <a:pPr>
                <a:defRPr/>
              </a:pPr>
              <a:t>22/05/2017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2FDA3F4-06DF-4899-B814-B040C28F0AB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6064119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143970E0-0B44-4F9F-9D3F-F1DC0C77F462}" type="datetimeFigureOut">
              <a:rPr lang="pt-BR"/>
              <a:pPr>
                <a:defRPr/>
              </a:pPr>
              <a:t>22/05/2017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822FB0E-5938-48F5-83DE-B78DAF1D6D7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267726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pt-BR"/>
          </a:p>
        </p:txBody>
      </p:sp>
      <p:sp>
        <p:nvSpPr>
          <p:cNvPr id="922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Linguagem de Programação I</a:t>
            </a:r>
          </a:p>
        </p:txBody>
      </p:sp>
      <p:sp>
        <p:nvSpPr>
          <p:cNvPr id="9221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Prof. Me. Fernando Roberto Proença</a:t>
            </a:r>
          </a:p>
        </p:txBody>
      </p:sp>
      <p:sp>
        <p:nvSpPr>
          <p:cNvPr id="9222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9D55D040-8672-46B1-9E5F-7377733AD8BD}" type="slidenum">
              <a:rPr lang="pt-BR" altLang="pt-BR"/>
              <a:pPr/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9858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n-US"/>
              <a:t>Prof. Me. Fernando Roberto Proença</a:t>
            </a:r>
          </a:p>
        </p:txBody>
      </p:sp>
      <p:sp>
        <p:nvSpPr>
          <p:cNvPr id="11269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74AF13B7-CB43-40EC-A20F-5010D297D441}" type="slidenum">
              <a:rPr lang="pt-BR" altLang="en-US"/>
              <a:pPr/>
              <a:t>2</a:t>
            </a:fld>
            <a:endParaRPr lang="pt-BR" altLang="en-US"/>
          </a:p>
        </p:txBody>
      </p:sp>
      <p:sp>
        <p:nvSpPr>
          <p:cNvPr id="1127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n-US"/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41544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23556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Linguagem de Programação I</a:t>
            </a:r>
          </a:p>
        </p:txBody>
      </p:sp>
      <p:sp>
        <p:nvSpPr>
          <p:cNvPr id="23557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Prof. Me. Fernando Roberto Proença</a:t>
            </a:r>
          </a:p>
        </p:txBody>
      </p:sp>
      <p:sp>
        <p:nvSpPr>
          <p:cNvPr id="23558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B76EB139-B898-4049-AECF-88002AB3D44D}" type="slidenum">
              <a:rPr lang="pt-BR" altLang="pt-BR"/>
              <a:pPr/>
              <a:t>12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27549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n-US"/>
              <a:t>Prof. Me. Fernando Roberto Proença</a:t>
            </a:r>
          </a:p>
        </p:txBody>
      </p:sp>
      <p:sp>
        <p:nvSpPr>
          <p:cNvPr id="26629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CDA8C4E3-AD5A-4CE5-AC45-CDE6336BE80A}" type="slidenum">
              <a:rPr lang="pt-BR" altLang="en-US"/>
              <a:pPr/>
              <a:t>14</a:t>
            </a:fld>
            <a:endParaRPr lang="pt-BR" altLang="en-US"/>
          </a:p>
        </p:txBody>
      </p:sp>
      <p:sp>
        <p:nvSpPr>
          <p:cNvPr id="2663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n-US"/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3117775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n-US"/>
              <a:t>Prof. Me. Fernando Roberto Proença</a:t>
            </a:r>
          </a:p>
        </p:txBody>
      </p:sp>
      <p:sp>
        <p:nvSpPr>
          <p:cNvPr id="28677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DB48694B-8CC7-4619-9184-DD5B8FAD69B0}" type="slidenum">
              <a:rPr lang="pt-BR" altLang="en-US"/>
              <a:pPr/>
              <a:t>15</a:t>
            </a:fld>
            <a:endParaRPr lang="pt-BR" altLang="en-US"/>
          </a:p>
        </p:txBody>
      </p:sp>
      <p:sp>
        <p:nvSpPr>
          <p:cNvPr id="28678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n-US"/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3158667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4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n-US"/>
              <a:t>Prof. Me. Fernando Roberto Proença</a:t>
            </a:r>
          </a:p>
        </p:txBody>
      </p:sp>
      <p:sp>
        <p:nvSpPr>
          <p:cNvPr id="30725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7CAC60AC-204B-41AA-ABE3-67DEDF72560B}" type="slidenum">
              <a:rPr lang="pt-BR" altLang="en-US"/>
              <a:pPr/>
              <a:t>16</a:t>
            </a:fld>
            <a:endParaRPr lang="pt-BR" altLang="en-US"/>
          </a:p>
        </p:txBody>
      </p:sp>
      <p:sp>
        <p:nvSpPr>
          <p:cNvPr id="30726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n-US"/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2488385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n-US"/>
              <a:t>Prof. Me. Fernando Roberto Proença</a:t>
            </a:r>
          </a:p>
        </p:txBody>
      </p:sp>
      <p:sp>
        <p:nvSpPr>
          <p:cNvPr id="32773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5B4C3E1F-7E83-482C-8EF8-D05627DC8F92}" type="slidenum">
              <a:rPr lang="pt-BR" altLang="en-US"/>
              <a:pPr/>
              <a:t>17</a:t>
            </a:fld>
            <a:endParaRPr lang="pt-BR" altLang="en-US"/>
          </a:p>
        </p:txBody>
      </p:sp>
      <p:sp>
        <p:nvSpPr>
          <p:cNvPr id="32774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en-US"/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3732239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36046-2A9F-44F7-AE07-54E5360CDF1D}" type="datetime1">
              <a:rPr lang="pt-BR"/>
              <a:pPr>
                <a:defRPr/>
              </a:pPr>
              <a:t>22/05/2017</a:t>
            </a:fld>
            <a:endParaRPr lang="pt-BR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2D92A7-015A-4F80-928B-139DD9595C1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1569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ADD42-B263-4C51-952F-7511A078CCC4}" type="datetime1">
              <a:rPr lang="pt-BR"/>
              <a:pPr>
                <a:defRPr/>
              </a:pPr>
              <a:t>22/05/2017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CAA53-1496-47AC-B380-57CC1C84866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1442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6EC99A-6C9E-4C7F-B4B8-0D5799780321}" type="datetime1">
              <a:rPr lang="pt-BR"/>
              <a:pPr>
                <a:defRPr/>
              </a:pPr>
              <a:t>22/05/2017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46FB95-69C5-4CBE-81DB-B45F3B9C3BD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78802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24ED3-74F0-4C7F-8971-624CE1576FD4}" type="datetime1">
              <a:rPr lang="pt-BR"/>
              <a:pPr>
                <a:defRPr/>
              </a:pPr>
              <a:t>22/05/2017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4338C-EEAB-4CCF-BAD4-EC0C9FD892A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38243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D5DBE-8EB8-44A6-B9D6-E2B93972AD85}" type="datetime1">
              <a:rPr lang="pt-BR"/>
              <a:pPr>
                <a:defRPr/>
              </a:pPr>
              <a:t>22/05/2017</a:t>
            </a:fld>
            <a:endParaRPr lang="pt-BR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48733BF-9375-4D62-9A1F-29DA1DF8C8C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810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C7098-AD7A-4761-A966-E86564F71FDE}" type="datetime1">
              <a:rPr lang="pt-BR"/>
              <a:pPr>
                <a:defRPr/>
              </a:pPr>
              <a:t>22/05/2017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FC2FD-4B05-4CB7-AED3-72E8A9C81AE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5551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D2D6B-231D-4E32-BFFD-CEC4E2500826}" type="datetime1">
              <a:rPr lang="pt-BR"/>
              <a:pPr>
                <a:defRPr/>
              </a:pPr>
              <a:t>22/05/2017</a:t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87661-13A6-4469-A828-315E472CDB5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5158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57F06-D3A0-49C5-9385-705F14880ADA}" type="datetime1">
              <a:rPr lang="pt-BR"/>
              <a:pPr>
                <a:defRPr/>
              </a:pPr>
              <a:t>22/05/2017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B8334-CC89-46AE-A5D9-DDE495A1815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8055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E65EB-8441-49EA-BB3C-45AFD45C549F}" type="datetime1">
              <a:rPr lang="pt-BR"/>
              <a:pPr>
                <a:defRPr/>
              </a:pPr>
              <a:t>22/05/2017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6AC09-01D9-4948-A4CD-C12A4412C9F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8866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8611C-15C2-4A56-ACE5-7B72D54DB871}" type="datetime1">
              <a:rPr lang="pt-BR"/>
              <a:pPr>
                <a:defRPr/>
              </a:pPr>
              <a:t>22/05/2017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3ADD806-DE05-48F6-A6BB-DF4DA754F16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88810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21B5-49B5-4DF2-B9AE-D41D4D2ADB42}" type="datetime1">
              <a:rPr lang="pt-BR"/>
              <a:pPr>
                <a:defRPr/>
              </a:pPr>
              <a:t>22/05/2017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F773F03-6F89-4FCD-9E69-F14656901C6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9822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título mestre</a:t>
            </a:r>
            <a:endParaRPr lang="en-US" altLang="en-US"/>
          </a:p>
        </p:txBody>
      </p:sp>
      <p:sp>
        <p:nvSpPr>
          <p:cNvPr id="1029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  <a:endParaRPr lang="en-US" alt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fld id="{0699119C-4BDA-4A35-9165-05755DD1F735}" type="datetime1">
              <a:rPr lang="pt-BR"/>
              <a:pPr>
                <a:defRPr/>
              </a:pPr>
              <a:t>22/05/2017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F5A4B36-FBB9-49E4-A1BB-E82AAC4F7AF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04" r:id="rId2"/>
    <p:sldLayoutId id="2147484512" r:id="rId3"/>
    <p:sldLayoutId id="2147484505" r:id="rId4"/>
    <p:sldLayoutId id="2147484506" r:id="rId5"/>
    <p:sldLayoutId id="2147484507" r:id="rId6"/>
    <p:sldLayoutId id="2147484508" r:id="rId7"/>
    <p:sldLayoutId id="2147484513" r:id="rId8"/>
    <p:sldLayoutId id="2147484514" r:id="rId9"/>
    <p:sldLayoutId id="2147484509" r:id="rId10"/>
    <p:sldLayoutId id="214748451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DCEDC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2"/>
          <p:cNvSpPr>
            <a:spLocks noGrp="1"/>
          </p:cNvSpPr>
          <p:nvPr>
            <p:ph type="subTitle" idx="1"/>
          </p:nvPr>
        </p:nvSpPr>
        <p:spPr>
          <a:xfrm>
            <a:off x="298450" y="3284538"/>
            <a:ext cx="8564563" cy="1873250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tx1"/>
                </a:solidFill>
              </a:rPr>
              <a:t>Disciplina: </a:t>
            </a:r>
            <a:r>
              <a:rPr lang="pt-BR" altLang="pt-BR" sz="3200" dirty="0">
                <a:solidFill>
                  <a:schemeClr val="tx1"/>
                </a:solidFill>
              </a:rPr>
              <a:t>Linguagem de Programação I</a:t>
            </a:r>
          </a:p>
          <a:p>
            <a:pPr eaLnBrk="1" hangingPunct="1"/>
            <a:endParaRPr lang="pt-BR" altLang="pt-BR" sz="1600" dirty="0">
              <a:solidFill>
                <a:schemeClr val="tx1"/>
              </a:solidFill>
            </a:endParaRPr>
          </a:p>
        </p:txBody>
      </p:sp>
      <p:sp>
        <p:nvSpPr>
          <p:cNvPr id="8195" name="Título 1"/>
          <p:cNvSpPr>
            <a:spLocks noGrp="1"/>
          </p:cNvSpPr>
          <p:nvPr>
            <p:ph type="ctrTitle"/>
          </p:nvPr>
        </p:nvSpPr>
        <p:spPr>
          <a:xfrm>
            <a:off x="298450" y="1557338"/>
            <a:ext cx="8564563" cy="1376362"/>
          </a:xfrm>
        </p:spPr>
        <p:txBody>
          <a:bodyPr/>
          <a:lstStyle/>
          <a:p>
            <a:pPr eaLnBrk="1" hangingPunct="1"/>
            <a:r>
              <a:rPr lang="pt-BR" altLang="pt-BR" sz="5400"/>
              <a:t>POO – Herança Múltipla</a:t>
            </a:r>
            <a:endParaRPr lang="pt-BR" altLang="pt-BR" sz="5400" i="1"/>
          </a:p>
        </p:txBody>
      </p:sp>
      <p:pic>
        <p:nvPicPr>
          <p:cNvPr id="819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73700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300663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Imagem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5370513"/>
            <a:ext cx="1065212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Subtítulo 2"/>
          <p:cNvSpPr txBox="1">
            <a:spLocks/>
          </p:cNvSpPr>
          <p:nvPr/>
        </p:nvSpPr>
        <p:spPr bwMode="auto">
          <a:xfrm>
            <a:off x="87313" y="458788"/>
            <a:ext cx="8964612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None/>
            </a:pPr>
            <a:endParaRPr lang="en-US" altLang="pt-BR" sz="320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Interface Trabalhador em Java...</a:t>
            </a:r>
          </a:p>
        </p:txBody>
      </p:sp>
      <p:sp>
        <p:nvSpPr>
          <p:cNvPr id="32" name="Espaço Reservado para Conteúdo 1"/>
          <p:cNvSpPr txBox="1">
            <a:spLocks/>
          </p:cNvSpPr>
          <p:nvPr/>
        </p:nvSpPr>
        <p:spPr bwMode="auto">
          <a:xfrm>
            <a:off x="214313" y="1628775"/>
            <a:ext cx="8748712" cy="4248150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/>
          <a:lstStyle>
            <a:lvl1pPr marL="273050" indent="-273050" algn="l" rtl="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fontAlgn="base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ADCEDC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17538" lvl="1" indent="-342900" eaLnBrk="1" hangingPunct="1">
              <a:lnSpc>
                <a:spcPct val="90000"/>
              </a:lnSpc>
              <a:buClr>
                <a:srgbClr val="DA1F28"/>
              </a:buClr>
              <a:buFont typeface="+mj-lt"/>
              <a:buAutoNum type="arabicPeriod"/>
              <a:defRPr/>
            </a:pPr>
            <a:endParaRPr lang="pt-BR" sz="2200" dirty="0">
              <a:solidFill>
                <a:srgbClr val="002060"/>
              </a:solidFill>
              <a:latin typeface="Courier New"/>
            </a:endParaRPr>
          </a:p>
          <a:p>
            <a:pPr marL="617538" lvl="1" indent="-342900" eaLnBrk="1" hangingPunct="1">
              <a:lnSpc>
                <a:spcPct val="150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pt-BR" sz="2200" dirty="0" err="1">
                <a:solidFill>
                  <a:srgbClr val="002060"/>
                </a:solidFill>
                <a:latin typeface="Courier New"/>
              </a:rPr>
              <a:t>public</a:t>
            </a:r>
            <a:r>
              <a:rPr lang="pt-BR" sz="2200" dirty="0">
                <a:solidFill>
                  <a:srgbClr val="002060"/>
                </a:solidFill>
                <a:latin typeface="Courier New"/>
              </a:rPr>
              <a:t> interface Trabalhador</a:t>
            </a:r>
            <a:r>
              <a:rPr lang="pt-BR" sz="2200" b="1" i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pt-BR" sz="2200" dirty="0">
                <a:solidFill>
                  <a:srgbClr val="002060"/>
                </a:solidFill>
                <a:latin typeface="Courier New"/>
              </a:rPr>
              <a:t>{ </a:t>
            </a:r>
          </a:p>
          <a:p>
            <a:pPr marL="617538" lvl="1" indent="-342900" eaLnBrk="1" hangingPunct="1">
              <a:lnSpc>
                <a:spcPct val="150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2200" dirty="0">
                <a:solidFill>
                  <a:srgbClr val="002060"/>
                </a:solidFill>
                <a:latin typeface="Courier New"/>
              </a:rPr>
              <a:t>  public static final double </a:t>
            </a:r>
            <a:r>
              <a:rPr lang="en-US" sz="2200" dirty="0" err="1">
                <a:solidFill>
                  <a:srgbClr val="002060"/>
                </a:solidFill>
                <a:latin typeface="Courier New"/>
              </a:rPr>
              <a:t>salarioBase</a:t>
            </a:r>
            <a:r>
              <a:rPr lang="en-US" sz="2200" dirty="0">
                <a:solidFill>
                  <a:srgbClr val="002060"/>
                </a:solidFill>
                <a:latin typeface="Courier New"/>
              </a:rPr>
              <a:t> = 880;</a:t>
            </a:r>
          </a:p>
          <a:p>
            <a:pPr marL="617538" lvl="1" indent="-342900" eaLnBrk="1" hangingPunct="1">
              <a:lnSpc>
                <a:spcPct val="150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2200" dirty="0">
                <a:solidFill>
                  <a:srgbClr val="002060"/>
                </a:solidFill>
                <a:latin typeface="Courier New"/>
              </a:rPr>
              <a:t>  public abstract void </a:t>
            </a:r>
            <a:r>
              <a:rPr lang="en-US" sz="2200" dirty="0" err="1">
                <a:solidFill>
                  <a:srgbClr val="002060"/>
                </a:solidFill>
                <a:latin typeface="Courier New"/>
              </a:rPr>
              <a:t>ReceberSalario</a:t>
            </a:r>
            <a:r>
              <a:rPr lang="en-US" sz="2200" dirty="0">
                <a:solidFill>
                  <a:srgbClr val="002060"/>
                </a:solidFill>
                <a:latin typeface="Courier New"/>
              </a:rPr>
              <a:t>();</a:t>
            </a:r>
          </a:p>
          <a:p>
            <a:pPr marL="617538" lvl="1" indent="-342900" eaLnBrk="1" hangingPunct="1">
              <a:lnSpc>
                <a:spcPct val="150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en-US" sz="2200" dirty="0">
                <a:solidFill>
                  <a:srgbClr val="002060"/>
                </a:solidFill>
                <a:latin typeface="Courier New"/>
              </a:rPr>
              <a:t>  public abstract void </a:t>
            </a:r>
            <a:r>
              <a:rPr lang="pt-BR" sz="2200" dirty="0">
                <a:solidFill>
                  <a:srgbClr val="002060"/>
                </a:solidFill>
                <a:latin typeface="Courier New"/>
              </a:rPr>
              <a:t>Adiantamento(</a:t>
            </a:r>
            <a:r>
              <a:rPr lang="pt-BR" sz="2200" dirty="0" err="1">
                <a:solidFill>
                  <a:srgbClr val="002060"/>
                </a:solidFill>
                <a:latin typeface="Courier New"/>
              </a:rPr>
              <a:t>double</a:t>
            </a:r>
            <a:r>
              <a:rPr lang="pt-BR" sz="2200" dirty="0">
                <a:solidFill>
                  <a:srgbClr val="002060"/>
                </a:solidFill>
                <a:latin typeface="Courier New"/>
              </a:rPr>
              <a:t>    </a:t>
            </a:r>
          </a:p>
          <a:p>
            <a:pPr marL="617538" lvl="1" indent="-342900" eaLnBrk="1" hangingPunct="1">
              <a:lnSpc>
                <a:spcPct val="150000"/>
              </a:lnSpc>
              <a:buClr>
                <a:srgbClr val="DA1F28"/>
              </a:buClr>
              <a:buFont typeface="Wingdings 2" pitchFamily="18" charset="2"/>
              <a:buNone/>
              <a:defRPr/>
            </a:pPr>
            <a:r>
              <a:rPr lang="pt-BR" sz="2200" dirty="0">
                <a:solidFill>
                  <a:srgbClr val="002060"/>
                </a:solidFill>
                <a:latin typeface="Courier New"/>
              </a:rPr>
              <a:t>                               </a:t>
            </a:r>
            <a:r>
              <a:rPr lang="pt-BR" sz="2200" dirty="0" err="1">
                <a:solidFill>
                  <a:srgbClr val="002060"/>
                </a:solidFill>
                <a:latin typeface="Courier New"/>
              </a:rPr>
              <a:t>valorAdiantado</a:t>
            </a:r>
            <a:r>
              <a:rPr lang="pt-BR" sz="2200" dirty="0">
                <a:solidFill>
                  <a:srgbClr val="002060"/>
                </a:solidFill>
                <a:latin typeface="Courier New"/>
              </a:rPr>
              <a:t>);</a:t>
            </a:r>
          </a:p>
          <a:p>
            <a:pPr marL="731838" lvl="1" indent="-457200" eaLnBrk="1" hangingPunct="1">
              <a:lnSpc>
                <a:spcPct val="150000"/>
              </a:lnSpc>
              <a:buClr>
                <a:srgbClr val="DA1F28"/>
              </a:buClr>
              <a:buFont typeface="+mj-lt"/>
              <a:buAutoNum type="arabicPeriod" startAt="5"/>
              <a:defRPr/>
            </a:pPr>
            <a:r>
              <a:rPr lang="pt-BR" sz="2200" dirty="0">
                <a:solidFill>
                  <a:srgbClr val="002060"/>
                </a:solidFill>
                <a:latin typeface="Courier New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Clr>
                <a:srgbClr val="2DA2BF"/>
              </a:buClr>
              <a:buFont typeface="Wingdings 2" pitchFamily="18" charset="2"/>
              <a:buNone/>
              <a:defRPr/>
            </a:pPr>
            <a:endParaRPr lang="pt-BR" sz="2200" dirty="0">
              <a:solidFill>
                <a:srgbClr val="002060"/>
              </a:solidFill>
              <a:latin typeface="Courier New"/>
            </a:endParaRPr>
          </a:p>
        </p:txBody>
      </p:sp>
      <p:sp>
        <p:nvSpPr>
          <p:cNvPr id="1946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D404715C-6AED-4C7A-AB0D-A5BAC269F421}" type="slidenum">
              <a:rPr lang="pt-BR" altLang="pt-BR">
                <a:solidFill>
                  <a:srgbClr val="000000"/>
                </a:solidFill>
              </a:rPr>
              <a:pPr/>
              <a:t>10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Exemplo de Herança Múltipla em Java</a:t>
            </a:r>
          </a:p>
        </p:txBody>
      </p:sp>
      <p:sp>
        <p:nvSpPr>
          <p:cNvPr id="32" name="Espaço Reservado para Conteúdo 1"/>
          <p:cNvSpPr txBox="1">
            <a:spLocks/>
          </p:cNvSpPr>
          <p:nvPr/>
        </p:nvSpPr>
        <p:spPr bwMode="auto">
          <a:xfrm>
            <a:off x="188913" y="1355725"/>
            <a:ext cx="8785225" cy="5313363"/>
          </a:xfrm>
          <a:prstGeom prst="rect">
            <a:avLst/>
          </a:prstGeom>
          <a:noFill/>
          <a:ln>
            <a:solidFill>
              <a:schemeClr val="tx1"/>
            </a:solidFill>
          </a:ln>
          <a:extLst/>
        </p:spPr>
        <p:txBody>
          <a:bodyPr/>
          <a:lstStyle>
            <a:lvl1pPr marL="273050" indent="-273050" algn="l" rtl="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fontAlgn="base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ADCEDC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B0F0"/>
              </a:buClr>
              <a:defRPr/>
            </a:pPr>
            <a:r>
              <a:rPr lang="pt-BR" sz="1800" dirty="0">
                <a:solidFill>
                  <a:srgbClr val="000000"/>
                </a:solidFill>
              </a:rPr>
              <a:t>Classe </a:t>
            </a:r>
            <a:r>
              <a:rPr lang="pt-BR" sz="1800" b="1" dirty="0">
                <a:solidFill>
                  <a:srgbClr val="000000"/>
                </a:solidFill>
              </a:rPr>
              <a:t>Monitor </a:t>
            </a:r>
            <a:r>
              <a:rPr lang="pt-BR" sz="1800" dirty="0">
                <a:solidFill>
                  <a:srgbClr val="000000"/>
                </a:solidFill>
              </a:rPr>
              <a:t>que </a:t>
            </a:r>
            <a:r>
              <a:rPr lang="pt-BR" sz="1800" b="1" i="1" dirty="0">
                <a:solidFill>
                  <a:srgbClr val="008000"/>
                </a:solidFill>
              </a:rPr>
              <a:t>estende</a:t>
            </a:r>
            <a:r>
              <a:rPr lang="pt-BR" sz="1800" dirty="0">
                <a:solidFill>
                  <a:srgbClr val="008000"/>
                </a:solidFill>
              </a:rPr>
              <a:t> </a:t>
            </a:r>
            <a:r>
              <a:rPr lang="pt-BR" sz="1800" dirty="0">
                <a:solidFill>
                  <a:srgbClr val="000000"/>
                </a:solidFill>
              </a:rPr>
              <a:t>a Classe </a:t>
            </a:r>
            <a:r>
              <a:rPr lang="pt-BR" sz="1800" b="1" dirty="0">
                <a:solidFill>
                  <a:srgbClr val="000000"/>
                </a:solidFill>
              </a:rPr>
              <a:t>Aluno</a:t>
            </a:r>
            <a:r>
              <a:rPr lang="pt-BR" sz="1800" dirty="0">
                <a:solidFill>
                  <a:srgbClr val="000000"/>
                </a:solidFill>
              </a:rPr>
              <a:t> e </a:t>
            </a:r>
            <a:r>
              <a:rPr lang="pt-BR" sz="1800" b="1" i="1" dirty="0">
                <a:solidFill>
                  <a:srgbClr val="008000"/>
                </a:solidFill>
              </a:rPr>
              <a:t>implementa</a:t>
            </a:r>
            <a:r>
              <a:rPr lang="pt-BR" sz="1800" dirty="0">
                <a:solidFill>
                  <a:srgbClr val="008000"/>
                </a:solidFill>
              </a:rPr>
              <a:t> </a:t>
            </a:r>
            <a:r>
              <a:rPr lang="pt-BR" sz="1800" dirty="0">
                <a:solidFill>
                  <a:srgbClr val="000000"/>
                </a:solidFill>
              </a:rPr>
              <a:t>a Interface </a:t>
            </a:r>
            <a:r>
              <a:rPr lang="pt-BR" sz="1800" b="1" dirty="0">
                <a:solidFill>
                  <a:srgbClr val="000000"/>
                </a:solidFill>
              </a:rPr>
              <a:t>Trabalhador</a:t>
            </a:r>
            <a:r>
              <a:rPr lang="pt-BR" sz="1800" dirty="0">
                <a:solidFill>
                  <a:srgbClr val="000000"/>
                </a:solidFill>
              </a:rPr>
              <a:t>:</a:t>
            </a:r>
          </a:p>
          <a:p>
            <a:pPr marL="617538" lvl="1" indent="-342900" eaLnBrk="1" hangingPunct="1">
              <a:lnSpc>
                <a:spcPct val="90000"/>
              </a:lnSpc>
              <a:buClr>
                <a:srgbClr val="DA1F28"/>
              </a:buClr>
              <a:buFont typeface="+mj-lt"/>
              <a:buAutoNum type="arabicPeriod"/>
              <a:defRPr/>
            </a:pPr>
            <a:r>
              <a:rPr lang="pt-BR" sz="1800" dirty="0" err="1">
                <a:solidFill>
                  <a:srgbClr val="002060"/>
                </a:solidFill>
                <a:latin typeface="Courier New"/>
              </a:rPr>
              <a:t>public</a:t>
            </a:r>
            <a:r>
              <a:rPr lang="pt-BR" sz="18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pt-BR" sz="1800" dirty="0" err="1">
                <a:solidFill>
                  <a:srgbClr val="002060"/>
                </a:solidFill>
                <a:latin typeface="Courier New"/>
              </a:rPr>
              <a:t>class</a:t>
            </a:r>
            <a:r>
              <a:rPr lang="pt-BR" sz="1800" dirty="0">
                <a:solidFill>
                  <a:srgbClr val="002060"/>
                </a:solidFill>
                <a:latin typeface="Courier New"/>
              </a:rPr>
              <a:t> Monitor </a:t>
            </a:r>
            <a:r>
              <a:rPr lang="pt-BR" sz="1800" b="1" i="1" dirty="0" err="1">
                <a:solidFill>
                  <a:srgbClr val="FF0000"/>
                </a:solidFill>
                <a:latin typeface="Courier New"/>
              </a:rPr>
              <a:t>extends</a:t>
            </a:r>
            <a:r>
              <a:rPr lang="pt-BR" sz="1800" i="1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pt-BR" sz="1800" dirty="0">
                <a:solidFill>
                  <a:srgbClr val="002060"/>
                </a:solidFill>
                <a:latin typeface="Courier New"/>
              </a:rPr>
              <a:t>Aluno </a:t>
            </a:r>
            <a:r>
              <a:rPr lang="pt-BR" sz="1800" b="1" i="1" dirty="0" err="1">
                <a:solidFill>
                  <a:srgbClr val="FF0000"/>
                </a:solidFill>
                <a:latin typeface="Courier New"/>
              </a:rPr>
              <a:t>implements</a:t>
            </a:r>
            <a:r>
              <a:rPr lang="pt-BR" sz="18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pt-BR" sz="1800" dirty="0">
                <a:solidFill>
                  <a:srgbClr val="002060"/>
                </a:solidFill>
                <a:latin typeface="Courier New" pitchFamily="49" charset="0"/>
              </a:rPr>
              <a:t>Trabalhador</a:t>
            </a:r>
            <a:r>
              <a:rPr lang="pt-BR" sz="1800" dirty="0">
                <a:solidFill>
                  <a:srgbClr val="002060"/>
                </a:solidFill>
                <a:latin typeface="Courier New"/>
              </a:rPr>
              <a:t>{ </a:t>
            </a:r>
          </a:p>
          <a:p>
            <a:pPr marL="731838" lvl="1" indent="-457200" eaLnBrk="1" hangingPunct="1">
              <a:lnSpc>
                <a:spcPct val="90000"/>
              </a:lnSpc>
              <a:buClr>
                <a:srgbClr val="DA1F28"/>
              </a:buClr>
              <a:buFont typeface="+mj-lt"/>
              <a:buAutoNum type="arabicPeriod" startAt="2"/>
              <a:defRPr/>
            </a:pPr>
            <a:r>
              <a:rPr lang="en-US" sz="1800" dirty="0">
                <a:solidFill>
                  <a:srgbClr val="002060"/>
                </a:solidFill>
                <a:latin typeface="Courier New"/>
              </a:rPr>
              <a:t>  private double 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salario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;</a:t>
            </a:r>
          </a:p>
          <a:p>
            <a:pPr marL="617538" lvl="1" indent="-342900" eaLnBrk="1" hangingPunct="1">
              <a:lnSpc>
                <a:spcPct val="90000"/>
              </a:lnSpc>
              <a:buClr>
                <a:srgbClr val="DA1F28"/>
              </a:buClr>
              <a:buFont typeface="+mj-lt"/>
              <a:buAutoNum type="arabicPeriod" startAt="2"/>
              <a:defRPr/>
            </a:pPr>
            <a:r>
              <a:rPr lang="en-US" sz="1800" dirty="0">
                <a:solidFill>
                  <a:srgbClr val="002060"/>
                </a:solidFill>
                <a:latin typeface="Courier New"/>
              </a:rPr>
              <a:t>   public Monitor(){</a:t>
            </a:r>
          </a:p>
          <a:p>
            <a:pPr marL="617538" lvl="1" indent="-342900" eaLnBrk="1" hangingPunct="1">
              <a:lnSpc>
                <a:spcPct val="90000"/>
              </a:lnSpc>
              <a:buClr>
                <a:srgbClr val="DA1F28"/>
              </a:buClr>
              <a:buFont typeface="+mj-lt"/>
              <a:buAutoNum type="arabicPeriod" startAt="2"/>
              <a:defRPr/>
            </a:pPr>
            <a:r>
              <a:rPr lang="en-US" sz="1800" dirty="0">
                <a:solidFill>
                  <a:srgbClr val="002060"/>
                </a:solidFill>
                <a:latin typeface="Courier New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urier New"/>
              </a:rPr>
              <a:t>super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();  </a:t>
            </a:r>
          </a:p>
          <a:p>
            <a:pPr marL="617538" lvl="1" indent="-342900" eaLnBrk="1" hangingPunct="1">
              <a:lnSpc>
                <a:spcPct val="90000"/>
              </a:lnSpc>
              <a:buFont typeface="+mj-lt"/>
              <a:buAutoNum type="arabicPeriod" startAt="2"/>
              <a:defRPr/>
            </a:pPr>
            <a:r>
              <a:rPr lang="en-US" sz="1800" dirty="0">
                <a:solidFill>
                  <a:srgbClr val="002060"/>
                </a:solidFill>
                <a:latin typeface="Courier New"/>
              </a:rPr>
              <a:t>      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this.salario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 = </a:t>
            </a:r>
            <a:r>
              <a:rPr lang="en-US" sz="1800" b="1" i="1" dirty="0" err="1">
                <a:solidFill>
                  <a:srgbClr val="7030A0"/>
                </a:solidFill>
                <a:latin typeface="Courier New"/>
              </a:rPr>
              <a:t>Trabalhador.salarioBase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;</a:t>
            </a:r>
          </a:p>
          <a:p>
            <a:pPr marL="617538" lvl="1" indent="-342900" eaLnBrk="1" hangingPunct="1">
              <a:lnSpc>
                <a:spcPct val="90000"/>
              </a:lnSpc>
              <a:buFont typeface="+mj-lt"/>
              <a:buAutoNum type="arabicPeriod" startAt="2"/>
              <a:defRPr/>
            </a:pPr>
            <a:r>
              <a:rPr lang="en-US" sz="1800" dirty="0">
                <a:solidFill>
                  <a:srgbClr val="002060"/>
                </a:solidFill>
                <a:latin typeface="Courier New"/>
              </a:rPr>
              <a:t>   }</a:t>
            </a:r>
            <a:endParaRPr lang="pt-BR" sz="1800" dirty="0">
              <a:solidFill>
                <a:srgbClr val="002060"/>
              </a:solidFill>
              <a:latin typeface="Courier New"/>
            </a:endParaRPr>
          </a:p>
          <a:p>
            <a:pPr marL="617538" lvl="1" indent="-342900" eaLnBrk="1" hangingPunct="1">
              <a:lnSpc>
                <a:spcPct val="90000"/>
              </a:lnSpc>
              <a:buClr>
                <a:srgbClr val="DA1F28"/>
              </a:buClr>
              <a:buFont typeface="+mj-lt"/>
              <a:buAutoNum type="arabicPeriod" startAt="2"/>
              <a:defRPr/>
            </a:pPr>
            <a:r>
              <a:rPr lang="en-US" sz="1800" dirty="0">
                <a:solidFill>
                  <a:srgbClr val="002060"/>
                </a:solidFill>
                <a:latin typeface="Courier New"/>
              </a:rPr>
              <a:t>   public Monitor(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Str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nome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, 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int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 matric, double 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salario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){</a:t>
            </a:r>
          </a:p>
          <a:p>
            <a:pPr marL="617538" lvl="1" indent="-342900" eaLnBrk="1" hangingPunct="1">
              <a:lnSpc>
                <a:spcPct val="90000"/>
              </a:lnSpc>
              <a:buFont typeface="+mj-lt"/>
              <a:buAutoNum type="arabicPeriod" startAt="2"/>
              <a:defRPr/>
            </a:pPr>
            <a:r>
              <a:rPr lang="en-US" sz="1800" dirty="0">
                <a:solidFill>
                  <a:srgbClr val="002060"/>
                </a:solidFill>
                <a:latin typeface="Courier New"/>
              </a:rPr>
              <a:t>      </a:t>
            </a:r>
            <a:r>
              <a:rPr lang="en-US" sz="1800" b="1" dirty="0">
                <a:solidFill>
                  <a:srgbClr val="FF0000"/>
                </a:solidFill>
                <a:latin typeface="Courier New"/>
              </a:rPr>
              <a:t>super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(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nome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, 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matricula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);</a:t>
            </a:r>
          </a:p>
          <a:p>
            <a:pPr marL="617538" lvl="1" indent="-342900" eaLnBrk="1" hangingPunct="1">
              <a:lnSpc>
                <a:spcPct val="90000"/>
              </a:lnSpc>
              <a:buFont typeface="+mj-lt"/>
              <a:buAutoNum type="arabicPeriod" startAt="2"/>
              <a:defRPr/>
            </a:pPr>
            <a:r>
              <a:rPr lang="en-US" sz="1800" dirty="0">
                <a:solidFill>
                  <a:srgbClr val="002060"/>
                </a:solidFill>
                <a:latin typeface="Courier New"/>
              </a:rPr>
              <a:t>      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this.salario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salario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;</a:t>
            </a:r>
          </a:p>
          <a:p>
            <a:pPr marL="617538" lvl="1" indent="-342900" eaLnBrk="1" hangingPunct="1">
              <a:lnSpc>
                <a:spcPct val="90000"/>
              </a:lnSpc>
              <a:buFont typeface="+mj-lt"/>
              <a:buAutoNum type="arabicPeriod" startAt="2"/>
              <a:defRPr/>
            </a:pPr>
            <a:r>
              <a:rPr lang="en-US" sz="1800" dirty="0">
                <a:solidFill>
                  <a:srgbClr val="002060"/>
                </a:solidFill>
                <a:latin typeface="Courier New"/>
              </a:rPr>
              <a:t>   }</a:t>
            </a:r>
            <a:endParaRPr lang="pt-BR" sz="1800" dirty="0">
              <a:solidFill>
                <a:srgbClr val="002060"/>
              </a:solidFill>
              <a:latin typeface="Courier New"/>
            </a:endParaRPr>
          </a:p>
          <a:p>
            <a:pPr marL="617538" lvl="1" indent="-342900" eaLnBrk="1" hangingPunct="1">
              <a:lnSpc>
                <a:spcPct val="90000"/>
              </a:lnSpc>
              <a:buClr>
                <a:srgbClr val="DA1F28"/>
              </a:buClr>
              <a:buFont typeface="+mj-lt"/>
              <a:buAutoNum type="arabicPeriod" startAt="2"/>
              <a:defRPr/>
            </a:pPr>
            <a:r>
              <a:rPr lang="en-US" sz="1800" dirty="0">
                <a:solidFill>
                  <a:srgbClr val="002060"/>
                </a:solidFill>
                <a:latin typeface="Courier New"/>
              </a:rPr>
              <a:t>   public void 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ReceberSalario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(){</a:t>
            </a:r>
          </a:p>
          <a:p>
            <a:pPr marL="617538" lvl="1" indent="-342900" eaLnBrk="1" hangingPunct="1">
              <a:lnSpc>
                <a:spcPct val="90000"/>
              </a:lnSpc>
              <a:buClr>
                <a:srgbClr val="DA1F28"/>
              </a:buClr>
              <a:buFont typeface="+mj-lt"/>
              <a:buAutoNum type="arabicPeriod" startAt="2"/>
              <a:defRPr/>
            </a:pPr>
            <a:r>
              <a:rPr lang="en-US" sz="1800" dirty="0">
                <a:solidFill>
                  <a:srgbClr val="002060"/>
                </a:solidFill>
                <a:latin typeface="Courier New"/>
              </a:rPr>
              <a:t>      SOUT(“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Salário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recebido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 com 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sucesso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!”;</a:t>
            </a:r>
          </a:p>
          <a:p>
            <a:pPr marL="617538" lvl="1" indent="-342900" eaLnBrk="1" hangingPunct="1">
              <a:lnSpc>
                <a:spcPct val="90000"/>
              </a:lnSpc>
              <a:buClr>
                <a:srgbClr val="DA1F28"/>
              </a:buClr>
              <a:buFont typeface="+mj-lt"/>
              <a:buAutoNum type="arabicPeriod" startAt="2"/>
              <a:defRPr/>
            </a:pPr>
            <a:r>
              <a:rPr lang="en-US" sz="1800" dirty="0">
                <a:solidFill>
                  <a:srgbClr val="002060"/>
                </a:solidFill>
                <a:latin typeface="Courier New"/>
              </a:rPr>
              <a:t>   }</a:t>
            </a:r>
          </a:p>
          <a:p>
            <a:pPr marL="617538" lvl="1" indent="-342900" eaLnBrk="1" hangingPunct="1">
              <a:lnSpc>
                <a:spcPct val="90000"/>
              </a:lnSpc>
              <a:buClr>
                <a:srgbClr val="DA1F28"/>
              </a:buClr>
              <a:buFont typeface="+mj-lt"/>
              <a:buAutoNum type="arabicPeriod" startAt="2"/>
              <a:defRPr/>
            </a:pPr>
            <a:r>
              <a:rPr lang="en-US" sz="1800" dirty="0">
                <a:solidFill>
                  <a:srgbClr val="002060"/>
                </a:solidFill>
                <a:latin typeface="Courier New"/>
              </a:rPr>
              <a:t>   public void 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Adiantamento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(double 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valorAdiantado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){</a:t>
            </a:r>
          </a:p>
          <a:p>
            <a:pPr marL="617538" lvl="1" indent="-342900" eaLnBrk="1" hangingPunct="1">
              <a:lnSpc>
                <a:spcPct val="90000"/>
              </a:lnSpc>
              <a:buClr>
                <a:srgbClr val="DA1F28"/>
              </a:buClr>
              <a:buFont typeface="+mj-lt"/>
              <a:buAutoNum type="arabicPeriod" startAt="2"/>
              <a:defRPr/>
            </a:pPr>
            <a:r>
              <a:rPr lang="en-US" sz="1800" dirty="0">
                <a:solidFill>
                  <a:srgbClr val="002060"/>
                </a:solidFill>
                <a:latin typeface="Courier New"/>
              </a:rPr>
              <a:t>       SOUT(“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Adiantamento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recebido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 com </a:t>
            </a:r>
            <a:r>
              <a:rPr lang="en-US" sz="1800" dirty="0" err="1">
                <a:solidFill>
                  <a:srgbClr val="002060"/>
                </a:solidFill>
                <a:latin typeface="Courier New"/>
              </a:rPr>
              <a:t>sucesso</a:t>
            </a:r>
            <a:r>
              <a:rPr lang="en-US" sz="1800" dirty="0">
                <a:solidFill>
                  <a:srgbClr val="002060"/>
                </a:solidFill>
                <a:latin typeface="Courier New"/>
              </a:rPr>
              <a:t>!”;}</a:t>
            </a:r>
          </a:p>
          <a:p>
            <a:pPr marL="617538" lvl="1" indent="-342900" eaLnBrk="1" hangingPunct="1">
              <a:lnSpc>
                <a:spcPct val="90000"/>
              </a:lnSpc>
              <a:buClr>
                <a:srgbClr val="DA1F28"/>
              </a:buClr>
              <a:buFont typeface="+mj-lt"/>
              <a:buAutoNum type="arabicPeriod" startAt="2"/>
              <a:defRPr/>
            </a:pPr>
            <a:r>
              <a:rPr lang="pt-BR" sz="1800" dirty="0">
                <a:solidFill>
                  <a:srgbClr val="002060"/>
                </a:solidFill>
                <a:latin typeface="Courier New"/>
              </a:rPr>
              <a:t>}</a:t>
            </a:r>
          </a:p>
          <a:p>
            <a:pPr marL="0" indent="0" eaLnBrk="1" hangingPunct="1">
              <a:lnSpc>
                <a:spcPct val="90000"/>
              </a:lnSpc>
              <a:buClr>
                <a:srgbClr val="2DA2BF"/>
              </a:buClr>
              <a:buFont typeface="Wingdings 2" pitchFamily="18" charset="2"/>
              <a:buNone/>
              <a:defRPr/>
            </a:pPr>
            <a:endParaRPr lang="pt-BR" sz="1400" dirty="0">
              <a:solidFill>
                <a:srgbClr val="002060"/>
              </a:solidFill>
              <a:latin typeface="Courier New"/>
            </a:endParaRPr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06897F85-1565-441F-B64B-53BF54C4DCBA}" type="slidenum">
              <a:rPr lang="pt-BR" altLang="pt-BR">
                <a:solidFill>
                  <a:srgbClr val="000000"/>
                </a:solidFill>
              </a:rPr>
              <a:pPr/>
              <a:t>11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4"/>
          <p:cNvSpPr>
            <a:spLocks noGrp="1"/>
          </p:cNvSpPr>
          <p:nvPr>
            <p:ph type="title"/>
          </p:nvPr>
        </p:nvSpPr>
        <p:spPr>
          <a:xfrm>
            <a:off x="914400" y="5067300"/>
            <a:ext cx="7315200" cy="522288"/>
          </a:xfrm>
        </p:spPr>
        <p:txBody>
          <a:bodyPr/>
          <a:lstStyle/>
          <a:p>
            <a:pPr algn="ctr"/>
            <a:r>
              <a:rPr lang="pt-BR" altLang="en-US" sz="4400" b="1"/>
              <a:t>Vamos para a Prática!!!</a:t>
            </a:r>
          </a:p>
        </p:txBody>
      </p:sp>
      <p:pic>
        <p:nvPicPr>
          <p:cNvPr id="22531" name="Picture 2" descr="C:\Users\Fernando\Desktop\hack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671513"/>
            <a:ext cx="3097213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3" descr="C:\Users\Fernando\Desktop\programador_feli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822325"/>
            <a:ext cx="3168650" cy="325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DF36F6B7-9B89-4DD7-B66E-FEA9024A616F}" type="slidenum">
              <a:rPr lang="pt-BR" altLang="pt-BR">
                <a:solidFill>
                  <a:srgbClr val="000000"/>
                </a:solidFill>
              </a:rPr>
              <a:pPr/>
              <a:t>12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6829425" cy="1143000"/>
          </a:xfrm>
        </p:spPr>
        <p:txBody>
          <a:bodyPr/>
          <a:lstStyle/>
          <a:p>
            <a:r>
              <a:rPr lang="pt-BR" altLang="en-US" sz="3600"/>
              <a:t>Implementação do Exemplo Prático</a:t>
            </a:r>
          </a:p>
        </p:txBody>
      </p:sp>
      <p:sp>
        <p:nvSpPr>
          <p:cNvPr id="24579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03FF3571-DEE5-42BB-956B-17EBBBBA897E}" type="slidenum">
              <a:rPr lang="pt-BR" altLang="pt-BR"/>
              <a:pPr/>
              <a:t>13</a:t>
            </a:fld>
            <a:endParaRPr lang="pt-BR" altLang="pt-BR"/>
          </a:p>
        </p:txBody>
      </p:sp>
      <p:grpSp>
        <p:nvGrpSpPr>
          <p:cNvPr id="24580" name="Grupo 7"/>
          <p:cNvGrpSpPr>
            <a:grpSpLocks/>
          </p:cNvGrpSpPr>
          <p:nvPr/>
        </p:nvGrpSpPr>
        <p:grpSpPr bwMode="auto">
          <a:xfrm>
            <a:off x="2647950" y="4170363"/>
            <a:ext cx="4084638" cy="2443162"/>
            <a:chOff x="3347864" y="2700483"/>
            <a:chExt cx="2232248" cy="1798478"/>
          </a:xfrm>
        </p:grpSpPr>
        <p:sp>
          <p:nvSpPr>
            <p:cNvPr id="6" name="Retângulo 5"/>
            <p:cNvSpPr/>
            <p:nvPr/>
          </p:nvSpPr>
          <p:spPr>
            <a:xfrm>
              <a:off x="3347864" y="2700483"/>
              <a:ext cx="2232248" cy="260598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Monitor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347864" y="2961081"/>
              <a:ext cx="2232248" cy="241901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960" eaLnBrk="1" hangingPunct="1">
                <a:defRPr/>
              </a:pPr>
              <a:r>
                <a:rPr lang="fr-FR" dirty="0">
                  <a:solidFill>
                    <a:srgbClr val="000000"/>
                  </a:solidFill>
                </a:rPr>
                <a:t>- </a:t>
              </a:r>
              <a:r>
                <a:rPr lang="fr-FR" dirty="0" err="1">
                  <a:solidFill>
                    <a:srgbClr val="000000"/>
                  </a:solidFill>
                </a:rPr>
                <a:t>salario</a:t>
              </a:r>
              <a:r>
                <a:rPr lang="fr-FR" dirty="0">
                  <a:solidFill>
                    <a:srgbClr val="000000"/>
                  </a:solidFill>
                </a:rPr>
                <a:t>: double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347864" y="3202982"/>
              <a:ext cx="2232248" cy="1295979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960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+ Monitor()</a:t>
              </a:r>
            </a:p>
            <a:p>
              <a:pPr defTabSz="405960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+ Monitor</a:t>
              </a:r>
              <a:r>
                <a:rPr lang="pt-BR" dirty="0">
                  <a:solidFill>
                    <a:srgbClr val="000000"/>
                  </a:solidFill>
                </a:rPr>
                <a:t>(nome: </a:t>
              </a:r>
              <a:r>
                <a:rPr lang="pt-BR" dirty="0" err="1">
                  <a:solidFill>
                    <a:srgbClr val="000000"/>
                  </a:solidFill>
                </a:rPr>
                <a:t>String</a:t>
              </a:r>
              <a:r>
                <a:rPr lang="pt-BR" dirty="0">
                  <a:solidFill>
                    <a:srgbClr val="000000"/>
                  </a:solidFill>
                </a:rPr>
                <a:t>, matricula: </a:t>
              </a:r>
              <a:r>
                <a:rPr lang="pt-BR" dirty="0" err="1">
                  <a:solidFill>
                    <a:srgbClr val="000000"/>
                  </a:solidFill>
                </a:rPr>
                <a:t>int</a:t>
              </a:r>
              <a:r>
                <a:rPr lang="pt-BR" dirty="0">
                  <a:solidFill>
                    <a:srgbClr val="000000"/>
                  </a:solidFill>
                </a:rPr>
                <a:t>, </a:t>
              </a:r>
            </a:p>
            <a:p>
              <a:pPr defTabSz="405960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       salario: </a:t>
              </a:r>
              <a:r>
                <a:rPr lang="pt-BR" dirty="0" err="1">
                  <a:solidFill>
                    <a:srgbClr val="000000"/>
                  </a:solidFill>
                </a:rPr>
                <a:t>double</a:t>
              </a:r>
              <a:r>
                <a:rPr lang="pt-BR" dirty="0">
                  <a:solidFill>
                    <a:srgbClr val="000000"/>
                  </a:solidFill>
                </a:rPr>
                <a:t>)</a:t>
              </a:r>
              <a:endParaRPr lang="pt-BR" dirty="0">
                <a:solidFill>
                  <a:schemeClr val="tx1"/>
                </a:solidFill>
              </a:endParaRPr>
            </a:p>
            <a:p>
              <a:pPr defTabSz="405960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+ </a:t>
              </a:r>
              <a:r>
                <a:rPr lang="pt-BR" dirty="0" err="1">
                  <a:solidFill>
                    <a:srgbClr val="000000"/>
                  </a:solidFill>
                </a:rPr>
                <a:t>GETs</a:t>
              </a:r>
              <a:r>
                <a:rPr lang="pt-BR" dirty="0">
                  <a:solidFill>
                    <a:srgbClr val="000000"/>
                  </a:solidFill>
                </a:rPr>
                <a:t>() e + </a:t>
              </a:r>
              <a:r>
                <a:rPr lang="pt-BR" dirty="0" err="1">
                  <a:solidFill>
                    <a:srgbClr val="000000"/>
                  </a:solidFill>
                </a:rPr>
                <a:t>SETs</a:t>
              </a:r>
              <a:r>
                <a:rPr lang="pt-BR" dirty="0">
                  <a:solidFill>
                    <a:srgbClr val="000000"/>
                  </a:solidFill>
                </a:rPr>
                <a:t>()</a:t>
              </a:r>
              <a:endParaRPr lang="pt-BR" dirty="0">
                <a:solidFill>
                  <a:schemeClr val="tx1"/>
                </a:solidFill>
              </a:endParaRPr>
            </a:p>
            <a:p>
              <a:pPr defTabSz="405960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+ </a:t>
              </a:r>
              <a:r>
                <a:rPr lang="pt-BR" dirty="0" err="1">
                  <a:solidFill>
                    <a:schemeClr val="tx1"/>
                  </a:solidFill>
                </a:rPr>
                <a:t>ReceberSalario</a:t>
              </a:r>
              <a:r>
                <a:rPr lang="pt-BR" dirty="0">
                  <a:solidFill>
                    <a:schemeClr val="tx1"/>
                  </a:solidFill>
                </a:rPr>
                <a:t>(): </a:t>
              </a:r>
              <a:r>
                <a:rPr lang="pt-BR" dirty="0" err="1">
                  <a:solidFill>
                    <a:schemeClr val="tx1"/>
                  </a:solidFill>
                </a:rPr>
                <a:t>void</a:t>
              </a:r>
              <a:endParaRPr lang="pt-BR" dirty="0">
                <a:solidFill>
                  <a:schemeClr val="tx1"/>
                </a:solidFill>
              </a:endParaRPr>
            </a:p>
            <a:p>
              <a:pPr defTabSz="405960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+ Adiantamento(valor: </a:t>
              </a:r>
              <a:r>
                <a:rPr lang="pt-BR" dirty="0" err="1">
                  <a:solidFill>
                    <a:schemeClr val="tx1"/>
                  </a:solidFill>
                </a:rPr>
                <a:t>double</a:t>
              </a:r>
              <a:r>
                <a:rPr lang="pt-BR" dirty="0">
                  <a:solidFill>
                    <a:schemeClr val="tx1"/>
                  </a:solidFill>
                </a:rPr>
                <a:t>): </a:t>
              </a:r>
              <a:r>
                <a:rPr lang="pt-BR" dirty="0" err="1">
                  <a:solidFill>
                    <a:schemeClr val="tx1"/>
                  </a:solidFill>
                </a:rPr>
                <a:t>void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Conector angulado 8"/>
          <p:cNvCxnSpPr>
            <a:stCxn id="8" idx="1"/>
            <a:endCxn id="2" idx="3"/>
          </p:cNvCxnSpPr>
          <p:nvPr/>
        </p:nvCxnSpPr>
        <p:spPr>
          <a:xfrm rot="10800000">
            <a:off x="1931988" y="3827463"/>
            <a:ext cx="715962" cy="1905000"/>
          </a:xfrm>
          <a:prstGeom prst="bentConnector2">
            <a:avLst/>
          </a:prstGeom>
          <a:ln w="3492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82" name="Grupo 2"/>
          <p:cNvGrpSpPr>
            <a:grpSpLocks/>
          </p:cNvGrpSpPr>
          <p:nvPr/>
        </p:nvGrpSpPr>
        <p:grpSpPr bwMode="auto">
          <a:xfrm>
            <a:off x="4643438" y="1525588"/>
            <a:ext cx="4105275" cy="1922462"/>
            <a:chOff x="611187" y="4246675"/>
            <a:chExt cx="2952751" cy="1333916"/>
          </a:xfrm>
        </p:grpSpPr>
        <p:grpSp>
          <p:nvGrpSpPr>
            <p:cNvPr id="5" name="Grupo 15"/>
            <p:cNvGrpSpPr>
              <a:grpSpLocks/>
            </p:cNvGrpSpPr>
            <p:nvPr/>
          </p:nvGrpSpPr>
          <p:grpSpPr bwMode="auto">
            <a:xfrm>
              <a:off x="611187" y="4246675"/>
              <a:ext cx="2952751" cy="1333916"/>
              <a:chOff x="827583" y="4390351"/>
              <a:chExt cx="2232249" cy="1333311"/>
            </a:xfrm>
            <a:solidFill>
              <a:srgbClr val="00B0F0"/>
            </a:solidFill>
          </p:grpSpPr>
          <p:sp>
            <p:nvSpPr>
              <p:cNvPr id="14" name="Retângulo 13"/>
              <p:cNvSpPr/>
              <p:nvPr/>
            </p:nvSpPr>
            <p:spPr>
              <a:xfrm>
                <a:off x="827583" y="4390351"/>
                <a:ext cx="2232248" cy="45529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05960" eaLnBrk="1" hangingPunct="1">
                  <a:defRPr/>
                </a:pPr>
                <a:r>
                  <a:rPr lang="pt-BR" sz="2000" dirty="0">
                    <a:solidFill>
                      <a:srgbClr val="000000"/>
                    </a:solidFill>
                  </a:rPr>
                  <a:t>&lt;&lt; interface &gt;&gt;</a:t>
                </a:r>
                <a:endParaRPr lang="pt-BR" sz="2000" b="1" dirty="0">
                  <a:solidFill>
                    <a:srgbClr val="000000"/>
                  </a:solidFill>
                </a:endParaRPr>
              </a:p>
              <a:p>
                <a:pPr algn="ctr" defTabSz="405960" eaLnBrk="1" hangingPunct="1">
                  <a:defRPr/>
                </a:pPr>
                <a:r>
                  <a:rPr lang="pt-BR" sz="2000" b="1" dirty="0">
                    <a:solidFill>
                      <a:srgbClr val="000000"/>
                    </a:solidFill>
                  </a:rPr>
                  <a:t>Trabalhador</a:t>
                </a:r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827584" y="5107842"/>
                <a:ext cx="2232248" cy="615820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05960" eaLnBrk="1" hangingPunct="1">
                  <a:defRPr/>
                </a:pPr>
                <a:r>
                  <a:rPr lang="pt-BR" i="1" dirty="0">
                    <a:solidFill>
                      <a:srgbClr val="000000"/>
                    </a:solidFill>
                  </a:rPr>
                  <a:t>+ </a:t>
                </a:r>
                <a:r>
                  <a:rPr lang="pt-BR" i="1" dirty="0" err="1">
                    <a:solidFill>
                      <a:srgbClr val="000000"/>
                    </a:solidFill>
                  </a:rPr>
                  <a:t>ReceberSalario</a:t>
                </a:r>
                <a:r>
                  <a:rPr lang="pt-BR" i="1" dirty="0">
                    <a:solidFill>
                      <a:srgbClr val="000000"/>
                    </a:solidFill>
                  </a:rPr>
                  <a:t>(): </a:t>
                </a:r>
                <a:r>
                  <a:rPr lang="pt-BR" i="1" dirty="0" err="1">
                    <a:solidFill>
                      <a:srgbClr val="000000"/>
                    </a:solidFill>
                  </a:rPr>
                  <a:t>void</a:t>
                </a:r>
                <a:endParaRPr lang="pt-BR" b="1" dirty="0">
                  <a:solidFill>
                    <a:srgbClr val="FF0000"/>
                  </a:solidFill>
                </a:endParaRPr>
              </a:p>
              <a:p>
                <a:pPr defTabSz="405960" eaLnBrk="1" hangingPunct="1">
                  <a:defRPr/>
                </a:pPr>
                <a:r>
                  <a:rPr lang="pt-BR" i="1" dirty="0">
                    <a:solidFill>
                      <a:srgbClr val="000000"/>
                    </a:solidFill>
                  </a:rPr>
                  <a:t>+ Adiantamento(valor: </a:t>
                </a:r>
                <a:r>
                  <a:rPr lang="pt-BR" i="1" dirty="0" err="1">
                    <a:solidFill>
                      <a:srgbClr val="000000"/>
                    </a:solidFill>
                  </a:rPr>
                  <a:t>double</a:t>
                </a:r>
                <a:r>
                  <a:rPr lang="pt-BR" i="1" dirty="0">
                    <a:solidFill>
                      <a:srgbClr val="000000"/>
                    </a:solidFill>
                  </a:rPr>
                  <a:t>): </a:t>
                </a:r>
                <a:r>
                  <a:rPr lang="pt-BR" i="1" dirty="0" err="1">
                    <a:solidFill>
                      <a:srgbClr val="000000"/>
                    </a:solidFill>
                  </a:rPr>
                  <a:t>void</a:t>
                </a:r>
                <a:endParaRPr lang="pt-BR" i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" name="Retângulo 12"/>
            <p:cNvSpPr/>
            <p:nvPr/>
          </p:nvSpPr>
          <p:spPr bwMode="auto">
            <a:xfrm>
              <a:off x="611187" y="4681767"/>
              <a:ext cx="2952751" cy="28749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defTabSz="405960" eaLnBrk="1" hangingPunct="1">
                <a:defRPr/>
              </a:pPr>
              <a:r>
                <a:rPr lang="pt-BR" i="1" dirty="0">
                  <a:solidFill>
                    <a:srgbClr val="000000"/>
                  </a:solidFill>
                </a:rPr>
                <a:t>+ </a:t>
              </a:r>
              <a:r>
                <a:rPr lang="pt-BR" i="1" dirty="0" err="1">
                  <a:solidFill>
                    <a:srgbClr val="000000"/>
                  </a:solidFill>
                </a:rPr>
                <a:t>salarioBase</a:t>
              </a:r>
              <a:r>
                <a:rPr lang="pt-BR" i="1" dirty="0">
                  <a:solidFill>
                    <a:srgbClr val="000000"/>
                  </a:solidFill>
                </a:rPr>
                <a:t>: </a:t>
              </a:r>
              <a:r>
                <a:rPr lang="pt-BR" i="1" dirty="0" err="1">
                  <a:solidFill>
                    <a:srgbClr val="000000"/>
                  </a:solidFill>
                </a:rPr>
                <a:t>double</a:t>
              </a:r>
              <a:r>
                <a:rPr lang="pt-BR" i="1" dirty="0">
                  <a:solidFill>
                    <a:srgbClr val="000000"/>
                  </a:solidFill>
                </a:rPr>
                <a:t> = 880</a:t>
              </a:r>
            </a:p>
          </p:txBody>
        </p:sp>
      </p:grpSp>
      <p:grpSp>
        <p:nvGrpSpPr>
          <p:cNvPr id="24583" name="Grupo 3"/>
          <p:cNvGrpSpPr>
            <a:grpSpLocks/>
          </p:cNvGrpSpPr>
          <p:nvPr/>
        </p:nvGrpSpPr>
        <p:grpSpPr bwMode="auto">
          <a:xfrm>
            <a:off x="395288" y="1484313"/>
            <a:ext cx="3889375" cy="1963737"/>
            <a:chOff x="5803686" y="4414830"/>
            <a:chExt cx="3168656" cy="1362045"/>
          </a:xfrm>
        </p:grpSpPr>
        <p:grpSp>
          <p:nvGrpSpPr>
            <p:cNvPr id="24588" name="Grupo 11"/>
            <p:cNvGrpSpPr>
              <a:grpSpLocks/>
            </p:cNvGrpSpPr>
            <p:nvPr/>
          </p:nvGrpSpPr>
          <p:grpSpPr bwMode="auto">
            <a:xfrm>
              <a:off x="5803686" y="4414830"/>
              <a:ext cx="3168655" cy="1362045"/>
              <a:chOff x="6283950" y="4558440"/>
              <a:chExt cx="2232251" cy="1362528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6283950" y="4558440"/>
                <a:ext cx="2232252" cy="28748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05960" eaLnBrk="1" hangingPunct="1">
                  <a:defRPr/>
                </a:pPr>
                <a:r>
                  <a:rPr lang="pt-BR" sz="2000" b="1" dirty="0">
                    <a:solidFill>
                      <a:srgbClr val="000000"/>
                    </a:solidFill>
                  </a:rPr>
                  <a:t>Aluno</a:t>
                </a:r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6283950" y="5308546"/>
                <a:ext cx="2232252" cy="612422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05960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Aluno()</a:t>
                </a:r>
              </a:p>
              <a:p>
                <a:pPr defTabSz="405960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Aluno(nome: </a:t>
                </a:r>
                <a:r>
                  <a:rPr lang="pt-BR" dirty="0" err="1">
                    <a:solidFill>
                      <a:srgbClr val="000000"/>
                    </a:solidFill>
                  </a:rPr>
                  <a:t>String</a:t>
                </a:r>
                <a:r>
                  <a:rPr lang="pt-BR" dirty="0">
                    <a:solidFill>
                      <a:srgbClr val="000000"/>
                    </a:solidFill>
                  </a:rPr>
                  <a:t>, matricula: </a:t>
                </a:r>
                <a:r>
                  <a:rPr lang="pt-BR" dirty="0" err="1">
                    <a:solidFill>
                      <a:srgbClr val="000000"/>
                    </a:solidFill>
                  </a:rPr>
                  <a:t>int</a:t>
                </a:r>
                <a:r>
                  <a:rPr lang="pt-BR" dirty="0">
                    <a:solidFill>
                      <a:srgbClr val="000000"/>
                    </a:solidFill>
                  </a:rPr>
                  <a:t>)</a:t>
                </a:r>
              </a:p>
              <a:p>
                <a:pPr defTabSz="405960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</a:t>
                </a:r>
                <a:r>
                  <a:rPr lang="pt-BR" dirty="0" err="1">
                    <a:solidFill>
                      <a:srgbClr val="000000"/>
                    </a:solidFill>
                  </a:rPr>
                  <a:t>GETs</a:t>
                </a:r>
                <a:r>
                  <a:rPr lang="pt-BR" dirty="0">
                    <a:solidFill>
                      <a:srgbClr val="000000"/>
                    </a:solidFill>
                  </a:rPr>
                  <a:t>() e + </a:t>
                </a:r>
                <a:r>
                  <a:rPr lang="pt-BR" dirty="0" err="1">
                    <a:solidFill>
                      <a:srgbClr val="000000"/>
                    </a:solidFill>
                  </a:rPr>
                  <a:t>SETs</a:t>
                </a:r>
                <a:r>
                  <a:rPr lang="pt-BR" dirty="0">
                    <a:solidFill>
                      <a:srgbClr val="000000"/>
                    </a:solidFill>
                  </a:rPr>
                  <a:t>()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Retângulo 17"/>
            <p:cNvSpPr/>
            <p:nvPr/>
          </p:nvSpPr>
          <p:spPr bwMode="auto">
            <a:xfrm>
              <a:off x="5803686" y="4695607"/>
              <a:ext cx="3168656" cy="469063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defTabSz="405960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- nome: </a:t>
              </a:r>
              <a:r>
                <a:rPr lang="pt-BR" dirty="0" err="1">
                  <a:solidFill>
                    <a:srgbClr val="000000"/>
                  </a:solidFill>
                </a:rPr>
                <a:t>String</a:t>
              </a:r>
              <a:endParaRPr lang="pt-BR" dirty="0">
                <a:solidFill>
                  <a:srgbClr val="000000"/>
                </a:solidFill>
              </a:endParaRPr>
            </a:p>
            <a:p>
              <a:pPr defTabSz="405960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- matricula: </a:t>
              </a:r>
              <a:r>
                <a:rPr lang="pt-BR" dirty="0" err="1">
                  <a:solidFill>
                    <a:srgbClr val="000000"/>
                  </a:solidFill>
                </a:rPr>
                <a:t>int</a:t>
              </a:r>
              <a:endParaRPr lang="pt-BR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riângulo isósceles 1"/>
          <p:cNvSpPr/>
          <p:nvPr/>
        </p:nvSpPr>
        <p:spPr>
          <a:xfrm>
            <a:off x="1716088" y="3454400"/>
            <a:ext cx="431800" cy="373063"/>
          </a:xfrm>
          <a:prstGeom prst="triangl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24585" name="Grupo 23"/>
          <p:cNvGrpSpPr>
            <a:grpSpLocks/>
          </p:cNvGrpSpPr>
          <p:nvPr/>
        </p:nvGrpSpPr>
        <p:grpSpPr bwMode="auto">
          <a:xfrm>
            <a:off x="6732588" y="3454400"/>
            <a:ext cx="1227137" cy="2278063"/>
            <a:chOff x="6732240" y="3454977"/>
            <a:chExt cx="1227890" cy="2277816"/>
          </a:xfrm>
        </p:grpSpPr>
        <p:cxnSp>
          <p:nvCxnSpPr>
            <p:cNvPr id="25" name="Conector angulado 24"/>
            <p:cNvCxnSpPr>
              <a:stCxn id="8" idx="3"/>
              <a:endCxn id="26" idx="3"/>
            </p:cNvCxnSpPr>
            <p:nvPr/>
          </p:nvCxnSpPr>
          <p:spPr>
            <a:xfrm flipV="1">
              <a:off x="6732240" y="3828000"/>
              <a:ext cx="1011858" cy="1904793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riângulo isósceles 25"/>
            <p:cNvSpPr/>
            <p:nvPr/>
          </p:nvSpPr>
          <p:spPr>
            <a:xfrm>
              <a:off x="7528065" y="3454977"/>
              <a:ext cx="432065" cy="373023"/>
            </a:xfrm>
            <a:prstGeom prst="triangl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Continue o Exemplo Prático... </a:t>
            </a:r>
          </a:p>
        </p:txBody>
      </p:sp>
      <p:sp>
        <p:nvSpPr>
          <p:cNvPr id="25603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9139177A-4569-40FC-8615-CAD766175447}" type="slidenum">
              <a:rPr lang="pt-BR" altLang="pt-BR">
                <a:latin typeface="Franklin Gothic Book" pitchFamily="34" charset="0"/>
              </a:rPr>
              <a:pPr/>
              <a:t>14</a:t>
            </a:fld>
            <a:endParaRPr lang="pt-BR" altLang="pt-BR">
              <a:latin typeface="Franklin Gothic Book" pitchFamily="34" charset="0"/>
            </a:endParaRPr>
          </a:p>
        </p:txBody>
      </p:sp>
      <p:sp>
        <p:nvSpPr>
          <p:cNvPr id="25604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8435975" cy="4525962"/>
          </a:xfrm>
        </p:spPr>
        <p:txBody>
          <a:bodyPr/>
          <a:lstStyle/>
          <a:p>
            <a:pPr marL="450850" indent="-342900" eaLnBrk="1" hangingPunct="1"/>
            <a:endParaRPr lang="pt-BR" altLang="en-US" sz="2400"/>
          </a:p>
          <a:p>
            <a:pPr marL="450850" indent="-342900" eaLnBrk="1" hangingPunct="1"/>
            <a:r>
              <a:rPr lang="pt-BR" altLang="en-US" sz="2400" b="1"/>
              <a:t>Altere o Método “</a:t>
            </a:r>
            <a:r>
              <a:rPr lang="pt-BR" altLang="en-US" sz="2400" b="1" i="1"/>
              <a:t>ReceberSalario()</a:t>
            </a:r>
            <a:r>
              <a:rPr lang="pt-BR" altLang="en-US" sz="2400" b="1"/>
              <a:t>”: </a:t>
            </a:r>
            <a:r>
              <a:rPr lang="pt-BR" altLang="en-US" sz="2400"/>
              <a:t>deverá verificar se o objeto monitor já não recebeu o salário.</a:t>
            </a:r>
          </a:p>
          <a:p>
            <a:pPr marL="725488" lvl="1" indent="-342900" eaLnBrk="1" hangingPunct="1"/>
            <a:r>
              <a:rPr lang="pt-BR" altLang="en-US" sz="2200"/>
              <a:t>Se ainda não recebeu, faça o pagamento.</a:t>
            </a:r>
          </a:p>
          <a:p>
            <a:pPr marL="725488" lvl="1" indent="-342900" eaLnBrk="1" hangingPunct="1"/>
            <a:r>
              <a:rPr lang="pt-BR" altLang="en-US" sz="2200"/>
              <a:t>Se já recebeu, imprima uma mensagem avisando que o salário já foi recebido.</a:t>
            </a:r>
          </a:p>
          <a:p>
            <a:pPr marL="450850" indent="-342900" eaLnBrk="1" hangingPunct="1"/>
            <a:endParaRPr lang="pt-BR" altLang="en-US" sz="2400"/>
          </a:p>
          <a:p>
            <a:pPr marL="450850" indent="-342900" eaLnBrk="1" hangingPunct="1"/>
            <a:r>
              <a:rPr lang="pt-BR" altLang="en-US" sz="2400" b="1"/>
              <a:t>Altere o Método “</a:t>
            </a:r>
            <a:r>
              <a:rPr lang="pt-BR" altLang="en-US" sz="2400" b="1" i="1"/>
              <a:t>Adiantamento()</a:t>
            </a:r>
            <a:r>
              <a:rPr lang="pt-BR" altLang="en-US" sz="2400" b="1"/>
              <a:t>”:</a:t>
            </a:r>
            <a:r>
              <a:rPr lang="pt-BR" altLang="en-US" sz="2400"/>
              <a:t> deverá verificar se o salário do monitor é suficiente para realizar o adiantamento passado como parâmetro.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Exercício 1</a:t>
            </a:r>
          </a:p>
        </p:txBody>
      </p:sp>
      <p:sp>
        <p:nvSpPr>
          <p:cNvPr id="27651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C98448B6-C42F-4BEB-9577-FDA2682BFB56}" type="slidenum">
              <a:rPr lang="pt-BR" altLang="pt-BR">
                <a:latin typeface="Franklin Gothic Book" pitchFamily="34" charset="0"/>
              </a:rPr>
              <a:pPr/>
              <a:t>15</a:t>
            </a:fld>
            <a:endParaRPr lang="pt-BR" altLang="pt-BR">
              <a:latin typeface="Franklin Gothic Book" pitchFamily="34" charset="0"/>
            </a:endParaRPr>
          </a:p>
        </p:txBody>
      </p:sp>
      <p:sp>
        <p:nvSpPr>
          <p:cNvPr id="27652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3035300" cy="4035425"/>
          </a:xfrm>
        </p:spPr>
        <p:txBody>
          <a:bodyPr/>
          <a:lstStyle/>
          <a:p>
            <a:pPr marL="450850" indent="-342900" eaLnBrk="1" hangingPunct="1"/>
            <a:r>
              <a:rPr lang="pt-BR" altLang="en-US" sz="2000"/>
              <a:t>Escreva um programa em Java que implemente a Herança Múltipla a partir da classe e das interfaces ao lado...</a:t>
            </a:r>
          </a:p>
          <a:p>
            <a:pPr marL="450850" indent="-342900" eaLnBrk="1" hangingPunct="1"/>
            <a:r>
              <a:rPr lang="pt-BR" altLang="en-US" sz="2000"/>
              <a:t>Crie uma Classe Principal para testar o programa...</a:t>
            </a:r>
          </a:p>
        </p:txBody>
      </p:sp>
      <p:grpSp>
        <p:nvGrpSpPr>
          <p:cNvPr id="27653" name="Grupo 1"/>
          <p:cNvGrpSpPr>
            <a:grpSpLocks/>
          </p:cNvGrpSpPr>
          <p:nvPr/>
        </p:nvGrpSpPr>
        <p:grpSpPr bwMode="auto">
          <a:xfrm>
            <a:off x="3708400" y="766763"/>
            <a:ext cx="5184775" cy="5902325"/>
            <a:chOff x="3708400" y="766763"/>
            <a:chExt cx="5184775" cy="5902325"/>
          </a:xfrm>
        </p:grpSpPr>
        <p:graphicFrame>
          <p:nvGraphicFramePr>
            <p:cNvPr id="27654" name="Objeto 1"/>
            <p:cNvGraphicFramePr>
              <a:graphicFrameLocks noChangeAspect="1"/>
            </p:cNvGraphicFramePr>
            <p:nvPr/>
          </p:nvGraphicFramePr>
          <p:xfrm>
            <a:off x="3708400" y="766763"/>
            <a:ext cx="5184775" cy="2352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8" name="Visio" r:id="rId4" imgW="4981725" imgH="2394012" progId="Visio.Drawing.11">
                    <p:embed/>
                  </p:oleObj>
                </mc:Choice>
                <mc:Fallback>
                  <p:oleObj name="Visio" r:id="rId4" imgW="4981725" imgH="2394012" progId="Visio.Drawing.11">
                    <p:embed/>
                    <p:pic>
                      <p:nvPicPr>
                        <p:cNvPr id="0" name="Objeto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8400" y="766763"/>
                          <a:ext cx="5184775" cy="2352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5" name="Objeto 4"/>
            <p:cNvGraphicFramePr>
              <a:graphicFrameLocks noChangeAspect="1"/>
            </p:cNvGraphicFramePr>
            <p:nvPr/>
          </p:nvGraphicFramePr>
          <p:xfrm>
            <a:off x="4787900" y="3094038"/>
            <a:ext cx="3154363" cy="3575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9" name="Visio" r:id="rId6" imgW="2722511" imgH="3085730" progId="Visio.Drawing.11">
                    <p:embed/>
                  </p:oleObj>
                </mc:Choice>
                <mc:Fallback>
                  <p:oleObj name="Visio" r:id="rId6" imgW="2722511" imgH="3085730" progId="Visio.Drawing.11">
                    <p:embed/>
                    <p:pic>
                      <p:nvPicPr>
                        <p:cNvPr id="0" name="Objeto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7900" y="3094038"/>
                          <a:ext cx="3154363" cy="3575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3" descr="D:\Academico\Libertas\2013_s2\4p Paradigmas de Linguagens de Programação I\Trabalhos e Listas de Exercicios\T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408238"/>
            <a:ext cx="6975475" cy="432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Exercício 2</a:t>
            </a:r>
          </a:p>
        </p:txBody>
      </p:sp>
      <p:sp>
        <p:nvSpPr>
          <p:cNvPr id="29700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2BB2529B-5FB2-4A2E-8C1D-973634061E25}" type="slidenum">
              <a:rPr lang="pt-BR" altLang="pt-BR">
                <a:latin typeface="Franklin Gothic Book" pitchFamily="34" charset="0"/>
              </a:rPr>
              <a:pPr/>
              <a:t>16</a:t>
            </a:fld>
            <a:endParaRPr lang="pt-BR" altLang="pt-BR">
              <a:latin typeface="Franklin Gothic Book" pitchFamily="34" charset="0"/>
            </a:endParaRPr>
          </a:p>
        </p:txBody>
      </p:sp>
      <p:sp>
        <p:nvSpPr>
          <p:cNvPr id="29701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8435975" cy="4525962"/>
          </a:xfrm>
        </p:spPr>
        <p:txBody>
          <a:bodyPr/>
          <a:lstStyle/>
          <a:p>
            <a:pPr marL="450850" indent="-342900" eaLnBrk="1" hangingPunct="1"/>
            <a:r>
              <a:rPr lang="pt-BR" altLang="en-US" sz="2000"/>
              <a:t>Escreva um programa em Java que implemente a Herança Múltipla a partir das classes e da interface abaixo. Crie uma Classe Principal para testar o programa...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428875"/>
            <a:ext cx="8642350" cy="422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7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Exercício 3</a:t>
            </a:r>
          </a:p>
        </p:txBody>
      </p:sp>
      <p:sp>
        <p:nvSpPr>
          <p:cNvPr id="31748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E4ADC951-B6A7-4A61-8D97-F8770CABAB6A}" type="slidenum">
              <a:rPr lang="pt-BR" altLang="pt-BR">
                <a:latin typeface="Franklin Gothic Book" pitchFamily="34" charset="0"/>
              </a:rPr>
              <a:pPr/>
              <a:t>17</a:t>
            </a:fld>
            <a:endParaRPr lang="pt-BR" altLang="pt-BR">
              <a:latin typeface="Franklin Gothic Book" pitchFamily="34" charset="0"/>
            </a:endParaRPr>
          </a:p>
        </p:txBody>
      </p:sp>
      <p:sp>
        <p:nvSpPr>
          <p:cNvPr id="2" name="Espaço Reservado para Conteúdo 1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8435975" cy="4525962"/>
          </a:xfrm>
        </p:spPr>
        <p:txBody>
          <a:bodyPr>
            <a:normAutofit/>
          </a:bodyPr>
          <a:lstStyle/>
          <a:p>
            <a:pPr marL="452437" indent="-342900" eaLnBrk="1" fontAlgn="auto" hangingPunct="1">
              <a:spcBef>
                <a:spcPts val="580"/>
              </a:spcBef>
              <a:spcAft>
                <a:spcPts val="0"/>
              </a:spcAft>
              <a:defRPr/>
            </a:pPr>
            <a:r>
              <a:rPr lang="pt-BR" sz="2000" dirty="0"/>
              <a:t>Escreva um programa em Java que implemente a Herança Múltipla a partir das classes e da interface abaixo. Crie uma Classe Principal para testar o programa...</a:t>
            </a:r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pt-BR" dirty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Tópicos da Aula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228D4A90-9BD4-4E69-BBE5-CA8388AF01DC}" type="slidenum">
              <a:rPr lang="pt-BR" altLang="pt-BR">
                <a:latin typeface="Franklin Gothic Book" pitchFamily="34" charset="0"/>
              </a:rPr>
              <a:pPr/>
              <a:t>2</a:t>
            </a:fld>
            <a:endParaRPr lang="pt-BR" altLang="pt-BR">
              <a:latin typeface="Franklin Gothic Book" pitchFamily="34" charset="0"/>
            </a:endParaRPr>
          </a:p>
        </p:txBody>
      </p:sp>
      <p:sp>
        <p:nvSpPr>
          <p:cNvPr id="717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388"/>
          </a:xfrm>
        </p:spPr>
        <p:txBody>
          <a:bodyPr/>
          <a:lstStyle/>
          <a:p>
            <a:pPr eaLnBrk="1" hangingPunct="1">
              <a:lnSpc>
                <a:spcPct val="200000"/>
              </a:lnSpc>
              <a:defRPr/>
            </a:pPr>
            <a:r>
              <a:rPr lang="pt-BR" sz="2400" dirty="0"/>
              <a:t>Herança Múltipla em POO:</a:t>
            </a:r>
          </a:p>
          <a:p>
            <a:pPr lvl="1" eaLnBrk="1" hangingPunct="1">
              <a:lnSpc>
                <a:spcPct val="200000"/>
              </a:lnSpc>
              <a:defRPr/>
            </a:pPr>
            <a:r>
              <a:rPr lang="pt-BR" sz="2200" dirty="0"/>
              <a:t>Herança Simples – Revisão</a:t>
            </a:r>
          </a:p>
          <a:p>
            <a:pPr lvl="1" eaLnBrk="1" hangingPunct="1">
              <a:lnSpc>
                <a:spcPct val="200000"/>
              </a:lnSpc>
              <a:defRPr/>
            </a:pPr>
            <a:r>
              <a:rPr lang="pt-BR" sz="2200" dirty="0"/>
              <a:t>Herança Múltipla – Definição</a:t>
            </a:r>
          </a:p>
          <a:p>
            <a:pPr lvl="1" eaLnBrk="1" hangingPunct="1">
              <a:lnSpc>
                <a:spcPct val="200000"/>
              </a:lnSpc>
              <a:defRPr/>
            </a:pPr>
            <a:r>
              <a:rPr lang="pt-BR" sz="2200" dirty="0"/>
              <a:t>Exemplo de Herança Múltipla</a:t>
            </a:r>
          </a:p>
          <a:p>
            <a:pPr lvl="1" eaLnBrk="1" hangingPunct="1">
              <a:lnSpc>
                <a:spcPct val="200000"/>
              </a:lnSpc>
              <a:defRPr/>
            </a:pPr>
            <a:r>
              <a:rPr lang="pt-BR" sz="2200" dirty="0"/>
              <a:t>Herança Múltipla em Java</a:t>
            </a:r>
          </a:p>
          <a:p>
            <a:pPr lvl="1" indent="-273050" eaLnBrk="1" hangingPunct="1">
              <a:lnSpc>
                <a:spcPct val="200000"/>
              </a:lnSpc>
              <a:spcBef>
                <a:spcPts val="575"/>
              </a:spcBef>
              <a:defRPr/>
            </a:pPr>
            <a:r>
              <a:rPr lang="pt-BR" sz="2200" dirty="0"/>
              <a:t>Exemplo de Herança Múltipla em Java</a:t>
            </a:r>
          </a:p>
          <a:p>
            <a:pPr lvl="1" eaLnBrk="1" hangingPunct="1">
              <a:lnSpc>
                <a:spcPct val="200000"/>
              </a:lnSpc>
              <a:defRPr/>
            </a:pPr>
            <a:r>
              <a:rPr lang="pt-BR" sz="2200" dirty="0"/>
              <a:t>Exercícios.</a:t>
            </a:r>
            <a:endParaRPr lang="pt-BR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Espaço Reservado para Conteúdo 1"/>
          <p:cNvSpPr txBox="1">
            <a:spLocks/>
          </p:cNvSpPr>
          <p:nvPr/>
        </p:nvSpPr>
        <p:spPr bwMode="auto">
          <a:xfrm>
            <a:off x="914400" y="1447800"/>
            <a:ext cx="8050213" cy="514985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pitchFamily="34" charset="0"/>
              </a:defRPr>
            </a:lvl1pPr>
            <a:lvl2pPr marL="547688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Lucida Sans Unicode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altLang="en-US" sz="2400" dirty="0">
                <a:latin typeface="+mj-lt"/>
              </a:rPr>
              <a:t>Semântica: “</a:t>
            </a:r>
            <a:r>
              <a:rPr lang="pt-BR" altLang="en-US" sz="2400" b="1" i="1" dirty="0">
                <a:solidFill>
                  <a:srgbClr val="FF0000"/>
                </a:solidFill>
                <a:latin typeface="+mj-lt"/>
              </a:rPr>
              <a:t>é um</a:t>
            </a:r>
            <a:r>
              <a:rPr lang="pt-BR" altLang="en-US" sz="2400" dirty="0">
                <a:latin typeface="+mj-lt"/>
              </a:rPr>
              <a:t>”</a:t>
            </a:r>
          </a:p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altLang="en-US" sz="2400" dirty="0">
                <a:latin typeface="+mj-lt"/>
              </a:rPr>
              <a:t>Exemplos:</a:t>
            </a:r>
          </a:p>
          <a:p>
            <a:pPr lvl="1" eaLnBrk="1" hangingPunct="1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altLang="en-US" sz="2200" dirty="0">
                <a:latin typeface="+mj-lt"/>
              </a:rPr>
              <a:t>Aluno “é uma” Pessoa</a:t>
            </a:r>
          </a:p>
          <a:p>
            <a:pPr lvl="1" eaLnBrk="1" hangingPunct="1">
              <a:spcBef>
                <a:spcPts val="375"/>
              </a:spcBef>
              <a:buClr>
                <a:schemeClr val="accent2"/>
              </a:buClr>
              <a:buSzPct val="85000"/>
              <a:buFont typeface="Wingdings 2" pitchFamily="18" charset="2"/>
              <a:buChar char=""/>
              <a:defRPr/>
            </a:pPr>
            <a:r>
              <a:rPr lang="pt-BR" altLang="en-US" sz="2200" dirty="0">
                <a:latin typeface="+mj-lt"/>
              </a:rPr>
              <a:t>Professor “é uma” Pessoa</a:t>
            </a:r>
          </a:p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pt-BR" altLang="en-US" sz="3200" dirty="0">
              <a:latin typeface="+mj-lt"/>
            </a:endParaRPr>
          </a:p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pt-BR" altLang="en-US" sz="3200" dirty="0">
              <a:latin typeface="+mj-lt"/>
            </a:endParaRPr>
          </a:p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pt-BR" altLang="en-US" sz="3200" dirty="0">
              <a:latin typeface="+mj-lt"/>
            </a:endParaRPr>
          </a:p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pt-BR" altLang="en-US" sz="2800" dirty="0">
              <a:latin typeface="+mj-lt"/>
            </a:endParaRPr>
          </a:p>
          <a:p>
            <a:pPr eaLnBrk="1" hangingPunct="1">
              <a:spcBef>
                <a:spcPts val="575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/>
            </a:pPr>
            <a:endParaRPr lang="pt-BR" altLang="en-US" sz="2800" dirty="0">
              <a:latin typeface="+mj-lt"/>
            </a:endParaRPr>
          </a:p>
          <a:p>
            <a:pPr marL="0" indent="0" eaLnBrk="1" hangingPunct="1">
              <a:spcBef>
                <a:spcPts val="575"/>
              </a:spcBef>
              <a:buClr>
                <a:schemeClr val="accent1"/>
              </a:buClr>
              <a:buSzPct val="85000"/>
              <a:defRPr/>
            </a:pPr>
            <a:endParaRPr lang="pt-BR" altLang="en-US" sz="2600" dirty="0">
              <a:latin typeface="+mj-lt"/>
            </a:endParaRPr>
          </a:p>
        </p:txBody>
      </p:sp>
      <p:sp>
        <p:nvSpPr>
          <p:cNvPr id="12291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Herança (Simples)</a:t>
            </a:r>
          </a:p>
        </p:txBody>
      </p:sp>
      <p:sp>
        <p:nvSpPr>
          <p:cNvPr id="12292" name="Espaço Reservado para Número de Slide 6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9D3B2581-4AD5-4516-A7A4-EA11FFEFAE7B}" type="slidenum">
              <a:rPr lang="pt-BR" altLang="pt-BR">
                <a:latin typeface="Franklin Gothic Book" pitchFamily="34" charset="0"/>
              </a:rPr>
              <a:pPr/>
              <a:t>3</a:t>
            </a:fld>
            <a:endParaRPr lang="pt-BR" altLang="pt-BR">
              <a:latin typeface="Franklin Gothic Book" pitchFamily="34" charset="0"/>
            </a:endParaRPr>
          </a:p>
        </p:txBody>
      </p:sp>
      <p:grpSp>
        <p:nvGrpSpPr>
          <p:cNvPr id="2" name="Grupo 18"/>
          <p:cNvGrpSpPr>
            <a:grpSpLocks/>
          </p:cNvGrpSpPr>
          <p:nvPr/>
        </p:nvGrpSpPr>
        <p:grpSpPr bwMode="auto">
          <a:xfrm>
            <a:off x="2051050" y="3962400"/>
            <a:ext cx="4968875" cy="2130425"/>
            <a:chOff x="2024025" y="1412776"/>
            <a:chExt cx="4968552" cy="2130330"/>
          </a:xfrm>
        </p:grpSpPr>
        <p:sp>
          <p:nvSpPr>
            <p:cNvPr id="9" name="Retângulo de cantos arredondados 8"/>
            <p:cNvSpPr/>
            <p:nvPr/>
          </p:nvSpPr>
          <p:spPr>
            <a:xfrm>
              <a:off x="2024025" y="2839685"/>
              <a:ext cx="1468654" cy="6446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b="1" dirty="0">
                  <a:solidFill>
                    <a:srgbClr val="0000CC"/>
                  </a:solidFill>
                </a:rPr>
                <a:t>Aluno</a:t>
              </a:r>
            </a:p>
          </p:txBody>
        </p:sp>
        <p:cxnSp>
          <p:nvCxnSpPr>
            <p:cNvPr id="10" name="Conector angulado 9"/>
            <p:cNvCxnSpPr/>
            <p:nvPr/>
          </p:nvCxnSpPr>
          <p:spPr>
            <a:xfrm rot="5400000" flipH="1" flipV="1">
              <a:off x="2685165" y="1808850"/>
              <a:ext cx="1104851" cy="957200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tângulo de cantos arredondados 10"/>
            <p:cNvSpPr/>
            <p:nvPr/>
          </p:nvSpPr>
          <p:spPr>
            <a:xfrm>
              <a:off x="5409199" y="2898442"/>
              <a:ext cx="1583378" cy="6446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b="1" dirty="0">
                  <a:solidFill>
                    <a:srgbClr val="0000CC"/>
                  </a:solidFill>
                </a:rPr>
                <a:t>Professor</a:t>
              </a:r>
            </a:p>
          </p:txBody>
        </p:sp>
        <p:sp>
          <p:nvSpPr>
            <p:cNvPr id="12" name="Retângulo de cantos arredondados 11"/>
            <p:cNvSpPr/>
            <p:nvPr/>
          </p:nvSpPr>
          <p:spPr>
            <a:xfrm>
              <a:off x="3715813" y="1412776"/>
              <a:ext cx="1468654" cy="644664"/>
            </a:xfrm>
            <a:prstGeom prst="roundRect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Pessoa</a:t>
              </a:r>
            </a:p>
          </p:txBody>
        </p:sp>
        <p:cxnSp>
          <p:nvCxnSpPr>
            <p:cNvPr id="13" name="Conector angulado 12"/>
            <p:cNvCxnSpPr/>
            <p:nvPr/>
          </p:nvCxnSpPr>
          <p:spPr>
            <a:xfrm rot="16200000" flipV="1">
              <a:off x="5110706" y="1808851"/>
              <a:ext cx="1163585" cy="1015934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o Explicativo 1 13"/>
          <p:cNvSpPr>
            <a:spLocks/>
          </p:cNvSpPr>
          <p:nvPr/>
        </p:nvSpPr>
        <p:spPr bwMode="auto">
          <a:xfrm>
            <a:off x="6057900" y="2809875"/>
            <a:ext cx="2006600" cy="504825"/>
          </a:xfrm>
          <a:prstGeom prst="borderCallout1">
            <a:avLst>
              <a:gd name="adj1" fmla="val 100676"/>
              <a:gd name="adj2" fmla="val 48273"/>
              <a:gd name="adj3" fmla="val 246556"/>
              <a:gd name="adj4" fmla="val -39912"/>
            </a:avLst>
          </a:prstGeom>
          <a:solidFill>
            <a:srgbClr val="92D050"/>
          </a:solidFill>
          <a:ln w="22225" algn="ctr">
            <a:solidFill>
              <a:srgbClr val="0070C0"/>
            </a:solidFill>
            <a:round/>
            <a:headEnd/>
            <a:tailEnd type="arrow" w="med" len="med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en-US" sz="2400" b="1" i="1">
                <a:solidFill>
                  <a:srgbClr val="000000"/>
                </a:solidFill>
                <a:latin typeface="Arial" panose="020B0604020202020204" pitchFamily="34" charset="0"/>
              </a:rPr>
              <a:t>Superclasse</a:t>
            </a:r>
          </a:p>
        </p:txBody>
      </p:sp>
      <p:sp>
        <p:nvSpPr>
          <p:cNvPr id="15" name="Texto Explicativo 1 14"/>
          <p:cNvSpPr>
            <a:spLocks/>
          </p:cNvSpPr>
          <p:nvPr/>
        </p:nvSpPr>
        <p:spPr bwMode="auto">
          <a:xfrm>
            <a:off x="7164388" y="4391025"/>
            <a:ext cx="1800225" cy="504825"/>
          </a:xfrm>
          <a:prstGeom prst="borderCallout1">
            <a:avLst>
              <a:gd name="adj1" fmla="val 100676"/>
              <a:gd name="adj2" fmla="val 51250"/>
              <a:gd name="adj3" fmla="val 213199"/>
              <a:gd name="adj4" fmla="val -4671"/>
            </a:avLst>
          </a:prstGeom>
          <a:solidFill>
            <a:srgbClr val="92D050"/>
          </a:solidFill>
          <a:ln w="22225" algn="ctr">
            <a:solidFill>
              <a:srgbClr val="0070C0"/>
            </a:solidFill>
            <a:round/>
            <a:headEnd/>
            <a:tailEnd type="arrow" w="med" len="med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en-US" sz="2400" b="1" i="1">
                <a:solidFill>
                  <a:srgbClr val="000000"/>
                </a:solidFill>
                <a:latin typeface="Arial" panose="020B0604020202020204" pitchFamily="34" charset="0"/>
              </a:rPr>
              <a:t>Subclasse</a:t>
            </a:r>
          </a:p>
        </p:txBody>
      </p:sp>
      <p:sp>
        <p:nvSpPr>
          <p:cNvPr id="16" name="Texto Explicativo 1 15"/>
          <p:cNvSpPr>
            <a:spLocks/>
          </p:cNvSpPr>
          <p:nvPr/>
        </p:nvSpPr>
        <p:spPr bwMode="auto">
          <a:xfrm>
            <a:off x="179388" y="4362450"/>
            <a:ext cx="1728787" cy="504825"/>
          </a:xfrm>
          <a:prstGeom prst="borderCallout1">
            <a:avLst>
              <a:gd name="adj1" fmla="val 100676"/>
              <a:gd name="adj2" fmla="val 51250"/>
              <a:gd name="adj3" fmla="val 199245"/>
              <a:gd name="adj4" fmla="val 105028"/>
            </a:avLst>
          </a:prstGeom>
          <a:solidFill>
            <a:srgbClr val="92D050"/>
          </a:solidFill>
          <a:ln w="22225" algn="ctr">
            <a:solidFill>
              <a:srgbClr val="0070C0"/>
            </a:solidFill>
            <a:round/>
            <a:headEnd/>
            <a:tailEnd type="arrow" w="med" len="med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en-US" sz="2400" b="1" i="1">
                <a:solidFill>
                  <a:srgbClr val="000000"/>
                </a:solidFill>
                <a:latin typeface="Arial" panose="020B0604020202020204" pitchFamily="34" charset="0"/>
              </a:rPr>
              <a:t>Subclasse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Herança Múltipla</a:t>
            </a:r>
          </a:p>
        </p:txBody>
      </p:sp>
      <p:sp>
        <p:nvSpPr>
          <p:cNvPr id="13315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endParaRPr lang="pt-BR" altLang="en-US" sz="2600"/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pt-BR" altLang="en-US" sz="2600"/>
              <a:t>Ocorre quando </a:t>
            </a:r>
            <a:r>
              <a:rPr lang="pt-BR" altLang="en-US" sz="2600" b="1">
                <a:solidFill>
                  <a:srgbClr val="0070C0"/>
                </a:solidFill>
              </a:rPr>
              <a:t>uma subclasse</a:t>
            </a:r>
            <a:r>
              <a:rPr lang="pt-BR" altLang="en-US" sz="2600"/>
              <a:t>  </a:t>
            </a:r>
            <a:r>
              <a:rPr lang="pt-BR" altLang="en-US" sz="2600" b="1">
                <a:solidFill>
                  <a:srgbClr val="FF0000"/>
                </a:solidFill>
              </a:rPr>
              <a:t>herda características</a:t>
            </a:r>
            <a:r>
              <a:rPr lang="pt-BR" altLang="en-US" sz="2600"/>
              <a:t> </a:t>
            </a:r>
            <a:r>
              <a:rPr lang="pt-BR" altLang="en-US" sz="2600" b="1">
                <a:solidFill>
                  <a:srgbClr val="0070C0"/>
                </a:solidFill>
              </a:rPr>
              <a:t>de duas ou mais superclasses </a:t>
            </a:r>
            <a:r>
              <a:rPr lang="pt-BR" altLang="en-US" sz="2600"/>
              <a:t>diretamente, ou seja, é "filha" de mais de uma classe;</a:t>
            </a:r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endParaRPr lang="pt-BR" altLang="en-US" sz="2600"/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</a:pPr>
            <a:r>
              <a:rPr lang="pt-BR" altLang="en-US" sz="2600"/>
              <a:t>Permite combinar as características de várias superclasses existentes em uma nova classe.</a:t>
            </a:r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76BC70CC-7338-430C-BCBA-B7C27007155D}" type="slidenum">
              <a:rPr lang="pt-BR" altLang="pt-BR"/>
              <a:pPr/>
              <a:t>4</a:t>
            </a:fld>
            <a:endParaRPr lang="pt-BR" alt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Herança Múltipla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endParaRPr lang="pt-BR" altLang="en-US">
              <a:solidFill>
                <a:srgbClr val="000000"/>
              </a:solidFill>
            </a:endParaRPr>
          </a:p>
          <a:p>
            <a:pPr eaLnBrk="1" hangingPunct="1"/>
            <a:r>
              <a:rPr lang="pt-BR" altLang="en-US">
                <a:solidFill>
                  <a:srgbClr val="000000"/>
                </a:solidFill>
              </a:rPr>
              <a:t>Exemplos de Herança Múltipla:</a:t>
            </a:r>
          </a:p>
        </p:txBody>
      </p:sp>
      <p:sp>
        <p:nvSpPr>
          <p:cNvPr id="5" name="CaixaDeTexto 4"/>
          <p:cNvSpPr txBox="1">
            <a:spLocks noChangeArrowheads="1"/>
          </p:cNvSpPr>
          <p:nvPr/>
        </p:nvSpPr>
        <p:spPr bwMode="auto">
          <a:xfrm>
            <a:off x="1835150" y="5867400"/>
            <a:ext cx="1104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n-US" sz="1400" b="1">
                <a:ea typeface="MS PGothic" panose="020B0600070205080204" pitchFamily="34" charset="-128"/>
              </a:rPr>
              <a:t>Exemplo 1</a:t>
            </a:r>
          </a:p>
        </p:txBody>
      </p:sp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6300788" y="5867400"/>
            <a:ext cx="1104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5" rIns="91430" bIns="45715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en-US" sz="1400" b="1">
                <a:ea typeface="MS PGothic" panose="020B0600070205080204" pitchFamily="34" charset="-128"/>
              </a:rPr>
              <a:t>Exemplo 2</a:t>
            </a:r>
          </a:p>
        </p:txBody>
      </p:sp>
      <p:grpSp>
        <p:nvGrpSpPr>
          <p:cNvPr id="4" name="Grupo 19"/>
          <p:cNvGrpSpPr>
            <a:grpSpLocks/>
          </p:cNvGrpSpPr>
          <p:nvPr/>
        </p:nvGrpSpPr>
        <p:grpSpPr bwMode="auto">
          <a:xfrm>
            <a:off x="323850" y="3190875"/>
            <a:ext cx="3987800" cy="2365375"/>
            <a:chOff x="439050" y="3199957"/>
            <a:chExt cx="3988136" cy="2365674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439050" y="3199958"/>
              <a:ext cx="1621726" cy="64777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960" eaLnBrk="1" hangingPunct="1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Aluno</a:t>
              </a:r>
            </a:p>
          </p:txBody>
        </p:sp>
        <p:cxnSp>
          <p:nvCxnSpPr>
            <p:cNvPr id="12" name="Conector angulado 11"/>
            <p:cNvCxnSpPr/>
            <p:nvPr/>
          </p:nvCxnSpPr>
          <p:spPr>
            <a:xfrm rot="10800000">
              <a:off x="1250331" y="3847739"/>
              <a:ext cx="384207" cy="1395589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tângulo de cantos arredondados 12"/>
            <p:cNvSpPr/>
            <p:nvPr/>
          </p:nvSpPr>
          <p:spPr>
            <a:xfrm>
              <a:off x="2502974" y="3199957"/>
              <a:ext cx="1924212" cy="644598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960" eaLnBrk="1" hangingPunct="1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Trabalhador</a:t>
              </a:r>
            </a:p>
          </p:txBody>
        </p:sp>
        <p:sp>
          <p:nvSpPr>
            <p:cNvPr id="14" name="Retângulo de cantos arredondados 13"/>
            <p:cNvSpPr/>
            <p:nvPr/>
          </p:nvSpPr>
          <p:spPr>
            <a:xfrm>
              <a:off x="1634595" y="4920967"/>
              <a:ext cx="1468654" cy="644664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960" eaLnBrk="1" hangingPunct="1">
                <a:defRPr/>
              </a:pPr>
              <a:r>
                <a:rPr lang="pt-BR" b="1" dirty="0">
                  <a:solidFill>
                    <a:schemeClr val="tx1"/>
                  </a:solidFill>
                </a:rPr>
                <a:t>Monitor</a:t>
              </a:r>
            </a:p>
          </p:txBody>
        </p:sp>
        <p:cxnSp>
          <p:nvCxnSpPr>
            <p:cNvPr id="18" name="Conector angulado 17"/>
            <p:cNvCxnSpPr/>
            <p:nvPr/>
          </p:nvCxnSpPr>
          <p:spPr>
            <a:xfrm flipV="1">
              <a:off x="3103099" y="3844563"/>
              <a:ext cx="361980" cy="1398765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23"/>
          <p:cNvGrpSpPr>
            <a:grpSpLocks/>
          </p:cNvGrpSpPr>
          <p:nvPr/>
        </p:nvGrpSpPr>
        <p:grpSpPr bwMode="auto">
          <a:xfrm>
            <a:off x="4903788" y="3190875"/>
            <a:ext cx="3989387" cy="2365375"/>
            <a:chOff x="439050" y="3203133"/>
            <a:chExt cx="3988135" cy="2365672"/>
          </a:xfrm>
        </p:grpSpPr>
        <p:sp>
          <p:nvSpPr>
            <p:cNvPr id="25" name="Retângulo de cantos arredondados 24"/>
            <p:cNvSpPr/>
            <p:nvPr/>
          </p:nvSpPr>
          <p:spPr>
            <a:xfrm>
              <a:off x="439050" y="3203133"/>
              <a:ext cx="1468654" cy="647773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960" eaLnBrk="1" hangingPunct="1">
                <a:defRPr/>
              </a:pPr>
              <a:r>
                <a:rPr lang="pt-BR" b="1" dirty="0">
                  <a:solidFill>
                    <a:srgbClr val="0000CC"/>
                  </a:solidFill>
                </a:rPr>
                <a:t>Carro</a:t>
              </a:r>
            </a:p>
          </p:txBody>
        </p:sp>
        <p:cxnSp>
          <p:nvCxnSpPr>
            <p:cNvPr id="26" name="Conector angulado 25"/>
            <p:cNvCxnSpPr/>
            <p:nvPr/>
          </p:nvCxnSpPr>
          <p:spPr>
            <a:xfrm rot="10800000">
              <a:off x="1173831" y="3850914"/>
              <a:ext cx="317400" cy="1395588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de cantos arredondados 26"/>
            <p:cNvSpPr/>
            <p:nvPr/>
          </p:nvSpPr>
          <p:spPr>
            <a:xfrm>
              <a:off x="2733101" y="3203133"/>
              <a:ext cx="1694084" cy="6446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960" eaLnBrk="1" hangingPunct="1">
                <a:defRPr/>
              </a:pPr>
              <a:r>
                <a:rPr lang="pt-BR" b="1" dirty="0">
                  <a:solidFill>
                    <a:srgbClr val="0000CC"/>
                  </a:solidFill>
                </a:rPr>
                <a:t>Brinquedo</a:t>
              </a:r>
            </a:p>
          </p:txBody>
        </p:sp>
        <p:sp>
          <p:nvSpPr>
            <p:cNvPr id="28" name="Retângulo de cantos arredondados 27"/>
            <p:cNvSpPr/>
            <p:nvPr/>
          </p:nvSpPr>
          <p:spPr>
            <a:xfrm>
              <a:off x="1490850" y="4924141"/>
              <a:ext cx="1738898" cy="64466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960" eaLnBrk="1" hangingPunct="1">
                <a:defRPr/>
              </a:pPr>
              <a:r>
                <a:rPr lang="pt-BR" b="1" dirty="0">
                  <a:solidFill>
                    <a:srgbClr val="0000CC"/>
                  </a:solidFill>
                </a:rPr>
                <a:t>Carro de Brinquedo</a:t>
              </a:r>
            </a:p>
          </p:txBody>
        </p:sp>
        <p:cxnSp>
          <p:nvCxnSpPr>
            <p:cNvPr id="29" name="Conector angulado 28"/>
            <p:cNvCxnSpPr/>
            <p:nvPr/>
          </p:nvCxnSpPr>
          <p:spPr>
            <a:xfrm flipV="1">
              <a:off x="3228999" y="3847739"/>
              <a:ext cx="350727" cy="1398764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o Explicativo 1 18"/>
          <p:cNvSpPr>
            <a:spLocks/>
          </p:cNvSpPr>
          <p:nvPr/>
        </p:nvSpPr>
        <p:spPr bwMode="auto">
          <a:xfrm>
            <a:off x="6402388" y="2205038"/>
            <a:ext cx="2201862" cy="504825"/>
          </a:xfrm>
          <a:prstGeom prst="borderCallout1">
            <a:avLst>
              <a:gd name="adj1" fmla="val 50514"/>
              <a:gd name="adj2" fmla="val -102"/>
              <a:gd name="adj3" fmla="val 146236"/>
              <a:gd name="adj4" fmla="val -53935"/>
            </a:avLst>
          </a:prstGeom>
          <a:solidFill>
            <a:srgbClr val="92D050"/>
          </a:solidFill>
          <a:ln w="34925" algn="ctr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lIns="91430" tIns="45715" rIns="91430" bIns="45715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en-US" sz="2400" b="1" i="1">
                <a:solidFill>
                  <a:srgbClr val="000000"/>
                </a:solidFill>
                <a:latin typeface="Arial" panose="020B0604020202020204" pitchFamily="34" charset="0"/>
              </a:rPr>
              <a:t>Superclasses</a:t>
            </a:r>
          </a:p>
        </p:txBody>
      </p:sp>
      <p:sp>
        <p:nvSpPr>
          <p:cNvPr id="2" name="Chave esquerda 1"/>
          <p:cNvSpPr/>
          <p:nvPr/>
        </p:nvSpPr>
        <p:spPr>
          <a:xfrm rot="5400000">
            <a:off x="4313238" y="-1404937"/>
            <a:ext cx="574675" cy="8785225"/>
          </a:xfrm>
          <a:prstGeom prst="leftBrace">
            <a:avLst/>
          </a:prstGeom>
          <a:ln w="476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30" tIns="45715" rIns="91430" bIns="45715" anchor="ctr"/>
          <a:lstStyle/>
          <a:p>
            <a:pPr algn="ctr" defTabSz="405960" eaLnBrk="1" hangingPunct="1">
              <a:defRPr/>
            </a:pPr>
            <a:endParaRPr lang="pt-BR"/>
          </a:p>
        </p:txBody>
      </p:sp>
      <p:sp>
        <p:nvSpPr>
          <p:cNvPr id="21" name="Texto Explicativo 1 20"/>
          <p:cNvSpPr>
            <a:spLocks/>
          </p:cNvSpPr>
          <p:nvPr/>
        </p:nvSpPr>
        <p:spPr bwMode="auto">
          <a:xfrm>
            <a:off x="3563938" y="5768975"/>
            <a:ext cx="1931987" cy="504825"/>
          </a:xfrm>
          <a:prstGeom prst="borderCallout1">
            <a:avLst>
              <a:gd name="adj1" fmla="val -2431"/>
              <a:gd name="adj2" fmla="val 53315"/>
              <a:gd name="adj3" fmla="val -64972"/>
              <a:gd name="adj4" fmla="val 118972"/>
            </a:avLst>
          </a:prstGeom>
          <a:solidFill>
            <a:srgbClr val="92D050"/>
          </a:solidFill>
          <a:ln w="47625" algn="ctr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lIns="91430" tIns="45715" rIns="91430" bIns="45715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en-US" sz="2400" b="1" i="1">
                <a:solidFill>
                  <a:srgbClr val="000000"/>
                </a:solidFill>
                <a:latin typeface="Arial" panose="020B0604020202020204" pitchFamily="34" charset="0"/>
              </a:rPr>
              <a:t>Subclasses</a:t>
            </a:r>
          </a:p>
        </p:txBody>
      </p:sp>
      <p:sp>
        <p:nvSpPr>
          <p:cNvPr id="22" name="Texto Explicativo 1 21"/>
          <p:cNvSpPr>
            <a:spLocks/>
          </p:cNvSpPr>
          <p:nvPr/>
        </p:nvSpPr>
        <p:spPr bwMode="auto">
          <a:xfrm flipH="1" flipV="1">
            <a:off x="4598988" y="5676900"/>
            <a:ext cx="44450" cy="44450"/>
          </a:xfrm>
          <a:prstGeom prst="borderCallout1">
            <a:avLst>
              <a:gd name="adj1" fmla="val -90463"/>
              <a:gd name="adj2" fmla="val -14435"/>
              <a:gd name="adj3" fmla="val 548306"/>
              <a:gd name="adj4" fmla="val 3526144"/>
            </a:avLst>
          </a:prstGeom>
          <a:noFill/>
          <a:ln w="476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0" tIns="45715" rIns="91430" bIns="45715" anchor="ctr"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 b="1" i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434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791E477E-EFDD-4163-899B-3F782EF9A179}" type="slidenum">
              <a:rPr lang="pt-BR" altLang="pt-BR">
                <a:solidFill>
                  <a:srgbClr val="000000"/>
                </a:solidFill>
              </a:rPr>
              <a:pPr/>
              <a:t>5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9" grpId="0" animBg="1"/>
      <p:bldP spid="2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Herança Múltipla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73050" lvl="1" indent="-273050">
              <a:spcBef>
                <a:spcPts val="575"/>
              </a:spcBef>
              <a:buClr>
                <a:schemeClr val="accent1"/>
              </a:buClr>
              <a:defRPr/>
            </a:pPr>
            <a:endParaRPr lang="pt-BR" sz="2600" dirty="0"/>
          </a:p>
          <a:p>
            <a:pPr marL="273050" lvl="1" indent="-273050">
              <a:spcBef>
                <a:spcPts val="575"/>
              </a:spcBef>
              <a:buClr>
                <a:schemeClr val="accent1"/>
              </a:buClr>
              <a:defRPr/>
            </a:pPr>
            <a:r>
              <a:rPr lang="pt-BR" sz="2600" dirty="0"/>
              <a:t>Java não suporta herança múltipla.</a:t>
            </a:r>
          </a:p>
          <a:p>
            <a:pPr>
              <a:defRPr/>
            </a:pPr>
            <a:endParaRPr lang="pt-BR" sz="2000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pt-BR" altLang="en-US" dirty="0"/>
              <a:t>Interfaces e Herança Múltipla</a:t>
            </a:r>
          </a:p>
          <a:p>
            <a:pPr lvl="1" eaLnBrk="1" hangingPunct="1">
              <a:defRPr/>
            </a:pPr>
            <a:r>
              <a:rPr lang="pt-BR" altLang="en-US" dirty="0"/>
              <a:t>Através de interfaces se pode simular herança múltipla;</a:t>
            </a:r>
          </a:p>
          <a:p>
            <a:pPr lvl="1" eaLnBrk="1" hangingPunct="1">
              <a:defRPr/>
            </a:pPr>
            <a:r>
              <a:rPr lang="pt-BR" altLang="en-US" dirty="0"/>
              <a:t>Uma mesma classe pode implementar diferentes interfaces.</a:t>
            </a:r>
          </a:p>
          <a:p>
            <a:pPr eaLnBrk="1" hangingPunct="1">
              <a:defRPr/>
            </a:pPr>
            <a:endParaRPr lang="pt-BR" altLang="en-US" dirty="0"/>
          </a:p>
        </p:txBody>
      </p:sp>
      <p:sp>
        <p:nvSpPr>
          <p:cNvPr id="1536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2EF7DF7D-9A91-4EF4-A7E9-5ED7D55A44F4}" type="slidenum">
              <a:rPr lang="pt-BR" altLang="pt-BR"/>
              <a:pPr/>
              <a:t>6</a:t>
            </a:fld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Herança Múltipla em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defRPr/>
            </a:pPr>
            <a:endParaRPr lang="pt-BR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</a:rPr>
              <a:t>A Herança Múltipla em Java ocorre a partir:</a:t>
            </a:r>
          </a:p>
          <a:p>
            <a:pPr marL="731838" lvl="1" indent="-457200">
              <a:buFont typeface="+mj-lt"/>
              <a:buAutoNum type="arabicPeriod"/>
              <a:defRPr/>
            </a:pPr>
            <a:r>
              <a:rPr lang="pt-BR" dirty="0">
                <a:solidFill>
                  <a:srgbClr val="000000"/>
                </a:solidFill>
              </a:rPr>
              <a:t>Da extensão de outra classe (superclasse); e </a:t>
            </a:r>
          </a:p>
          <a:p>
            <a:pPr marL="731838" lvl="1" indent="-457200">
              <a:buFont typeface="+mj-lt"/>
              <a:buAutoNum type="arabicPeriod"/>
              <a:defRPr/>
            </a:pPr>
            <a:r>
              <a:rPr lang="pt-BR" dirty="0">
                <a:solidFill>
                  <a:srgbClr val="000000"/>
                </a:solidFill>
              </a:rPr>
              <a:t>Do uso de interfaces. </a:t>
            </a:r>
          </a:p>
          <a:p>
            <a:pPr>
              <a:defRPr/>
            </a:pPr>
            <a:endParaRPr lang="pt-BR" sz="200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pt-BR" dirty="0">
                <a:solidFill>
                  <a:srgbClr val="000000"/>
                </a:solidFill>
              </a:rPr>
              <a:t>Assinatura de uma classe Java com herança múltipla: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pt-BR" sz="400" dirty="0">
              <a:solidFill>
                <a:srgbClr val="002060"/>
              </a:solidFill>
              <a:latin typeface="Courier New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r>
              <a:rPr lang="pt-BR" sz="2000" dirty="0">
                <a:solidFill>
                  <a:srgbClr val="002060"/>
                </a:solidFill>
                <a:latin typeface="Courier New"/>
              </a:rPr>
              <a:t>[modificadores] </a:t>
            </a:r>
            <a:r>
              <a:rPr lang="pt-BR" sz="2000" dirty="0" err="1">
                <a:solidFill>
                  <a:srgbClr val="002060"/>
                </a:solidFill>
                <a:latin typeface="Courier New"/>
              </a:rPr>
              <a:t>class</a:t>
            </a:r>
            <a:r>
              <a:rPr lang="pt-BR" sz="2000" dirty="0">
                <a:solidFill>
                  <a:srgbClr val="002060"/>
                </a:solidFill>
                <a:latin typeface="Courier New"/>
              </a:rPr>
              <a:t> [</a:t>
            </a:r>
            <a:r>
              <a:rPr lang="pt-BR" sz="2000" dirty="0" err="1">
                <a:solidFill>
                  <a:srgbClr val="002060"/>
                </a:solidFill>
                <a:latin typeface="Courier New"/>
              </a:rPr>
              <a:t>nome_classe</a:t>
            </a:r>
            <a:r>
              <a:rPr lang="pt-BR" sz="2000" dirty="0">
                <a:solidFill>
                  <a:srgbClr val="002060"/>
                </a:solidFill>
                <a:latin typeface="Courier New"/>
              </a:rPr>
              <a:t>] </a:t>
            </a:r>
            <a:r>
              <a:rPr lang="pt-BR" sz="2000" b="1" dirty="0" err="1">
                <a:solidFill>
                  <a:srgbClr val="FF0000"/>
                </a:solidFill>
                <a:latin typeface="Courier New"/>
              </a:rPr>
              <a:t>extends</a:t>
            </a:r>
            <a:r>
              <a:rPr lang="pt-BR" sz="2000" b="1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pt-BR" sz="2000" dirty="0">
                <a:solidFill>
                  <a:srgbClr val="002060"/>
                </a:solidFill>
                <a:latin typeface="Courier New"/>
              </a:rPr>
              <a:t>[</a:t>
            </a:r>
            <a:r>
              <a:rPr lang="pt-BR" sz="2000" dirty="0" err="1">
                <a:solidFill>
                  <a:srgbClr val="002060"/>
                </a:solidFill>
                <a:latin typeface="Courier New"/>
              </a:rPr>
              <a:t>nome_superclasse</a:t>
            </a:r>
            <a:r>
              <a:rPr lang="pt-BR" sz="2000" dirty="0">
                <a:solidFill>
                  <a:srgbClr val="002060"/>
                </a:solidFill>
                <a:latin typeface="Courier New"/>
              </a:rPr>
              <a:t>] </a:t>
            </a:r>
            <a:r>
              <a:rPr lang="pt-BR" sz="2000" b="1" dirty="0" err="1">
                <a:solidFill>
                  <a:srgbClr val="FF0000"/>
                </a:solidFill>
                <a:latin typeface="Courier New"/>
              </a:rPr>
              <a:t>implements</a:t>
            </a:r>
            <a:r>
              <a:rPr lang="pt-BR" sz="2000" dirty="0">
                <a:solidFill>
                  <a:srgbClr val="FF0000"/>
                </a:solidFill>
                <a:latin typeface="Courier New"/>
              </a:rPr>
              <a:t> </a:t>
            </a:r>
            <a:r>
              <a:rPr lang="pt-BR" sz="2000" dirty="0">
                <a:solidFill>
                  <a:srgbClr val="002060"/>
                </a:solidFill>
                <a:latin typeface="Courier New"/>
              </a:rPr>
              <a:t>[nome_interface1], [nome_interface2], ... , [</a:t>
            </a:r>
            <a:r>
              <a:rPr lang="pt-BR" sz="2000" dirty="0" err="1">
                <a:solidFill>
                  <a:srgbClr val="002060"/>
                </a:solidFill>
                <a:latin typeface="Courier New"/>
              </a:rPr>
              <a:t>nome_interfaceN</a:t>
            </a:r>
            <a:r>
              <a:rPr lang="pt-BR" sz="2000" dirty="0">
                <a:solidFill>
                  <a:srgbClr val="002060"/>
                </a:solidFill>
                <a:latin typeface="Courier New"/>
              </a:rPr>
              <a:t>] </a:t>
            </a:r>
            <a:endParaRPr lang="pt-BR" sz="2000" dirty="0">
              <a:solidFill>
                <a:srgbClr val="002060"/>
              </a:solidFill>
            </a:endParaRPr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9C87B284-148E-4721-B2C7-D94321D3BFAA}" type="slidenum">
              <a:rPr lang="pt-BR" altLang="pt-BR"/>
              <a:pPr/>
              <a:t>7</a:t>
            </a:fld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Herança Múltipla em Java</a:t>
            </a:r>
          </a:p>
        </p:txBody>
      </p:sp>
      <p:sp>
        <p:nvSpPr>
          <p:cNvPr id="17411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83BD2EA8-9502-412D-BC13-8B1B92213857}" type="slidenum">
              <a:rPr lang="pt-BR" altLang="pt-BR"/>
              <a:pPr/>
              <a:t>8</a:t>
            </a:fld>
            <a:endParaRPr lang="pt-BR" altLang="pt-BR"/>
          </a:p>
        </p:txBody>
      </p:sp>
      <p:grpSp>
        <p:nvGrpSpPr>
          <p:cNvPr id="17412" name="Grupo 7"/>
          <p:cNvGrpSpPr>
            <a:grpSpLocks/>
          </p:cNvGrpSpPr>
          <p:nvPr/>
        </p:nvGrpSpPr>
        <p:grpSpPr bwMode="auto">
          <a:xfrm>
            <a:off x="2647950" y="4170363"/>
            <a:ext cx="4084638" cy="2443162"/>
            <a:chOff x="3347864" y="2700483"/>
            <a:chExt cx="2232248" cy="1798478"/>
          </a:xfrm>
        </p:grpSpPr>
        <p:sp>
          <p:nvSpPr>
            <p:cNvPr id="6" name="Retângulo 5"/>
            <p:cNvSpPr/>
            <p:nvPr/>
          </p:nvSpPr>
          <p:spPr>
            <a:xfrm>
              <a:off x="3347864" y="2700483"/>
              <a:ext cx="2232248" cy="260598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Monitor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347864" y="2961081"/>
              <a:ext cx="2232248" cy="241901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960" eaLnBrk="1" hangingPunct="1">
                <a:defRPr/>
              </a:pPr>
              <a:r>
                <a:rPr lang="fr-FR" dirty="0">
                  <a:solidFill>
                    <a:srgbClr val="000000"/>
                  </a:solidFill>
                </a:rPr>
                <a:t>- </a:t>
              </a:r>
              <a:r>
                <a:rPr lang="fr-FR" dirty="0" err="1">
                  <a:solidFill>
                    <a:srgbClr val="000000"/>
                  </a:solidFill>
                </a:rPr>
                <a:t>salario</a:t>
              </a:r>
              <a:r>
                <a:rPr lang="fr-FR" dirty="0">
                  <a:solidFill>
                    <a:srgbClr val="000000"/>
                  </a:solidFill>
                </a:rPr>
                <a:t>: double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3347864" y="3202982"/>
              <a:ext cx="2232248" cy="1295979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960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+ Monitor()</a:t>
              </a:r>
            </a:p>
            <a:p>
              <a:pPr defTabSz="405960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+ Monitor</a:t>
              </a:r>
              <a:r>
                <a:rPr lang="pt-BR" dirty="0">
                  <a:solidFill>
                    <a:srgbClr val="000000"/>
                  </a:solidFill>
                </a:rPr>
                <a:t>(nome: </a:t>
              </a:r>
              <a:r>
                <a:rPr lang="pt-BR" dirty="0" err="1">
                  <a:solidFill>
                    <a:srgbClr val="000000"/>
                  </a:solidFill>
                </a:rPr>
                <a:t>String</a:t>
              </a:r>
              <a:r>
                <a:rPr lang="pt-BR" dirty="0">
                  <a:solidFill>
                    <a:srgbClr val="000000"/>
                  </a:solidFill>
                </a:rPr>
                <a:t>, matricula: </a:t>
              </a:r>
              <a:r>
                <a:rPr lang="pt-BR" dirty="0" err="1">
                  <a:solidFill>
                    <a:srgbClr val="000000"/>
                  </a:solidFill>
                </a:rPr>
                <a:t>int</a:t>
              </a:r>
              <a:r>
                <a:rPr lang="pt-BR" dirty="0">
                  <a:solidFill>
                    <a:srgbClr val="000000"/>
                  </a:solidFill>
                </a:rPr>
                <a:t>, </a:t>
              </a:r>
            </a:p>
            <a:p>
              <a:pPr defTabSz="405960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       salario: </a:t>
              </a:r>
              <a:r>
                <a:rPr lang="pt-BR" dirty="0" err="1">
                  <a:solidFill>
                    <a:srgbClr val="000000"/>
                  </a:solidFill>
                </a:rPr>
                <a:t>double</a:t>
              </a:r>
              <a:r>
                <a:rPr lang="pt-BR" dirty="0">
                  <a:solidFill>
                    <a:srgbClr val="000000"/>
                  </a:solidFill>
                </a:rPr>
                <a:t>)</a:t>
              </a:r>
              <a:endParaRPr lang="pt-BR" dirty="0">
                <a:solidFill>
                  <a:schemeClr val="tx1"/>
                </a:solidFill>
              </a:endParaRPr>
            </a:p>
            <a:p>
              <a:pPr defTabSz="405960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+ </a:t>
              </a:r>
              <a:r>
                <a:rPr lang="pt-BR" dirty="0" err="1">
                  <a:solidFill>
                    <a:srgbClr val="000000"/>
                  </a:solidFill>
                </a:rPr>
                <a:t>GETs</a:t>
              </a:r>
              <a:r>
                <a:rPr lang="pt-BR" dirty="0">
                  <a:solidFill>
                    <a:srgbClr val="000000"/>
                  </a:solidFill>
                </a:rPr>
                <a:t>() e + </a:t>
              </a:r>
              <a:r>
                <a:rPr lang="pt-BR" dirty="0" err="1">
                  <a:solidFill>
                    <a:srgbClr val="000000"/>
                  </a:solidFill>
                </a:rPr>
                <a:t>SETs</a:t>
              </a:r>
              <a:r>
                <a:rPr lang="pt-BR" dirty="0">
                  <a:solidFill>
                    <a:srgbClr val="000000"/>
                  </a:solidFill>
                </a:rPr>
                <a:t>()</a:t>
              </a:r>
              <a:endParaRPr lang="pt-BR" dirty="0">
                <a:solidFill>
                  <a:schemeClr val="tx1"/>
                </a:solidFill>
              </a:endParaRPr>
            </a:p>
            <a:p>
              <a:pPr defTabSz="405960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+ </a:t>
              </a:r>
              <a:r>
                <a:rPr lang="pt-BR" dirty="0" err="1">
                  <a:solidFill>
                    <a:schemeClr val="tx1"/>
                  </a:solidFill>
                </a:rPr>
                <a:t>ReceberSalario</a:t>
              </a:r>
              <a:r>
                <a:rPr lang="pt-BR" dirty="0">
                  <a:solidFill>
                    <a:schemeClr val="tx1"/>
                  </a:solidFill>
                </a:rPr>
                <a:t>(): </a:t>
              </a:r>
              <a:r>
                <a:rPr lang="pt-BR" dirty="0" err="1">
                  <a:solidFill>
                    <a:schemeClr val="tx1"/>
                  </a:solidFill>
                </a:rPr>
                <a:t>void</a:t>
              </a:r>
              <a:endParaRPr lang="pt-BR" dirty="0">
                <a:solidFill>
                  <a:schemeClr val="tx1"/>
                </a:solidFill>
              </a:endParaRPr>
            </a:p>
            <a:p>
              <a:pPr defTabSz="405960" eaLnBrk="1" hangingPunct="1">
                <a:defRPr/>
              </a:pPr>
              <a:r>
                <a:rPr lang="pt-BR" dirty="0">
                  <a:solidFill>
                    <a:schemeClr val="tx1"/>
                  </a:solidFill>
                </a:rPr>
                <a:t>+ Adiantamento(valor: </a:t>
              </a:r>
              <a:r>
                <a:rPr lang="pt-BR" dirty="0" err="1">
                  <a:solidFill>
                    <a:schemeClr val="tx1"/>
                  </a:solidFill>
                </a:rPr>
                <a:t>double</a:t>
              </a:r>
              <a:r>
                <a:rPr lang="pt-BR" dirty="0">
                  <a:solidFill>
                    <a:schemeClr val="tx1"/>
                  </a:solidFill>
                </a:rPr>
                <a:t>): </a:t>
              </a:r>
              <a:r>
                <a:rPr lang="pt-BR" dirty="0" err="1">
                  <a:solidFill>
                    <a:schemeClr val="tx1"/>
                  </a:solidFill>
                </a:rPr>
                <a:t>void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" name="Conector angulado 8"/>
          <p:cNvCxnSpPr>
            <a:stCxn id="8" idx="1"/>
            <a:endCxn id="2" idx="3"/>
          </p:cNvCxnSpPr>
          <p:nvPr/>
        </p:nvCxnSpPr>
        <p:spPr>
          <a:xfrm rot="10800000">
            <a:off x="1931988" y="3827463"/>
            <a:ext cx="715962" cy="1905000"/>
          </a:xfrm>
          <a:prstGeom prst="bentConnector2">
            <a:avLst/>
          </a:prstGeom>
          <a:ln w="34925">
            <a:solidFill>
              <a:schemeClr val="tx1"/>
            </a:solidFill>
            <a:miter lim="800000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14" name="Grupo 2"/>
          <p:cNvGrpSpPr>
            <a:grpSpLocks/>
          </p:cNvGrpSpPr>
          <p:nvPr/>
        </p:nvGrpSpPr>
        <p:grpSpPr bwMode="auto">
          <a:xfrm>
            <a:off x="4643438" y="1525588"/>
            <a:ext cx="4105275" cy="1922462"/>
            <a:chOff x="611187" y="4246675"/>
            <a:chExt cx="2952751" cy="1333916"/>
          </a:xfrm>
        </p:grpSpPr>
        <p:grpSp>
          <p:nvGrpSpPr>
            <p:cNvPr id="5" name="Grupo 15"/>
            <p:cNvGrpSpPr>
              <a:grpSpLocks/>
            </p:cNvGrpSpPr>
            <p:nvPr/>
          </p:nvGrpSpPr>
          <p:grpSpPr bwMode="auto">
            <a:xfrm>
              <a:off x="611187" y="4246675"/>
              <a:ext cx="2952751" cy="1333916"/>
              <a:chOff x="827583" y="4390351"/>
              <a:chExt cx="2232249" cy="1333311"/>
            </a:xfrm>
            <a:solidFill>
              <a:srgbClr val="00B0F0"/>
            </a:solidFill>
          </p:grpSpPr>
          <p:sp>
            <p:nvSpPr>
              <p:cNvPr id="14" name="Retângulo 13"/>
              <p:cNvSpPr/>
              <p:nvPr/>
            </p:nvSpPr>
            <p:spPr>
              <a:xfrm>
                <a:off x="827583" y="4390351"/>
                <a:ext cx="2232248" cy="455297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05960" eaLnBrk="1" hangingPunct="1">
                  <a:defRPr/>
                </a:pPr>
                <a:r>
                  <a:rPr lang="pt-BR" sz="2000" dirty="0">
                    <a:solidFill>
                      <a:srgbClr val="000000"/>
                    </a:solidFill>
                  </a:rPr>
                  <a:t>&lt;&lt; interface &gt;&gt;</a:t>
                </a:r>
                <a:endParaRPr lang="pt-BR" sz="2000" b="1" dirty="0">
                  <a:solidFill>
                    <a:srgbClr val="000000"/>
                  </a:solidFill>
                </a:endParaRPr>
              </a:p>
              <a:p>
                <a:pPr algn="ctr" defTabSz="405960" eaLnBrk="1" hangingPunct="1">
                  <a:defRPr/>
                </a:pPr>
                <a:r>
                  <a:rPr lang="pt-BR" sz="2000" b="1" dirty="0">
                    <a:solidFill>
                      <a:srgbClr val="000000"/>
                    </a:solidFill>
                  </a:rPr>
                  <a:t>Trabalhador</a:t>
                </a:r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827584" y="5107842"/>
                <a:ext cx="2232248" cy="615820"/>
              </a:xfrm>
              <a:prstGeom prst="rect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05960" eaLnBrk="1" hangingPunct="1">
                  <a:defRPr/>
                </a:pPr>
                <a:r>
                  <a:rPr lang="pt-BR" i="1" dirty="0">
                    <a:solidFill>
                      <a:srgbClr val="000000"/>
                    </a:solidFill>
                  </a:rPr>
                  <a:t>+ </a:t>
                </a:r>
                <a:r>
                  <a:rPr lang="pt-BR" i="1" dirty="0" err="1">
                    <a:solidFill>
                      <a:srgbClr val="000000"/>
                    </a:solidFill>
                  </a:rPr>
                  <a:t>ReceberSalario</a:t>
                </a:r>
                <a:r>
                  <a:rPr lang="pt-BR" i="1" dirty="0">
                    <a:solidFill>
                      <a:srgbClr val="000000"/>
                    </a:solidFill>
                  </a:rPr>
                  <a:t>(): </a:t>
                </a:r>
                <a:r>
                  <a:rPr lang="pt-BR" i="1" dirty="0" err="1">
                    <a:solidFill>
                      <a:srgbClr val="000000"/>
                    </a:solidFill>
                  </a:rPr>
                  <a:t>void</a:t>
                </a:r>
                <a:endParaRPr lang="pt-BR" b="1" dirty="0">
                  <a:solidFill>
                    <a:srgbClr val="FF0000"/>
                  </a:solidFill>
                </a:endParaRPr>
              </a:p>
              <a:p>
                <a:pPr defTabSz="405960" eaLnBrk="1" hangingPunct="1">
                  <a:defRPr/>
                </a:pPr>
                <a:r>
                  <a:rPr lang="pt-BR" i="1" dirty="0">
                    <a:solidFill>
                      <a:srgbClr val="000000"/>
                    </a:solidFill>
                  </a:rPr>
                  <a:t>+ Adiantamento(valor: </a:t>
                </a:r>
                <a:r>
                  <a:rPr lang="pt-BR" i="1" dirty="0" err="1">
                    <a:solidFill>
                      <a:srgbClr val="000000"/>
                    </a:solidFill>
                  </a:rPr>
                  <a:t>double</a:t>
                </a:r>
                <a:r>
                  <a:rPr lang="pt-BR" i="1" dirty="0">
                    <a:solidFill>
                      <a:srgbClr val="000000"/>
                    </a:solidFill>
                  </a:rPr>
                  <a:t>): </a:t>
                </a:r>
                <a:r>
                  <a:rPr lang="pt-BR" i="1" dirty="0" err="1">
                    <a:solidFill>
                      <a:srgbClr val="000000"/>
                    </a:solidFill>
                  </a:rPr>
                  <a:t>void</a:t>
                </a:r>
                <a:endParaRPr lang="pt-BR" i="1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3" name="Retângulo 12"/>
            <p:cNvSpPr/>
            <p:nvPr/>
          </p:nvSpPr>
          <p:spPr bwMode="auto">
            <a:xfrm>
              <a:off x="611187" y="4681767"/>
              <a:ext cx="2952751" cy="287492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defTabSz="405960" eaLnBrk="1" hangingPunct="1">
                <a:defRPr/>
              </a:pPr>
              <a:r>
                <a:rPr lang="pt-BR" i="1" dirty="0">
                  <a:solidFill>
                    <a:srgbClr val="000000"/>
                  </a:solidFill>
                </a:rPr>
                <a:t>+ </a:t>
              </a:r>
              <a:r>
                <a:rPr lang="pt-BR" i="1" dirty="0" err="1">
                  <a:solidFill>
                    <a:srgbClr val="000000"/>
                  </a:solidFill>
                </a:rPr>
                <a:t>salarioBase</a:t>
              </a:r>
              <a:r>
                <a:rPr lang="pt-BR" i="1" dirty="0">
                  <a:solidFill>
                    <a:srgbClr val="000000"/>
                  </a:solidFill>
                </a:rPr>
                <a:t>: </a:t>
              </a:r>
              <a:r>
                <a:rPr lang="pt-BR" i="1" dirty="0" err="1">
                  <a:solidFill>
                    <a:srgbClr val="000000"/>
                  </a:solidFill>
                </a:rPr>
                <a:t>double</a:t>
              </a:r>
              <a:r>
                <a:rPr lang="pt-BR" i="1" dirty="0">
                  <a:solidFill>
                    <a:srgbClr val="000000"/>
                  </a:solidFill>
                </a:rPr>
                <a:t> = 880</a:t>
              </a:r>
            </a:p>
          </p:txBody>
        </p:sp>
      </p:grpSp>
      <p:grpSp>
        <p:nvGrpSpPr>
          <p:cNvPr id="17415" name="Grupo 3"/>
          <p:cNvGrpSpPr>
            <a:grpSpLocks/>
          </p:cNvGrpSpPr>
          <p:nvPr/>
        </p:nvGrpSpPr>
        <p:grpSpPr bwMode="auto">
          <a:xfrm>
            <a:off x="395288" y="1484313"/>
            <a:ext cx="3889375" cy="1963737"/>
            <a:chOff x="5803686" y="4414830"/>
            <a:chExt cx="3168656" cy="1362045"/>
          </a:xfrm>
        </p:grpSpPr>
        <p:grpSp>
          <p:nvGrpSpPr>
            <p:cNvPr id="17420" name="Grupo 11"/>
            <p:cNvGrpSpPr>
              <a:grpSpLocks/>
            </p:cNvGrpSpPr>
            <p:nvPr/>
          </p:nvGrpSpPr>
          <p:grpSpPr bwMode="auto">
            <a:xfrm>
              <a:off x="5803686" y="4414830"/>
              <a:ext cx="3168655" cy="1362045"/>
              <a:chOff x="6283950" y="4558440"/>
              <a:chExt cx="2232251" cy="1362528"/>
            </a:xfrm>
          </p:grpSpPr>
          <p:sp>
            <p:nvSpPr>
              <p:cNvPr id="19" name="Retângulo 18"/>
              <p:cNvSpPr/>
              <p:nvPr/>
            </p:nvSpPr>
            <p:spPr>
              <a:xfrm>
                <a:off x="6283950" y="4558440"/>
                <a:ext cx="2232252" cy="287485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405960" eaLnBrk="1" hangingPunct="1">
                  <a:defRPr/>
                </a:pPr>
                <a:r>
                  <a:rPr lang="pt-BR" sz="2000" b="1" dirty="0">
                    <a:solidFill>
                      <a:srgbClr val="000000"/>
                    </a:solidFill>
                  </a:rPr>
                  <a:t>Aluno</a:t>
                </a:r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6283950" y="5308546"/>
                <a:ext cx="2232252" cy="612422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defTabSz="405960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Aluno()</a:t>
                </a:r>
              </a:p>
              <a:p>
                <a:pPr defTabSz="405960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Aluno(nome: </a:t>
                </a:r>
                <a:r>
                  <a:rPr lang="pt-BR" dirty="0" err="1">
                    <a:solidFill>
                      <a:srgbClr val="000000"/>
                    </a:solidFill>
                  </a:rPr>
                  <a:t>String</a:t>
                </a:r>
                <a:r>
                  <a:rPr lang="pt-BR" dirty="0">
                    <a:solidFill>
                      <a:srgbClr val="000000"/>
                    </a:solidFill>
                  </a:rPr>
                  <a:t>, matricula: </a:t>
                </a:r>
                <a:r>
                  <a:rPr lang="pt-BR" dirty="0" err="1">
                    <a:solidFill>
                      <a:srgbClr val="000000"/>
                    </a:solidFill>
                  </a:rPr>
                  <a:t>int</a:t>
                </a:r>
                <a:r>
                  <a:rPr lang="pt-BR" dirty="0">
                    <a:solidFill>
                      <a:srgbClr val="000000"/>
                    </a:solidFill>
                  </a:rPr>
                  <a:t>)</a:t>
                </a:r>
              </a:p>
              <a:p>
                <a:pPr defTabSz="405960" eaLnBrk="1" hangingPunct="1">
                  <a:defRPr/>
                </a:pPr>
                <a:r>
                  <a:rPr lang="pt-BR" dirty="0">
                    <a:solidFill>
                      <a:srgbClr val="000000"/>
                    </a:solidFill>
                  </a:rPr>
                  <a:t>+ </a:t>
                </a:r>
                <a:r>
                  <a:rPr lang="pt-BR" dirty="0" err="1">
                    <a:solidFill>
                      <a:srgbClr val="000000"/>
                    </a:solidFill>
                  </a:rPr>
                  <a:t>GETs</a:t>
                </a:r>
                <a:r>
                  <a:rPr lang="pt-BR" dirty="0">
                    <a:solidFill>
                      <a:srgbClr val="000000"/>
                    </a:solidFill>
                  </a:rPr>
                  <a:t>() e + </a:t>
                </a:r>
                <a:r>
                  <a:rPr lang="pt-BR" dirty="0" err="1">
                    <a:solidFill>
                      <a:srgbClr val="000000"/>
                    </a:solidFill>
                  </a:rPr>
                  <a:t>SETs</a:t>
                </a:r>
                <a:r>
                  <a:rPr lang="pt-BR" dirty="0">
                    <a:solidFill>
                      <a:srgbClr val="000000"/>
                    </a:solidFill>
                  </a:rPr>
                  <a:t>()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8" name="Retângulo 17"/>
            <p:cNvSpPr/>
            <p:nvPr/>
          </p:nvSpPr>
          <p:spPr bwMode="auto">
            <a:xfrm>
              <a:off x="5803686" y="4695607"/>
              <a:ext cx="3168656" cy="469063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defTabSz="405960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- nome: </a:t>
              </a:r>
              <a:r>
                <a:rPr lang="pt-BR" dirty="0" err="1">
                  <a:solidFill>
                    <a:srgbClr val="000000"/>
                  </a:solidFill>
                </a:rPr>
                <a:t>String</a:t>
              </a:r>
              <a:endParaRPr lang="pt-BR" dirty="0">
                <a:solidFill>
                  <a:srgbClr val="000000"/>
                </a:solidFill>
              </a:endParaRPr>
            </a:p>
            <a:p>
              <a:pPr defTabSz="405960" eaLnBrk="1" hangingPunct="1">
                <a:defRPr/>
              </a:pPr>
              <a:r>
                <a:rPr lang="pt-BR" dirty="0">
                  <a:solidFill>
                    <a:srgbClr val="000000"/>
                  </a:solidFill>
                </a:rPr>
                <a:t>- matricula: </a:t>
              </a:r>
              <a:r>
                <a:rPr lang="pt-BR" dirty="0" err="1">
                  <a:solidFill>
                    <a:srgbClr val="000000"/>
                  </a:solidFill>
                </a:rPr>
                <a:t>int</a:t>
              </a:r>
              <a:endParaRPr lang="pt-BR"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riângulo isósceles 1"/>
          <p:cNvSpPr/>
          <p:nvPr/>
        </p:nvSpPr>
        <p:spPr>
          <a:xfrm>
            <a:off x="1716088" y="3454400"/>
            <a:ext cx="431800" cy="373063"/>
          </a:xfrm>
          <a:prstGeom prst="triangle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/>
          </a:p>
        </p:txBody>
      </p:sp>
      <p:grpSp>
        <p:nvGrpSpPr>
          <p:cNvPr id="17417" name="Grupo 23"/>
          <p:cNvGrpSpPr>
            <a:grpSpLocks/>
          </p:cNvGrpSpPr>
          <p:nvPr/>
        </p:nvGrpSpPr>
        <p:grpSpPr bwMode="auto">
          <a:xfrm>
            <a:off x="6732588" y="3454400"/>
            <a:ext cx="1227137" cy="2278063"/>
            <a:chOff x="6732240" y="3454977"/>
            <a:chExt cx="1227890" cy="2277816"/>
          </a:xfrm>
        </p:grpSpPr>
        <p:cxnSp>
          <p:nvCxnSpPr>
            <p:cNvPr id="25" name="Conector angulado 24"/>
            <p:cNvCxnSpPr>
              <a:stCxn id="8" idx="3"/>
              <a:endCxn id="26" idx="3"/>
            </p:cNvCxnSpPr>
            <p:nvPr/>
          </p:nvCxnSpPr>
          <p:spPr>
            <a:xfrm flipV="1">
              <a:off x="6732240" y="3828000"/>
              <a:ext cx="1011858" cy="1904793"/>
            </a:xfrm>
            <a:prstGeom prst="bentConnector2">
              <a:avLst/>
            </a:prstGeom>
            <a:ln w="3492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riângulo isósceles 25"/>
            <p:cNvSpPr/>
            <p:nvPr/>
          </p:nvSpPr>
          <p:spPr>
            <a:xfrm>
              <a:off x="7528065" y="3454977"/>
              <a:ext cx="432065" cy="373023"/>
            </a:xfrm>
            <a:prstGeom prst="triangle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t-BR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Classe Aluno em Java...</a:t>
            </a:r>
          </a:p>
        </p:txBody>
      </p:sp>
      <p:sp>
        <p:nvSpPr>
          <p:cNvPr id="32" name="Espaço Reservado para Conteúdo 1"/>
          <p:cNvSpPr txBox="1">
            <a:spLocks/>
          </p:cNvSpPr>
          <p:nvPr/>
        </p:nvSpPr>
        <p:spPr bwMode="auto">
          <a:xfrm>
            <a:off x="395288" y="1628775"/>
            <a:ext cx="8424862" cy="4581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617538" indent="-3429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 pitchFamily="34" charset="0"/>
              <a:buAutoNum type="arabicPeriod"/>
            </a:pPr>
            <a:endParaRPr lang="pt-BR" altLang="pt-BR" sz="22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 pitchFamily="34" charset="0"/>
              <a:buAutoNum type="arabicPeriod"/>
            </a:pPr>
            <a:r>
              <a:rPr lang="pt-BR" altLang="pt-BR" sz="2200">
                <a:solidFill>
                  <a:srgbClr val="002060"/>
                </a:solidFill>
                <a:latin typeface="Courier New" panose="02070309020205020404" pitchFamily="49" charset="0"/>
              </a:rPr>
              <a:t>public class Aluno</a:t>
            </a:r>
            <a:r>
              <a:rPr lang="pt-BR" altLang="pt-BR" sz="2200" b="1" i="1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pt-BR" altLang="pt-BR" sz="2200">
                <a:solidFill>
                  <a:srgbClr val="002060"/>
                </a:solidFill>
                <a:latin typeface="Courier New" panose="02070309020205020404" pitchFamily="49" charset="0"/>
              </a:rPr>
              <a:t>{ </a:t>
            </a:r>
          </a:p>
          <a:p>
            <a:pPr lvl="1" eaLnBrk="1" hangingPunct="1">
              <a:lnSpc>
                <a:spcPct val="9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 pitchFamily="34" charset="0"/>
              <a:buAutoNum type="arabicPeriod"/>
            </a:pPr>
            <a:r>
              <a:rPr lang="en-US" altLang="pt-BR" sz="2200">
                <a:solidFill>
                  <a:srgbClr val="002060"/>
                </a:solidFill>
                <a:latin typeface="Courier New" panose="02070309020205020404" pitchFamily="49" charset="0"/>
              </a:rPr>
              <a:t>   private String nome;</a:t>
            </a:r>
          </a:p>
          <a:p>
            <a:pPr lvl="1" eaLnBrk="1" hangingPunct="1">
              <a:lnSpc>
                <a:spcPct val="9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 pitchFamily="34" charset="0"/>
              <a:buAutoNum type="arabicPeriod"/>
            </a:pPr>
            <a:r>
              <a:rPr lang="en-US" altLang="pt-BR" sz="2200">
                <a:solidFill>
                  <a:srgbClr val="002060"/>
                </a:solidFill>
                <a:latin typeface="Courier New" panose="02070309020205020404" pitchFamily="49" charset="0"/>
              </a:rPr>
              <a:t>   private int matricula;</a:t>
            </a:r>
          </a:p>
          <a:p>
            <a:pPr lvl="1" eaLnBrk="1" hangingPunct="1">
              <a:lnSpc>
                <a:spcPct val="9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 pitchFamily="34" charset="0"/>
              <a:buAutoNum type="arabicPeriod"/>
            </a:pPr>
            <a:r>
              <a:rPr lang="en-US" altLang="pt-BR" sz="2200">
                <a:solidFill>
                  <a:srgbClr val="002060"/>
                </a:solidFill>
                <a:latin typeface="Courier New" panose="02070309020205020404" pitchFamily="49" charset="0"/>
              </a:rPr>
              <a:t>   public Aluno(){</a:t>
            </a:r>
          </a:p>
          <a:p>
            <a:pPr lvl="1" eaLnBrk="1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AutoNum type="arabicPeriod"/>
            </a:pPr>
            <a:r>
              <a:rPr lang="en-US" altLang="pt-BR" sz="2200">
                <a:solidFill>
                  <a:srgbClr val="002060"/>
                </a:solidFill>
                <a:latin typeface="Courier New" panose="02070309020205020404" pitchFamily="49" charset="0"/>
              </a:rPr>
              <a:t>   }  </a:t>
            </a:r>
          </a:p>
          <a:p>
            <a:pPr lvl="1" eaLnBrk="1" hangingPunct="1">
              <a:lnSpc>
                <a:spcPct val="9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 pitchFamily="34" charset="0"/>
              <a:buAutoNum type="arabicPeriod"/>
            </a:pPr>
            <a:r>
              <a:rPr lang="en-US" altLang="pt-BR" sz="2200">
                <a:solidFill>
                  <a:srgbClr val="002060"/>
                </a:solidFill>
                <a:latin typeface="Courier New" panose="02070309020205020404" pitchFamily="49" charset="0"/>
              </a:rPr>
              <a:t>   public Aluno(String nome, int matricula){</a:t>
            </a:r>
          </a:p>
          <a:p>
            <a:pPr lvl="1" eaLnBrk="1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AutoNum type="arabicPeriod"/>
            </a:pPr>
            <a:r>
              <a:rPr lang="en-US" altLang="pt-BR" sz="2200">
                <a:solidFill>
                  <a:srgbClr val="002060"/>
                </a:solidFill>
                <a:latin typeface="Courier New" panose="02070309020205020404" pitchFamily="49" charset="0"/>
              </a:rPr>
              <a:t>      this.nome = nome;</a:t>
            </a:r>
          </a:p>
          <a:p>
            <a:pPr lvl="1" eaLnBrk="1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AutoNum type="arabicPeriod"/>
            </a:pPr>
            <a:r>
              <a:rPr lang="en-US" altLang="pt-BR" sz="2200">
                <a:solidFill>
                  <a:srgbClr val="002060"/>
                </a:solidFill>
                <a:latin typeface="Courier New" panose="02070309020205020404" pitchFamily="49" charset="0"/>
              </a:rPr>
              <a:t>      this.matricula = matricula;</a:t>
            </a:r>
          </a:p>
          <a:p>
            <a:pPr lvl="1" eaLnBrk="1" hangingPunct="1">
              <a:lnSpc>
                <a:spcPct val="90000"/>
              </a:lnSpc>
              <a:spcBef>
                <a:spcPts val="375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AutoNum type="arabicPeriod"/>
            </a:pPr>
            <a:r>
              <a:rPr lang="en-US" altLang="pt-BR" sz="2200">
                <a:solidFill>
                  <a:srgbClr val="002060"/>
                </a:solidFill>
                <a:latin typeface="Courier New" panose="02070309020205020404" pitchFamily="49" charset="0"/>
              </a:rPr>
              <a:t>   }</a:t>
            </a:r>
            <a:endParaRPr lang="pt-BR" altLang="pt-BR" sz="220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 pitchFamily="34" charset="0"/>
              <a:buAutoNum type="arabicPeriod"/>
            </a:pPr>
            <a:r>
              <a:rPr lang="en-US" altLang="pt-BR" sz="2200">
                <a:solidFill>
                  <a:srgbClr val="002060"/>
                </a:solidFill>
                <a:latin typeface="Courier New" panose="02070309020205020404" pitchFamily="49" charset="0"/>
              </a:rPr>
              <a:t>   </a:t>
            </a:r>
            <a:r>
              <a:rPr lang="en-US" altLang="pt-BR" sz="2200" i="1">
                <a:solidFill>
                  <a:srgbClr val="002060"/>
                </a:solidFill>
                <a:latin typeface="Courier New" panose="02070309020205020404" pitchFamily="49" charset="0"/>
              </a:rPr>
              <a:t>GETs()...</a:t>
            </a:r>
          </a:p>
          <a:p>
            <a:pPr lvl="1" eaLnBrk="1" hangingPunct="1">
              <a:lnSpc>
                <a:spcPct val="9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 pitchFamily="34" charset="0"/>
              <a:buAutoNum type="arabicPeriod"/>
            </a:pPr>
            <a:r>
              <a:rPr lang="en-US" altLang="pt-BR" sz="2200" i="1">
                <a:solidFill>
                  <a:srgbClr val="002060"/>
                </a:solidFill>
                <a:latin typeface="Courier New" panose="02070309020205020404" pitchFamily="49" charset="0"/>
              </a:rPr>
              <a:t>   SETs()...</a:t>
            </a:r>
          </a:p>
          <a:p>
            <a:pPr lvl="1" eaLnBrk="1" hangingPunct="1">
              <a:lnSpc>
                <a:spcPct val="90000"/>
              </a:lnSpc>
              <a:spcBef>
                <a:spcPts val="375"/>
              </a:spcBef>
              <a:buClr>
                <a:srgbClr val="DA1F28"/>
              </a:buClr>
              <a:buSzPct val="85000"/>
              <a:buFont typeface="Arial" panose="020B0604020202020204" pitchFamily="34" charset="0"/>
              <a:buAutoNum type="arabicPeriod"/>
            </a:pPr>
            <a:r>
              <a:rPr lang="pt-BR" altLang="pt-BR" sz="220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panose="05020102010507070707" pitchFamily="18" charset="2"/>
              <a:buNone/>
            </a:pPr>
            <a:endParaRPr lang="pt-BR" altLang="pt-BR" sz="2200">
              <a:solidFill>
                <a:srgbClr val="002060"/>
              </a:solidFill>
              <a:latin typeface="Courier New" panose="02070309020205020404" pitchFamily="49" charset="0"/>
            </a:endParaRPr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84E30E30-67C6-44CA-A3BD-2BBAFCAE466E}" type="slidenum">
              <a:rPr lang="pt-BR" altLang="pt-BR">
                <a:solidFill>
                  <a:srgbClr val="000000"/>
                </a:solidFill>
              </a:rPr>
              <a:pPr/>
              <a:t>9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2227</TotalTime>
  <Words>902</Words>
  <Application>Microsoft Office PowerPoint</Application>
  <PresentationFormat>Apresentação na tela (4:3)</PresentationFormat>
  <Paragraphs>191</Paragraphs>
  <Slides>17</Slides>
  <Notes>7</Notes>
  <HiddenSlides>0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7" baseType="lpstr">
      <vt:lpstr>MS PGothic</vt:lpstr>
      <vt:lpstr>Arial</vt:lpstr>
      <vt:lpstr>Calibri</vt:lpstr>
      <vt:lpstr>Courier New</vt:lpstr>
      <vt:lpstr>Franklin Gothic Book</vt:lpstr>
      <vt:lpstr>Lucida Sans Unicode</vt:lpstr>
      <vt:lpstr>Perpetua</vt:lpstr>
      <vt:lpstr>Wingdings 2</vt:lpstr>
      <vt:lpstr>Capital Próprio</vt:lpstr>
      <vt:lpstr>Visio</vt:lpstr>
      <vt:lpstr>POO – Herança Múltipla</vt:lpstr>
      <vt:lpstr>Tópicos da Aula</vt:lpstr>
      <vt:lpstr>Herança (Simples)</vt:lpstr>
      <vt:lpstr>Herança Múltipla</vt:lpstr>
      <vt:lpstr>Herança Múltipla</vt:lpstr>
      <vt:lpstr>Herança Múltipla em Java</vt:lpstr>
      <vt:lpstr>Herança Múltipla em Java</vt:lpstr>
      <vt:lpstr>Herança Múltipla em Java</vt:lpstr>
      <vt:lpstr>Classe Aluno em Java...</vt:lpstr>
      <vt:lpstr>Interface Trabalhador em Java...</vt:lpstr>
      <vt:lpstr>Exemplo de Herança Múltipla em Java</vt:lpstr>
      <vt:lpstr>Vamos para a Prática!!!</vt:lpstr>
      <vt:lpstr>Implementação do Exemplo Prático</vt:lpstr>
      <vt:lpstr>Continue o Exemplo Prático... </vt:lpstr>
      <vt:lpstr>Exercício 1</vt:lpstr>
      <vt:lpstr>Exercício 2</vt:lpstr>
      <vt:lpstr>Exercício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Fernando Roberto Proença</dc:creator>
  <cp:keywords>FRP</cp:keywords>
  <cp:lastModifiedBy>Ely Prado</cp:lastModifiedBy>
  <cp:revision>503</cp:revision>
  <dcterms:created xsi:type="dcterms:W3CDTF">2012-12-03T10:39:50Z</dcterms:created>
  <dcterms:modified xsi:type="dcterms:W3CDTF">2017-05-23T00:35:39Z</dcterms:modified>
</cp:coreProperties>
</file>