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81" r:id="rId12"/>
    <p:sldId id="264" r:id="rId13"/>
    <p:sldId id="278" r:id="rId14"/>
    <p:sldId id="282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F1BB9-5FE2-4531-B798-A8055D17E27E}" v="1" dt="2024-10-15T18:03:40.48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3655" autoAdjust="0"/>
  </p:normalViewPr>
  <p:slideViewPr>
    <p:cSldViewPr snapToGrid="0" snapToObjects="1" showGuides="1">
      <p:cViewPr>
        <p:scale>
          <a:sx n="92" d="100"/>
          <a:sy n="92" d="100"/>
        </p:scale>
        <p:origin x="148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4" d="100"/>
        <a:sy n="184" d="100"/>
      </p:scale>
      <p:origin x="0" y="-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05E4-95B4-8447-6719-5F800160D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26A8A-F3C1-F30F-19EA-24B1B8B24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8FF90-5C49-68C0-DAE7-BB96387DE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C685-4B9F-8D38-BB2D-CEBC16EAC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AE7E4-66EC-02AC-28C0-6AD59016D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76AFE-40ED-1A4C-5E38-C4687283F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EFE3C-FB3D-8C80-A6B6-E87B7B4D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771F-863B-D370-D7AF-3CD9179A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elyrobles/Tech-Survey-Dashboards/blob/main/_%20Survey%20Technology%20Trends%20%26%20Demographics.pd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527370" cy="18456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Analyzing Technology Trends &amp;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90939"/>
            <a:ext cx="5181600" cy="125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Elizabeth Robles</a:t>
            </a:r>
          </a:p>
          <a:p>
            <a:pPr marL="0" indent="0">
              <a:buNone/>
            </a:pPr>
            <a:r>
              <a:rPr lang="en-US" dirty="0"/>
              <a:t>October,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584" y="1466776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9" name="Picture 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74492CE-91A0-466A-7948-1976B171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26" y="1842440"/>
            <a:ext cx="8436947" cy="45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1024-9A68-4C8A-7336-0BAAAAE7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AEFF-09C0-FEFB-9252-A315C7FD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40B6-A4EB-0735-617C-A341ADF6E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584" y="1466776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FB8F5-5519-3B16-4DF4-F12D4A48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53575" y="1842440"/>
            <a:ext cx="8133617" cy="45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4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most desired database to learn next year, with 4,328 respondents wanting to learn/use it, followed by MySQL with 3,281 respondents</a:t>
            </a:r>
          </a:p>
          <a:p>
            <a:r>
              <a:rPr lang="en-US" dirty="0"/>
              <a:t>The most worked with database is MySQL with 5,469 respondents</a:t>
            </a:r>
          </a:p>
          <a:p>
            <a:r>
              <a:rPr lang="en-US" dirty="0"/>
              <a:t>MongoDB shows great interest amongst respondents with 3,649 who desire to adopt 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databases that will likely remain dominant in the upcoming year are MySQL and PostgreSQL, so companies should continue to invest in expertise for these open-source databases </a:t>
            </a:r>
          </a:p>
          <a:p>
            <a:r>
              <a:rPr lang="en-US" dirty="0"/>
              <a:t>MySQL will continue to be a key database in the industry and organizations should maintain or expand their investments in MySQL resources</a:t>
            </a:r>
          </a:p>
          <a:p>
            <a:r>
              <a:rPr lang="en-US" dirty="0"/>
              <a:t>The rising interest in NoSQL databases such as MongoDB indicates a shift towards more flexible data solutions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GitHub Link to Dashboards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E4CD3D-1D6A-965B-7132-491EF2A0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25" y="1477242"/>
            <a:ext cx="9540949" cy="48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28059DD-B5F1-77A1-D743-4CB3AACA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2" y="1438939"/>
            <a:ext cx="9158176" cy="48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FB197482-4A00-A29B-0DE9-31778E8D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69" y="1446027"/>
            <a:ext cx="9038261" cy="47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40A229-4D55-33F5-EA7E-994CBB97A0E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94218" y="1379362"/>
            <a:ext cx="582972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Key 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E659B"/>
              </a:solidFill>
              <a:effectLst/>
              <a:latin typeface="+mn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Current technology usage reflects industry demands with top languages like JavaScript and SQL.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Emerging technologies such as Python and Kubernetes indicate future skill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Challenges Faced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E659B"/>
              </a:solidFill>
              <a:effectLst/>
              <a:latin typeface="+mn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Data cleaning was essential to address inconsistencies across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Handling missing values and filtering relevant data required multiple iterations.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Recommendations for Further Analysis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E659B"/>
              </a:solidFill>
              <a:effectLst/>
              <a:latin typeface="+mn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Investigate regional variations in technology adoption.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659B"/>
                </a:solidFill>
                <a:effectLst/>
                <a:latin typeface="+mn-lt"/>
              </a:rPr>
              <a:t>Monitor evolving frameworks and platforms in future surveys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E659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SQL, and AWS are the most widely used technologies today</a:t>
            </a:r>
          </a:p>
          <a:p>
            <a:r>
              <a:rPr lang="en-US" dirty="0"/>
              <a:t>Python, PostgreSQL, and React.js are emerging as future trends</a:t>
            </a:r>
          </a:p>
          <a:p>
            <a:r>
              <a:rPr lang="en-US" dirty="0"/>
              <a:t>The majority of respondents aged 25-34 have higher education degrees (Bachelor’s or Master’s)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Organizations should focus on upskilling employees in Python and other modern frameworks</a:t>
            </a:r>
          </a:p>
          <a:p>
            <a:r>
              <a:rPr lang="en-US" dirty="0"/>
              <a:t>Cloud platforms like AWS will remain critical, requiring investment in cloud infrastructure</a:t>
            </a:r>
          </a:p>
          <a:p>
            <a:r>
              <a:rPr lang="en-US" dirty="0"/>
              <a:t>Promoting diversity is necessary to close the gender gap in the tech workforce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Comprehensive Insights Gained:</a:t>
            </a:r>
            <a:r>
              <a:rPr lang="en-US" dirty="0"/>
              <a:t> The analysis provided a clear understanding of current and future tech trends.</a:t>
            </a:r>
          </a:p>
          <a:p>
            <a:r>
              <a:rPr lang="en-US" b="1" dirty="0"/>
              <a:t>Data-Driven Recommendations:</a:t>
            </a:r>
            <a:r>
              <a:rPr lang="en-US" dirty="0"/>
              <a:t> The insights will help organizations align strategies with emerging technologies.</a:t>
            </a:r>
          </a:p>
          <a:p>
            <a:r>
              <a:rPr lang="en-US" b="1" dirty="0"/>
              <a:t>Continuous Learning Needed:</a:t>
            </a:r>
            <a:r>
              <a:rPr lang="en-US" dirty="0"/>
              <a:t> Developers should stay updated with in-demand skills to remain competitive.</a:t>
            </a:r>
          </a:p>
          <a:p>
            <a:r>
              <a:rPr lang="en-US" b="1" dirty="0"/>
              <a:t>Future Research Opportunities:</a:t>
            </a:r>
            <a:r>
              <a:rPr lang="en-US" dirty="0"/>
              <a:t> Ongoing analysis is crucial to track evolving trends and workforce changes.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1245" y="1396134"/>
            <a:ext cx="680950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Additional Insights &amp; Visualizations</a:t>
            </a:r>
          </a:p>
        </p:txBody>
      </p:sp>
      <p:pic>
        <p:nvPicPr>
          <p:cNvPr id="8" name="Picture 7" descr="A colorful pie chart with text with Crust in the background&#10;&#10;Description automatically generated">
            <a:extLst>
              <a:ext uri="{FF2B5EF4-FFF2-40B4-BE49-F238E27FC236}">
                <a16:creationId xmlns:a16="http://schemas.microsoft.com/office/drawing/2014/main" id="{B663D286-4301-0E83-44D2-CAB13BAB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6396"/>
            <a:ext cx="4191570" cy="3781075"/>
          </a:xfrm>
          <a:prstGeom prst="rect">
            <a:avLst/>
          </a:prstGeom>
        </p:spPr>
      </p:pic>
      <p:pic>
        <p:nvPicPr>
          <p:cNvPr id="10" name="Picture 9" descr="A graph with blue dots&#10;&#10;Description automatically generated">
            <a:extLst>
              <a:ext uri="{FF2B5EF4-FFF2-40B4-BE49-F238E27FC236}">
                <a16:creationId xmlns:a16="http://schemas.microsoft.com/office/drawing/2014/main" id="{9CCC804F-C55C-0D5A-3FBB-2062E11D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30" y="1966395"/>
            <a:ext cx="5639569" cy="37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631D86C-6177-4DEA-ABCD-3D7EB01B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9" y="1426637"/>
            <a:ext cx="9923721" cy="49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 descr="A colorful bar chart with text&#10;&#10;Description automatically generated">
            <a:extLst>
              <a:ext uri="{FF2B5EF4-FFF2-40B4-BE49-F238E27FC236}">
                <a16:creationId xmlns:a16="http://schemas.microsoft.com/office/drawing/2014/main" id="{6A9AB44C-60FE-8D12-DC7B-FE7EEDF8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16" y="1410741"/>
            <a:ext cx="9742967" cy="48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goal of this analysis is to identify technology trends and demographics amongst developers around the globe</a:t>
            </a:r>
          </a:p>
          <a:p>
            <a:r>
              <a:rPr lang="en-US" sz="2200" dirty="0"/>
              <a:t>Data was gathered using various sources:</a:t>
            </a:r>
          </a:p>
          <a:p>
            <a:pPr lvl="1"/>
            <a:r>
              <a:rPr lang="en-US" sz="1800" dirty="0"/>
              <a:t>Job postings</a:t>
            </a:r>
          </a:p>
          <a:p>
            <a:pPr lvl="1"/>
            <a:r>
              <a:rPr lang="en-US" sz="1800" dirty="0"/>
              <a:t>Training portals</a:t>
            </a:r>
          </a:p>
          <a:p>
            <a:pPr lvl="1"/>
            <a:r>
              <a:rPr lang="en-US" sz="1800" dirty="0"/>
              <a:t>Surveys</a:t>
            </a:r>
          </a:p>
          <a:p>
            <a:r>
              <a:rPr lang="en-US" sz="2200" dirty="0"/>
              <a:t>After scraping internet sites, data was cleaned and prepared for the next step</a:t>
            </a:r>
          </a:p>
          <a:p>
            <a:r>
              <a:rPr lang="en-US" sz="2200" dirty="0"/>
              <a:t>Data was then ready for analysis using data wrangling techniques</a:t>
            </a:r>
          </a:p>
          <a:p>
            <a:r>
              <a:rPr lang="en-US" sz="2200" dirty="0"/>
              <a:t>Lastly, statistical techniques were used to identify trends and visualized in 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project aims to identify emerging technologies and skill trends in the developer community to help organizations stay competitive. </a:t>
            </a:r>
          </a:p>
          <a:p>
            <a:r>
              <a:rPr lang="en-US" sz="2200" dirty="0"/>
              <a:t>The three big questions to answer:</a:t>
            </a:r>
          </a:p>
          <a:p>
            <a:pPr lvl="1"/>
            <a:r>
              <a:rPr lang="en-US" sz="1800" dirty="0"/>
              <a:t>What are the top programming languages in demand?</a:t>
            </a:r>
          </a:p>
          <a:p>
            <a:pPr lvl="1"/>
            <a:r>
              <a:rPr lang="en-US" sz="1800" dirty="0"/>
              <a:t>What are the top database skills in demand?</a:t>
            </a:r>
          </a:p>
          <a:p>
            <a:pPr lvl="1"/>
            <a:r>
              <a:rPr lang="en-US" sz="1800" dirty="0"/>
              <a:t>What are the popular IDEs?</a:t>
            </a:r>
          </a:p>
          <a:p>
            <a:r>
              <a:rPr lang="en-US" sz="2200" dirty="0"/>
              <a:t>Once we are able to determine answers to these questions, the insights gathered will help organizations:</a:t>
            </a:r>
          </a:p>
          <a:p>
            <a:pPr lvl="1"/>
            <a:r>
              <a:rPr lang="en-US" sz="1800" dirty="0"/>
              <a:t>Remain competitive by  staying ahead of technological advancements</a:t>
            </a:r>
          </a:p>
          <a:p>
            <a:pPr lvl="1"/>
            <a:r>
              <a:rPr lang="en-US" sz="1800" dirty="0"/>
              <a:t>Enhance hiring strategies by hiring developers with in-demand skills</a:t>
            </a:r>
          </a:p>
          <a:p>
            <a:pPr lvl="1"/>
            <a:r>
              <a:rPr lang="en-US" sz="1800" dirty="0"/>
              <a:t>Align training programs with industry needs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After collecting data from various sources, I got started on data wrangling techniques to clean the data,  identify duplicate rows, finding missing values, and normalize data.</a:t>
            </a:r>
          </a:p>
          <a:p>
            <a:r>
              <a:rPr lang="en-US" sz="2200" dirty="0"/>
              <a:t>Once the data was cleaned, I moved on to the data analysis phase where I began to analyze the dataset to find the distribution of data, the presence of outliers, and correlation between different columns</a:t>
            </a:r>
          </a:p>
          <a:p>
            <a:r>
              <a:rPr lang="en-US" sz="2200" dirty="0"/>
              <a:t>I used statistical methods to analyze trends in the collected data to answer the three primary questions</a:t>
            </a:r>
          </a:p>
          <a:p>
            <a:r>
              <a:rPr lang="en-US" sz="2200" dirty="0"/>
              <a:t>Created dashboards using IBM Cognos Analytics to visualize insights on:</a:t>
            </a:r>
          </a:p>
          <a:p>
            <a:pPr lvl="1"/>
            <a:r>
              <a:rPr lang="en-US" sz="1800" dirty="0"/>
              <a:t>Current technology usage</a:t>
            </a:r>
          </a:p>
          <a:p>
            <a:pPr lvl="1"/>
            <a:r>
              <a:rPr lang="en-US" sz="1800" dirty="0"/>
              <a:t>Future technology trends</a:t>
            </a:r>
          </a:p>
          <a:p>
            <a:pPr lvl="1"/>
            <a:r>
              <a:rPr lang="en-US" sz="1800" dirty="0"/>
              <a:t>Developer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97547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/>
              <a:t>Key Findings from the Analysis:</a:t>
            </a:r>
          </a:p>
          <a:p>
            <a:r>
              <a:rPr lang="en-US" sz="2000" dirty="0"/>
              <a:t>Current Technology Usage:</a:t>
            </a:r>
          </a:p>
          <a:p>
            <a:pPr lvl="1"/>
            <a:r>
              <a:rPr lang="en-US" sz="1600" dirty="0"/>
              <a:t>Top programming languages in demand include JavaScript, HTML/CSS,  SQL, Bash/Shell/PowerShell, and Python</a:t>
            </a:r>
          </a:p>
          <a:p>
            <a:pPr lvl="1"/>
            <a:r>
              <a:rPr lang="en-US" sz="1600" dirty="0"/>
              <a:t>MySQL emerged as the most powerful database technology</a:t>
            </a:r>
          </a:p>
          <a:p>
            <a:r>
              <a:rPr lang="en-US" sz="2000" dirty="0"/>
              <a:t>Future Technology Trends:</a:t>
            </a:r>
          </a:p>
          <a:p>
            <a:pPr lvl="1"/>
            <a:r>
              <a:rPr lang="en-US" sz="1600" dirty="0"/>
              <a:t>Developers expressed interest in learning newer technologies such as Kotlin and Go, and other developers expressed wanting to learn more established technologies such as JavaScript, HTML/CSS, and Python</a:t>
            </a:r>
          </a:p>
          <a:p>
            <a:pPr lvl="1"/>
            <a:r>
              <a:rPr lang="en-US" sz="1600" dirty="0"/>
              <a:t>Trends indicate an increasing focus on cloud-based platforms and modern frameworks</a:t>
            </a:r>
          </a:p>
          <a:p>
            <a:r>
              <a:rPr lang="en-US" sz="2000" dirty="0"/>
              <a:t>Demographics:</a:t>
            </a:r>
          </a:p>
          <a:p>
            <a:pPr lvl="1"/>
            <a:r>
              <a:rPr lang="en-US" sz="1600" dirty="0"/>
              <a:t>Majority of the respondents identified as men, with a growing representation of women</a:t>
            </a:r>
          </a:p>
          <a:p>
            <a:pPr lvl="1"/>
            <a:r>
              <a:rPr lang="en-US" sz="1600" dirty="0"/>
              <a:t>Age distributions shows most developers fall withing the 25-34 age group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E164-FBAA-60CB-E01F-F9476EA93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2B30-F0ED-6144-F9C7-45190987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6BA5-7893-4A5C-9233-B6263556E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6179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B54336-8894-3F9E-9093-15B5B423AF66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568E67-1D9F-6A74-E6D9-89CEE63994F9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0304C6C-7FA8-8E99-0860-8FADB999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58" y="1963738"/>
            <a:ext cx="8496233" cy="41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C398-9BC0-BC6D-7885-38204F66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E5E2-F0BC-456B-1A22-34383BA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CEA7-CFD8-88B2-5C31-B7BEF61C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6179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B0CA6-97E7-F2FB-3894-280B756732A3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3F6BA3-DCC3-A839-224C-AB898A4F834F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4F097-E12C-F0DA-1B7F-F2493EC7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50381" y="1894911"/>
            <a:ext cx="8258858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2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language most used by respondents, with 8,687 actively using it, and 6,630 who want to learn it next year</a:t>
            </a:r>
          </a:p>
          <a:p>
            <a:r>
              <a:rPr lang="en-US" dirty="0"/>
              <a:t>SQL &amp; Python are also highly ranked in both bar charts, showing how it will continue to be in significant demand</a:t>
            </a:r>
          </a:p>
          <a:p>
            <a:r>
              <a:rPr lang="en-US" dirty="0"/>
              <a:t>Newer languages such as Kotlin and Go show a trend in a desire to learn next year, even though no respondents currently use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will continue to be a dominant language. Organizations should prioritize JavaScript when it comes to hiring new developers &amp; training current developers</a:t>
            </a:r>
          </a:p>
          <a:p>
            <a:r>
              <a:rPr lang="en-US" dirty="0"/>
              <a:t>There is a growing demand for Python and SQL, companies who are data-centric, should continue focusing on these technologies </a:t>
            </a:r>
          </a:p>
          <a:p>
            <a:r>
              <a:rPr lang="en-US" dirty="0"/>
              <a:t>The growing interest in newer languages suggest a need for developers skilled in modern languages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f80a141d-92ca-4d3d-9308-f7e7b1d44ce8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942</Words>
  <Application>Microsoft Office PowerPoint</Application>
  <PresentationFormat>Widescreen</PresentationFormat>
  <Paragraphs>121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Analyzing Technology Trends &amp; Demographics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PROGRAMMING LANGUAGE TRENDS - FINDINGS &amp; IMPLICATIONS</vt:lpstr>
      <vt:lpstr>DATABASE TRENDS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Elizabeth Robles</cp:lastModifiedBy>
  <cp:revision>24</cp:revision>
  <dcterms:created xsi:type="dcterms:W3CDTF">2020-10-28T18:29:43Z</dcterms:created>
  <dcterms:modified xsi:type="dcterms:W3CDTF">2024-10-15T20:56:53Z</dcterms:modified>
</cp:coreProperties>
</file>