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0"/>
  </p:notesMasterIdLst>
  <p:handoutMasterIdLst>
    <p:handoutMasterId r:id="rId121"/>
  </p:handoutMasterIdLst>
  <p:sldIdLst>
    <p:sldId id="1114" r:id="rId2"/>
    <p:sldId id="1115" r:id="rId3"/>
    <p:sldId id="1116" r:id="rId4"/>
    <p:sldId id="1117" r:id="rId5"/>
    <p:sldId id="1121" r:id="rId6"/>
    <p:sldId id="1122" r:id="rId7"/>
    <p:sldId id="1118" r:id="rId8"/>
    <p:sldId id="1124" r:id="rId9"/>
    <p:sldId id="1123" r:id="rId10"/>
    <p:sldId id="1119" r:id="rId11"/>
    <p:sldId id="1125" r:id="rId12"/>
    <p:sldId id="1120" r:id="rId13"/>
    <p:sldId id="1126" r:id="rId14"/>
    <p:sldId id="1128" r:id="rId15"/>
    <p:sldId id="1129" r:id="rId16"/>
    <p:sldId id="1130" r:id="rId17"/>
    <p:sldId id="1127" r:id="rId18"/>
    <p:sldId id="1131" r:id="rId19"/>
    <p:sldId id="1132" r:id="rId20"/>
    <p:sldId id="1133" r:id="rId21"/>
    <p:sldId id="1134" r:id="rId22"/>
    <p:sldId id="1135" r:id="rId23"/>
    <p:sldId id="1136" r:id="rId24"/>
    <p:sldId id="1137" r:id="rId25"/>
    <p:sldId id="1138" r:id="rId26"/>
    <p:sldId id="1139" r:id="rId27"/>
    <p:sldId id="1140" r:id="rId28"/>
    <p:sldId id="1143" r:id="rId29"/>
    <p:sldId id="1141" r:id="rId30"/>
    <p:sldId id="1144" r:id="rId31"/>
    <p:sldId id="1145" r:id="rId32"/>
    <p:sldId id="1142" r:id="rId33"/>
    <p:sldId id="1146" r:id="rId34"/>
    <p:sldId id="1147" r:id="rId35"/>
    <p:sldId id="1148" r:id="rId36"/>
    <p:sldId id="1149" r:id="rId37"/>
    <p:sldId id="1150" r:id="rId38"/>
    <p:sldId id="1151" r:id="rId39"/>
    <p:sldId id="1152" r:id="rId40"/>
    <p:sldId id="1154" r:id="rId41"/>
    <p:sldId id="1153" r:id="rId42"/>
    <p:sldId id="1155" r:id="rId43"/>
    <p:sldId id="1156" r:id="rId44"/>
    <p:sldId id="1157" r:id="rId45"/>
    <p:sldId id="1158" r:id="rId46"/>
    <p:sldId id="1159" r:id="rId47"/>
    <p:sldId id="1160" r:id="rId48"/>
    <p:sldId id="1163" r:id="rId49"/>
    <p:sldId id="1164" r:id="rId50"/>
    <p:sldId id="1165" r:id="rId51"/>
    <p:sldId id="1166" r:id="rId52"/>
    <p:sldId id="1161" r:id="rId53"/>
    <p:sldId id="1167" r:id="rId54"/>
    <p:sldId id="1168" r:id="rId55"/>
    <p:sldId id="1169" r:id="rId56"/>
    <p:sldId id="1170" r:id="rId57"/>
    <p:sldId id="1162" r:id="rId58"/>
    <p:sldId id="1171" r:id="rId59"/>
    <p:sldId id="1174" r:id="rId60"/>
    <p:sldId id="1172" r:id="rId61"/>
    <p:sldId id="1173" r:id="rId62"/>
    <p:sldId id="1175" r:id="rId63"/>
    <p:sldId id="1176" r:id="rId64"/>
    <p:sldId id="1186" r:id="rId65"/>
    <p:sldId id="1187" r:id="rId66"/>
    <p:sldId id="1177" r:id="rId67"/>
    <p:sldId id="257" r:id="rId68"/>
    <p:sldId id="283" r:id="rId69"/>
    <p:sldId id="284" r:id="rId70"/>
    <p:sldId id="285" r:id="rId71"/>
    <p:sldId id="286" r:id="rId72"/>
    <p:sldId id="287" r:id="rId73"/>
    <p:sldId id="288" r:id="rId74"/>
    <p:sldId id="1196" r:id="rId75"/>
    <p:sldId id="1197" r:id="rId76"/>
    <p:sldId id="1195" r:id="rId77"/>
    <p:sldId id="1198" r:id="rId78"/>
    <p:sldId id="1199" r:id="rId79"/>
    <p:sldId id="1200" r:id="rId80"/>
    <p:sldId id="289" r:id="rId81"/>
    <p:sldId id="290" r:id="rId82"/>
    <p:sldId id="1201" r:id="rId83"/>
    <p:sldId id="1202" r:id="rId84"/>
    <p:sldId id="1203" r:id="rId85"/>
    <p:sldId id="291" r:id="rId86"/>
    <p:sldId id="1178" r:id="rId87"/>
    <p:sldId id="1204" r:id="rId88"/>
    <p:sldId id="1206" r:id="rId89"/>
    <p:sldId id="1205" r:id="rId90"/>
    <p:sldId id="1207" r:id="rId91"/>
    <p:sldId id="1179" r:id="rId92"/>
    <p:sldId id="1180" r:id="rId93"/>
    <p:sldId id="1183" r:id="rId94"/>
    <p:sldId id="1208" r:id="rId95"/>
    <p:sldId id="1181" r:id="rId96"/>
    <p:sldId id="1182" r:id="rId97"/>
    <p:sldId id="294" r:id="rId98"/>
    <p:sldId id="1184" r:id="rId99"/>
    <p:sldId id="1185" r:id="rId100"/>
    <p:sldId id="1188" r:id="rId101"/>
    <p:sldId id="1189" r:id="rId102"/>
    <p:sldId id="1209" r:id="rId103"/>
    <p:sldId id="1190" r:id="rId104"/>
    <p:sldId id="1191" r:id="rId105"/>
    <p:sldId id="1210" r:id="rId106"/>
    <p:sldId id="1211" r:id="rId107"/>
    <p:sldId id="1192" r:id="rId108"/>
    <p:sldId id="1212" r:id="rId109"/>
    <p:sldId id="1213" r:id="rId110"/>
    <p:sldId id="1214" r:id="rId111"/>
    <p:sldId id="1215" r:id="rId112"/>
    <p:sldId id="1216" r:id="rId113"/>
    <p:sldId id="1217" r:id="rId114"/>
    <p:sldId id="1221" r:id="rId115"/>
    <p:sldId id="1219" r:id="rId116"/>
    <p:sldId id="1220" r:id="rId117"/>
    <p:sldId id="1222" r:id="rId118"/>
    <p:sldId id="1223" r:id="rId1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1" autoAdjust="0"/>
    <p:restoredTop sz="93923" autoAdjust="0"/>
  </p:normalViewPr>
  <p:slideViewPr>
    <p:cSldViewPr snapToGrid="0">
      <p:cViewPr>
        <p:scale>
          <a:sx n="66" d="100"/>
          <a:sy n="66" d="100"/>
        </p:scale>
        <p:origin x="552" y="88"/>
      </p:cViewPr>
      <p:guideLst/>
    </p:cSldViewPr>
  </p:slideViewPr>
  <p:outlineViewPr>
    <p:cViewPr>
      <p:scale>
        <a:sx n="33" d="100"/>
        <a:sy n="33" d="100"/>
      </p:scale>
      <p:origin x="0" y="-45296"/>
    </p:cViewPr>
  </p:outlineViewPr>
  <p:notesTextViewPr>
    <p:cViewPr>
      <p:scale>
        <a:sx n="1" d="1"/>
        <a:sy n="1" d="1"/>
      </p:scale>
      <p:origin x="0" y="0"/>
    </p:cViewPr>
  </p:notesTextViewPr>
  <p:sorterViewPr>
    <p:cViewPr varScale="1">
      <p:scale>
        <a:sx n="1" d="1"/>
        <a:sy n="1" d="1"/>
      </p:scale>
      <p:origin x="0" y="-43204"/>
    </p:cViewPr>
  </p:sorterViewPr>
  <p:notesViewPr>
    <p:cSldViewPr snapToGrid="0">
      <p:cViewPr varScale="1">
        <p:scale>
          <a:sx n="51" d="100"/>
          <a:sy n="51" d="100"/>
        </p:scale>
        <p:origin x="2624" y="2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C4AEE4-27A6-43A8-93EA-97FDFE1790FF}" type="datetimeFigureOut">
              <a:rPr lang="pt-BR" smtClean="0"/>
              <a:t>20/11/2018</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0D741C-ECE4-42A6-A318-15DEFE9C28DB}" type="slidenum">
              <a:rPr lang="pt-BR" smtClean="0"/>
              <a:t>‹#›</a:t>
            </a:fld>
            <a:endParaRPr lang="pt-BR"/>
          </a:p>
        </p:txBody>
      </p:sp>
    </p:spTree>
    <p:extLst>
      <p:ext uri="{BB962C8B-B14F-4D97-AF65-F5344CB8AC3E}">
        <p14:creationId xmlns:p14="http://schemas.microsoft.com/office/powerpoint/2010/main" val="2993320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CCFED-2B61-46D1-A926-3F795F29CBB5}" type="datetimeFigureOut">
              <a:rPr lang="pt-BR" smtClean="0"/>
              <a:t>20/11/2018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76991-713B-4980-AF7E-91F65288DCBD}" type="slidenum">
              <a:rPr lang="pt-BR" smtClean="0"/>
              <a:t>‹#›</a:t>
            </a:fld>
            <a:endParaRPr lang="pt-BR"/>
          </a:p>
        </p:txBody>
      </p:sp>
    </p:spTree>
    <p:extLst>
      <p:ext uri="{BB962C8B-B14F-4D97-AF65-F5344CB8AC3E}">
        <p14:creationId xmlns:p14="http://schemas.microsoft.com/office/powerpoint/2010/main" val="294031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11/20/2018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6" name="Slide Number Placeholder 5"/>
          <p:cNvSpPr>
            <a:spLocks noGrp="1"/>
          </p:cNvSpPr>
          <p:nvPr>
            <p:ph type="sldNum" sz="quarter" idx="12"/>
          </p:nvPr>
        </p:nvSpPr>
        <p:spPr/>
        <p:txBody>
          <a:bodyPr/>
          <a:lstStyle/>
          <a:p>
            <a:fld id="{1EB167AB-9905-4E15-9FCE-3B1958F111C1}" type="slidenum">
              <a:rPr lang="en-US" altLang="en-US" smtClean="0"/>
              <a:pPr/>
              <a:t>‹#›</a:t>
            </a:fld>
            <a:endParaRPr lang="en-US" altLang="en-US"/>
          </a:p>
        </p:txBody>
      </p:sp>
    </p:spTree>
    <p:extLst>
      <p:ext uri="{BB962C8B-B14F-4D97-AF65-F5344CB8AC3E}">
        <p14:creationId xmlns:p14="http://schemas.microsoft.com/office/powerpoint/2010/main" val="62146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11/20/2018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6" name="Slide Number Placeholder 5"/>
          <p:cNvSpPr>
            <a:spLocks noGrp="1"/>
          </p:cNvSpPr>
          <p:nvPr>
            <p:ph type="sldNum" sz="quarter" idx="12"/>
          </p:nvPr>
        </p:nvSpPr>
        <p:spPr/>
        <p:txBody>
          <a:bodyPr/>
          <a:lstStyle/>
          <a:p>
            <a:fld id="{55C74451-9D6C-4F69-AE1D-9F8AF0A86CCE}" type="slidenum">
              <a:rPr lang="en-US" altLang="en-US" smtClean="0"/>
              <a:pPr/>
              <a:t>‹#›</a:t>
            </a:fld>
            <a:endParaRPr lang="en-US" altLang="en-US"/>
          </a:p>
        </p:txBody>
      </p:sp>
    </p:spTree>
    <p:extLst>
      <p:ext uri="{BB962C8B-B14F-4D97-AF65-F5344CB8AC3E}">
        <p14:creationId xmlns:p14="http://schemas.microsoft.com/office/powerpoint/2010/main" val="149960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11/20/2018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6" name="Slide Number Placeholder 5"/>
          <p:cNvSpPr>
            <a:spLocks noGrp="1"/>
          </p:cNvSpPr>
          <p:nvPr>
            <p:ph type="sldNum" sz="quarter" idx="12"/>
          </p:nvPr>
        </p:nvSpPr>
        <p:spPr/>
        <p:txBody>
          <a:bodyPr/>
          <a:lstStyle/>
          <a:p>
            <a:fld id="{2035B10E-CCEE-44EA-A496-BBB499A41B1D}" type="slidenum">
              <a:rPr lang="en-US" altLang="en-US" smtClean="0"/>
              <a:pPr/>
              <a:t>‹#›</a:t>
            </a:fld>
            <a:endParaRPr lang="en-US" altLang="en-US"/>
          </a:p>
        </p:txBody>
      </p:sp>
    </p:spTree>
    <p:extLst>
      <p:ext uri="{BB962C8B-B14F-4D97-AF65-F5344CB8AC3E}">
        <p14:creationId xmlns:p14="http://schemas.microsoft.com/office/powerpoint/2010/main" val="6414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marL="228600" indent="-228600">
              <a:lnSpc>
                <a:spcPct val="114000"/>
              </a:lnSpc>
              <a:buFont typeface="Wingdings" panose="05000000000000000000" pitchFamily="2" charset="2"/>
              <a:buChar char="Ø"/>
              <a:defRPr sz="2600"/>
            </a:lvl1pPr>
            <a:lvl2pPr marL="685800" indent="-228600">
              <a:lnSpc>
                <a:spcPct val="114000"/>
              </a:lnSpc>
              <a:buFont typeface="Wingdings" panose="05000000000000000000" pitchFamily="2" charset="2"/>
              <a:buChar char="§"/>
              <a:defRPr/>
            </a:lvl2pPr>
            <a:lvl3pPr>
              <a:lnSpc>
                <a:spcPct val="114000"/>
              </a:lnSpc>
              <a:defRPr/>
            </a:lvl3pPr>
            <a:lvl4pPr>
              <a:lnSpc>
                <a:spcPct val="114000"/>
              </a:lnSpc>
              <a:defRPr/>
            </a:lvl4pPr>
            <a:lvl5pPr>
              <a:lnSpc>
                <a:spcPct val="114000"/>
              </a:lnSpc>
              <a:defRPr/>
            </a:lvl5pPr>
          </a:lstStyle>
          <a:p>
            <a:pPr lvl="0"/>
            <a:r>
              <a:rPr lang="en-US" dirty="0"/>
              <a:t>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6" name="Slide Number Placeholder 5"/>
          <p:cNvSpPr>
            <a:spLocks noGrp="1"/>
          </p:cNvSpPr>
          <p:nvPr>
            <p:ph type="sldNum" sz="quarter" idx="12"/>
          </p:nvPr>
        </p:nvSpPr>
        <p:spPr/>
        <p:txBody>
          <a:bodyPr/>
          <a:lstStyle/>
          <a:p>
            <a:fld id="{D70E266F-DC34-4EBC-B26B-29CFE51B5C59}" type="slidenum">
              <a:rPr lang="en-US" altLang="en-US" smtClean="0"/>
              <a:pPr/>
              <a:t>‹#›</a:t>
            </a:fld>
            <a:endParaRPr lang="en-US" altLang="en-US"/>
          </a:p>
        </p:txBody>
      </p:sp>
    </p:spTree>
    <p:extLst>
      <p:ext uri="{BB962C8B-B14F-4D97-AF65-F5344CB8AC3E}">
        <p14:creationId xmlns:p14="http://schemas.microsoft.com/office/powerpoint/2010/main" val="241254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6" name="Slide Number Placeholder 5"/>
          <p:cNvSpPr>
            <a:spLocks noGrp="1"/>
          </p:cNvSpPr>
          <p:nvPr>
            <p:ph type="sldNum" sz="quarter" idx="12"/>
          </p:nvPr>
        </p:nvSpPr>
        <p:spPr/>
        <p:txBody>
          <a:bodyPr/>
          <a:lstStyle/>
          <a:p>
            <a:fld id="{71F06B41-7FB2-4613-90DB-E0C33EB7F9DD}" type="slidenum">
              <a:rPr lang="en-US" altLang="en-US" smtClean="0"/>
              <a:pPr/>
              <a:t>‹#›</a:t>
            </a:fld>
            <a:endParaRPr lang="en-US" altLang="en-US"/>
          </a:p>
        </p:txBody>
      </p:sp>
    </p:spTree>
    <p:extLst>
      <p:ext uri="{BB962C8B-B14F-4D97-AF65-F5344CB8AC3E}">
        <p14:creationId xmlns:p14="http://schemas.microsoft.com/office/powerpoint/2010/main" val="6379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lvl1pPr marL="228600" indent="-228600">
              <a:buFont typeface="Wingdings" panose="05000000000000000000" pitchFamily="2" charset="2"/>
              <a:buChar char="Ø"/>
              <a:defRPr sz="2600"/>
            </a:lvl1pPr>
            <a:lvl2pPr marL="685800" indent="-228600">
              <a:buFont typeface="Wingdings" panose="05000000000000000000" pitchFamily="2" charset="2"/>
              <a:buChar char="§"/>
              <a:defRPr/>
            </a:lvl2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6874" cy="4351338"/>
          </a:xfrm>
        </p:spPr>
        <p:txBody>
          <a:bodyPr/>
          <a:lstStyle>
            <a:lvl1pPr marL="228600" indent="-228600">
              <a:buFont typeface="Wingdings" panose="05000000000000000000" pitchFamily="2" charset="2"/>
              <a:buChar char="Ø"/>
              <a:defRPr sz="2600"/>
            </a:lvl1pPr>
            <a:lvl2pPr marL="685800" indent="-228600">
              <a:buFont typeface="Wingdings" panose="05000000000000000000" pitchFamily="2" charset="2"/>
              <a:buChar char="§"/>
              <a:defRPr/>
            </a:lvl2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7" name="Slide Number Placeholder 6"/>
          <p:cNvSpPr>
            <a:spLocks noGrp="1"/>
          </p:cNvSpPr>
          <p:nvPr>
            <p:ph type="sldNum" sz="quarter" idx="12"/>
          </p:nvPr>
        </p:nvSpPr>
        <p:spPr/>
        <p:txBody>
          <a:bodyPr/>
          <a:lstStyle/>
          <a:p>
            <a:fld id="{48BF32D8-1DE8-449E-9DAA-0E19DCA81A04}" type="slidenum">
              <a:rPr lang="en-US" altLang="en-US" smtClean="0"/>
              <a:pPr/>
              <a:t>‹#›</a:t>
            </a:fld>
            <a:endParaRPr lang="en-US" altLang="en-US"/>
          </a:p>
        </p:txBody>
      </p:sp>
    </p:spTree>
    <p:extLst>
      <p:ext uri="{BB962C8B-B14F-4D97-AF65-F5344CB8AC3E}">
        <p14:creationId xmlns:p14="http://schemas.microsoft.com/office/powerpoint/2010/main" val="172734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11/20/2018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9" name="Slide Number Placeholder 8"/>
          <p:cNvSpPr>
            <a:spLocks noGrp="1"/>
          </p:cNvSpPr>
          <p:nvPr>
            <p:ph type="sldNum" sz="quarter" idx="12"/>
          </p:nvPr>
        </p:nvSpPr>
        <p:spPr/>
        <p:txBody>
          <a:bodyPr/>
          <a:lstStyle/>
          <a:p>
            <a:fld id="{3FBA8B00-7E71-4196-AB41-E0453E40372D}" type="slidenum">
              <a:rPr lang="en-US" altLang="en-US" smtClean="0"/>
              <a:pPr/>
              <a:t>‹#›</a:t>
            </a:fld>
            <a:endParaRPr lang="en-US" altLang="en-US"/>
          </a:p>
        </p:txBody>
      </p:sp>
    </p:spTree>
    <p:extLst>
      <p:ext uri="{BB962C8B-B14F-4D97-AF65-F5344CB8AC3E}">
        <p14:creationId xmlns:p14="http://schemas.microsoft.com/office/powerpoint/2010/main" val="415074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11/20/2018</a:t>
            </a:fld>
            <a:endParaRPr lang="en-US" dirty="0"/>
          </a:p>
        </p:txBody>
      </p:sp>
      <p:sp>
        <p:nvSpPr>
          <p:cNvPr id="5" name="Slide Number Placeholder 4"/>
          <p:cNvSpPr>
            <a:spLocks noGrp="1"/>
          </p:cNvSpPr>
          <p:nvPr>
            <p:ph type="sldNum" sz="quarter" idx="12"/>
          </p:nvPr>
        </p:nvSpPr>
        <p:spPr/>
        <p:txBody>
          <a:bodyPr/>
          <a:lstStyle/>
          <a:p>
            <a:fld id="{9E92D8AD-346E-48E5-A15C-C2C5005EEA55}" type="slidenum">
              <a:rPr lang="en-US" altLang="en-US" smtClean="0"/>
              <a:pPr/>
              <a:t>‹#›</a:t>
            </a:fld>
            <a:endParaRPr lang="en-US" altLang="en-US"/>
          </a:p>
        </p:txBody>
      </p:sp>
      <p:sp>
        <p:nvSpPr>
          <p:cNvPr id="7" name="Footer Placeholder 5">
            <a:extLst>
              <a:ext uri="{FF2B5EF4-FFF2-40B4-BE49-F238E27FC236}">
                <a16:creationId xmlns:a16="http://schemas.microsoft.com/office/drawing/2014/main" id="{E45A57F6-709D-447F-A6CF-F445015417B8}"/>
              </a:ext>
            </a:extLst>
          </p:cNvPr>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Tree>
    <p:extLst>
      <p:ext uri="{BB962C8B-B14F-4D97-AF65-F5344CB8AC3E}">
        <p14:creationId xmlns:p14="http://schemas.microsoft.com/office/powerpoint/2010/main" val="189676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11/20/2018</a:t>
            </a:fld>
            <a:endParaRPr lang="en-US" dirty="0"/>
          </a:p>
        </p:txBody>
      </p:sp>
      <p:sp>
        <p:nvSpPr>
          <p:cNvPr id="4" name="Slide Number Placeholder 3"/>
          <p:cNvSpPr>
            <a:spLocks noGrp="1"/>
          </p:cNvSpPr>
          <p:nvPr>
            <p:ph type="sldNum" sz="quarter" idx="12"/>
          </p:nvPr>
        </p:nvSpPr>
        <p:spPr/>
        <p:txBody>
          <a:bodyPr/>
          <a:lstStyle/>
          <a:p>
            <a:fld id="{93E3E8C5-3FB4-41A2-A58F-C2FF6FC0F1C3}" type="slidenum">
              <a:rPr lang="en-US" altLang="en-US" smtClean="0"/>
              <a:pPr/>
              <a:t>‹#›</a:t>
            </a:fld>
            <a:endParaRPr lang="en-US" altLang="en-US"/>
          </a:p>
        </p:txBody>
      </p:sp>
      <p:sp>
        <p:nvSpPr>
          <p:cNvPr id="5" name="Title 1">
            <a:extLst>
              <a:ext uri="{FF2B5EF4-FFF2-40B4-BE49-F238E27FC236}">
                <a16:creationId xmlns:a16="http://schemas.microsoft.com/office/drawing/2014/main" id="{EC2196F4-A8F5-4277-ACC2-5DE6956E425C}"/>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7" name="Footer Placeholder 5">
            <a:extLst>
              <a:ext uri="{FF2B5EF4-FFF2-40B4-BE49-F238E27FC236}">
                <a16:creationId xmlns:a16="http://schemas.microsoft.com/office/drawing/2014/main" id="{8C4D9643-9258-41DD-947B-32AB48E118A4}"/>
              </a:ext>
            </a:extLst>
          </p:cNvPr>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Tree>
    <p:extLst>
      <p:ext uri="{BB962C8B-B14F-4D97-AF65-F5344CB8AC3E}">
        <p14:creationId xmlns:p14="http://schemas.microsoft.com/office/powerpoint/2010/main" val="318861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7" name="Slide Number Placeholder 6"/>
          <p:cNvSpPr>
            <a:spLocks noGrp="1"/>
          </p:cNvSpPr>
          <p:nvPr>
            <p:ph type="sldNum" sz="quarter" idx="12"/>
          </p:nvPr>
        </p:nvSpPr>
        <p:spPr/>
        <p:txBody>
          <a:bodyPr/>
          <a:lstStyle/>
          <a:p>
            <a:fld id="{BA1255E3-510B-49D4-BFE2-863FCDB2E609}" type="slidenum">
              <a:rPr lang="en-US" altLang="en-US" smtClean="0"/>
              <a:pPr/>
              <a:t>‹#›</a:t>
            </a:fld>
            <a:endParaRPr lang="en-US" altLang="en-US"/>
          </a:p>
        </p:txBody>
      </p:sp>
    </p:spTree>
    <p:extLst>
      <p:ext uri="{BB962C8B-B14F-4D97-AF65-F5344CB8AC3E}">
        <p14:creationId xmlns:p14="http://schemas.microsoft.com/office/powerpoint/2010/main" val="132988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a:lvl1pPr>
          </a:lstStyle>
          <a:p>
            <a:r>
              <a:rPr lang="en-US" altLang="en-US" dirty="0"/>
              <a:t>Prof. Elyr Teixeira</a:t>
            </a:r>
          </a:p>
        </p:txBody>
      </p:sp>
      <p:sp>
        <p:nvSpPr>
          <p:cNvPr id="7" name="Slide Number Placeholder 6"/>
          <p:cNvSpPr>
            <a:spLocks noGrp="1"/>
          </p:cNvSpPr>
          <p:nvPr>
            <p:ph type="sldNum" sz="quarter" idx="12"/>
          </p:nvPr>
        </p:nvSpPr>
        <p:spPr/>
        <p:txBody>
          <a:bodyPr/>
          <a:lstStyle/>
          <a:p>
            <a:fld id="{EC658747-73D3-4D2C-8EAF-BDA71451F936}" type="slidenum">
              <a:rPr lang="en-US" altLang="en-US" smtClean="0"/>
              <a:pPr/>
              <a:t>‹#›</a:t>
            </a:fld>
            <a:endParaRPr lang="en-US" altLang="en-US"/>
          </a:p>
        </p:txBody>
      </p:sp>
    </p:spTree>
    <p:extLst>
      <p:ext uri="{BB962C8B-B14F-4D97-AF65-F5344CB8AC3E}">
        <p14:creationId xmlns:p14="http://schemas.microsoft.com/office/powerpoint/2010/main" val="65667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1032958"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199" y="1825625"/>
            <a:ext cx="11032957"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11/20/2018</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8A601-22C7-4E3E-9F88-E668024282D7}" type="slidenum">
              <a:rPr lang="en-US" altLang="en-US" smtClean="0"/>
              <a:pPr/>
              <a:t>‹#›</a:t>
            </a:fld>
            <a:endParaRPr lang="en-US" altLang="en-US"/>
          </a:p>
        </p:txBody>
      </p:sp>
      <p:sp>
        <p:nvSpPr>
          <p:cNvPr id="7" name="Footer Placeholder 3">
            <a:extLst>
              <a:ext uri="{FF2B5EF4-FFF2-40B4-BE49-F238E27FC236}">
                <a16:creationId xmlns:a16="http://schemas.microsoft.com/office/drawing/2014/main" id="{1ED60F24-0305-4C40-960F-3E66980CCD75}"/>
              </a:ext>
            </a:extLst>
          </p:cNvPr>
          <p:cNvSpPr>
            <a:spLocks noGrp="1"/>
          </p:cNvSpPr>
          <p:nvPr>
            <p:ph type="ftr" sz="quarter" idx="3"/>
          </p:nvPr>
        </p:nvSpPr>
        <p:spPr>
          <a:xfrm>
            <a:off x="4038600" y="6356350"/>
            <a:ext cx="4114800" cy="365125"/>
          </a:xfrm>
          <a:prstGeom prst="rect">
            <a:avLst/>
          </a:prstGeom>
        </p:spPr>
        <p:txBody>
          <a:bodyPr/>
          <a:lstStyle>
            <a:lvl1pPr algn="ctr">
              <a:defRPr sz="1600" i="1"/>
            </a:lvl1pPr>
          </a:lstStyle>
          <a:p>
            <a:r>
              <a:rPr lang="en-US" altLang="en-US" dirty="0"/>
              <a:t>Prof. Elyr Teixeira</a:t>
            </a:r>
          </a:p>
        </p:txBody>
      </p:sp>
    </p:spTree>
    <p:extLst>
      <p:ext uri="{BB962C8B-B14F-4D97-AF65-F5344CB8AC3E}">
        <p14:creationId xmlns:p14="http://schemas.microsoft.com/office/powerpoint/2010/main" val="3100671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000" b="1" kern="1200" cap="all" baseline="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06.png"/><Relationship Id="rId4" Type="http://schemas.openxmlformats.org/officeDocument/2006/relationships/image" Target="../media/image102.wmf"/></Relationships>
</file>

<file path=ppt/slides/_rels/slide10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7.png"/><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7.png"/><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11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11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11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4.xml"/><Relationship Id="rId4" Type="http://schemas.openxmlformats.org/officeDocument/2006/relationships/image" Target="../media/image10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gif"/><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9.wmf"/><Relationship Id="rId5" Type="http://schemas.openxmlformats.org/officeDocument/2006/relationships/oleObject" Target="../embeddings/oleObject2.bin"/><Relationship Id="rId4" Type="http://schemas.openxmlformats.org/officeDocument/2006/relationships/image" Target="../media/image68.wmf"/></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71.png"/><Relationship Id="rId4" Type="http://schemas.openxmlformats.org/officeDocument/2006/relationships/image" Target="../media/image73.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71.png"/><Relationship Id="rId4" Type="http://schemas.openxmlformats.org/officeDocument/2006/relationships/image" Target="../media/image7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73.png"/><Relationship Id="rId5" Type="http://schemas.openxmlformats.org/officeDocument/2006/relationships/image" Target="../media/image71.png"/><Relationship Id="rId4" Type="http://schemas.openxmlformats.org/officeDocument/2006/relationships/image" Target="../media/image73.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74.png"/><Relationship Id="rId5" Type="http://schemas.openxmlformats.org/officeDocument/2006/relationships/image" Target="../media/image71.png"/><Relationship Id="rId4" Type="http://schemas.openxmlformats.org/officeDocument/2006/relationships/image" Target="../media/image7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5.png"/><Relationship Id="rId4" Type="http://schemas.openxmlformats.org/officeDocument/2006/relationships/image" Target="../media/image74.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7.png"/><Relationship Id="rId5" Type="http://schemas.openxmlformats.org/officeDocument/2006/relationships/image" Target="../media/image75.png"/><Relationship Id="rId4" Type="http://schemas.openxmlformats.org/officeDocument/2006/relationships/image" Target="../media/image74.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78.png"/><Relationship Id="rId5" Type="http://schemas.openxmlformats.org/officeDocument/2006/relationships/image" Target="../media/image75.png"/><Relationship Id="rId4" Type="http://schemas.openxmlformats.org/officeDocument/2006/relationships/image" Target="../media/image74.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76.wmf"/><Relationship Id="rId4" Type="http://schemas.openxmlformats.org/officeDocument/2006/relationships/oleObject" Target="../embeddings/oleObject5.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81.png"/><Relationship Id="rId4" Type="http://schemas.openxmlformats.org/officeDocument/2006/relationships/image" Target="../media/image80.wmf"/></Relationships>
</file>

<file path=ppt/slides/_rels/slide8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86.png"/><Relationship Id="rId4" Type="http://schemas.openxmlformats.org/officeDocument/2006/relationships/image" Target="../media/image82.wmf"/></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82.wmf"/><Relationship Id="rId4" Type="http://schemas.openxmlformats.org/officeDocument/2006/relationships/oleObject" Target="../embeddings/oleObject7.bin"/></Relationships>
</file>

<file path=ppt/slides/_rels/slide8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88.png"/><Relationship Id="rId5" Type="http://schemas.openxmlformats.org/officeDocument/2006/relationships/image" Target="../media/image82.wmf"/><Relationship Id="rId4" Type="http://schemas.openxmlformats.org/officeDocument/2006/relationships/oleObject" Target="../embeddings/oleObject7.bin"/></Relationships>
</file>

<file path=ppt/slides/_rels/slide8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88.png"/><Relationship Id="rId5" Type="http://schemas.openxmlformats.org/officeDocument/2006/relationships/image" Target="../media/image82.wmf"/><Relationship Id="rId4" Type="http://schemas.openxmlformats.org/officeDocument/2006/relationships/oleObject" Target="../embeddings/oleObject7.bin"/></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88.png"/><Relationship Id="rId5" Type="http://schemas.openxmlformats.org/officeDocument/2006/relationships/image" Target="../media/image82.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88.png"/><Relationship Id="rId5" Type="http://schemas.openxmlformats.org/officeDocument/2006/relationships/image" Target="../media/image82.wmf"/><Relationship Id="rId4" Type="http://schemas.openxmlformats.org/officeDocument/2006/relationships/oleObject" Target="../embeddings/oleObject7.bin"/></Relationships>
</file>

<file path=ppt/slides/_rels/slide9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3.wmf"/><Relationship Id="rId4" Type="http://schemas.openxmlformats.org/officeDocument/2006/relationships/oleObject" Target="../embeddings/oleObject8.bin"/></Relationships>
</file>

<file path=ppt/slides/_rels/slide9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98.png"/><Relationship Id="rId4" Type="http://schemas.openxmlformats.org/officeDocument/2006/relationships/image" Target="../media/image97.wmf"/></Relationships>
</file>

<file path=ppt/slides/_rels/slide9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 y="1866505"/>
            <a:ext cx="12192000" cy="3161171"/>
          </a:xfrm>
        </p:spPr>
        <p:txBody>
          <a:bodyPr>
            <a:normAutofit fontScale="90000"/>
          </a:bodyPr>
          <a:lstStyle/>
          <a:p>
            <a:br>
              <a:rPr lang="pt-BR" b="1" dirty="0">
                <a:solidFill>
                  <a:schemeClr val="accent6">
                    <a:lumMod val="50000"/>
                  </a:schemeClr>
                </a:solidFill>
              </a:rPr>
            </a:br>
            <a:r>
              <a:rPr lang="pt-BR" dirty="0">
                <a:solidFill>
                  <a:schemeClr val="tx1"/>
                </a:solidFill>
              </a:rPr>
              <a:t>eletrônica analógica</a:t>
            </a:r>
            <a:br>
              <a:rPr lang="pt-BR" dirty="0">
                <a:solidFill>
                  <a:schemeClr val="tx1"/>
                </a:solidFill>
              </a:rPr>
            </a:br>
            <a:br>
              <a:rPr lang="pt-BR" sz="5400" dirty="0">
                <a:solidFill>
                  <a:schemeClr val="tx1"/>
                </a:solidFill>
              </a:rPr>
            </a:br>
            <a:r>
              <a:rPr lang="pt-BR" sz="5400" dirty="0">
                <a:solidFill>
                  <a:schemeClr val="bg1"/>
                </a:solidFill>
              </a:rPr>
              <a:t>projetos de circuitos amplificadores com </a:t>
            </a:r>
            <a:r>
              <a:rPr lang="pt-BR" sz="5400" dirty="0" err="1">
                <a:solidFill>
                  <a:schemeClr val="bg1"/>
                </a:solidFill>
              </a:rPr>
              <a:t>fet</a:t>
            </a:r>
            <a:br>
              <a:rPr lang="pt-BR" sz="5400" dirty="0">
                <a:solidFill>
                  <a:schemeClr val="bg1"/>
                </a:solidFill>
              </a:rPr>
            </a:br>
            <a:br>
              <a:rPr lang="pt-BR" b="1" dirty="0">
                <a:solidFill>
                  <a:schemeClr val="tx1"/>
                </a:solidFill>
              </a:rPr>
            </a:br>
            <a:r>
              <a:rPr lang="pt-BR" sz="3600" b="1" dirty="0">
                <a:solidFill>
                  <a:schemeClr val="tx1"/>
                </a:solidFill>
              </a:rPr>
              <a:t>curso </a:t>
            </a:r>
            <a:r>
              <a:rPr lang="pt-BR" sz="3600" dirty="0">
                <a:solidFill>
                  <a:schemeClr val="tx1"/>
                </a:solidFill>
              </a:rPr>
              <a:t>de </a:t>
            </a:r>
            <a:r>
              <a:rPr lang="pt-BR" sz="3600" b="1" dirty="0">
                <a:solidFill>
                  <a:schemeClr val="tx1"/>
                </a:solidFill>
              </a:rPr>
              <a:t>Eng. elétrica</a:t>
            </a:r>
            <a:endParaRPr lang="pt-BR" b="1" dirty="0">
              <a:solidFill>
                <a:schemeClr val="tx1"/>
              </a:solidFill>
            </a:endParaRPr>
          </a:p>
        </p:txBody>
      </p:sp>
      <p:sp>
        <p:nvSpPr>
          <p:cNvPr id="3" name="Subtítulo 2"/>
          <p:cNvSpPr>
            <a:spLocks noGrp="1"/>
          </p:cNvSpPr>
          <p:nvPr>
            <p:ph type="subTitle" idx="1"/>
          </p:nvPr>
        </p:nvSpPr>
        <p:spPr>
          <a:xfrm>
            <a:off x="1524000" y="5562814"/>
            <a:ext cx="9144000" cy="875694"/>
          </a:xfrm>
        </p:spPr>
        <p:txBody>
          <a:bodyPr>
            <a:noAutofit/>
          </a:bodyPr>
          <a:lstStyle/>
          <a:p>
            <a:pPr>
              <a:lnSpc>
                <a:spcPct val="100000"/>
              </a:lnSpc>
            </a:pPr>
            <a:r>
              <a:rPr lang="pt-BR" sz="2000" i="1" dirty="0"/>
              <a:t>Prof. Elyr Teixeira, </a:t>
            </a:r>
            <a:r>
              <a:rPr lang="pt-BR" sz="2000" i="1" dirty="0" err="1"/>
              <a:t>D.Sc</a:t>
            </a:r>
            <a:r>
              <a:rPr lang="pt-BR" sz="2000" i="1" dirty="0"/>
              <a:t>.</a:t>
            </a:r>
          </a:p>
          <a:p>
            <a:pPr>
              <a:lnSpc>
                <a:spcPct val="100000"/>
              </a:lnSpc>
            </a:pPr>
            <a:r>
              <a:rPr lang="pt-BR" sz="2000" dirty="0"/>
              <a:t>2018</a:t>
            </a:r>
          </a:p>
        </p:txBody>
      </p:sp>
      <p:sp>
        <p:nvSpPr>
          <p:cNvPr id="4" name="Retângulo 3"/>
          <p:cNvSpPr/>
          <p:nvPr/>
        </p:nvSpPr>
        <p:spPr>
          <a:xfrm>
            <a:off x="5198533" y="6438508"/>
            <a:ext cx="1778000" cy="2501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m" descr="Imagem">
            <a:extLst>
              <a:ext uri="{FF2B5EF4-FFF2-40B4-BE49-F238E27FC236}">
                <a16:creationId xmlns:a16="http://schemas.microsoft.com/office/drawing/2014/main" id="{2F330037-3211-40E1-A39A-B1AF9C2A5D6D}"/>
              </a:ext>
            </a:extLst>
          </p:cNvPr>
          <p:cNvPicPr>
            <a:picLocks noChangeAspect="1"/>
          </p:cNvPicPr>
          <p:nvPr/>
        </p:nvPicPr>
        <p:blipFill>
          <a:blip r:embed="rId2">
            <a:extLst/>
          </a:blip>
          <a:stretch>
            <a:fillRect/>
          </a:stretch>
        </p:blipFill>
        <p:spPr>
          <a:xfrm>
            <a:off x="190662" y="119213"/>
            <a:ext cx="3999142" cy="752172"/>
          </a:xfrm>
          <a:prstGeom prst="rect">
            <a:avLst/>
          </a:prstGeom>
          <a:ln w="12700">
            <a:miter lim="400000"/>
          </a:ln>
        </p:spPr>
      </p:pic>
    </p:spTree>
    <p:extLst>
      <p:ext uri="{BB962C8B-B14F-4D97-AF65-F5344CB8AC3E}">
        <p14:creationId xmlns:p14="http://schemas.microsoft.com/office/powerpoint/2010/main" val="224980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28772" y="1825625"/>
                <a:ext cx="7023755" cy="4351338"/>
              </a:xfrm>
            </p:spPr>
            <p:txBody>
              <a:bodyPr/>
              <a:lstStyle/>
              <a:p>
                <a:pPr marL="0" indent="0">
                  <a:buNone/>
                </a:pPr>
                <a:r>
                  <a:rPr lang="pt-BR" sz="2400" dirty="0">
                    <a:solidFill>
                      <a:srgbClr val="FF0000"/>
                    </a:solidFill>
                  </a:rPr>
                  <a:t>Das especificações do circuito sabemos que:</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20</m:t>
                          </m:r>
                          <m:r>
                            <a:rPr lang="pt-BR" sz="2400" b="0" i="1" smtClean="0">
                              <a:solidFill>
                                <a:srgbClr val="FF0000"/>
                              </a:solidFill>
                              <a:latin typeface="Cambria Math" panose="02040503050406030204" pitchFamily="18" charset="0"/>
                            </a:rPr>
                            <m:t>𝑥</m:t>
                          </m:r>
                          <m:sSup>
                            <m:sSupPr>
                              <m:ctrlPr>
                                <a:rPr lang="pt-BR" sz="2400" b="0" i="1" smtClean="0">
                                  <a:solidFill>
                                    <a:srgbClr val="FF0000"/>
                                  </a:solidFill>
                                  <a:latin typeface="Cambria Math" panose="02040503050406030204" pitchFamily="18" charset="0"/>
                                </a:rPr>
                              </m:ctrlPr>
                            </m:sSupPr>
                            <m:e>
                              <m:r>
                                <a:rPr lang="pt-BR" sz="2400" b="0" i="1" smtClean="0">
                                  <a:solidFill>
                                    <a:srgbClr val="FF0000"/>
                                  </a:solidFill>
                                  <a:latin typeface="Cambria Math" panose="02040503050406030204" pitchFamily="18" charset="0"/>
                                </a:rPr>
                                <m:t>10</m:t>
                              </m:r>
                            </m:e>
                            <m:sup>
                              <m:r>
                                <a:rPr lang="pt-BR" sz="2400" b="0" i="1" smtClean="0">
                                  <a:solidFill>
                                    <a:srgbClr val="FF0000"/>
                                  </a:solidFill>
                                  <a:latin typeface="Cambria Math" panose="02040503050406030204" pitchFamily="18" charset="0"/>
                                </a:rPr>
                                <m:t>−6</m:t>
                              </m:r>
                            </m:sup>
                          </m:sSup>
                        </m:den>
                      </m:f>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Substituindo teremos:</a:t>
                </a: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b="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28772" y="1825625"/>
                <a:ext cx="7023755" cy="4351338"/>
              </a:xfrm>
              <a:blipFill>
                <a:blip r:embed="rId3"/>
                <a:stretch>
                  <a:fillRect l="-1389" t="-196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10</a:t>
            </a:fld>
            <a:endParaRPr lang="en-US" altLang="en-US"/>
          </a:p>
        </p:txBody>
      </p:sp>
    </p:spTree>
    <p:extLst>
      <p:ext uri="{BB962C8B-B14F-4D97-AF65-F5344CB8AC3E}">
        <p14:creationId xmlns:p14="http://schemas.microsoft.com/office/powerpoint/2010/main" val="7226254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fg10_04700.jpg">
            <a:extLst>
              <a:ext uri="{FF2B5EF4-FFF2-40B4-BE49-F238E27FC236}">
                <a16:creationId xmlns:a16="http://schemas.microsoft.com/office/drawing/2014/main" id="{C5A479BF-EF4D-427B-9FD8-0E76AF8AB1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6971" y="2954662"/>
            <a:ext cx="5310449" cy="3851106"/>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normAutofit/>
          </a:bodyPr>
          <a:lstStyle/>
          <a:p>
            <a:r>
              <a:rPr lang="pt-BR" dirty="0"/>
              <a:t>Parâmetros de frequência</a:t>
            </a:r>
            <a:br>
              <a:rPr lang="pt-BR" dirty="0"/>
            </a:br>
            <a:r>
              <a:rPr lang="en-US" altLang="pt-BR" dirty="0" err="1"/>
              <a:t>Ganho</a:t>
            </a:r>
            <a:r>
              <a:rPr lang="en-US" altLang="pt-BR" dirty="0"/>
              <a:t> e </a:t>
            </a:r>
            <a:r>
              <a:rPr lang="en-US" altLang="pt-BR" dirty="0" err="1"/>
              <a:t>largura</a:t>
            </a:r>
            <a:r>
              <a:rPr lang="en-US" altLang="pt-BR" dirty="0"/>
              <a:t> de </a:t>
            </a:r>
            <a:r>
              <a:rPr lang="en-US" altLang="pt-BR" dirty="0" err="1"/>
              <a:t>banda</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A </a:t>
            </a:r>
            <a:r>
              <a:rPr lang="en-US" altLang="en-US" sz="2400" dirty="0" err="1">
                <a:latin typeface="Times New Roman" panose="02020603050405020304" pitchFamily="18" charset="0"/>
                <a:cs typeface="Times New Roman" panose="02020603050405020304" pitchFamily="18" charset="0"/>
              </a:rPr>
              <a:t>alta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resposta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do amp-op é </a:t>
            </a:r>
            <a:r>
              <a:rPr lang="en-US" altLang="en-US" sz="2400" dirty="0" err="1">
                <a:latin typeface="Times New Roman" panose="02020603050405020304" pitchFamily="18" charset="0"/>
                <a:cs typeface="Times New Roman" panose="02020603050405020304" pitchFamily="18" charset="0"/>
              </a:rPr>
              <a:t>limitada</a:t>
            </a:r>
            <a:r>
              <a:rPr lang="en-US" altLang="en-US" sz="2400" dirty="0">
                <a:latin typeface="Times New Roman" panose="02020603050405020304" pitchFamily="18" charset="0"/>
                <a:cs typeface="Times New Roman" panose="02020603050405020304" pitchFamily="18" charset="0"/>
              </a:rPr>
              <a:t> por </a:t>
            </a:r>
            <a:r>
              <a:rPr lang="en-US" altLang="en-US" sz="2400" dirty="0" err="1">
                <a:latin typeface="Times New Roman" panose="02020603050405020304" pitchFamily="18" charset="0"/>
                <a:cs typeface="Times New Roman" panose="02020603050405020304" pitchFamily="18" charset="0"/>
              </a:rPr>
              <a:t>seus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circuitos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internos</a:t>
            </a:r>
            <a:r>
              <a:rPr lang="en-US" altLang="en-US" sz="2400" dirty="0">
                <a:latin typeface="Times New Roman" panose="02020603050405020304" pitchFamily="18" charset="0"/>
                <a:cs typeface="Times New Roman" panose="02020603050405020304" pitchFamily="18" charset="0"/>
              </a:rPr>
              <a:t>. O </a:t>
            </a:r>
            <a:r>
              <a:rPr lang="en-US" altLang="en-US" sz="2400" dirty="0" err="1">
                <a:latin typeface="Times New Roman" panose="02020603050405020304" pitchFamily="18" charset="0"/>
                <a:cs typeface="Times New Roman" panose="02020603050405020304" pitchFamily="18" charset="0"/>
              </a:rPr>
              <a:t>gráfico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mostrado</a:t>
            </a:r>
            <a:r>
              <a:rPr lang="en-US" altLang="en-US" sz="2400" dirty="0">
                <a:latin typeface="Times New Roman" panose="02020603050405020304" pitchFamily="18" charset="0"/>
                <a:cs typeface="Times New Roman" panose="02020603050405020304" pitchFamily="18" charset="0"/>
              </a:rPr>
              <a:t> é para um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malha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aberta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i="1" baseline="-25000" dirty="0">
                <a:latin typeface="Times New Roman" panose="02020603050405020304" pitchFamily="18" charset="0"/>
                <a:cs typeface="Times New Roman" panose="02020603050405020304" pitchFamily="18" charset="0"/>
              </a:rPr>
              <a:t>OL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ou</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i="1" baseline="-25000" dirty="0">
                <a:latin typeface="Times New Roman" panose="02020603050405020304" pitchFamily="18" charset="0"/>
                <a:cs typeface="Times New Roman" panose="02020603050405020304" pitchFamily="18" charset="0"/>
              </a:rPr>
              <a:t>VD</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Isso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significa</a:t>
            </a:r>
            <a:r>
              <a:rPr lang="en-US" altLang="en-US" sz="2400" dirty="0">
                <a:latin typeface="Times New Roman" panose="02020603050405020304" pitchFamily="18" charset="0"/>
                <a:cs typeface="Times New Roman" panose="02020603050405020304" pitchFamily="18" charset="0"/>
              </a:rPr>
              <a:t> que o amp-op </a:t>
            </a:r>
            <a:r>
              <a:rPr lang="en-US" altLang="en-US" sz="2400" dirty="0" err="1">
                <a:latin typeface="Times New Roman" panose="02020603050405020304" pitchFamily="18" charset="0"/>
                <a:cs typeface="Times New Roman" panose="02020603050405020304" pitchFamily="18" charset="0"/>
              </a:rPr>
              <a:t>está</a:t>
            </a:r>
            <a:r>
              <a:rPr lang="en-US" altLang="en-US" sz="2400" dirty="0">
                <a:latin typeface="Times New Roman" panose="02020603050405020304" pitchFamily="18" charset="0"/>
                <a:cs typeface="Times New Roman" panose="02020603050405020304" pitchFamily="18" charset="0"/>
              </a:rPr>
              <a:t> operando com o </a:t>
            </a:r>
            <a:r>
              <a:rPr lang="en-US" altLang="en-US" sz="2400" dirty="0" err="1">
                <a:latin typeface="Times New Roman" panose="02020603050405020304" pitchFamily="18" charset="0"/>
                <a:cs typeface="Times New Roman" panose="02020603050405020304" pitchFamily="18" charset="0"/>
              </a:rPr>
              <a:t>mais</a:t>
            </a:r>
            <a:r>
              <a:rPr lang="en-US" altLang="en-US" sz="2400" dirty="0">
                <a:latin typeface="Times New Roman" panose="02020603050405020304" pitchFamily="18" charset="0"/>
                <a:cs typeface="Times New Roman" panose="02020603050405020304" pitchFamily="18" charset="0"/>
              </a:rPr>
              <a:t> alto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possível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sem</a:t>
            </a:r>
            <a:r>
              <a:rPr lang="en-US" altLang="en-US" sz="2400" dirty="0">
                <a:latin typeface="Times New Roman" panose="02020603050405020304" pitchFamily="18" charset="0"/>
                <a:cs typeface="Times New Roman" panose="02020603050405020304" pitchFamily="18" charset="0"/>
              </a:rPr>
              <a:t> resistor com </a:t>
            </a:r>
            <a:r>
              <a:rPr lang="en-US" altLang="en-US" sz="2400" dirty="0" err="1">
                <a:latin typeface="Times New Roman" panose="02020603050405020304" pitchFamily="18" charset="0"/>
                <a:cs typeface="Times New Roman" panose="02020603050405020304" pitchFamily="18" charset="0"/>
              </a:rPr>
              <a:t>realimentação</a:t>
            </a:r>
            <a:r>
              <a:rPr lang="en-US" altLang="en-US" sz="2400" dirty="0">
                <a:latin typeface="Times New Roman" panose="02020603050405020304" pitchFamily="18" charset="0"/>
                <a:cs typeface="Times New Roman" panose="02020603050405020304" pitchFamily="18" charset="0"/>
              </a:rPr>
              <a:t>.</a:t>
            </a:r>
            <a:endParaRPr lang="pt-BR" sz="2400"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100</a:t>
            </a:fld>
            <a:endParaRPr lang="en-US" alt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3E5B506C-5D09-4990-BCD1-80FC775241D4}"/>
                  </a:ext>
                </a:extLst>
              </p:cNvPr>
              <p:cNvSpPr>
                <a:spLocks noChangeArrowheads="1"/>
              </p:cNvSpPr>
              <p:nvPr/>
            </p:nvSpPr>
            <p:spPr bwMode="auto">
              <a:xfrm>
                <a:off x="748434" y="3138336"/>
                <a:ext cx="5928537"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No modo de </a:t>
                </a:r>
                <a:r>
                  <a:rPr lang="en-US" altLang="en-US" sz="2400" dirty="0" err="1">
                    <a:latin typeface="Times New Roman" panose="02020603050405020304" pitchFamily="18" charset="0"/>
                    <a:cs typeface="Times New Roman" panose="02020603050405020304" pitchFamily="18" charset="0"/>
                  </a:rPr>
                  <a:t>malha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aberta</a:t>
                </a:r>
                <a:r>
                  <a:rPr lang="en-US" altLang="en-US" sz="2400" dirty="0">
                    <a:latin typeface="Times New Roman" panose="02020603050405020304" pitchFamily="18" charset="0"/>
                    <a:cs typeface="Times New Roman" panose="02020603050405020304" pitchFamily="18" charset="0"/>
                  </a:rPr>
                  <a:t>, um amp-op </a:t>
                </a:r>
                <a:r>
                  <a:rPr lang="en-US" altLang="en-US" sz="2400" dirty="0" err="1">
                    <a:latin typeface="Times New Roman" panose="02020603050405020304" pitchFamily="18" charset="0"/>
                    <a:cs typeface="Times New Roman" panose="02020603050405020304" pitchFamily="18" charset="0"/>
                  </a:rPr>
                  <a:t>tem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uma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largura</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banda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estreita</a:t>
                </a:r>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essa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também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chama</a:t>
                </a:r>
                <a:r>
                  <a:rPr lang="en-US" altLang="en-US" sz="2400" dirty="0">
                    <a:latin typeface="Times New Roman" panose="02020603050405020304" pitchFamily="18" charset="0"/>
                    <a:cs typeface="Times New Roman" panose="02020603050405020304" pitchFamily="18" charset="0"/>
                  </a:rPr>
                  <a:t>-se de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unitário</a:t>
                </a: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a:latin typeface="Cambria Math" panose="02040503050406030204" pitchFamily="18" charset="0"/>
                            <a:cs typeface="Times New Roman" panose="02020603050405020304" pitchFamily="18" charset="0"/>
                          </a:rPr>
                        </m:ctrlPr>
                      </m:sSubPr>
                      <m:e>
                        <m:r>
                          <a:rPr lang="pt-BR" altLang="en-US" sz="2400" b="0" i="1" smtClean="0">
                            <a:latin typeface="Cambria Math" panose="02040503050406030204" pitchFamily="18" charset="0"/>
                            <a:cs typeface="Times New Roman" panose="02020603050405020304" pitchFamily="18" charset="0"/>
                          </a:rPr>
                          <m:t>𝑓</m:t>
                        </m:r>
                      </m:e>
                      <m:sub>
                        <m:r>
                          <a:rPr lang="pt-BR" altLang="en-US" sz="2400" b="0" i="1" smtClean="0">
                            <a:latin typeface="Cambria Math" panose="02040503050406030204" pitchFamily="18" charset="0"/>
                            <a:cs typeface="Times New Roman" panose="02020603050405020304" pitchFamily="18" charset="0"/>
                          </a:rPr>
                          <m:t>1</m:t>
                        </m:r>
                      </m:sub>
                    </m:sSub>
                    <m:r>
                      <a:rPr lang="pt-BR" altLang="en-US" sz="2400" b="0" i="1" smtClean="0">
                        <a:latin typeface="Cambria Math" panose="02040503050406030204" pitchFamily="18" charset="0"/>
                        <a:cs typeface="Times New Roman" panose="02020603050405020304" pitchFamily="18" charset="0"/>
                      </a:rPr>
                      <m:t>)</m:t>
                    </m:r>
                  </m:oMath>
                </a14:m>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ou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largura</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unitário</a:t>
                </a: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a:latin typeface="Cambria Math" panose="02040503050406030204" pitchFamily="18" charset="0"/>
                            <a:cs typeface="Times New Roman" panose="02020603050405020304" pitchFamily="18" charset="0"/>
                          </a:rPr>
                        </m:ctrlPr>
                      </m:sSubPr>
                      <m:e>
                        <m:r>
                          <a:rPr lang="pt-BR" altLang="en-US" sz="2400" b="0" i="1" smtClean="0">
                            <a:latin typeface="Cambria Math" panose="02040503050406030204" pitchFamily="18" charset="0"/>
                            <a:cs typeface="Times New Roman" panose="02020603050405020304" pitchFamily="18" charset="0"/>
                          </a:rPr>
                          <m:t>𝐵</m:t>
                        </m:r>
                      </m:e>
                      <m:sub>
                        <m:r>
                          <a:rPr lang="pt-BR" altLang="en-US" sz="2400" b="0" i="1" smtClean="0">
                            <a:latin typeface="Cambria Math" panose="02040503050406030204" pitchFamily="18" charset="0"/>
                            <a:cs typeface="Times New Roman" panose="02020603050405020304" pitchFamily="18" charset="0"/>
                          </a:rPr>
                          <m:t>1</m:t>
                        </m:r>
                      </m:sub>
                    </m:sSub>
                    <m:r>
                      <a:rPr lang="pt-BR" altLang="en-US" sz="2400" b="0" i="1" smtClean="0">
                        <a:latin typeface="Cambria Math" panose="02040503050406030204" pitchFamily="18" charset="0"/>
                        <a:cs typeface="Times New Roman" panose="02020603050405020304" pitchFamily="18" charset="0"/>
                      </a:rPr>
                      <m:t>)</m:t>
                    </m:r>
                  </m:oMath>
                </a14:m>
                <a:r>
                  <a:rPr lang="en-US" altLang="en-US" sz="2400" dirty="0">
                    <a:latin typeface="Times New Roman" panose="02020603050405020304" pitchFamily="18" charset="0"/>
                    <a:cs typeface="Times New Roman" panose="02020603050405020304" pitchFamily="18" charset="0"/>
                  </a:rPr>
                  <a:t>.</a:t>
                </a:r>
              </a:p>
              <a:p>
                <a:pPr algn="just" eaLnBrk="1" hangingPunct="1"/>
                <a14:m>
                  <m:oMathPara xmlns:m="http://schemas.openxmlformats.org/officeDocument/2006/math">
                    <m:oMathParaPr>
                      <m:jc m:val="centerGroup"/>
                    </m:oMathParaPr>
                    <m:oMath xmlns:m="http://schemas.openxmlformats.org/officeDocument/2006/math">
                      <m:sSub>
                        <m:sSubPr>
                          <m:ctrlPr>
                            <a:rPr lang="en-US" altLang="en-US" sz="2400" i="1">
                              <a:latin typeface="Cambria Math" panose="02040503050406030204" pitchFamily="18" charset="0"/>
                              <a:cs typeface="Times New Roman" panose="02020603050405020304" pitchFamily="18" charset="0"/>
                            </a:rPr>
                          </m:ctrlPr>
                        </m:sSubPr>
                        <m:e>
                          <m:r>
                            <a:rPr lang="pt-BR" altLang="en-US" sz="2400" i="1">
                              <a:latin typeface="Cambria Math" panose="02040503050406030204" pitchFamily="18" charset="0"/>
                              <a:cs typeface="Times New Roman" panose="02020603050405020304" pitchFamily="18" charset="0"/>
                            </a:rPr>
                            <m:t>𝑓</m:t>
                          </m:r>
                        </m:e>
                        <m:sub>
                          <m:r>
                            <a:rPr lang="pt-BR" altLang="en-US" sz="2400" b="0" i="1" smtClean="0">
                              <a:latin typeface="Cambria Math" panose="02040503050406030204" pitchFamily="18" charset="0"/>
                              <a:cs typeface="Times New Roman" panose="02020603050405020304" pitchFamily="18" charset="0"/>
                            </a:rPr>
                            <m:t>1</m:t>
                          </m:r>
                        </m:sub>
                      </m:sSub>
                      <m:r>
                        <a:rPr lang="pt-BR" altLang="en-US" sz="2400" b="0" i="1" smtClean="0">
                          <a:latin typeface="Cambria Math" panose="02040503050406030204" pitchFamily="18" charset="0"/>
                          <a:cs typeface="Times New Roman" panose="02020603050405020304" pitchFamily="18" charset="0"/>
                        </a:rPr>
                        <m:t>=</m:t>
                      </m:r>
                      <m:sSub>
                        <m:sSubPr>
                          <m:ctrlPr>
                            <a:rPr lang="en-US" altLang="en-US" sz="2400" i="1">
                              <a:latin typeface="Cambria Math" panose="02040503050406030204" pitchFamily="18" charset="0"/>
                              <a:cs typeface="Times New Roman" panose="02020603050405020304" pitchFamily="18" charset="0"/>
                            </a:rPr>
                          </m:ctrlPr>
                        </m:sSubPr>
                        <m:e>
                          <m:r>
                            <a:rPr lang="pt-BR" altLang="en-US" sz="2400" b="0" i="1" smtClean="0">
                              <a:latin typeface="Cambria Math" panose="02040503050406030204" pitchFamily="18" charset="0"/>
                              <a:cs typeface="Times New Roman" panose="02020603050405020304" pitchFamily="18" charset="0"/>
                            </a:rPr>
                            <m:t>𝐴</m:t>
                          </m:r>
                        </m:e>
                        <m:sub>
                          <m:r>
                            <a:rPr lang="pt-BR" altLang="en-US" sz="2400" b="0" i="1" smtClean="0">
                              <a:latin typeface="Cambria Math" panose="02040503050406030204" pitchFamily="18" charset="0"/>
                              <a:cs typeface="Times New Roman" panose="02020603050405020304" pitchFamily="18" charset="0"/>
                            </a:rPr>
                            <m:t>𝑉𝐷</m:t>
                          </m:r>
                        </m:sub>
                      </m:sSub>
                      <m:sSub>
                        <m:sSubPr>
                          <m:ctrlPr>
                            <a:rPr lang="en-US" altLang="en-US" sz="2400" i="1">
                              <a:latin typeface="Cambria Math" panose="02040503050406030204" pitchFamily="18" charset="0"/>
                              <a:cs typeface="Times New Roman" panose="02020603050405020304" pitchFamily="18" charset="0"/>
                            </a:rPr>
                          </m:ctrlPr>
                        </m:sSubPr>
                        <m:e>
                          <m:r>
                            <a:rPr lang="pt-BR" altLang="en-US" sz="2400" i="1">
                              <a:latin typeface="Cambria Math" panose="02040503050406030204" pitchFamily="18" charset="0"/>
                              <a:cs typeface="Times New Roman" panose="02020603050405020304" pitchFamily="18" charset="0"/>
                            </a:rPr>
                            <m:t>𝑓</m:t>
                          </m:r>
                        </m:e>
                        <m:sub>
                          <m:r>
                            <a:rPr lang="pt-BR" altLang="en-US" sz="2400" i="1">
                              <a:latin typeface="Cambria Math" panose="02040503050406030204" pitchFamily="18" charset="0"/>
                              <a:cs typeface="Times New Roman" panose="02020603050405020304" pitchFamily="18" charset="0"/>
                            </a:rPr>
                            <m:t>𝑐</m:t>
                          </m:r>
                        </m:sub>
                      </m:sSub>
                    </m:oMath>
                  </m:oMathPara>
                </a14:m>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Outra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de interesse é a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corte</a:t>
                </a: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a:latin typeface="Cambria Math" panose="02040503050406030204" pitchFamily="18" charset="0"/>
                            <a:cs typeface="Times New Roman" panose="02020603050405020304" pitchFamily="18" charset="0"/>
                          </a:rPr>
                        </m:ctrlPr>
                      </m:sSubPr>
                      <m:e>
                        <m:r>
                          <a:rPr lang="pt-BR" altLang="en-US" sz="2400" b="0" i="1" smtClean="0">
                            <a:latin typeface="Cambria Math" panose="02040503050406030204" pitchFamily="18" charset="0"/>
                            <a:cs typeface="Times New Roman" panose="02020603050405020304" pitchFamily="18" charset="0"/>
                          </a:rPr>
                          <m:t>(</m:t>
                        </m:r>
                        <m:r>
                          <a:rPr lang="pt-BR" altLang="en-US" sz="2400" b="0" i="1" smtClean="0">
                            <a:latin typeface="Cambria Math" panose="02040503050406030204" pitchFamily="18" charset="0"/>
                            <a:cs typeface="Times New Roman" panose="02020603050405020304" pitchFamily="18" charset="0"/>
                          </a:rPr>
                          <m:t>𝑓</m:t>
                        </m:r>
                      </m:e>
                      <m:sub>
                        <m:r>
                          <a:rPr lang="pt-BR" altLang="en-US" sz="2400" b="0" i="1" smtClean="0">
                            <a:latin typeface="Cambria Math" panose="02040503050406030204" pitchFamily="18" charset="0"/>
                            <a:cs typeface="Times New Roman" panose="02020603050405020304" pitchFamily="18" charset="0"/>
                          </a:rPr>
                          <m:t>𝑐</m:t>
                        </m:r>
                      </m:sub>
                    </m:sSub>
                    <m:r>
                      <a:rPr lang="pt-BR" altLang="en-US" sz="2400" b="0" i="1" smtClean="0">
                        <a:latin typeface="Cambria Math" panose="02040503050406030204" pitchFamily="18" charset="0"/>
                        <a:cs typeface="Times New Roman" panose="02020603050405020304" pitchFamily="18" charset="0"/>
                      </a:rPr>
                      <m:t>)</m:t>
                    </m:r>
                  </m:oMath>
                </a14:m>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na</a:t>
                </a:r>
                <a:r>
                  <a:rPr lang="en-US" altLang="en-US" sz="2400" dirty="0">
                    <a:latin typeface="Times New Roman" panose="02020603050405020304" pitchFamily="18" charset="0"/>
                    <a:cs typeface="Times New Roman" panose="02020603050405020304" pitchFamily="18" charset="0"/>
                  </a:rPr>
                  <a:t> qual o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cai</a:t>
                </a:r>
                <a:r>
                  <a:rPr lang="en-US" altLang="en-US" sz="2400" dirty="0">
                    <a:latin typeface="Times New Roman" panose="02020603050405020304" pitchFamily="18" charset="0"/>
                    <a:cs typeface="Times New Roman" panose="02020603050405020304" pitchFamily="18" charset="0"/>
                  </a:rPr>
                  <a:t> 3dB (</a:t>
                </a:r>
                <a:r>
                  <a:rPr lang="en-US" altLang="en-US" sz="2400" dirty="0" err="1">
                    <a:latin typeface="Times New Roman" panose="02020603050405020304" pitchFamily="18" charset="0"/>
                    <a:cs typeface="Times New Roman" panose="02020603050405020304" pitchFamily="18" charset="0"/>
                  </a:rPr>
                  <a:t>ou</a:t>
                </a:r>
                <a:r>
                  <a:rPr lang="en-US" altLang="en-US" sz="2400" dirty="0">
                    <a:latin typeface="Times New Roman" panose="02020603050405020304" pitchFamily="18" charset="0"/>
                    <a:cs typeface="Times New Roman" panose="02020603050405020304" pitchFamily="18" charset="0"/>
                  </a:rPr>
                  <a:t> 0,707) do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CC, </a:t>
                </a:r>
                <a14:m>
                  <m:oMath xmlns:m="http://schemas.openxmlformats.org/officeDocument/2006/math">
                    <m:sSub>
                      <m:sSubPr>
                        <m:ctrlPr>
                          <a:rPr lang="en-US" altLang="en-US" sz="2400" i="1">
                            <a:latin typeface="Cambria Math" panose="02040503050406030204" pitchFamily="18" charset="0"/>
                            <a:cs typeface="Times New Roman" panose="02020603050405020304" pitchFamily="18" charset="0"/>
                          </a:rPr>
                        </m:ctrlPr>
                      </m:sSubPr>
                      <m:e>
                        <m:r>
                          <a:rPr lang="pt-BR" altLang="en-US" sz="2400" i="1">
                            <a:latin typeface="Cambria Math" panose="02040503050406030204" pitchFamily="18" charset="0"/>
                            <a:cs typeface="Times New Roman" panose="02020603050405020304" pitchFamily="18" charset="0"/>
                          </a:rPr>
                          <m:t>𝐴</m:t>
                        </m:r>
                      </m:e>
                      <m:sub>
                        <m:r>
                          <a:rPr lang="pt-BR" altLang="en-US" sz="2400" i="1">
                            <a:latin typeface="Cambria Math" panose="02040503050406030204" pitchFamily="18" charset="0"/>
                            <a:cs typeface="Times New Roman" panose="02020603050405020304" pitchFamily="18" charset="0"/>
                          </a:rPr>
                          <m:t>𝑉𝐷</m:t>
                        </m:r>
                      </m:sub>
                    </m:sSub>
                  </m:oMath>
                </a14:m>
                <a:r>
                  <a:rPr lang="en-US" altLang="en-US" sz="2400" dirty="0">
                    <a:latin typeface="Times New Roman" panose="02020603050405020304" pitchFamily="18" charset="0"/>
                    <a:cs typeface="Times New Roman" panose="02020603050405020304" pitchFamily="18" charset="0"/>
                  </a:rPr>
                  <a:t>).</a:t>
                </a:r>
              </a:p>
            </p:txBody>
          </p:sp>
        </mc:Choice>
        <mc:Fallback xmlns="">
          <p:sp>
            <p:nvSpPr>
              <p:cNvPr id="7" name="Rectangle 1">
                <a:extLst>
                  <a:ext uri="{FF2B5EF4-FFF2-40B4-BE49-F238E27FC236}">
                    <a16:creationId xmlns:a16="http://schemas.microsoft.com/office/drawing/2014/main" id="{3E5B506C-5D09-4990-BCD1-80FC775241D4}"/>
                  </a:ext>
                </a:extLst>
              </p:cNvPr>
              <p:cNvSpPr>
                <a:spLocks noRot="1" noChangeAspect="1" noMove="1" noResize="1" noEditPoints="1" noAdjustHandles="1" noChangeArrowheads="1" noChangeShapeType="1" noTextEdit="1"/>
              </p:cNvSpPr>
              <p:nvPr/>
            </p:nvSpPr>
            <p:spPr bwMode="auto">
              <a:xfrm>
                <a:off x="748434" y="3138336"/>
                <a:ext cx="5928537" cy="3785652"/>
              </a:xfrm>
              <a:prstGeom prst="rect">
                <a:avLst/>
              </a:prstGeom>
              <a:blipFill>
                <a:blip r:embed="rId3"/>
                <a:stretch>
                  <a:fillRect l="-1440" t="-1288" r="-1543" b="-27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noFill/>
                  </a:rPr>
                  <a:t> </a:t>
                </a:r>
              </a:p>
            </p:txBody>
          </p:sp>
        </mc:Fallback>
      </mc:AlternateContent>
    </p:spTree>
    <p:extLst>
      <p:ext uri="{BB962C8B-B14F-4D97-AF65-F5344CB8AC3E}">
        <p14:creationId xmlns:p14="http://schemas.microsoft.com/office/powerpoint/2010/main" val="1673775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Ganho</a:t>
            </a:r>
            <a:r>
              <a:rPr lang="en-US" altLang="pt-BR" dirty="0"/>
              <a:t> e </a:t>
            </a:r>
            <a:r>
              <a:rPr lang="en-US" altLang="pt-BR" dirty="0" err="1"/>
              <a:t>largura</a:t>
            </a:r>
            <a:r>
              <a:rPr lang="en-US" altLang="pt-BR" dirty="0"/>
              <a:t> de </a:t>
            </a:r>
            <a:r>
              <a:rPr lang="en-US" altLang="pt-BR" dirty="0" err="1"/>
              <a:t>banda</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pPr marL="0" indent="0">
                  <a:buNone/>
                </a:pPr>
                <a:r>
                  <a:rPr lang="pt-BR" dirty="0"/>
                  <a:t>Ex_10_12: Determine a frequência de corte de um </a:t>
                </a:r>
                <a:r>
                  <a:rPr lang="pt-BR" dirty="0" err="1"/>
                  <a:t>amp-op</a:t>
                </a:r>
                <a:r>
                  <a:rPr lang="pt-BR" dirty="0"/>
                  <a:t> com valores especificados 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r>
                      <a:rPr lang="pt-BR" b="0" i="1" smtClean="0">
                        <a:latin typeface="Cambria Math" panose="02040503050406030204" pitchFamily="18" charset="0"/>
                      </a:rPr>
                      <m:t>=1</m:t>
                    </m:r>
                    <m:r>
                      <m:rPr>
                        <m:sty m:val="p"/>
                      </m:rPr>
                      <a:rPr lang="pt-BR" b="0" i="0" smtClean="0">
                        <a:latin typeface="Cambria Math" panose="02040503050406030204" pitchFamily="18" charset="0"/>
                      </a:rPr>
                      <m:t>MHz</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𝑉𝐷</m:t>
                        </m:r>
                      </m:sub>
                    </m:sSub>
                    <m:r>
                      <a:rPr lang="pt-BR" i="1">
                        <a:latin typeface="Cambria Math" panose="02040503050406030204" pitchFamily="18" charset="0"/>
                      </a:rPr>
                      <m:t>=</m:t>
                    </m:r>
                    <m:r>
                      <a:rPr lang="pt-BR" b="0" i="0" smtClean="0">
                        <a:latin typeface="Cambria Math" panose="02040503050406030204" pitchFamily="18" charset="0"/>
                      </a:rPr>
                      <m:t>200</m:t>
                    </m:r>
                    <m:r>
                      <m:rPr>
                        <m:sty m:val="p"/>
                      </m:rPr>
                      <a:rPr lang="pt-BR" b="0" i="0" smtClean="0">
                        <a:latin typeface="Cambria Math" panose="02040503050406030204" pitchFamily="18" charset="0"/>
                      </a:rPr>
                      <m:t>V</m:t>
                    </m:r>
                    <m:r>
                      <a:rPr lang="pt-BR" b="0" i="0" smtClean="0">
                        <a:latin typeface="Cambria Math" panose="02040503050406030204" pitchFamily="18" charset="0"/>
                      </a:rPr>
                      <m:t>/</m:t>
                    </m:r>
                    <m:r>
                      <m:rPr>
                        <m:sty m:val="p"/>
                      </m:rPr>
                      <a:rPr lang="pt-BR" b="0" i="0" smtClean="0">
                        <a:latin typeface="Cambria Math" panose="02040503050406030204" pitchFamily="18" charset="0"/>
                      </a:rPr>
                      <m:t>mV</m:t>
                    </m:r>
                  </m:oMath>
                </a14:m>
                <a:r>
                  <a:rPr lang="pt-BR" dirty="0"/>
                  <a:t>.</a:t>
                </a:r>
              </a:p>
              <a:p>
                <a:endParaRPr lang="pt-BR" dirty="0"/>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idx="1"/>
              </p:nvPr>
            </p:nvSpPr>
            <p:spPr>
              <a:blipFill>
                <a:blip r:embed="rId2"/>
                <a:stretch>
                  <a:fillRect l="-939" t="-42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101</a:t>
            </a:fld>
            <a:endParaRPr lang="en-US" altLang="en-US"/>
          </a:p>
        </p:txBody>
      </p:sp>
    </p:spTree>
    <p:extLst>
      <p:ext uri="{BB962C8B-B14F-4D97-AF65-F5344CB8AC3E}">
        <p14:creationId xmlns:p14="http://schemas.microsoft.com/office/powerpoint/2010/main" val="19775373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Ganho</a:t>
            </a:r>
            <a:r>
              <a:rPr lang="en-US" altLang="pt-BR" dirty="0"/>
              <a:t> e </a:t>
            </a:r>
            <a:r>
              <a:rPr lang="en-US" altLang="pt-BR" dirty="0" err="1"/>
              <a:t>largura</a:t>
            </a:r>
            <a:r>
              <a:rPr lang="en-US" altLang="pt-BR" dirty="0"/>
              <a:t> de </a:t>
            </a:r>
            <a:r>
              <a:rPr lang="en-US" altLang="pt-BR" dirty="0" err="1"/>
              <a:t>banda</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pPr marL="0" indent="0">
                  <a:buNone/>
                </a:pPr>
                <a:r>
                  <a:rPr lang="pt-BR" dirty="0"/>
                  <a:t>Ex_10_12: Determine a frequência de corte de um </a:t>
                </a:r>
                <a:r>
                  <a:rPr lang="pt-BR" dirty="0" err="1"/>
                  <a:t>amp-op</a:t>
                </a:r>
                <a:r>
                  <a:rPr lang="pt-BR" dirty="0"/>
                  <a:t> com valores especificados 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r>
                      <a:rPr lang="pt-BR" b="0" i="1" smtClean="0">
                        <a:latin typeface="Cambria Math" panose="02040503050406030204" pitchFamily="18" charset="0"/>
                      </a:rPr>
                      <m:t>=1</m:t>
                    </m:r>
                    <m:r>
                      <m:rPr>
                        <m:sty m:val="p"/>
                      </m:rPr>
                      <a:rPr lang="pt-BR" b="0" i="0" smtClean="0">
                        <a:latin typeface="Cambria Math" panose="02040503050406030204" pitchFamily="18" charset="0"/>
                      </a:rPr>
                      <m:t>MHz</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𝑉𝐷</m:t>
                        </m:r>
                      </m:sub>
                    </m:sSub>
                    <m:r>
                      <a:rPr lang="pt-BR" i="1">
                        <a:latin typeface="Cambria Math" panose="02040503050406030204" pitchFamily="18" charset="0"/>
                      </a:rPr>
                      <m:t>=</m:t>
                    </m:r>
                    <m:r>
                      <a:rPr lang="pt-BR" b="0" i="0" smtClean="0">
                        <a:latin typeface="Cambria Math" panose="02040503050406030204" pitchFamily="18" charset="0"/>
                      </a:rPr>
                      <m:t>200</m:t>
                    </m:r>
                    <m:r>
                      <m:rPr>
                        <m:sty m:val="p"/>
                      </m:rPr>
                      <a:rPr lang="pt-BR" b="0" i="0" smtClean="0">
                        <a:latin typeface="Cambria Math" panose="02040503050406030204" pitchFamily="18" charset="0"/>
                      </a:rPr>
                      <m:t>V</m:t>
                    </m:r>
                    <m:r>
                      <a:rPr lang="pt-BR" b="0" i="0" smtClean="0">
                        <a:latin typeface="Cambria Math" panose="02040503050406030204" pitchFamily="18" charset="0"/>
                      </a:rPr>
                      <m:t>/</m:t>
                    </m:r>
                    <m:r>
                      <m:rPr>
                        <m:sty m:val="p"/>
                      </m:rPr>
                      <a:rPr lang="pt-BR" b="0" i="0" smtClean="0">
                        <a:latin typeface="Cambria Math" panose="02040503050406030204" pitchFamily="18" charset="0"/>
                      </a:rPr>
                      <m:t>mV</m:t>
                    </m:r>
                  </m:oMath>
                </a14:m>
                <a:r>
                  <a:rPr lang="pt-BR" dirty="0"/>
                  <a:t>.</a:t>
                </a:r>
              </a:p>
              <a:p>
                <a:pPr marL="0" indent="0">
                  <a:buNone/>
                </a:pPr>
                <a:r>
                  <a:rPr lang="pt-BR" sz="2400" dirty="0">
                    <a:solidFill>
                      <a:srgbClr val="FF0000"/>
                    </a:solidFill>
                  </a:rPr>
                  <a:t>R: Uma vez que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𝑓</m:t>
                        </m:r>
                      </m:e>
                      <m:sub>
                        <m:r>
                          <a:rPr lang="pt-BR" sz="2400" i="1">
                            <a:solidFill>
                              <a:srgbClr val="FF0000"/>
                            </a:solidFill>
                            <a:latin typeface="Cambria Math" panose="02040503050406030204" pitchFamily="18" charset="0"/>
                          </a:rPr>
                          <m:t>1</m:t>
                        </m:r>
                      </m:sub>
                    </m:sSub>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𝐵</m:t>
                        </m:r>
                      </m:e>
                      <m:sub>
                        <m:r>
                          <a:rPr lang="pt-BR" sz="2400" i="1">
                            <a:solidFill>
                              <a:srgbClr val="FF0000"/>
                            </a:solidFill>
                            <a:latin typeface="Cambria Math" panose="02040503050406030204" pitchFamily="18" charset="0"/>
                          </a:rPr>
                          <m:t>1</m:t>
                        </m:r>
                      </m:sub>
                    </m:sSub>
                    <m:r>
                      <a:rPr lang="pt-BR" sz="2400" i="1">
                        <a:solidFill>
                          <a:srgbClr val="FF0000"/>
                        </a:solidFill>
                        <a:latin typeface="Cambria Math" panose="02040503050406030204" pitchFamily="18" charset="0"/>
                      </a:rPr>
                      <m:t>=1</m:t>
                    </m:r>
                    <m:r>
                      <m:rPr>
                        <m:sty m:val="p"/>
                      </m:rPr>
                      <a:rPr lang="pt-BR" sz="2400">
                        <a:solidFill>
                          <a:srgbClr val="FF0000"/>
                        </a:solidFill>
                        <a:latin typeface="Cambria Math" panose="02040503050406030204" pitchFamily="18" charset="0"/>
                      </a:rPr>
                      <m:t>MHz</m:t>
                    </m:r>
                  </m:oMath>
                </a14:m>
                <a:r>
                  <a:rPr lang="pt-BR" sz="2400" dirty="0">
                    <a:solidFill>
                      <a:srgbClr val="FF0000"/>
                    </a:solidFill>
                  </a:rPr>
                  <a:t> podemos calcular,</a:t>
                </a:r>
              </a:p>
              <a:p>
                <a:pPr marL="0" indent="0">
                  <a:buNone/>
                </a:pPr>
                <a:endParaRPr lang="pt-BR" altLang="en-US"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sz="2400" i="1">
                              <a:solidFill>
                                <a:srgbClr val="FF0000"/>
                              </a:solidFill>
                              <a:latin typeface="Cambria Math" panose="02040503050406030204" pitchFamily="18" charset="0"/>
                              <a:cs typeface="Times New Roman" panose="02020603050405020304" pitchFamily="18" charset="0"/>
                            </a:rPr>
                          </m:ctrlPr>
                        </m:sSubPr>
                        <m:e>
                          <m:r>
                            <a:rPr lang="pt-BR" altLang="en-US" sz="2400" i="1">
                              <a:solidFill>
                                <a:srgbClr val="FF0000"/>
                              </a:solidFill>
                              <a:latin typeface="Cambria Math" panose="02040503050406030204" pitchFamily="18" charset="0"/>
                              <a:cs typeface="Times New Roman" panose="02020603050405020304" pitchFamily="18" charset="0"/>
                            </a:rPr>
                            <m:t>𝑓</m:t>
                          </m:r>
                        </m:e>
                        <m:sub>
                          <m:r>
                            <a:rPr lang="pt-BR" altLang="en-US" sz="2400" b="0" i="1" smtClean="0">
                              <a:solidFill>
                                <a:srgbClr val="FF0000"/>
                              </a:solidFill>
                              <a:latin typeface="Cambria Math" panose="02040503050406030204" pitchFamily="18" charset="0"/>
                              <a:cs typeface="Times New Roman" panose="02020603050405020304" pitchFamily="18" charset="0"/>
                            </a:rPr>
                            <m:t>𝑐</m:t>
                          </m:r>
                        </m:sub>
                      </m:sSub>
                      <m:r>
                        <a:rPr lang="pt-BR" altLang="en-US" sz="2400" b="0" i="1" smtClean="0">
                          <a:solidFill>
                            <a:srgbClr val="FF0000"/>
                          </a:solidFill>
                          <a:latin typeface="Cambria Math" panose="02040503050406030204" pitchFamily="18" charset="0"/>
                          <a:cs typeface="Times New Roman" panose="02020603050405020304" pitchFamily="18" charset="0"/>
                        </a:rPr>
                        <m:t>=</m:t>
                      </m:r>
                      <m:f>
                        <m:fPr>
                          <m:ctrlPr>
                            <a:rPr lang="en-US" altLang="en-US" sz="2400" i="1">
                              <a:solidFill>
                                <a:srgbClr val="FF0000"/>
                              </a:solidFill>
                              <a:latin typeface="Cambria Math" panose="02040503050406030204" pitchFamily="18" charset="0"/>
                              <a:cs typeface="Times New Roman" panose="02020603050405020304" pitchFamily="18" charset="0"/>
                            </a:rPr>
                          </m:ctrlPr>
                        </m:fPr>
                        <m:num>
                          <m:sSub>
                            <m:sSubPr>
                              <m:ctrlPr>
                                <a:rPr lang="en-US" altLang="en-US" sz="2400" i="1">
                                  <a:solidFill>
                                    <a:srgbClr val="FF0000"/>
                                  </a:solidFill>
                                  <a:latin typeface="Cambria Math" panose="02040503050406030204" pitchFamily="18" charset="0"/>
                                  <a:cs typeface="Times New Roman" panose="02020603050405020304" pitchFamily="18" charset="0"/>
                                </a:rPr>
                              </m:ctrlPr>
                            </m:sSubPr>
                            <m:e>
                              <m:r>
                                <a:rPr lang="pt-BR" altLang="en-US" sz="2400" i="1">
                                  <a:solidFill>
                                    <a:srgbClr val="FF0000"/>
                                  </a:solidFill>
                                  <a:latin typeface="Cambria Math" panose="02040503050406030204" pitchFamily="18" charset="0"/>
                                  <a:cs typeface="Times New Roman" panose="02020603050405020304" pitchFamily="18" charset="0"/>
                                </a:rPr>
                                <m:t>𝑓</m:t>
                              </m:r>
                            </m:e>
                            <m:sub>
                              <m:r>
                                <a:rPr lang="pt-BR" altLang="en-US" sz="2400" i="1">
                                  <a:solidFill>
                                    <a:srgbClr val="FF0000"/>
                                  </a:solidFill>
                                  <a:latin typeface="Cambria Math" panose="02040503050406030204" pitchFamily="18" charset="0"/>
                                  <a:cs typeface="Times New Roman" panose="02020603050405020304" pitchFamily="18" charset="0"/>
                                </a:rPr>
                                <m:t>1</m:t>
                              </m:r>
                            </m:sub>
                          </m:sSub>
                        </m:num>
                        <m:den>
                          <m:sSub>
                            <m:sSubPr>
                              <m:ctrlPr>
                                <a:rPr lang="en-US" altLang="en-US" sz="2400" i="1">
                                  <a:solidFill>
                                    <a:srgbClr val="FF0000"/>
                                  </a:solidFill>
                                  <a:latin typeface="Cambria Math" panose="02040503050406030204" pitchFamily="18" charset="0"/>
                                  <a:cs typeface="Times New Roman" panose="02020603050405020304" pitchFamily="18" charset="0"/>
                                </a:rPr>
                              </m:ctrlPr>
                            </m:sSubPr>
                            <m:e>
                              <m:r>
                                <a:rPr lang="pt-BR" altLang="en-US" sz="2400" i="1">
                                  <a:solidFill>
                                    <a:srgbClr val="FF0000"/>
                                  </a:solidFill>
                                  <a:latin typeface="Cambria Math" panose="02040503050406030204" pitchFamily="18" charset="0"/>
                                  <a:cs typeface="Times New Roman" panose="02020603050405020304" pitchFamily="18" charset="0"/>
                                </a:rPr>
                                <m:t>𝐴</m:t>
                              </m:r>
                            </m:e>
                            <m:sub>
                              <m:r>
                                <a:rPr lang="pt-BR" altLang="en-US" sz="2400" i="1">
                                  <a:solidFill>
                                    <a:srgbClr val="FF0000"/>
                                  </a:solidFill>
                                  <a:latin typeface="Cambria Math" panose="02040503050406030204" pitchFamily="18" charset="0"/>
                                  <a:cs typeface="Times New Roman" panose="02020603050405020304" pitchFamily="18" charset="0"/>
                                </a:rPr>
                                <m:t>𝑉𝐷</m:t>
                              </m:r>
                            </m:sub>
                          </m:sSub>
                        </m:den>
                      </m:f>
                      <m:r>
                        <a:rPr lang="pt-BR" altLang="en-US" sz="2400" b="0" i="1" smtClean="0">
                          <a:solidFill>
                            <a:srgbClr val="FF0000"/>
                          </a:solidFill>
                          <a:latin typeface="Cambria Math" panose="02040503050406030204" pitchFamily="18" charset="0"/>
                          <a:cs typeface="Times New Roman" panose="02020603050405020304" pitchFamily="18" charset="0"/>
                        </a:rPr>
                        <m:t>=</m:t>
                      </m:r>
                      <m:f>
                        <m:fPr>
                          <m:ctrlPr>
                            <a:rPr lang="en-US" altLang="en-US" sz="2400" i="1">
                              <a:solidFill>
                                <a:srgbClr val="FF0000"/>
                              </a:solidFill>
                              <a:latin typeface="Cambria Math" panose="02040503050406030204" pitchFamily="18" charset="0"/>
                              <a:cs typeface="Times New Roman" panose="02020603050405020304" pitchFamily="18" charset="0"/>
                            </a:rPr>
                          </m:ctrlPr>
                        </m:fPr>
                        <m:num>
                          <m:r>
                            <a:rPr lang="pt-BR" altLang="en-US" sz="2400" b="0" i="1" smtClean="0">
                              <a:solidFill>
                                <a:srgbClr val="FF0000"/>
                              </a:solidFill>
                              <a:latin typeface="Cambria Math" panose="02040503050406030204" pitchFamily="18" charset="0"/>
                              <a:cs typeface="Times New Roman" panose="02020603050405020304" pitchFamily="18" charset="0"/>
                            </a:rPr>
                            <m:t>1</m:t>
                          </m:r>
                          <m:r>
                            <m:rPr>
                              <m:sty m:val="p"/>
                            </m:rPr>
                            <a:rPr lang="pt-BR" altLang="en-US" sz="2400" b="0" i="0" smtClean="0">
                              <a:solidFill>
                                <a:srgbClr val="FF0000"/>
                              </a:solidFill>
                              <a:latin typeface="Cambria Math" panose="02040503050406030204" pitchFamily="18" charset="0"/>
                              <a:cs typeface="Times New Roman" panose="02020603050405020304" pitchFamily="18" charset="0"/>
                            </a:rPr>
                            <m:t>MH</m:t>
                          </m:r>
                          <m:r>
                            <a:rPr lang="pt-BR" altLang="en-US" sz="2400" b="0" i="1" smtClean="0">
                              <a:solidFill>
                                <a:srgbClr val="FF0000"/>
                              </a:solidFill>
                              <a:latin typeface="Cambria Math" panose="02040503050406030204" pitchFamily="18" charset="0"/>
                              <a:cs typeface="Times New Roman" panose="02020603050405020304" pitchFamily="18" charset="0"/>
                            </a:rPr>
                            <m:t>𝑧</m:t>
                          </m:r>
                        </m:num>
                        <m:den>
                          <m:r>
                            <a:rPr lang="pt-BR" altLang="en-US" sz="2400" b="0" i="1" smtClean="0">
                              <a:solidFill>
                                <a:srgbClr val="FF0000"/>
                              </a:solidFill>
                              <a:latin typeface="Cambria Math" panose="02040503050406030204" pitchFamily="18" charset="0"/>
                              <a:cs typeface="Times New Roman" panose="02020603050405020304" pitchFamily="18" charset="0"/>
                            </a:rPr>
                            <m:t>200</m:t>
                          </m:r>
                          <m:r>
                            <a:rPr lang="pt-BR" altLang="en-US" sz="2400" b="0" i="1" smtClean="0">
                              <a:solidFill>
                                <a:srgbClr val="FF0000"/>
                              </a:solidFill>
                              <a:latin typeface="Cambria Math" panose="02040503050406030204" pitchFamily="18" charset="0"/>
                              <a:cs typeface="Times New Roman" panose="02020603050405020304" pitchFamily="18" charset="0"/>
                            </a:rPr>
                            <m:t>𝑉</m:t>
                          </m:r>
                          <m:r>
                            <a:rPr lang="pt-BR" altLang="en-US" sz="2400" b="0" i="1" smtClean="0">
                              <a:solidFill>
                                <a:srgbClr val="FF0000"/>
                              </a:solidFill>
                              <a:latin typeface="Cambria Math" panose="02040503050406030204" pitchFamily="18" charset="0"/>
                              <a:cs typeface="Times New Roman" panose="02020603050405020304" pitchFamily="18" charset="0"/>
                            </a:rPr>
                            <m:t>/</m:t>
                          </m:r>
                          <m:r>
                            <a:rPr lang="pt-BR" altLang="en-US" sz="2400" b="0" i="1" smtClean="0">
                              <a:solidFill>
                                <a:srgbClr val="FF0000"/>
                              </a:solidFill>
                              <a:latin typeface="Cambria Math" panose="02040503050406030204" pitchFamily="18" charset="0"/>
                              <a:cs typeface="Times New Roman" panose="02020603050405020304" pitchFamily="18" charset="0"/>
                            </a:rPr>
                            <m:t>𝑚𝑉</m:t>
                          </m:r>
                        </m:den>
                      </m:f>
                      <m:r>
                        <a:rPr lang="pt-BR" altLang="en-US" sz="2400" b="0" i="1" smtClean="0">
                          <a:solidFill>
                            <a:srgbClr val="FF0000"/>
                          </a:solidFill>
                          <a:latin typeface="Cambria Math" panose="02040503050406030204" pitchFamily="18" charset="0"/>
                          <a:cs typeface="Times New Roman" panose="02020603050405020304" pitchFamily="18" charset="0"/>
                        </a:rPr>
                        <m:t>=5</m:t>
                      </m:r>
                      <m:r>
                        <m:rPr>
                          <m:sty m:val="p"/>
                        </m:rPr>
                        <a:rPr lang="pt-BR" altLang="en-US" sz="2400" b="0" i="0" smtClean="0">
                          <a:solidFill>
                            <a:srgbClr val="FF0000"/>
                          </a:solidFill>
                          <a:latin typeface="Cambria Math" panose="02040503050406030204" pitchFamily="18" charset="0"/>
                          <a:cs typeface="Times New Roman" panose="02020603050405020304" pitchFamily="18" charset="0"/>
                        </a:rPr>
                        <m:t>H</m:t>
                      </m:r>
                      <m:r>
                        <a:rPr lang="pt-BR" altLang="en-US" sz="2400" b="0" i="1" smtClean="0">
                          <a:solidFill>
                            <a:srgbClr val="FF0000"/>
                          </a:solidFill>
                          <a:latin typeface="Cambria Math" panose="02040503050406030204" pitchFamily="18" charset="0"/>
                          <a:cs typeface="Times New Roman" panose="02020603050405020304" pitchFamily="18" charset="0"/>
                        </a:rPr>
                        <m:t>𝑧</m:t>
                      </m:r>
                    </m:oMath>
                  </m:oMathPara>
                </a14:m>
                <a:endParaRPr lang="pt-BR" sz="2400" dirty="0">
                  <a:solidFill>
                    <a:srgbClr val="FF0000"/>
                  </a:solidFill>
                </a:endParaRPr>
              </a:p>
              <a:p>
                <a:endParaRPr lang="pt-BR" dirty="0"/>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idx="1"/>
              </p:nvPr>
            </p:nvSpPr>
            <p:spPr>
              <a:blipFill>
                <a:blip r:embed="rId2"/>
                <a:stretch>
                  <a:fillRect l="-939" t="-42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102</a:t>
            </a:fld>
            <a:endParaRPr lang="en-US" altLang="en-US"/>
          </a:p>
        </p:txBody>
      </p:sp>
    </p:spTree>
    <p:extLst>
      <p:ext uri="{BB962C8B-B14F-4D97-AF65-F5344CB8AC3E}">
        <p14:creationId xmlns:p14="http://schemas.microsoft.com/office/powerpoint/2010/main" val="8671030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a:t>taxa de </a:t>
            </a:r>
            <a:r>
              <a:rPr lang="en-US" altLang="pt-BR" dirty="0" err="1"/>
              <a:t>inclinação</a:t>
            </a:r>
            <a:r>
              <a:rPr lang="en-US" altLang="pt-BR" dirty="0"/>
              <a:t> (</a:t>
            </a:r>
            <a:r>
              <a:rPr lang="en-US" altLang="pt-BR" dirty="0" err="1"/>
              <a:t>sr</a:t>
            </a:r>
            <a:r>
              <a:rPr lang="en-US" altLang="pt-BR" dirty="0"/>
              <a:t>)</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r>
                  <a:rPr lang="pt-BR" dirty="0"/>
                  <a:t>Taxa de inclinação =&gt; taxa máxima na qual a saída do amplificador pode variar sem que haja distorções. Medido em volts por microssegundos (</a:t>
                </a:r>
                <a:r>
                  <a:rPr lang="pt-BR" i="1" dirty="0"/>
                  <a:t>V/µs</a:t>
                </a:r>
                <a:r>
                  <a:rPr lang="pt-BR" dirty="0"/>
                  <a:t>)</a:t>
                </a:r>
              </a:p>
              <a:p>
                <a:pPr marL="0" indent="0">
                  <a:buNone/>
                </a:pPr>
                <a14:m>
                  <m:oMathPara xmlns:m="http://schemas.openxmlformats.org/officeDocument/2006/math">
                    <m:oMathParaPr>
                      <m:jc m:val="center"/>
                    </m:oMathParaPr>
                    <m:oMath xmlns:m="http://schemas.openxmlformats.org/officeDocument/2006/math">
                      <m:r>
                        <a:rPr lang="pt-BR" altLang="en-US" sz="2800" b="0" i="1" smtClean="0">
                          <a:solidFill>
                            <a:srgbClr val="FF0000"/>
                          </a:solidFill>
                          <a:latin typeface="Cambria Math" panose="02040503050406030204" pitchFamily="18" charset="0"/>
                          <a:cs typeface="Times New Roman" panose="02020603050405020304" pitchFamily="18" charset="0"/>
                        </a:rPr>
                        <m:t>𝑆𝑅</m:t>
                      </m:r>
                      <m:r>
                        <a:rPr lang="pt-BR" altLang="en-US" sz="2800" i="1">
                          <a:solidFill>
                            <a:srgbClr val="FF0000"/>
                          </a:solidFill>
                          <a:latin typeface="Cambria Math" panose="02040503050406030204" pitchFamily="18" charset="0"/>
                          <a:cs typeface="Times New Roman" panose="02020603050405020304" pitchFamily="18" charset="0"/>
                        </a:rPr>
                        <m:t>=</m:t>
                      </m:r>
                      <m:f>
                        <m:fPr>
                          <m:ctrlPr>
                            <a:rPr lang="en-US" altLang="en-US" sz="2800" i="1">
                              <a:solidFill>
                                <a:srgbClr val="FF0000"/>
                              </a:solidFill>
                              <a:latin typeface="Cambria Math" panose="02040503050406030204" pitchFamily="18" charset="0"/>
                              <a:cs typeface="Times New Roman" panose="02020603050405020304" pitchFamily="18" charset="0"/>
                            </a:rPr>
                          </m:ctrlPr>
                        </m:fPr>
                        <m:num>
                          <m:r>
                            <a:rPr lang="en-US" alt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en-US" sz="2800" i="1">
                                  <a:solidFill>
                                    <a:srgbClr val="FF0000"/>
                                  </a:solidFill>
                                  <a:latin typeface="Cambria Math" panose="02040503050406030204" pitchFamily="18" charset="0"/>
                                  <a:cs typeface="Times New Roman" panose="02020603050405020304" pitchFamily="18" charset="0"/>
                                </a:rPr>
                              </m:ctrlPr>
                            </m:sSubPr>
                            <m:e>
                              <m:r>
                                <a:rPr lang="pt-BR" altLang="en-US" sz="2800" b="0" i="1" smtClean="0">
                                  <a:solidFill>
                                    <a:srgbClr val="FF0000"/>
                                  </a:solidFill>
                                  <a:latin typeface="Cambria Math" panose="02040503050406030204" pitchFamily="18" charset="0"/>
                                  <a:cs typeface="Times New Roman" panose="02020603050405020304" pitchFamily="18" charset="0"/>
                                </a:rPr>
                                <m:t>𝑉</m:t>
                              </m:r>
                            </m:e>
                            <m:sub>
                              <m:r>
                                <a:rPr lang="pt-BR" altLang="en-US" sz="2800" b="0" i="1" smtClean="0">
                                  <a:solidFill>
                                    <a:srgbClr val="FF0000"/>
                                  </a:solidFill>
                                  <a:latin typeface="Cambria Math" panose="02040503050406030204" pitchFamily="18" charset="0"/>
                                  <a:cs typeface="Times New Roman" panose="02020603050405020304" pitchFamily="18" charset="0"/>
                                </a:rPr>
                                <m:t>𝑜</m:t>
                              </m:r>
                            </m:sub>
                          </m:sSub>
                        </m:num>
                        <m:den>
                          <m:r>
                            <a:rPr lang="en-US" altLang="en-US"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pt-BR" alt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m:t>
                          </m:r>
                        </m:den>
                      </m:f>
                      <m:r>
                        <a:rPr lang="pt-BR" altLang="en-US" sz="2800" b="0" i="1" smtClean="0">
                          <a:solidFill>
                            <a:srgbClr val="FF0000"/>
                          </a:solidFill>
                          <a:latin typeface="Cambria Math" panose="02040503050406030204" pitchFamily="18" charset="0"/>
                          <a:cs typeface="Times New Roman" panose="02020603050405020304" pitchFamily="18" charset="0"/>
                        </a:rPr>
                        <m:t> </m:t>
                      </m:r>
                      <m:r>
                        <a:rPr lang="pt-BR" altLang="en-US" sz="2800" b="0" i="1" smtClean="0">
                          <a:solidFill>
                            <a:srgbClr val="FF0000"/>
                          </a:solidFill>
                          <a:latin typeface="Cambria Math" panose="02040503050406030204" pitchFamily="18" charset="0"/>
                          <a:cs typeface="Times New Roman" panose="02020603050405020304" pitchFamily="18" charset="0"/>
                        </a:rPr>
                        <m:t>𝑉</m:t>
                      </m:r>
                      <m:r>
                        <a:rPr lang="pt-BR" altLang="en-US" sz="2800" b="0" i="1" smtClean="0">
                          <a:solidFill>
                            <a:srgbClr val="FF0000"/>
                          </a:solidFill>
                          <a:latin typeface="Cambria Math" panose="02040503050406030204" pitchFamily="18" charset="0"/>
                          <a:cs typeface="Times New Roman" panose="02020603050405020304" pitchFamily="18" charset="0"/>
                        </a:rPr>
                        <m:t>/</m:t>
                      </m:r>
                      <m:r>
                        <a:rPr lang="pt-BR" alt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𝜇</m:t>
                      </m:r>
                      <m:r>
                        <a:rPr lang="pt-BR" alt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m:t>
                      </m:r>
                    </m:oMath>
                  </m:oMathPara>
                </a14:m>
                <a:endParaRPr lang="pt-BR" dirty="0"/>
              </a:p>
              <a:p>
                <a:pPr marL="0" indent="0">
                  <a:buNone/>
                </a:pPr>
                <a:endParaRPr lang="pt-BR" dirty="0"/>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idx="1"/>
              </p:nvPr>
            </p:nvSpPr>
            <p:spPr>
              <a:blipFill>
                <a:blip r:embed="rId2"/>
                <a:stretch>
                  <a:fillRect l="-829" t="-420" r="-276"/>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103</a:t>
            </a:fld>
            <a:endParaRPr lang="en-US" altLang="en-US"/>
          </a:p>
        </p:txBody>
      </p:sp>
    </p:spTree>
    <p:extLst>
      <p:ext uri="{BB962C8B-B14F-4D97-AF65-F5344CB8AC3E}">
        <p14:creationId xmlns:p14="http://schemas.microsoft.com/office/powerpoint/2010/main" val="10456487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a:t>taxa de </a:t>
            </a:r>
            <a:r>
              <a:rPr lang="en-US" altLang="pt-BR" dirty="0" err="1"/>
              <a:t>inclinação</a:t>
            </a:r>
            <a:r>
              <a:rPr lang="en-US" altLang="pt-BR" dirty="0"/>
              <a:t> (</a:t>
            </a:r>
            <a:r>
              <a:rPr lang="en-US" altLang="pt-BR" dirty="0" err="1"/>
              <a:t>sr</a:t>
            </a:r>
            <a:r>
              <a:rPr lang="en-US" altLang="pt-BR" dirty="0"/>
              <a:t>)</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pPr marL="0" indent="0">
              <a:buNone/>
            </a:pPr>
            <a:r>
              <a:rPr lang="pt-BR" dirty="0"/>
              <a:t>Ex_10_13: Para um </a:t>
            </a:r>
            <a:r>
              <a:rPr lang="pt-BR" dirty="0" err="1"/>
              <a:t>amp-op</a:t>
            </a:r>
            <a:r>
              <a:rPr lang="pt-BR" dirty="0"/>
              <a:t> com uma taxa de inclinação SR = 2V/</a:t>
            </a:r>
            <a:r>
              <a:rPr lang="pt-BR" i="1" dirty="0"/>
              <a:t>µs, </a:t>
            </a:r>
            <a:r>
              <a:rPr lang="pt-BR" dirty="0"/>
              <a:t>qual é o máximo ganho de tensão de malha fechada que pode ser utilizado quando o sinal de entrada varia de 0,5 V em 10</a:t>
            </a:r>
            <a:r>
              <a:rPr lang="pt-BR" i="1" dirty="0"/>
              <a:t> µs</a:t>
            </a:r>
            <a:r>
              <a:rPr lang="pt-BR" dirty="0"/>
              <a:t>?</a:t>
            </a:r>
          </a:p>
          <a:p>
            <a:pPr marL="0" indent="0">
              <a:buNone/>
            </a:pPr>
            <a:endParaRPr lang="pt-BR" dirty="0">
              <a:solidFill>
                <a:srgbClr val="FF0000"/>
              </a:solidFill>
            </a:endParaRP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104</a:t>
            </a:fld>
            <a:endParaRPr lang="en-US" altLang="en-US"/>
          </a:p>
        </p:txBody>
      </p:sp>
    </p:spTree>
    <p:extLst>
      <p:ext uri="{BB962C8B-B14F-4D97-AF65-F5344CB8AC3E}">
        <p14:creationId xmlns:p14="http://schemas.microsoft.com/office/powerpoint/2010/main" val="13494068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a:t>taxa de </a:t>
            </a:r>
            <a:r>
              <a:rPr lang="en-US" altLang="pt-BR" dirty="0" err="1"/>
              <a:t>inclinação</a:t>
            </a:r>
            <a:r>
              <a:rPr lang="en-US" altLang="pt-BR" dirty="0"/>
              <a:t> (</a:t>
            </a:r>
            <a:r>
              <a:rPr lang="en-US" altLang="pt-BR" dirty="0" err="1"/>
              <a:t>sr</a:t>
            </a:r>
            <a:r>
              <a:rPr lang="en-US" altLang="pt-BR" dirty="0"/>
              <a:t>)</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pPr marL="0" indent="0">
              <a:buNone/>
            </a:pPr>
            <a:r>
              <a:rPr lang="pt-BR" dirty="0"/>
              <a:t>Ex_10_13: Para um </a:t>
            </a:r>
            <a:r>
              <a:rPr lang="pt-BR" dirty="0" err="1"/>
              <a:t>amp-op</a:t>
            </a:r>
            <a:r>
              <a:rPr lang="pt-BR" dirty="0"/>
              <a:t> com uma taxa de inclinação SR = 2V/</a:t>
            </a:r>
            <a:r>
              <a:rPr lang="pt-BR" i="1" dirty="0"/>
              <a:t>µs, </a:t>
            </a:r>
            <a:r>
              <a:rPr lang="pt-BR" dirty="0"/>
              <a:t>qual é o máximo ganho de tensão de malha fechada que pode ser utilizado quando o sinal de entrada varia de 0,5 V em 10</a:t>
            </a:r>
            <a:r>
              <a:rPr lang="pt-BR" i="1" dirty="0"/>
              <a:t> µs</a:t>
            </a:r>
            <a:r>
              <a:rPr lang="pt-BR" dirty="0"/>
              <a:t>?</a:t>
            </a:r>
          </a:p>
          <a:p>
            <a:pPr marL="0" indent="0">
              <a:buNone/>
            </a:pPr>
            <a:r>
              <a:rPr lang="pt-BR" dirty="0">
                <a:solidFill>
                  <a:srgbClr val="FF0000"/>
                </a:solidFill>
              </a:rPr>
              <a:t>R: Dividindo 0,5 V por 10 </a:t>
            </a:r>
            <a:r>
              <a:rPr lang="pt-BR" i="1" dirty="0">
                <a:solidFill>
                  <a:srgbClr val="FF0000"/>
                </a:solidFill>
              </a:rPr>
              <a:t>µs </a:t>
            </a:r>
            <a:r>
              <a:rPr lang="pt-BR" dirty="0">
                <a:solidFill>
                  <a:srgbClr val="FF0000"/>
                </a:solidFill>
              </a:rPr>
              <a:t>saberemos a taxa de variação desse sinal, o qual é:</a:t>
            </a:r>
          </a:p>
          <a:p>
            <a:pPr marL="0" indent="0">
              <a:buNone/>
            </a:pPr>
            <a:r>
              <a:rPr lang="pt-BR" dirty="0">
                <a:solidFill>
                  <a:srgbClr val="FF0000"/>
                </a:solidFill>
              </a:rPr>
              <a:t>SR = 0,5 V/10</a:t>
            </a:r>
            <a:r>
              <a:rPr lang="pt-BR" i="1" dirty="0">
                <a:solidFill>
                  <a:srgbClr val="FF0000"/>
                </a:solidFill>
              </a:rPr>
              <a:t> µs = 0,05 V/µs</a:t>
            </a:r>
          </a:p>
          <a:p>
            <a:pPr marL="0" indent="0">
              <a:buNone/>
            </a:pPr>
            <a:r>
              <a:rPr lang="pt-BR" dirty="0">
                <a:solidFill>
                  <a:srgbClr val="FF0000"/>
                </a:solidFill>
              </a:rPr>
              <a:t>Se o </a:t>
            </a:r>
            <a:r>
              <a:rPr lang="pt-BR" dirty="0" err="1">
                <a:solidFill>
                  <a:srgbClr val="FF0000"/>
                </a:solidFill>
              </a:rPr>
              <a:t>amp-op</a:t>
            </a:r>
            <a:r>
              <a:rPr lang="pt-BR" dirty="0">
                <a:solidFill>
                  <a:srgbClr val="FF0000"/>
                </a:solidFill>
              </a:rPr>
              <a:t> permite uma variação de até 2V/</a:t>
            </a:r>
            <a:r>
              <a:rPr lang="pt-BR" i="1" dirty="0">
                <a:solidFill>
                  <a:srgbClr val="FF0000"/>
                </a:solidFill>
              </a:rPr>
              <a:t>µs, </a:t>
            </a:r>
            <a:r>
              <a:rPr lang="pt-BR" dirty="0">
                <a:solidFill>
                  <a:srgbClr val="FF0000"/>
                </a:solidFill>
              </a:rPr>
              <a:t>o ganho máximo permitido será igual a 2/0,05 = 40 vezes</a:t>
            </a:r>
          </a:p>
          <a:p>
            <a:pPr marL="0" indent="0">
              <a:buNone/>
            </a:pPr>
            <a:endParaRPr lang="pt-BR" dirty="0">
              <a:solidFill>
                <a:srgbClr val="FF0000"/>
              </a:solidFill>
            </a:endParaRP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105</a:t>
            </a:fld>
            <a:endParaRPr lang="en-US" altLang="en-US"/>
          </a:p>
        </p:txBody>
      </p:sp>
    </p:spTree>
    <p:extLst>
      <p:ext uri="{BB962C8B-B14F-4D97-AF65-F5344CB8AC3E}">
        <p14:creationId xmlns:p14="http://schemas.microsoft.com/office/powerpoint/2010/main" val="28056712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a:xfrm>
            <a:off x="838199" y="1825625"/>
            <a:ext cx="11032957" cy="4351338"/>
          </a:xfrm>
        </p:spPr>
        <p:txBody>
          <a:bodyPr>
            <a:normAutofit/>
          </a:bodyPr>
          <a:lstStyle/>
          <a:p>
            <a:r>
              <a:rPr lang="en-US" altLang="en-US" sz="2400" dirty="0">
                <a:latin typeface="Times New Roman" panose="02020603050405020304" pitchFamily="18" charset="0"/>
                <a:cs typeface="Times New Roman" panose="02020603050405020304" pitchFamily="18" charset="0"/>
              </a:rPr>
              <a:t>A </a:t>
            </a:r>
            <a:r>
              <a:rPr lang="en-US" altLang="en-US" sz="2400" dirty="0" err="1">
                <a:latin typeface="Times New Roman" panose="02020603050405020304" pitchFamily="18" charset="0"/>
                <a:cs typeface="Times New Roman" panose="02020603050405020304" pitchFamily="18" charset="0"/>
              </a:rPr>
              <a:t>máxima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do </a:t>
            </a:r>
            <a:r>
              <a:rPr lang="en-US" altLang="en-US" sz="2400" dirty="0" err="1">
                <a:latin typeface="Times New Roman" panose="02020603050405020304" pitchFamily="18" charset="0"/>
                <a:cs typeface="Times New Roman" panose="02020603050405020304" pitchFamily="18" charset="0"/>
              </a:rPr>
              <a:t>sinal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em</a:t>
            </a:r>
            <a:r>
              <a:rPr lang="en-US" altLang="en-US" sz="2400" dirty="0">
                <a:latin typeface="Times New Roman" panose="02020603050405020304" pitchFamily="18" charset="0"/>
                <a:cs typeface="Times New Roman" panose="02020603050405020304" pitchFamily="18" charset="0"/>
              </a:rPr>
              <a:t> que um amp-op </a:t>
            </a:r>
            <a:r>
              <a:rPr lang="en-US" altLang="en-US" sz="2400" dirty="0" err="1">
                <a:latin typeface="Times New Roman" panose="02020603050405020304" pitchFamily="18" charset="0"/>
                <a:cs typeface="Times New Roman" panose="02020603050405020304" pitchFamily="18" charset="0"/>
              </a:rPr>
              <a:t>pode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operar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depende</a:t>
            </a:r>
            <a:r>
              <a:rPr lang="en-US" altLang="en-US" sz="2400" dirty="0">
                <a:latin typeface="Times New Roman" panose="02020603050405020304" pitchFamily="18" charset="0"/>
                <a:cs typeface="Times New Roman" panose="02020603050405020304" pitchFamily="18" charset="0"/>
              </a:rPr>
              <a:t> tanto dos </a:t>
            </a:r>
            <a:r>
              <a:rPr lang="en-US" altLang="en-US" sz="2400" dirty="0" err="1">
                <a:latin typeface="Times New Roman" panose="02020603050405020304" pitchFamily="18" charset="0"/>
                <a:cs typeface="Times New Roman" panose="02020603050405020304" pitchFamily="18" charset="0"/>
              </a:rPr>
              <a:t>parâmetros</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largura</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banda</a:t>
            </a:r>
            <a:r>
              <a:rPr lang="en-US" altLang="en-US" sz="2400" dirty="0">
                <a:latin typeface="Times New Roman" panose="02020603050405020304" pitchFamily="18" charset="0"/>
                <a:cs typeface="Times New Roman" panose="02020603050405020304" pitchFamily="18" charset="0"/>
              </a:rPr>
              <a:t> (BW) </a:t>
            </a:r>
            <a:r>
              <a:rPr lang="en-US" altLang="en-US" sz="2400" dirty="0" err="1">
                <a:latin typeface="Times New Roman" panose="02020603050405020304" pitchFamily="18" charset="0"/>
                <a:cs typeface="Times New Roman" panose="02020603050405020304" pitchFamily="18" charset="0"/>
              </a:rPr>
              <a:t>quanto</a:t>
            </a:r>
            <a:r>
              <a:rPr lang="en-US" altLang="en-US" sz="2400" dirty="0">
                <a:latin typeface="Times New Roman" panose="02020603050405020304" pitchFamily="18" charset="0"/>
                <a:cs typeface="Times New Roman" panose="02020603050405020304" pitchFamily="18" charset="0"/>
              </a:rPr>
              <a:t> da taxa de </a:t>
            </a:r>
            <a:r>
              <a:rPr lang="en-US" altLang="en-US" sz="2400" dirty="0" err="1">
                <a:latin typeface="Times New Roman" panose="02020603050405020304" pitchFamily="18" charset="0"/>
                <a:cs typeface="Times New Roman" panose="02020603050405020304" pitchFamily="18" charset="0"/>
              </a:rPr>
              <a:t>inclinação</a:t>
            </a:r>
            <a:r>
              <a:rPr lang="en-US" altLang="en-US" sz="2400" dirty="0">
                <a:latin typeface="Times New Roman" panose="02020603050405020304" pitchFamily="18" charset="0"/>
                <a:cs typeface="Times New Roman" panose="02020603050405020304" pitchFamily="18" charset="0"/>
              </a:rPr>
              <a:t> (SR).</a:t>
            </a:r>
          </a:p>
          <a:p>
            <a:r>
              <a:rPr lang="en-US" altLang="en-US" sz="2400" dirty="0">
                <a:latin typeface="Times New Roman" panose="02020603050405020304" pitchFamily="18" charset="0"/>
                <a:cs typeface="Times New Roman" panose="02020603050405020304" pitchFamily="18" charset="0"/>
              </a:rPr>
              <a:t>A taxa de </a:t>
            </a:r>
            <a:r>
              <a:rPr lang="en-US" altLang="en-US" sz="2400" dirty="0" err="1">
                <a:latin typeface="Times New Roman" panose="02020603050405020304" pitchFamily="18" charset="0"/>
                <a:cs typeface="Times New Roman" panose="02020603050405020304" pitchFamily="18" charset="0"/>
              </a:rPr>
              <a:t>inclinação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determina</a:t>
            </a:r>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frequência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mais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alta</a:t>
            </a:r>
            <a:r>
              <a:rPr lang="en-US" altLang="en-US" sz="2400" dirty="0">
                <a:latin typeface="Times New Roman" panose="02020603050405020304" pitchFamily="18" charset="0"/>
                <a:cs typeface="Times New Roman" panose="02020603050405020304" pitchFamily="18" charset="0"/>
              </a:rPr>
              <a:t> do amp-op </a:t>
            </a:r>
            <a:r>
              <a:rPr lang="en-US" altLang="en-US" sz="2400" dirty="0" err="1">
                <a:latin typeface="Times New Roman" panose="02020603050405020304" pitchFamily="18" charset="0"/>
                <a:cs typeface="Times New Roman" panose="02020603050405020304" pitchFamily="18" charset="0"/>
              </a:rPr>
              <a:t>sem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distorção</a:t>
            </a:r>
            <a:r>
              <a:rPr lang="en-US" alt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0" indent="0">
              <a:buNone/>
            </a:pPr>
            <a:r>
              <a:rPr lang="en-US" altLang="en-US" sz="2400" dirty="0" err="1">
                <a:latin typeface="Times New Roman" panose="02020603050405020304" pitchFamily="18" charset="0"/>
                <a:cs typeface="Times New Roman" panose="02020603050405020304" pitchFamily="18" charset="0"/>
              </a:rPr>
              <a:t>onde</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V</a:t>
            </a:r>
            <a:r>
              <a:rPr lang="en-US" altLang="en-US" sz="2400" i="1" baseline="-25000"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é o </a:t>
            </a:r>
            <a:r>
              <a:rPr lang="en-US" altLang="en-US" sz="2400" dirty="0" err="1">
                <a:latin typeface="Times New Roman" panose="02020603050405020304" pitchFamily="18" charset="0"/>
                <a:cs typeface="Times New Roman" panose="02020603050405020304" pitchFamily="18" charset="0"/>
              </a:rPr>
              <a:t>pico</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tensão</a:t>
            </a:r>
            <a:r>
              <a:rPr lang="en-US" altLang="en-US" sz="2400" dirty="0">
                <a:latin typeface="Times New Roman" panose="02020603050405020304" pitchFamily="18" charset="0"/>
                <a:cs typeface="Times New Roman" panose="02020603050405020304" pitchFamily="18" charset="0"/>
              </a:rPr>
              <a:t>.</a:t>
            </a:r>
            <a:endParaRPr lang="pt-BR" sz="2400"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106</a:t>
            </a:fld>
            <a:endParaRPr lang="en-US" altLang="en-US"/>
          </a:p>
        </p:txBody>
      </p:sp>
      <p:graphicFrame>
        <p:nvGraphicFramePr>
          <p:cNvPr id="8" name="Object 12">
            <a:extLst>
              <a:ext uri="{FF2B5EF4-FFF2-40B4-BE49-F238E27FC236}">
                <a16:creationId xmlns:a16="http://schemas.microsoft.com/office/drawing/2014/main" id="{234E2C53-2927-4B4B-98AC-1C9B6463906D}"/>
              </a:ext>
            </a:extLst>
          </p:cNvPr>
          <p:cNvGraphicFramePr>
            <a:graphicFrameLocks noChangeAspect="1"/>
          </p:cNvGraphicFramePr>
          <p:nvPr>
            <p:extLst>
              <p:ext uri="{D42A27DB-BD31-4B8C-83A1-F6EECF244321}">
                <p14:modId xmlns:p14="http://schemas.microsoft.com/office/powerpoint/2010/main" val="2109958141"/>
              </p:ext>
            </p:extLst>
          </p:nvPr>
        </p:nvGraphicFramePr>
        <p:xfrm>
          <a:off x="5277370" y="3256961"/>
          <a:ext cx="1171575" cy="820738"/>
        </p:xfrm>
        <a:graphic>
          <a:graphicData uri="http://schemas.openxmlformats.org/presentationml/2006/ole">
            <mc:AlternateContent xmlns:mc="http://schemas.openxmlformats.org/markup-compatibility/2006">
              <mc:Choice xmlns:v="urn:schemas-microsoft-com:vml" Requires="v">
                <p:oleObj spid="_x0000_s21514" name="Equation" r:id="rId3" imgW="634725" imgH="444307" progId="Equation.3">
                  <p:embed/>
                </p:oleObj>
              </mc:Choice>
              <mc:Fallback>
                <p:oleObj name="Equation" r:id="rId3" imgW="634725" imgH="444307" progId="Equation.3">
                  <p:embed/>
                  <p:pic>
                    <p:nvPicPr>
                      <p:cNvPr id="12290" name="Object 12">
                        <a:extLst>
                          <a:ext uri="{FF2B5EF4-FFF2-40B4-BE49-F238E27FC236}">
                            <a16:creationId xmlns:a16="http://schemas.microsoft.com/office/drawing/2014/main" id="{BD7BCE32-A922-4212-BD8D-6579CA0CD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7370" y="3256961"/>
                        <a:ext cx="117157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a:extLst>
              <a:ext uri="{FF2B5EF4-FFF2-40B4-BE49-F238E27FC236}">
                <a16:creationId xmlns:a16="http://schemas.microsoft.com/office/drawing/2014/main" id="{ED952DCA-FEAD-4515-8F56-2C34368C16BA}"/>
              </a:ext>
            </a:extLst>
          </p:cNvPr>
          <p:cNvPicPr>
            <a:picLocks noChangeAspect="1"/>
          </p:cNvPicPr>
          <p:nvPr/>
        </p:nvPicPr>
        <p:blipFill>
          <a:blip r:embed="rId5"/>
          <a:stretch>
            <a:fillRect/>
          </a:stretch>
        </p:blipFill>
        <p:spPr>
          <a:xfrm>
            <a:off x="6847002" y="3429000"/>
            <a:ext cx="4870411" cy="3018640"/>
          </a:xfrm>
          <a:prstGeom prst="rect">
            <a:avLst/>
          </a:prstGeom>
        </p:spPr>
      </p:pic>
      <p:sp>
        <p:nvSpPr>
          <p:cNvPr id="7" name="Rectangle 6">
            <a:extLst>
              <a:ext uri="{FF2B5EF4-FFF2-40B4-BE49-F238E27FC236}">
                <a16:creationId xmlns:a16="http://schemas.microsoft.com/office/drawing/2014/main" id="{5C36FD83-DDF6-42A0-ADF2-2C01B11C2631}"/>
              </a:ext>
            </a:extLst>
          </p:cNvPr>
          <p:cNvSpPr/>
          <p:nvPr/>
        </p:nvSpPr>
        <p:spPr>
          <a:xfrm>
            <a:off x="10888116" y="3256961"/>
            <a:ext cx="1171575" cy="66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608906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5"/>
            <a:ext cx="6118781" cy="4351338"/>
          </a:xfrm>
        </p:spPr>
        <p:txBody>
          <a:bodyPr/>
          <a:lstStyle/>
          <a:p>
            <a:pPr marL="0" indent="0">
              <a:buNone/>
            </a:pPr>
            <a:r>
              <a:rPr lang="pt-BR" dirty="0"/>
              <a:t>Ex_10_14:</a:t>
            </a:r>
          </a:p>
          <a:p>
            <a:pPr marL="0" indent="0">
              <a:buNone/>
            </a:pPr>
            <a:r>
              <a:rPr lang="pt-BR" dirty="0"/>
              <a:t>Para o sinal e circuito da figura ao lado, determine a frequência máxima que pode ser utilizada. A taxa de inclinação do </a:t>
            </a:r>
            <a:r>
              <a:rPr lang="pt-BR" dirty="0" err="1"/>
              <a:t>amp-op</a:t>
            </a:r>
            <a:r>
              <a:rPr lang="pt-BR" dirty="0"/>
              <a:t> é SR=0,5V/</a:t>
            </a:r>
            <a:r>
              <a:rPr lang="pt-BR" i="1" dirty="0"/>
              <a:t>µs.</a:t>
            </a:r>
            <a:endParaRPr lang="pt-BR"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107</a:t>
            </a:fld>
            <a:endParaRPr lang="en-US" altLang="en-US"/>
          </a:p>
        </p:txBody>
      </p:sp>
      <p:pic>
        <p:nvPicPr>
          <p:cNvPr id="8" name="Picture 2">
            <a:extLst>
              <a:ext uri="{FF2B5EF4-FFF2-40B4-BE49-F238E27FC236}">
                <a16:creationId xmlns:a16="http://schemas.microsoft.com/office/drawing/2014/main" id="{24221AB0-3D5B-4861-836F-B61DCCBCD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824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DFC173B-A704-47C7-975C-326177D55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4"/>
            <a:ext cx="6486428" cy="5032375"/>
          </a:xfrm>
        </p:spPr>
        <p:txBody>
          <a:bodyPr>
            <a:normAutofit/>
          </a:bodyPr>
          <a:lstStyle/>
          <a:p>
            <a:pPr marL="0" indent="0">
              <a:buNone/>
            </a:pPr>
            <a:r>
              <a:rPr lang="pt-BR" sz="2400" dirty="0">
                <a:solidFill>
                  <a:srgbClr val="FF0000"/>
                </a:solidFill>
              </a:rPr>
              <a:t>R: Sabemos que                  . Temos SR, mas </a:t>
            </a:r>
          </a:p>
          <a:p>
            <a:pPr marL="0" indent="0">
              <a:buNone/>
            </a:pPr>
            <a:endParaRPr lang="pt-BR" sz="1000" dirty="0">
              <a:solidFill>
                <a:srgbClr val="FF0000"/>
              </a:solidFill>
            </a:endParaRPr>
          </a:p>
          <a:p>
            <a:pPr marL="0" indent="0">
              <a:buNone/>
            </a:pPr>
            <a:r>
              <a:rPr lang="pt-BR" sz="2400" dirty="0">
                <a:solidFill>
                  <a:srgbClr val="FF0000"/>
                </a:solidFill>
              </a:rPr>
              <a:t>não temos a tensão de pico (tensão de saída).</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108</a:t>
            </a:fld>
            <a:endParaRPr lang="en-US" alt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DD015A-4205-450B-83BF-7164A23FD300}"/>
                  </a:ext>
                </a:extLst>
              </p:cNvPr>
              <p:cNvSpPr/>
              <p:nvPr/>
            </p:nvSpPr>
            <p:spPr>
              <a:xfrm>
                <a:off x="2927019" y="1690688"/>
                <a:ext cx="125803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000" i="1">
                          <a:solidFill>
                            <a:srgbClr val="FF0000"/>
                          </a:solidFill>
                          <a:latin typeface="Cambria Math" panose="02040503050406030204" pitchFamily="18" charset="0"/>
                        </a:rPr>
                        <m:t>𝑓</m:t>
                      </m:r>
                      <m:r>
                        <a:rPr lang="pt-BR" sz="2000" i="1">
                          <a:solidFill>
                            <a:srgbClr val="FF0000"/>
                          </a:solidFill>
                          <a:latin typeface="Cambria Math" panose="02040503050406030204" pitchFamily="18" charset="0"/>
                        </a:rPr>
                        <m:t>=</m:t>
                      </m:r>
                      <m:f>
                        <m:fPr>
                          <m:ctrlPr>
                            <a:rPr lang="pt-BR" sz="2000" i="1">
                              <a:solidFill>
                                <a:srgbClr val="FF0000"/>
                              </a:solidFill>
                              <a:latin typeface="Cambria Math" panose="02040503050406030204" pitchFamily="18" charset="0"/>
                            </a:rPr>
                          </m:ctrlPr>
                        </m:fPr>
                        <m:num>
                          <m:r>
                            <a:rPr lang="pt-BR" sz="2000" i="1">
                              <a:solidFill>
                                <a:srgbClr val="FF0000"/>
                              </a:solidFill>
                              <a:latin typeface="Cambria Math" panose="02040503050406030204" pitchFamily="18" charset="0"/>
                            </a:rPr>
                            <m:t>𝑆𝑅</m:t>
                          </m:r>
                        </m:num>
                        <m:den>
                          <m:r>
                            <a:rPr lang="pt-BR" sz="2000" i="1">
                              <a:solidFill>
                                <a:srgbClr val="FF0000"/>
                              </a:solidFill>
                              <a:latin typeface="Cambria Math" panose="02040503050406030204" pitchFamily="18" charset="0"/>
                            </a:rPr>
                            <m:t>2</m:t>
                          </m:r>
                          <m:r>
                            <a:rPr lang="pt-BR" sz="2000" i="1">
                              <a:solidFill>
                                <a:srgbClr val="FF0000"/>
                              </a:solidFill>
                              <a:latin typeface="Cambria Math" panose="02040503050406030204" pitchFamily="18" charset="0"/>
                              <a:ea typeface="Cambria Math" panose="02040503050406030204" pitchFamily="18" charset="0"/>
                            </a:rPr>
                            <m:t>𝜋</m:t>
                          </m:r>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𝑉</m:t>
                              </m:r>
                            </m:e>
                            <m:sub>
                              <m:r>
                                <a:rPr lang="pt-BR" sz="2000" i="1">
                                  <a:solidFill>
                                    <a:srgbClr val="FF0000"/>
                                  </a:solidFill>
                                  <a:latin typeface="Cambria Math" panose="02040503050406030204" pitchFamily="18" charset="0"/>
                                </a:rPr>
                                <m:t>𝑝</m:t>
                              </m:r>
                            </m:sub>
                          </m:sSub>
                        </m:den>
                      </m:f>
                    </m:oMath>
                  </m:oMathPara>
                </a14:m>
                <a:endParaRPr lang="pt-BR" sz="2000" dirty="0"/>
              </a:p>
            </p:txBody>
          </p:sp>
        </mc:Choice>
        <mc:Fallback xmlns="">
          <p:sp>
            <p:nvSpPr>
              <p:cNvPr id="11" name="Rectangle 10">
                <a:extLst>
                  <a:ext uri="{FF2B5EF4-FFF2-40B4-BE49-F238E27FC236}">
                    <a16:creationId xmlns:a16="http://schemas.microsoft.com/office/drawing/2014/main" id="{C8DD015A-4205-450B-83BF-7164A23FD300}"/>
                  </a:ext>
                </a:extLst>
              </p:cNvPr>
              <p:cNvSpPr>
                <a:spLocks noRot="1" noChangeAspect="1" noMove="1" noResize="1" noEditPoints="1" noAdjustHandles="1" noChangeArrowheads="1" noChangeShapeType="1" noTextEdit="1"/>
              </p:cNvSpPr>
              <p:nvPr/>
            </p:nvSpPr>
            <p:spPr>
              <a:xfrm>
                <a:off x="2927019" y="1690688"/>
                <a:ext cx="1258037" cy="756297"/>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488455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DFC173B-A704-47C7-975C-326177D55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4"/>
                <a:ext cx="6486428" cy="5032375"/>
              </a:xfrm>
            </p:spPr>
            <p:txBody>
              <a:bodyPr>
                <a:normAutofit/>
              </a:bodyPr>
              <a:lstStyle/>
              <a:p>
                <a:pPr marL="0" indent="0">
                  <a:buNone/>
                </a:pPr>
                <a:r>
                  <a:rPr lang="pt-BR" sz="2400" dirty="0">
                    <a:solidFill>
                      <a:srgbClr val="FF0000"/>
                    </a:solidFill>
                  </a:rPr>
                  <a:t>R: Sabemos que                  . Temos SR, mas </a:t>
                </a:r>
              </a:p>
              <a:p>
                <a:pPr marL="0" indent="0">
                  <a:buNone/>
                </a:pPr>
                <a:endParaRPr lang="pt-BR" sz="1000" dirty="0">
                  <a:solidFill>
                    <a:srgbClr val="FF0000"/>
                  </a:solidFill>
                </a:endParaRPr>
              </a:p>
              <a:p>
                <a:pPr marL="0" indent="0">
                  <a:buNone/>
                </a:pPr>
                <a:r>
                  <a:rPr lang="pt-BR" sz="2400" dirty="0">
                    <a:solidFill>
                      <a:srgbClr val="FF0000"/>
                    </a:solidFill>
                  </a:rPr>
                  <a:t>não temos a tensão de pico (tensão de saída).</a:t>
                </a:r>
              </a:p>
              <a:p>
                <a:pPr marL="0" indent="0">
                  <a:buNone/>
                </a:pPr>
                <a:r>
                  <a:rPr lang="pt-BR" sz="2400" dirty="0">
                    <a:solidFill>
                      <a:srgbClr val="FF0000"/>
                    </a:solidFill>
                  </a:rPr>
                  <a:t>A tensão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oMath>
                </a14:m>
                <a:r>
                  <a:rPr lang="pt-BR" sz="2400" dirty="0">
                    <a:solidFill>
                      <a:srgbClr val="FF0000"/>
                    </a:solidFill>
                  </a:rPr>
                  <a:t> pode ser determinada pelo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𝑐𝑙</m:t>
                          </m:r>
                        </m:sub>
                      </m:sSub>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sz="half" idx="1"/>
              </p:nvPr>
            </p:nvSpPr>
            <p:spPr>
              <a:xfrm>
                <a:off x="838199" y="1825624"/>
                <a:ext cx="6486428" cy="5032375"/>
              </a:xfrm>
              <a:blipFill>
                <a:blip r:embed="rId3"/>
                <a:stretch>
                  <a:fillRect l="-1408" t="-1695"/>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109</a:t>
            </a:fld>
            <a:endParaRPr lang="en-US" alt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DD015A-4205-450B-83BF-7164A23FD300}"/>
                  </a:ext>
                </a:extLst>
              </p:cNvPr>
              <p:cNvSpPr/>
              <p:nvPr/>
            </p:nvSpPr>
            <p:spPr>
              <a:xfrm>
                <a:off x="2927019" y="1690688"/>
                <a:ext cx="125803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000" i="1">
                          <a:solidFill>
                            <a:srgbClr val="FF0000"/>
                          </a:solidFill>
                          <a:latin typeface="Cambria Math" panose="02040503050406030204" pitchFamily="18" charset="0"/>
                        </a:rPr>
                        <m:t>𝑓</m:t>
                      </m:r>
                      <m:r>
                        <a:rPr lang="pt-BR" sz="2000" i="1">
                          <a:solidFill>
                            <a:srgbClr val="FF0000"/>
                          </a:solidFill>
                          <a:latin typeface="Cambria Math" panose="02040503050406030204" pitchFamily="18" charset="0"/>
                        </a:rPr>
                        <m:t>=</m:t>
                      </m:r>
                      <m:f>
                        <m:fPr>
                          <m:ctrlPr>
                            <a:rPr lang="pt-BR" sz="2000" i="1">
                              <a:solidFill>
                                <a:srgbClr val="FF0000"/>
                              </a:solidFill>
                              <a:latin typeface="Cambria Math" panose="02040503050406030204" pitchFamily="18" charset="0"/>
                            </a:rPr>
                          </m:ctrlPr>
                        </m:fPr>
                        <m:num>
                          <m:r>
                            <a:rPr lang="pt-BR" sz="2000" i="1">
                              <a:solidFill>
                                <a:srgbClr val="FF0000"/>
                              </a:solidFill>
                              <a:latin typeface="Cambria Math" panose="02040503050406030204" pitchFamily="18" charset="0"/>
                            </a:rPr>
                            <m:t>𝑆𝑅</m:t>
                          </m:r>
                        </m:num>
                        <m:den>
                          <m:r>
                            <a:rPr lang="pt-BR" sz="2000" i="1">
                              <a:solidFill>
                                <a:srgbClr val="FF0000"/>
                              </a:solidFill>
                              <a:latin typeface="Cambria Math" panose="02040503050406030204" pitchFamily="18" charset="0"/>
                            </a:rPr>
                            <m:t>2</m:t>
                          </m:r>
                          <m:r>
                            <a:rPr lang="pt-BR" sz="2000" i="1">
                              <a:solidFill>
                                <a:srgbClr val="FF0000"/>
                              </a:solidFill>
                              <a:latin typeface="Cambria Math" panose="02040503050406030204" pitchFamily="18" charset="0"/>
                              <a:ea typeface="Cambria Math" panose="02040503050406030204" pitchFamily="18" charset="0"/>
                            </a:rPr>
                            <m:t>𝜋</m:t>
                          </m:r>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𝑉</m:t>
                              </m:r>
                            </m:e>
                            <m:sub>
                              <m:r>
                                <a:rPr lang="pt-BR" sz="2000" i="1">
                                  <a:solidFill>
                                    <a:srgbClr val="FF0000"/>
                                  </a:solidFill>
                                  <a:latin typeface="Cambria Math" panose="02040503050406030204" pitchFamily="18" charset="0"/>
                                </a:rPr>
                                <m:t>𝑝</m:t>
                              </m:r>
                            </m:sub>
                          </m:sSub>
                        </m:den>
                      </m:f>
                    </m:oMath>
                  </m:oMathPara>
                </a14:m>
                <a:endParaRPr lang="pt-BR" sz="2000" dirty="0"/>
              </a:p>
            </p:txBody>
          </p:sp>
        </mc:Choice>
        <mc:Fallback xmlns="">
          <p:sp>
            <p:nvSpPr>
              <p:cNvPr id="11" name="Rectangle 10">
                <a:extLst>
                  <a:ext uri="{FF2B5EF4-FFF2-40B4-BE49-F238E27FC236}">
                    <a16:creationId xmlns:a16="http://schemas.microsoft.com/office/drawing/2014/main" id="{C8DD015A-4205-450B-83BF-7164A23FD300}"/>
                  </a:ext>
                </a:extLst>
              </p:cNvPr>
              <p:cNvSpPr>
                <a:spLocks noRot="1" noChangeAspect="1" noMove="1" noResize="1" noEditPoints="1" noAdjustHandles="1" noChangeArrowheads="1" noChangeShapeType="1" noTextEdit="1"/>
              </p:cNvSpPr>
              <p:nvPr/>
            </p:nvSpPr>
            <p:spPr>
              <a:xfrm>
                <a:off x="2927019" y="1690688"/>
                <a:ext cx="1258037" cy="756297"/>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24387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28772" y="1825625"/>
                <a:ext cx="7023755" cy="4351338"/>
              </a:xfrm>
            </p:spPr>
            <p:txBody>
              <a:bodyPr/>
              <a:lstStyle/>
              <a:p>
                <a:pPr marL="0" indent="0">
                  <a:buNone/>
                </a:pPr>
                <a:r>
                  <a:rPr lang="pt-BR" sz="2400" dirty="0">
                    <a:solidFill>
                      <a:srgbClr val="FF0000"/>
                    </a:solidFill>
                  </a:rPr>
                  <a:t>Das especificações do circuito sabemos que:</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20</m:t>
                          </m:r>
                          <m:r>
                            <a:rPr lang="pt-BR" sz="2400" b="0" i="1" smtClean="0">
                              <a:solidFill>
                                <a:srgbClr val="FF0000"/>
                              </a:solidFill>
                              <a:latin typeface="Cambria Math" panose="02040503050406030204" pitchFamily="18" charset="0"/>
                            </a:rPr>
                            <m:t>𝑥</m:t>
                          </m:r>
                          <m:sSup>
                            <m:sSupPr>
                              <m:ctrlPr>
                                <a:rPr lang="pt-BR" sz="2400" b="0" i="1" smtClean="0">
                                  <a:solidFill>
                                    <a:srgbClr val="FF0000"/>
                                  </a:solidFill>
                                  <a:latin typeface="Cambria Math" panose="02040503050406030204" pitchFamily="18" charset="0"/>
                                </a:rPr>
                              </m:ctrlPr>
                            </m:sSupPr>
                            <m:e>
                              <m:r>
                                <a:rPr lang="pt-BR" sz="2400" b="0" i="1" smtClean="0">
                                  <a:solidFill>
                                    <a:srgbClr val="FF0000"/>
                                  </a:solidFill>
                                  <a:latin typeface="Cambria Math" panose="02040503050406030204" pitchFamily="18" charset="0"/>
                                </a:rPr>
                                <m:t>10</m:t>
                              </m:r>
                            </m:e>
                            <m:sup>
                              <m:r>
                                <a:rPr lang="pt-BR" sz="2400" b="0" i="1" smtClean="0">
                                  <a:solidFill>
                                    <a:srgbClr val="FF0000"/>
                                  </a:solidFill>
                                  <a:latin typeface="Cambria Math" panose="02040503050406030204" pitchFamily="18" charset="0"/>
                                </a:rPr>
                                <m:t>−6</m:t>
                              </m:r>
                            </m:sup>
                          </m:sSup>
                        </m:den>
                      </m:f>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Substituindo teremos:</a:t>
                </a: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b="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100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48</m:t>
                          </m:r>
                        </m:den>
                      </m:f>
                      <m:r>
                        <a:rPr lang="pt-BR" sz="2400" b="0" i="1" smtClean="0">
                          <a:solidFill>
                            <a:srgbClr val="FF0000"/>
                          </a:solidFill>
                          <a:latin typeface="Cambria Math" panose="02040503050406030204" pitchFamily="18" charset="0"/>
                        </a:rPr>
                        <m:t>=2,08</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O valor comercial mais próximo é 2k</a:t>
                </a:r>
                <a14:m>
                  <m:oMath xmlns:m="http://schemas.openxmlformats.org/officeDocument/2006/math">
                    <m:r>
                      <m:rPr>
                        <m:sty m:val="p"/>
                      </m:rPr>
                      <a:rPr lang="el-GR" sz="2400" i="1">
                        <a:solidFill>
                          <a:srgbClr val="FF0000"/>
                        </a:solidFill>
                        <a:latin typeface="Cambria Math" panose="02040503050406030204" pitchFamily="18" charset="0"/>
                        <a:ea typeface="Cambria Math" panose="02040503050406030204" pitchFamily="18" charset="0"/>
                      </a:rPr>
                      <m:t>Ω</m:t>
                    </m:r>
                  </m:oMath>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28772" y="1825625"/>
                <a:ext cx="7023755" cy="4351338"/>
              </a:xfrm>
              <a:blipFill>
                <a:blip r:embed="rId3"/>
                <a:stretch>
                  <a:fillRect l="-1389" t="-196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11</a:t>
            </a:fld>
            <a:endParaRPr lang="en-US" altLang="en-US"/>
          </a:p>
        </p:txBody>
      </p:sp>
    </p:spTree>
    <p:extLst>
      <p:ext uri="{BB962C8B-B14F-4D97-AF65-F5344CB8AC3E}">
        <p14:creationId xmlns:p14="http://schemas.microsoft.com/office/powerpoint/2010/main" val="29318624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DFC173B-A704-47C7-975C-326177D55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4"/>
                <a:ext cx="6486428" cy="5032375"/>
              </a:xfrm>
            </p:spPr>
            <p:txBody>
              <a:bodyPr>
                <a:normAutofit/>
              </a:bodyPr>
              <a:lstStyle/>
              <a:p>
                <a:pPr marL="0" indent="0">
                  <a:buNone/>
                </a:pPr>
                <a:r>
                  <a:rPr lang="pt-BR" sz="2400" dirty="0">
                    <a:solidFill>
                      <a:srgbClr val="FF0000"/>
                    </a:solidFill>
                  </a:rPr>
                  <a:t>R: Sabemos que                  . Temos SR, mas </a:t>
                </a:r>
              </a:p>
              <a:p>
                <a:pPr marL="0" indent="0">
                  <a:buNone/>
                </a:pPr>
                <a:endParaRPr lang="pt-BR" sz="1000" dirty="0">
                  <a:solidFill>
                    <a:srgbClr val="FF0000"/>
                  </a:solidFill>
                </a:endParaRPr>
              </a:p>
              <a:p>
                <a:pPr marL="0" indent="0">
                  <a:buNone/>
                </a:pPr>
                <a:r>
                  <a:rPr lang="pt-BR" sz="2400" dirty="0">
                    <a:solidFill>
                      <a:srgbClr val="FF0000"/>
                    </a:solidFill>
                  </a:rPr>
                  <a:t>não temos a tensão de pico (tensão de saída).</a:t>
                </a:r>
              </a:p>
              <a:p>
                <a:pPr marL="0" indent="0">
                  <a:buNone/>
                </a:pPr>
                <a:r>
                  <a:rPr lang="pt-BR" sz="2400" dirty="0">
                    <a:solidFill>
                      <a:srgbClr val="FF0000"/>
                    </a:solidFill>
                  </a:rPr>
                  <a:t>A tensão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oMath>
                </a14:m>
                <a:r>
                  <a:rPr lang="pt-BR" sz="2400" dirty="0">
                    <a:solidFill>
                      <a:srgbClr val="FF0000"/>
                    </a:solidFill>
                  </a:rPr>
                  <a:t> pode ser determinada pelo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𝑐𝑙</m:t>
                          </m:r>
                        </m:sub>
                      </m:sSub>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b="0" i="1" smtClean="0">
                              <a:solidFill>
                                <a:srgbClr val="FF0000"/>
                              </a:solidFill>
                              <a:latin typeface="Cambria Math" panose="02040503050406030204" pitchFamily="18" charset="0"/>
                            </a:rPr>
                          </m:ctrlPr>
                        </m:dPr>
                        <m:e>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𝑓</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1</m:t>
                                  </m:r>
                                </m:sub>
                              </m:sSub>
                            </m:den>
                          </m:f>
                        </m:e>
                      </m:d>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i="1">
                              <a:solidFill>
                                <a:srgbClr val="FF0000"/>
                              </a:solidFill>
                              <a:latin typeface="Cambria Math" panose="02040503050406030204" pitchFamily="18" charset="0"/>
                            </a:rPr>
                          </m:ctrlPr>
                        </m:dPr>
                        <m:e>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240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𝑘</m:t>
                              </m:r>
                            </m:den>
                          </m:f>
                        </m:e>
                      </m:d>
                      <m:r>
                        <a:rPr lang="pt-BR" sz="2400" b="0" i="1" smtClean="0">
                          <a:solidFill>
                            <a:srgbClr val="FF0000"/>
                          </a:solidFill>
                          <a:latin typeface="Cambria Math" panose="02040503050406030204" pitchFamily="18" charset="0"/>
                        </a:rPr>
                        <m:t>∗0,02=24∗0,02=0,48</m:t>
                      </m:r>
                      <m:r>
                        <a:rPr lang="pt-BR" sz="2400" b="0" i="1" smtClean="0">
                          <a:solidFill>
                            <a:srgbClr val="FF0000"/>
                          </a:solidFill>
                          <a:latin typeface="Cambria Math" panose="02040503050406030204" pitchFamily="18" charset="0"/>
                        </a:rPr>
                        <m:t>𝑉</m:t>
                      </m:r>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sz="half" idx="1"/>
              </p:nvPr>
            </p:nvSpPr>
            <p:spPr>
              <a:xfrm>
                <a:off x="838199" y="1825624"/>
                <a:ext cx="6486428" cy="5032375"/>
              </a:xfrm>
              <a:blipFill>
                <a:blip r:embed="rId3"/>
                <a:stretch>
                  <a:fillRect l="-1408" t="-1695"/>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110</a:t>
            </a:fld>
            <a:endParaRPr lang="en-US" alt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DD015A-4205-450B-83BF-7164A23FD300}"/>
                  </a:ext>
                </a:extLst>
              </p:cNvPr>
              <p:cNvSpPr/>
              <p:nvPr/>
            </p:nvSpPr>
            <p:spPr>
              <a:xfrm>
                <a:off x="2927019" y="1690688"/>
                <a:ext cx="125803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000" i="1">
                          <a:solidFill>
                            <a:srgbClr val="FF0000"/>
                          </a:solidFill>
                          <a:latin typeface="Cambria Math" panose="02040503050406030204" pitchFamily="18" charset="0"/>
                        </a:rPr>
                        <m:t>𝑓</m:t>
                      </m:r>
                      <m:r>
                        <a:rPr lang="pt-BR" sz="2000" i="1">
                          <a:solidFill>
                            <a:srgbClr val="FF0000"/>
                          </a:solidFill>
                          <a:latin typeface="Cambria Math" panose="02040503050406030204" pitchFamily="18" charset="0"/>
                        </a:rPr>
                        <m:t>=</m:t>
                      </m:r>
                      <m:f>
                        <m:fPr>
                          <m:ctrlPr>
                            <a:rPr lang="pt-BR" sz="2000" i="1">
                              <a:solidFill>
                                <a:srgbClr val="FF0000"/>
                              </a:solidFill>
                              <a:latin typeface="Cambria Math" panose="02040503050406030204" pitchFamily="18" charset="0"/>
                            </a:rPr>
                          </m:ctrlPr>
                        </m:fPr>
                        <m:num>
                          <m:r>
                            <a:rPr lang="pt-BR" sz="2000" i="1">
                              <a:solidFill>
                                <a:srgbClr val="FF0000"/>
                              </a:solidFill>
                              <a:latin typeface="Cambria Math" panose="02040503050406030204" pitchFamily="18" charset="0"/>
                            </a:rPr>
                            <m:t>𝑆𝑅</m:t>
                          </m:r>
                        </m:num>
                        <m:den>
                          <m:r>
                            <a:rPr lang="pt-BR" sz="2000" i="1">
                              <a:solidFill>
                                <a:srgbClr val="FF0000"/>
                              </a:solidFill>
                              <a:latin typeface="Cambria Math" panose="02040503050406030204" pitchFamily="18" charset="0"/>
                            </a:rPr>
                            <m:t>2</m:t>
                          </m:r>
                          <m:r>
                            <a:rPr lang="pt-BR" sz="2000" i="1">
                              <a:solidFill>
                                <a:srgbClr val="FF0000"/>
                              </a:solidFill>
                              <a:latin typeface="Cambria Math" panose="02040503050406030204" pitchFamily="18" charset="0"/>
                              <a:ea typeface="Cambria Math" panose="02040503050406030204" pitchFamily="18" charset="0"/>
                            </a:rPr>
                            <m:t>𝜋</m:t>
                          </m:r>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𝑉</m:t>
                              </m:r>
                            </m:e>
                            <m:sub>
                              <m:r>
                                <a:rPr lang="pt-BR" sz="2000" i="1">
                                  <a:solidFill>
                                    <a:srgbClr val="FF0000"/>
                                  </a:solidFill>
                                  <a:latin typeface="Cambria Math" panose="02040503050406030204" pitchFamily="18" charset="0"/>
                                </a:rPr>
                                <m:t>𝑝</m:t>
                              </m:r>
                            </m:sub>
                          </m:sSub>
                        </m:den>
                      </m:f>
                    </m:oMath>
                  </m:oMathPara>
                </a14:m>
                <a:endParaRPr lang="pt-BR" sz="2000" dirty="0"/>
              </a:p>
            </p:txBody>
          </p:sp>
        </mc:Choice>
        <mc:Fallback xmlns="">
          <p:sp>
            <p:nvSpPr>
              <p:cNvPr id="11" name="Rectangle 10">
                <a:extLst>
                  <a:ext uri="{FF2B5EF4-FFF2-40B4-BE49-F238E27FC236}">
                    <a16:creationId xmlns:a16="http://schemas.microsoft.com/office/drawing/2014/main" id="{C8DD015A-4205-450B-83BF-7164A23FD300}"/>
                  </a:ext>
                </a:extLst>
              </p:cNvPr>
              <p:cNvSpPr>
                <a:spLocks noRot="1" noChangeAspect="1" noMove="1" noResize="1" noEditPoints="1" noAdjustHandles="1" noChangeArrowheads="1" noChangeShapeType="1" noTextEdit="1"/>
              </p:cNvSpPr>
              <p:nvPr/>
            </p:nvSpPr>
            <p:spPr>
              <a:xfrm>
                <a:off x="2927019" y="1690688"/>
                <a:ext cx="1258037" cy="756297"/>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0608801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DFC173B-A704-47C7-975C-326177D55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4"/>
                <a:ext cx="6486428" cy="5032375"/>
              </a:xfrm>
            </p:spPr>
            <p:txBody>
              <a:bodyPr>
                <a:normAutofit/>
              </a:bodyPr>
              <a:lstStyle/>
              <a:p>
                <a:pPr marL="0" indent="0">
                  <a:buNone/>
                </a:pPr>
                <a:r>
                  <a:rPr lang="pt-BR" sz="2400" dirty="0">
                    <a:solidFill>
                      <a:srgbClr val="FF0000"/>
                    </a:solidFill>
                  </a:rPr>
                  <a:t>R: Sabemos que                  . Temos SR, mas </a:t>
                </a:r>
              </a:p>
              <a:p>
                <a:pPr marL="0" indent="0">
                  <a:buNone/>
                </a:pPr>
                <a:endParaRPr lang="pt-BR" sz="1000" dirty="0">
                  <a:solidFill>
                    <a:srgbClr val="FF0000"/>
                  </a:solidFill>
                </a:endParaRPr>
              </a:p>
              <a:p>
                <a:pPr marL="0" indent="0">
                  <a:buNone/>
                </a:pPr>
                <a:r>
                  <a:rPr lang="pt-BR" sz="2400" dirty="0">
                    <a:solidFill>
                      <a:srgbClr val="FF0000"/>
                    </a:solidFill>
                  </a:rPr>
                  <a:t>não temos a tensão de pico (tensão de saída).</a:t>
                </a:r>
              </a:p>
              <a:p>
                <a:pPr marL="0" indent="0">
                  <a:buNone/>
                </a:pPr>
                <a:r>
                  <a:rPr lang="pt-BR" sz="2400" dirty="0">
                    <a:solidFill>
                      <a:srgbClr val="FF0000"/>
                    </a:solidFill>
                  </a:rPr>
                  <a:t>A tensão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oMath>
                </a14:m>
                <a:r>
                  <a:rPr lang="pt-BR" sz="2400" dirty="0">
                    <a:solidFill>
                      <a:srgbClr val="FF0000"/>
                    </a:solidFill>
                  </a:rPr>
                  <a:t> pode ser determinada pelo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𝑐𝑙</m:t>
                          </m:r>
                        </m:sub>
                      </m:sSub>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b="0" i="1" smtClean="0">
                              <a:solidFill>
                                <a:srgbClr val="FF0000"/>
                              </a:solidFill>
                              <a:latin typeface="Cambria Math" panose="02040503050406030204" pitchFamily="18" charset="0"/>
                            </a:rPr>
                          </m:ctrlPr>
                        </m:dPr>
                        <m:e>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𝑓</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1</m:t>
                                  </m:r>
                                </m:sub>
                              </m:sSub>
                            </m:den>
                          </m:f>
                        </m:e>
                      </m:d>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i="1">
                              <a:solidFill>
                                <a:srgbClr val="FF0000"/>
                              </a:solidFill>
                              <a:latin typeface="Cambria Math" panose="02040503050406030204" pitchFamily="18" charset="0"/>
                            </a:rPr>
                          </m:ctrlPr>
                        </m:dPr>
                        <m:e>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240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𝑘</m:t>
                              </m:r>
                            </m:den>
                          </m:f>
                        </m:e>
                      </m:d>
                      <m:r>
                        <a:rPr lang="pt-BR" sz="2400" b="0" i="1" smtClean="0">
                          <a:solidFill>
                            <a:srgbClr val="FF0000"/>
                          </a:solidFill>
                          <a:latin typeface="Cambria Math" panose="02040503050406030204" pitchFamily="18" charset="0"/>
                        </a:rPr>
                        <m:t>∗0,02=24∗0,02=0,48</m:t>
                      </m:r>
                      <m:r>
                        <a:rPr lang="pt-BR" sz="2400" b="0" i="1" smtClean="0">
                          <a:solidFill>
                            <a:srgbClr val="FF0000"/>
                          </a:solidFill>
                          <a:latin typeface="Cambria Math" panose="02040503050406030204" pitchFamily="18" charset="0"/>
                        </a:rPr>
                        <m:t>𝑉</m:t>
                      </m:r>
                    </m:oMath>
                  </m:oMathPara>
                </a14:m>
                <a:endParaRPr lang="pt-BR" sz="2400" dirty="0">
                  <a:solidFill>
                    <a:srgbClr val="FF0000"/>
                  </a:solidFill>
                </a:endParaRPr>
              </a:p>
              <a:p>
                <a:pPr marL="0" indent="0">
                  <a:buNone/>
                </a:pPr>
                <a:r>
                  <a:rPr lang="pt-BR" sz="2400" dirty="0">
                    <a:solidFill>
                      <a:srgbClr val="FF0000"/>
                    </a:solidFill>
                  </a:rPr>
                  <a:t>Agora, podemos calcular a frequência:</a:t>
                </a: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𝑓</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den>
                      </m:f>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sz="half" idx="1"/>
              </p:nvPr>
            </p:nvSpPr>
            <p:spPr>
              <a:xfrm>
                <a:off x="838199" y="1825624"/>
                <a:ext cx="6486428" cy="5032375"/>
              </a:xfrm>
              <a:blipFill>
                <a:blip r:embed="rId3"/>
                <a:stretch>
                  <a:fillRect l="-1408" t="-1695"/>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111</a:t>
            </a:fld>
            <a:endParaRPr lang="en-US" alt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DD015A-4205-450B-83BF-7164A23FD300}"/>
                  </a:ext>
                </a:extLst>
              </p:cNvPr>
              <p:cNvSpPr/>
              <p:nvPr/>
            </p:nvSpPr>
            <p:spPr>
              <a:xfrm>
                <a:off x="2927019" y="1690688"/>
                <a:ext cx="125803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000" i="1">
                          <a:solidFill>
                            <a:srgbClr val="FF0000"/>
                          </a:solidFill>
                          <a:latin typeface="Cambria Math" panose="02040503050406030204" pitchFamily="18" charset="0"/>
                        </a:rPr>
                        <m:t>𝑓</m:t>
                      </m:r>
                      <m:r>
                        <a:rPr lang="pt-BR" sz="2000" i="1">
                          <a:solidFill>
                            <a:srgbClr val="FF0000"/>
                          </a:solidFill>
                          <a:latin typeface="Cambria Math" panose="02040503050406030204" pitchFamily="18" charset="0"/>
                        </a:rPr>
                        <m:t>=</m:t>
                      </m:r>
                      <m:f>
                        <m:fPr>
                          <m:ctrlPr>
                            <a:rPr lang="pt-BR" sz="2000" i="1">
                              <a:solidFill>
                                <a:srgbClr val="FF0000"/>
                              </a:solidFill>
                              <a:latin typeface="Cambria Math" panose="02040503050406030204" pitchFamily="18" charset="0"/>
                            </a:rPr>
                          </m:ctrlPr>
                        </m:fPr>
                        <m:num>
                          <m:r>
                            <a:rPr lang="pt-BR" sz="2000" i="1">
                              <a:solidFill>
                                <a:srgbClr val="FF0000"/>
                              </a:solidFill>
                              <a:latin typeface="Cambria Math" panose="02040503050406030204" pitchFamily="18" charset="0"/>
                            </a:rPr>
                            <m:t>𝑆𝑅</m:t>
                          </m:r>
                        </m:num>
                        <m:den>
                          <m:r>
                            <a:rPr lang="pt-BR" sz="2000" i="1">
                              <a:solidFill>
                                <a:srgbClr val="FF0000"/>
                              </a:solidFill>
                              <a:latin typeface="Cambria Math" panose="02040503050406030204" pitchFamily="18" charset="0"/>
                            </a:rPr>
                            <m:t>2</m:t>
                          </m:r>
                          <m:r>
                            <a:rPr lang="pt-BR" sz="2000" i="1">
                              <a:solidFill>
                                <a:srgbClr val="FF0000"/>
                              </a:solidFill>
                              <a:latin typeface="Cambria Math" panose="02040503050406030204" pitchFamily="18" charset="0"/>
                              <a:ea typeface="Cambria Math" panose="02040503050406030204" pitchFamily="18" charset="0"/>
                            </a:rPr>
                            <m:t>𝜋</m:t>
                          </m:r>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𝑉</m:t>
                              </m:r>
                            </m:e>
                            <m:sub>
                              <m:r>
                                <a:rPr lang="pt-BR" sz="2000" i="1">
                                  <a:solidFill>
                                    <a:srgbClr val="FF0000"/>
                                  </a:solidFill>
                                  <a:latin typeface="Cambria Math" panose="02040503050406030204" pitchFamily="18" charset="0"/>
                                </a:rPr>
                                <m:t>𝑝</m:t>
                              </m:r>
                            </m:sub>
                          </m:sSub>
                        </m:den>
                      </m:f>
                    </m:oMath>
                  </m:oMathPara>
                </a14:m>
                <a:endParaRPr lang="pt-BR" sz="2000" dirty="0"/>
              </a:p>
            </p:txBody>
          </p:sp>
        </mc:Choice>
        <mc:Fallback xmlns="">
          <p:sp>
            <p:nvSpPr>
              <p:cNvPr id="11" name="Rectangle 10">
                <a:extLst>
                  <a:ext uri="{FF2B5EF4-FFF2-40B4-BE49-F238E27FC236}">
                    <a16:creationId xmlns:a16="http://schemas.microsoft.com/office/drawing/2014/main" id="{C8DD015A-4205-450B-83BF-7164A23FD300}"/>
                  </a:ext>
                </a:extLst>
              </p:cNvPr>
              <p:cNvSpPr>
                <a:spLocks noRot="1" noChangeAspect="1" noMove="1" noResize="1" noEditPoints="1" noAdjustHandles="1" noChangeArrowheads="1" noChangeShapeType="1" noTextEdit="1"/>
              </p:cNvSpPr>
              <p:nvPr/>
            </p:nvSpPr>
            <p:spPr>
              <a:xfrm>
                <a:off x="2927019" y="1690688"/>
                <a:ext cx="1258037" cy="756297"/>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0044456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DFC173B-A704-47C7-975C-326177D55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4"/>
                <a:ext cx="6486428" cy="5032375"/>
              </a:xfrm>
            </p:spPr>
            <p:txBody>
              <a:bodyPr>
                <a:normAutofit/>
              </a:bodyPr>
              <a:lstStyle/>
              <a:p>
                <a:pPr marL="0" indent="0">
                  <a:buNone/>
                </a:pPr>
                <a:r>
                  <a:rPr lang="pt-BR" sz="2400" dirty="0">
                    <a:solidFill>
                      <a:srgbClr val="FF0000"/>
                    </a:solidFill>
                  </a:rPr>
                  <a:t>R: Sabemos que                  . Temos SR, mas </a:t>
                </a:r>
              </a:p>
              <a:p>
                <a:pPr marL="0" indent="0">
                  <a:buNone/>
                </a:pPr>
                <a:endParaRPr lang="pt-BR" sz="1000" dirty="0">
                  <a:solidFill>
                    <a:srgbClr val="FF0000"/>
                  </a:solidFill>
                </a:endParaRPr>
              </a:p>
              <a:p>
                <a:pPr marL="0" indent="0">
                  <a:buNone/>
                </a:pPr>
                <a:r>
                  <a:rPr lang="pt-BR" sz="2400" dirty="0">
                    <a:solidFill>
                      <a:srgbClr val="FF0000"/>
                    </a:solidFill>
                  </a:rPr>
                  <a:t>não temos a tensão de pico (tensão de saída).</a:t>
                </a:r>
              </a:p>
              <a:p>
                <a:pPr marL="0" indent="0">
                  <a:buNone/>
                </a:pPr>
                <a:r>
                  <a:rPr lang="pt-BR" sz="2400" dirty="0">
                    <a:solidFill>
                      <a:srgbClr val="FF0000"/>
                    </a:solidFill>
                  </a:rPr>
                  <a:t>A tensão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oMath>
                </a14:m>
                <a:r>
                  <a:rPr lang="pt-BR" sz="2400" dirty="0">
                    <a:solidFill>
                      <a:srgbClr val="FF0000"/>
                    </a:solidFill>
                  </a:rPr>
                  <a:t> pode ser determinada pelo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𝑐𝑙</m:t>
                          </m:r>
                        </m:sub>
                      </m:sSub>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b="0" i="1" smtClean="0">
                              <a:solidFill>
                                <a:srgbClr val="FF0000"/>
                              </a:solidFill>
                              <a:latin typeface="Cambria Math" panose="02040503050406030204" pitchFamily="18" charset="0"/>
                            </a:rPr>
                          </m:ctrlPr>
                        </m:dPr>
                        <m:e>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𝑓</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1</m:t>
                                  </m:r>
                                </m:sub>
                              </m:sSub>
                            </m:den>
                          </m:f>
                        </m:e>
                      </m:d>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i="1">
                              <a:solidFill>
                                <a:srgbClr val="FF0000"/>
                              </a:solidFill>
                              <a:latin typeface="Cambria Math" panose="02040503050406030204" pitchFamily="18" charset="0"/>
                            </a:rPr>
                          </m:ctrlPr>
                        </m:dPr>
                        <m:e>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240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𝑘</m:t>
                              </m:r>
                            </m:den>
                          </m:f>
                        </m:e>
                      </m:d>
                      <m:r>
                        <a:rPr lang="pt-BR" sz="2400" b="0" i="1" smtClean="0">
                          <a:solidFill>
                            <a:srgbClr val="FF0000"/>
                          </a:solidFill>
                          <a:latin typeface="Cambria Math" panose="02040503050406030204" pitchFamily="18" charset="0"/>
                        </a:rPr>
                        <m:t>∗0,02=24∗0,02=0,48</m:t>
                      </m:r>
                      <m:r>
                        <a:rPr lang="pt-BR" sz="2400" b="0" i="1" smtClean="0">
                          <a:solidFill>
                            <a:srgbClr val="FF0000"/>
                          </a:solidFill>
                          <a:latin typeface="Cambria Math" panose="02040503050406030204" pitchFamily="18" charset="0"/>
                        </a:rPr>
                        <m:t>𝑉</m:t>
                      </m:r>
                    </m:oMath>
                  </m:oMathPara>
                </a14:m>
                <a:endParaRPr lang="pt-BR" sz="2400" dirty="0">
                  <a:solidFill>
                    <a:srgbClr val="FF0000"/>
                  </a:solidFill>
                </a:endParaRPr>
              </a:p>
              <a:p>
                <a:pPr marL="0" indent="0">
                  <a:buNone/>
                </a:pPr>
                <a:r>
                  <a:rPr lang="pt-BR" sz="2400" dirty="0">
                    <a:solidFill>
                      <a:srgbClr val="FF0000"/>
                    </a:solidFill>
                  </a:rPr>
                  <a:t>Agora, podemos calcular a frequência:</a:t>
                </a: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𝑓</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den>
                      </m:f>
                      <m:r>
                        <a:rPr lang="pt-BR" sz="2400" b="0" i="1" smtClean="0">
                          <a:solidFill>
                            <a:srgbClr val="FF0000"/>
                          </a:solidFill>
                          <a:latin typeface="Cambria Math" panose="02040503050406030204" pitchFamily="18" charset="0"/>
                          <a:ea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smtClean="0">
                              <a:solidFill>
                                <a:srgbClr val="FF0000"/>
                              </a:solidFill>
                              <a:latin typeface="Cambria Math" panose="02040503050406030204" pitchFamily="18" charset="0"/>
                              <a:ea typeface="Cambria Math" panose="02040503050406030204" pitchFamily="18" charset="0"/>
                            </a:rPr>
                            <m:t>𝜔</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den>
                      </m:f>
                      <m:r>
                        <a:rPr lang="pt-BR" sz="2400" b="0" i="1" smtClean="0">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r>
                        <a:rPr lang="pt-BR" sz="2400" b="0" i="1" smtClean="0">
                          <a:solidFill>
                            <a:srgbClr val="FF0000"/>
                          </a:solidFill>
                          <a:latin typeface="Cambria Math" panose="02040503050406030204" pitchFamily="18" charset="0"/>
                        </a:rPr>
                        <m:t>⇒</m:t>
                      </m:r>
                      <m:r>
                        <a:rPr lang="pt-BR" sz="2400" i="1">
                          <a:solidFill>
                            <a:srgbClr val="FF0000"/>
                          </a:solidFill>
                          <a:latin typeface="Cambria Math" panose="02040503050406030204" pitchFamily="18" charset="0"/>
                          <a:ea typeface="Cambria Math" panose="02040503050406030204" pitchFamily="18" charset="0"/>
                        </a:rPr>
                        <m:t>𝜔</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r>
                        <a:rPr lang="pt-BR" sz="2400" b="0" i="1" smtClean="0">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0,5</m:t>
                          </m:r>
                          <m:r>
                            <a:rPr lang="pt-BR" sz="2400" b="0" i="1" smtClean="0">
                              <a:solidFill>
                                <a:srgbClr val="FF0000"/>
                              </a:solidFill>
                              <a:latin typeface="Cambria Math" panose="02040503050406030204" pitchFamily="18" charset="0"/>
                            </a:rPr>
                            <m:t>𝑉</m:t>
                          </m:r>
                          <m:r>
                            <a:rPr lang="pt-BR" sz="2400" b="0" i="1" smtClean="0">
                              <a:solidFill>
                                <a:srgbClr val="FF0000"/>
                              </a:solidFill>
                              <a:latin typeface="Cambria Math" panose="02040503050406030204" pitchFamily="18" charset="0"/>
                            </a:rPr>
                            <m:t>/</m:t>
                          </m:r>
                          <m:r>
                            <m:rPr>
                              <m:nor/>
                            </m:rPr>
                            <a:rPr lang="pt-BR" sz="2400" i="1" dirty="0">
                              <a:solidFill>
                                <a:srgbClr val="FF0000"/>
                              </a:solidFill>
                            </a:rPr>
                            <m:t>µ</m:t>
                          </m:r>
                          <m:r>
                            <m:rPr>
                              <m:nor/>
                            </m:rPr>
                            <a:rPr lang="pt-BR" sz="2400" i="1" dirty="0">
                              <a:solidFill>
                                <a:srgbClr val="FF0000"/>
                              </a:solidFill>
                            </a:rPr>
                            <m:t>s</m:t>
                          </m:r>
                        </m:num>
                        <m:den>
                          <m:r>
                            <a:rPr lang="pt-BR" sz="2400" b="0" i="1" smtClean="0">
                              <a:solidFill>
                                <a:srgbClr val="FF0000"/>
                              </a:solidFill>
                              <a:latin typeface="Cambria Math" panose="02040503050406030204" pitchFamily="18" charset="0"/>
                            </a:rPr>
                            <m:t>0,48</m:t>
                          </m:r>
                          <m:r>
                            <a:rPr lang="pt-BR" sz="2400" b="0" i="1" smtClean="0">
                              <a:solidFill>
                                <a:srgbClr val="FF0000"/>
                              </a:solidFill>
                              <a:latin typeface="Cambria Math" panose="02040503050406030204" pitchFamily="18" charset="0"/>
                            </a:rPr>
                            <m:t>𝑉</m:t>
                          </m:r>
                        </m:den>
                      </m:f>
                    </m:oMath>
                  </m:oMathPara>
                </a14:m>
                <a:endParaRPr lang="pt-BR" sz="2400" dirty="0">
                  <a:solidFill>
                    <a:srgbClr val="FF0000"/>
                  </a:solidFill>
                </a:endParaRPr>
              </a:p>
              <a:p>
                <a:pPr marL="0" indent="0">
                  <a:buNone/>
                </a:pPr>
                <a14:m>
                  <m:oMath xmlns:m="http://schemas.openxmlformats.org/officeDocument/2006/math">
                    <m:r>
                      <a:rPr lang="pt-BR" sz="2400" i="1" smtClean="0">
                        <a:solidFill>
                          <a:srgbClr val="FF0000"/>
                        </a:solidFill>
                        <a:latin typeface="Cambria Math" panose="02040503050406030204" pitchFamily="18" charset="0"/>
                        <a:ea typeface="Cambria Math" panose="02040503050406030204" pitchFamily="18" charset="0"/>
                      </a:rPr>
                      <m:t>𝜔</m:t>
                    </m:r>
                  </m:oMath>
                </a14:m>
                <a:r>
                  <a:rPr lang="pt-BR" sz="2400" dirty="0">
                    <a:solidFill>
                      <a:srgbClr val="FF0000"/>
                    </a:solidFill>
                  </a:rPr>
                  <a:t> = 1,1*</a:t>
                </a:r>
                <a14:m>
                  <m:oMath xmlns:m="http://schemas.openxmlformats.org/officeDocument/2006/math">
                    <m:sSup>
                      <m:sSupPr>
                        <m:ctrlPr>
                          <a:rPr lang="pt-BR" sz="2400" i="1" smtClean="0">
                            <a:solidFill>
                              <a:srgbClr val="FF0000"/>
                            </a:solidFill>
                            <a:latin typeface="Cambria Math" panose="02040503050406030204" pitchFamily="18" charset="0"/>
                          </a:rPr>
                        </m:ctrlPr>
                      </m:sSupPr>
                      <m:e>
                        <m:r>
                          <a:rPr lang="pt-BR" sz="2400" b="0" i="1" smtClean="0">
                            <a:solidFill>
                              <a:srgbClr val="FF0000"/>
                            </a:solidFill>
                            <a:latin typeface="Cambria Math" panose="02040503050406030204" pitchFamily="18" charset="0"/>
                          </a:rPr>
                          <m:t>10</m:t>
                        </m:r>
                      </m:e>
                      <m:sup>
                        <m:r>
                          <a:rPr lang="pt-BR" sz="2400" b="0" i="1" smtClean="0">
                            <a:solidFill>
                              <a:srgbClr val="FF0000"/>
                            </a:solidFill>
                            <a:latin typeface="Cambria Math" panose="02040503050406030204" pitchFamily="18" charset="0"/>
                          </a:rPr>
                          <m:t>6</m:t>
                        </m:r>
                      </m:sup>
                    </m:sSup>
                  </m:oMath>
                </a14:m>
                <a:r>
                  <a:rPr lang="pt-BR" sz="2400" dirty="0" err="1">
                    <a:solidFill>
                      <a:srgbClr val="FF0000"/>
                    </a:solidFill>
                  </a:rPr>
                  <a:t>rad</a:t>
                </a:r>
                <a:r>
                  <a:rPr lang="pt-BR" sz="2400" dirty="0">
                    <a:solidFill>
                      <a:srgbClr val="FF0000"/>
                    </a:solidFill>
                  </a:rPr>
                  <a:t>/s</a:t>
                </a:r>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sz="half" idx="1"/>
              </p:nvPr>
            </p:nvSpPr>
            <p:spPr>
              <a:xfrm>
                <a:off x="838199" y="1825624"/>
                <a:ext cx="6486428" cy="5032375"/>
              </a:xfrm>
              <a:blipFill>
                <a:blip r:embed="rId3"/>
                <a:stretch>
                  <a:fillRect l="-1408" t="-1695"/>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112</a:t>
            </a:fld>
            <a:endParaRPr lang="en-US" alt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DD015A-4205-450B-83BF-7164A23FD300}"/>
                  </a:ext>
                </a:extLst>
              </p:cNvPr>
              <p:cNvSpPr/>
              <p:nvPr/>
            </p:nvSpPr>
            <p:spPr>
              <a:xfrm>
                <a:off x="2927019" y="1690688"/>
                <a:ext cx="125803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000" i="1">
                          <a:solidFill>
                            <a:srgbClr val="FF0000"/>
                          </a:solidFill>
                          <a:latin typeface="Cambria Math" panose="02040503050406030204" pitchFamily="18" charset="0"/>
                        </a:rPr>
                        <m:t>𝑓</m:t>
                      </m:r>
                      <m:r>
                        <a:rPr lang="pt-BR" sz="2000" i="1">
                          <a:solidFill>
                            <a:srgbClr val="FF0000"/>
                          </a:solidFill>
                          <a:latin typeface="Cambria Math" panose="02040503050406030204" pitchFamily="18" charset="0"/>
                        </a:rPr>
                        <m:t>=</m:t>
                      </m:r>
                      <m:f>
                        <m:fPr>
                          <m:ctrlPr>
                            <a:rPr lang="pt-BR" sz="2000" i="1">
                              <a:solidFill>
                                <a:srgbClr val="FF0000"/>
                              </a:solidFill>
                              <a:latin typeface="Cambria Math" panose="02040503050406030204" pitchFamily="18" charset="0"/>
                            </a:rPr>
                          </m:ctrlPr>
                        </m:fPr>
                        <m:num>
                          <m:r>
                            <a:rPr lang="pt-BR" sz="2000" i="1">
                              <a:solidFill>
                                <a:srgbClr val="FF0000"/>
                              </a:solidFill>
                              <a:latin typeface="Cambria Math" panose="02040503050406030204" pitchFamily="18" charset="0"/>
                            </a:rPr>
                            <m:t>𝑆𝑅</m:t>
                          </m:r>
                        </m:num>
                        <m:den>
                          <m:r>
                            <a:rPr lang="pt-BR" sz="2000" i="1">
                              <a:solidFill>
                                <a:srgbClr val="FF0000"/>
                              </a:solidFill>
                              <a:latin typeface="Cambria Math" panose="02040503050406030204" pitchFamily="18" charset="0"/>
                            </a:rPr>
                            <m:t>2</m:t>
                          </m:r>
                          <m:r>
                            <a:rPr lang="pt-BR" sz="2000" i="1">
                              <a:solidFill>
                                <a:srgbClr val="FF0000"/>
                              </a:solidFill>
                              <a:latin typeface="Cambria Math" panose="02040503050406030204" pitchFamily="18" charset="0"/>
                              <a:ea typeface="Cambria Math" panose="02040503050406030204" pitchFamily="18" charset="0"/>
                            </a:rPr>
                            <m:t>𝜋</m:t>
                          </m:r>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𝑉</m:t>
                              </m:r>
                            </m:e>
                            <m:sub>
                              <m:r>
                                <a:rPr lang="pt-BR" sz="2000" i="1">
                                  <a:solidFill>
                                    <a:srgbClr val="FF0000"/>
                                  </a:solidFill>
                                  <a:latin typeface="Cambria Math" panose="02040503050406030204" pitchFamily="18" charset="0"/>
                                </a:rPr>
                                <m:t>𝑝</m:t>
                              </m:r>
                            </m:sub>
                          </m:sSub>
                        </m:den>
                      </m:f>
                    </m:oMath>
                  </m:oMathPara>
                </a14:m>
                <a:endParaRPr lang="pt-BR" sz="2000" dirty="0"/>
              </a:p>
            </p:txBody>
          </p:sp>
        </mc:Choice>
        <mc:Fallback xmlns="">
          <p:sp>
            <p:nvSpPr>
              <p:cNvPr id="11" name="Rectangle 10">
                <a:extLst>
                  <a:ext uri="{FF2B5EF4-FFF2-40B4-BE49-F238E27FC236}">
                    <a16:creationId xmlns:a16="http://schemas.microsoft.com/office/drawing/2014/main" id="{C8DD015A-4205-450B-83BF-7164A23FD300}"/>
                  </a:ext>
                </a:extLst>
              </p:cNvPr>
              <p:cNvSpPr>
                <a:spLocks noRot="1" noChangeAspect="1" noMove="1" noResize="1" noEditPoints="1" noAdjustHandles="1" noChangeArrowheads="1" noChangeShapeType="1" noTextEdit="1"/>
              </p:cNvSpPr>
              <p:nvPr/>
            </p:nvSpPr>
            <p:spPr>
              <a:xfrm>
                <a:off x="2927019" y="1690688"/>
                <a:ext cx="1258037" cy="756297"/>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057438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DFC173B-A704-47C7-975C-326177D55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28"/>
          <a:stretch/>
        </p:blipFill>
        <p:spPr bwMode="auto">
          <a:xfrm>
            <a:off x="6738307" y="2099003"/>
            <a:ext cx="5538536" cy="294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br>
              <a:rPr lang="pt-BR" dirty="0"/>
            </a:br>
            <a:r>
              <a:rPr lang="en-US" altLang="pt-BR" dirty="0" err="1"/>
              <a:t>máxima</a:t>
            </a:r>
            <a:r>
              <a:rPr lang="en-US" altLang="pt-BR" dirty="0"/>
              <a:t> </a:t>
            </a:r>
            <a:r>
              <a:rPr lang="en-US" altLang="pt-BR" dirty="0" err="1"/>
              <a:t>frequência</a:t>
            </a:r>
            <a:r>
              <a:rPr lang="en-US" altLang="pt-BR" dirty="0"/>
              <a:t> do </a:t>
            </a:r>
            <a:r>
              <a:rPr lang="en-US" altLang="pt-BR" dirty="0" err="1"/>
              <a:t>sinal</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4"/>
                <a:ext cx="6486428" cy="5032375"/>
              </a:xfrm>
            </p:spPr>
            <p:txBody>
              <a:bodyPr>
                <a:normAutofit/>
              </a:bodyPr>
              <a:lstStyle/>
              <a:p>
                <a:pPr marL="0" indent="0">
                  <a:buNone/>
                </a:pPr>
                <a:r>
                  <a:rPr lang="pt-BR" sz="2400" dirty="0">
                    <a:solidFill>
                      <a:srgbClr val="FF0000"/>
                    </a:solidFill>
                  </a:rPr>
                  <a:t>R: Sabemos que                  . Temos SR, mas </a:t>
                </a:r>
              </a:p>
              <a:p>
                <a:pPr marL="0" indent="0">
                  <a:buNone/>
                </a:pPr>
                <a:endParaRPr lang="pt-BR" sz="1000" dirty="0">
                  <a:solidFill>
                    <a:srgbClr val="FF0000"/>
                  </a:solidFill>
                </a:endParaRPr>
              </a:p>
              <a:p>
                <a:pPr marL="0" indent="0">
                  <a:buNone/>
                </a:pPr>
                <a:r>
                  <a:rPr lang="pt-BR" sz="2400" dirty="0">
                    <a:solidFill>
                      <a:srgbClr val="FF0000"/>
                    </a:solidFill>
                  </a:rPr>
                  <a:t>não temos a tensão de pico (tensão de saída).</a:t>
                </a:r>
              </a:p>
              <a:p>
                <a:pPr marL="0" indent="0">
                  <a:buNone/>
                </a:pPr>
                <a:r>
                  <a:rPr lang="pt-BR" sz="2400" dirty="0">
                    <a:solidFill>
                      <a:srgbClr val="FF0000"/>
                    </a:solidFill>
                  </a:rPr>
                  <a:t>A tensão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oMath>
                </a14:m>
                <a:r>
                  <a:rPr lang="pt-BR" sz="2400" dirty="0">
                    <a:solidFill>
                      <a:srgbClr val="FF0000"/>
                    </a:solidFill>
                  </a:rPr>
                  <a:t> pode ser determinada pelo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𝑐𝑙</m:t>
                          </m:r>
                        </m:sub>
                      </m:sSub>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b="0" i="1" smtClean="0">
                              <a:solidFill>
                                <a:srgbClr val="FF0000"/>
                              </a:solidFill>
                              <a:latin typeface="Cambria Math" panose="02040503050406030204" pitchFamily="18" charset="0"/>
                            </a:rPr>
                          </m:ctrlPr>
                        </m:dPr>
                        <m:e>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𝑓</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1</m:t>
                                  </m:r>
                                </m:sub>
                              </m:sSub>
                            </m:den>
                          </m:f>
                        </m:e>
                      </m:d>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m:t>
                      </m:r>
                      <m:d>
                        <m:dPr>
                          <m:begChr m:val="|"/>
                          <m:endChr m:val="|"/>
                          <m:ctrlPr>
                            <a:rPr lang="pt-BR" sz="2400" i="1">
                              <a:solidFill>
                                <a:srgbClr val="FF0000"/>
                              </a:solidFill>
                              <a:latin typeface="Cambria Math" panose="02040503050406030204" pitchFamily="18" charset="0"/>
                            </a:rPr>
                          </m:ctrlPr>
                        </m:dPr>
                        <m:e>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240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𝑘</m:t>
                              </m:r>
                            </m:den>
                          </m:f>
                        </m:e>
                      </m:d>
                      <m:r>
                        <a:rPr lang="pt-BR" sz="2400" b="0" i="1" smtClean="0">
                          <a:solidFill>
                            <a:srgbClr val="FF0000"/>
                          </a:solidFill>
                          <a:latin typeface="Cambria Math" panose="02040503050406030204" pitchFamily="18" charset="0"/>
                        </a:rPr>
                        <m:t>∗0,02=24∗0,02=0,48</m:t>
                      </m:r>
                      <m:r>
                        <a:rPr lang="pt-BR" sz="2400" b="0" i="1" smtClean="0">
                          <a:solidFill>
                            <a:srgbClr val="FF0000"/>
                          </a:solidFill>
                          <a:latin typeface="Cambria Math" panose="02040503050406030204" pitchFamily="18" charset="0"/>
                        </a:rPr>
                        <m:t>𝑉</m:t>
                      </m:r>
                    </m:oMath>
                  </m:oMathPara>
                </a14:m>
                <a:endParaRPr lang="pt-BR" sz="2400" dirty="0">
                  <a:solidFill>
                    <a:srgbClr val="FF0000"/>
                  </a:solidFill>
                </a:endParaRPr>
              </a:p>
              <a:p>
                <a:pPr marL="0" indent="0">
                  <a:buNone/>
                </a:pPr>
                <a:r>
                  <a:rPr lang="pt-BR" sz="2400" dirty="0">
                    <a:solidFill>
                      <a:srgbClr val="FF0000"/>
                    </a:solidFill>
                  </a:rPr>
                  <a:t>Agora, podemos calcular a frequência:</a:t>
                </a: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𝑓</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𝑝</m:t>
                              </m:r>
                            </m:sub>
                          </m:sSub>
                        </m:den>
                      </m:f>
                      <m:r>
                        <a:rPr lang="pt-BR" sz="2400" b="0" i="1" smtClean="0">
                          <a:solidFill>
                            <a:srgbClr val="FF0000"/>
                          </a:solidFill>
                          <a:latin typeface="Cambria Math" panose="02040503050406030204" pitchFamily="18" charset="0"/>
                          <a:ea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smtClean="0">
                              <a:solidFill>
                                <a:srgbClr val="FF0000"/>
                              </a:solidFill>
                              <a:latin typeface="Cambria Math" panose="02040503050406030204" pitchFamily="18" charset="0"/>
                              <a:ea typeface="Cambria Math" panose="02040503050406030204" pitchFamily="18" charset="0"/>
                            </a:rPr>
                            <m:t>𝜔</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den>
                      </m:f>
                      <m:r>
                        <a:rPr lang="pt-BR" sz="2400" b="0" i="1" smtClean="0">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r>
                            <a:rPr lang="pt-BR" sz="2400" i="1">
                              <a:solidFill>
                                <a:srgbClr val="FF0000"/>
                              </a:solidFill>
                              <a:latin typeface="Cambria Math" panose="02040503050406030204" pitchFamily="18" charset="0"/>
                            </a:rPr>
                            <m:t>2</m:t>
                          </m:r>
                          <m:r>
                            <a:rPr lang="pt-BR" sz="2400" i="1">
                              <a:solidFill>
                                <a:srgbClr val="FF0000"/>
                              </a:solidFill>
                              <a:latin typeface="Cambria Math" panose="02040503050406030204" pitchFamily="18" charset="0"/>
                              <a:ea typeface="Cambria Math" panose="02040503050406030204" pitchFamily="18" charset="0"/>
                            </a:rPr>
                            <m:t>𝜋</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r>
                        <a:rPr lang="pt-BR" sz="2400" b="0" i="1" smtClean="0">
                          <a:solidFill>
                            <a:srgbClr val="FF0000"/>
                          </a:solidFill>
                          <a:latin typeface="Cambria Math" panose="02040503050406030204" pitchFamily="18" charset="0"/>
                        </a:rPr>
                        <m:t>⇒</m:t>
                      </m:r>
                      <m:r>
                        <a:rPr lang="pt-BR" sz="2400" i="1">
                          <a:solidFill>
                            <a:srgbClr val="FF0000"/>
                          </a:solidFill>
                          <a:latin typeface="Cambria Math" panose="02040503050406030204" pitchFamily="18" charset="0"/>
                          <a:ea typeface="Cambria Math" panose="02040503050406030204" pitchFamily="18" charset="0"/>
                        </a:rPr>
                        <m:t>𝜔</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𝑆𝑅</m:t>
                          </m:r>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r>
                        <a:rPr lang="pt-BR" sz="2400" b="0" i="1" smtClean="0">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0,5</m:t>
                          </m:r>
                          <m:r>
                            <a:rPr lang="pt-BR" sz="2400" b="0" i="1" smtClean="0">
                              <a:solidFill>
                                <a:srgbClr val="FF0000"/>
                              </a:solidFill>
                              <a:latin typeface="Cambria Math" panose="02040503050406030204" pitchFamily="18" charset="0"/>
                            </a:rPr>
                            <m:t>𝑉</m:t>
                          </m:r>
                          <m:r>
                            <a:rPr lang="pt-BR" sz="2400" b="0" i="1" smtClean="0">
                              <a:solidFill>
                                <a:srgbClr val="FF0000"/>
                              </a:solidFill>
                              <a:latin typeface="Cambria Math" panose="02040503050406030204" pitchFamily="18" charset="0"/>
                            </a:rPr>
                            <m:t>/</m:t>
                          </m:r>
                          <m:r>
                            <m:rPr>
                              <m:nor/>
                            </m:rPr>
                            <a:rPr lang="pt-BR" sz="2400" i="1" dirty="0">
                              <a:solidFill>
                                <a:srgbClr val="FF0000"/>
                              </a:solidFill>
                            </a:rPr>
                            <m:t>µ</m:t>
                          </m:r>
                          <m:r>
                            <m:rPr>
                              <m:nor/>
                            </m:rPr>
                            <a:rPr lang="pt-BR" sz="2400" i="1" dirty="0">
                              <a:solidFill>
                                <a:srgbClr val="FF0000"/>
                              </a:solidFill>
                            </a:rPr>
                            <m:t>s</m:t>
                          </m:r>
                        </m:num>
                        <m:den>
                          <m:r>
                            <a:rPr lang="pt-BR" sz="2400" b="0" i="1" smtClean="0">
                              <a:solidFill>
                                <a:srgbClr val="FF0000"/>
                              </a:solidFill>
                              <a:latin typeface="Cambria Math" panose="02040503050406030204" pitchFamily="18" charset="0"/>
                            </a:rPr>
                            <m:t>0,48</m:t>
                          </m:r>
                          <m:r>
                            <a:rPr lang="pt-BR" sz="2400" b="0" i="1" smtClean="0">
                              <a:solidFill>
                                <a:srgbClr val="FF0000"/>
                              </a:solidFill>
                              <a:latin typeface="Cambria Math" panose="02040503050406030204" pitchFamily="18" charset="0"/>
                            </a:rPr>
                            <m:t>𝑉</m:t>
                          </m:r>
                        </m:den>
                      </m:f>
                    </m:oMath>
                  </m:oMathPara>
                </a14:m>
                <a:endParaRPr lang="pt-BR" sz="2400" dirty="0">
                  <a:solidFill>
                    <a:srgbClr val="FF0000"/>
                  </a:solidFill>
                </a:endParaRPr>
              </a:p>
              <a:p>
                <a:pPr marL="0" indent="0">
                  <a:buNone/>
                </a:pPr>
                <a14:m>
                  <m:oMath xmlns:m="http://schemas.openxmlformats.org/officeDocument/2006/math">
                    <m:r>
                      <a:rPr lang="pt-BR" sz="2400" i="1" smtClean="0">
                        <a:solidFill>
                          <a:srgbClr val="FF0000"/>
                        </a:solidFill>
                        <a:latin typeface="Cambria Math" panose="02040503050406030204" pitchFamily="18" charset="0"/>
                        <a:ea typeface="Cambria Math" panose="02040503050406030204" pitchFamily="18" charset="0"/>
                      </a:rPr>
                      <m:t>𝜔</m:t>
                    </m:r>
                  </m:oMath>
                </a14:m>
                <a:r>
                  <a:rPr lang="pt-BR" sz="2400" dirty="0">
                    <a:solidFill>
                      <a:srgbClr val="FF0000"/>
                    </a:solidFill>
                  </a:rPr>
                  <a:t> = 1,1*</a:t>
                </a:r>
                <a14:m>
                  <m:oMath xmlns:m="http://schemas.openxmlformats.org/officeDocument/2006/math">
                    <m:sSup>
                      <m:sSupPr>
                        <m:ctrlPr>
                          <a:rPr lang="pt-BR" sz="2400" i="1" smtClean="0">
                            <a:solidFill>
                              <a:srgbClr val="FF0000"/>
                            </a:solidFill>
                            <a:latin typeface="Cambria Math" panose="02040503050406030204" pitchFamily="18" charset="0"/>
                          </a:rPr>
                        </m:ctrlPr>
                      </m:sSupPr>
                      <m:e>
                        <m:r>
                          <a:rPr lang="pt-BR" sz="2400" b="0" i="1" smtClean="0">
                            <a:solidFill>
                              <a:srgbClr val="FF0000"/>
                            </a:solidFill>
                            <a:latin typeface="Cambria Math" panose="02040503050406030204" pitchFamily="18" charset="0"/>
                          </a:rPr>
                          <m:t>10</m:t>
                        </m:r>
                      </m:e>
                      <m:sup>
                        <m:r>
                          <a:rPr lang="pt-BR" sz="2400" b="0" i="1" smtClean="0">
                            <a:solidFill>
                              <a:srgbClr val="FF0000"/>
                            </a:solidFill>
                            <a:latin typeface="Cambria Math" panose="02040503050406030204" pitchFamily="18" charset="0"/>
                          </a:rPr>
                          <m:t>6</m:t>
                        </m:r>
                      </m:sup>
                    </m:sSup>
                  </m:oMath>
                </a14:m>
                <a:r>
                  <a:rPr lang="pt-BR" sz="2400" dirty="0" err="1">
                    <a:solidFill>
                      <a:srgbClr val="FF0000"/>
                    </a:solidFill>
                  </a:rPr>
                  <a:t>rad</a:t>
                </a:r>
                <a:r>
                  <a:rPr lang="pt-BR" sz="2400" dirty="0">
                    <a:solidFill>
                      <a:srgbClr val="FF0000"/>
                    </a:solidFill>
                  </a:rPr>
                  <a:t>/s</a:t>
                </a:r>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sz="half" idx="1"/>
              </p:nvPr>
            </p:nvSpPr>
            <p:spPr>
              <a:xfrm>
                <a:off x="838199" y="1825624"/>
                <a:ext cx="6486428" cy="5032375"/>
              </a:xfrm>
              <a:blipFill>
                <a:blip r:embed="rId3"/>
                <a:stretch>
                  <a:fillRect l="-1408" t="-1695"/>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113</a:t>
            </a:fld>
            <a:endParaRPr lang="en-US" altLang="en-US"/>
          </a:p>
        </p:txBody>
      </p:sp>
      <p:sp>
        <p:nvSpPr>
          <p:cNvPr id="6" name="TextBox 5">
            <a:extLst>
              <a:ext uri="{FF2B5EF4-FFF2-40B4-BE49-F238E27FC236}">
                <a16:creationId xmlns:a16="http://schemas.microsoft.com/office/drawing/2014/main" id="{D9B4A500-5F04-41EC-964E-249DD2AE9E17}"/>
              </a:ext>
            </a:extLst>
          </p:cNvPr>
          <p:cNvSpPr txBox="1"/>
          <p:nvPr/>
        </p:nvSpPr>
        <p:spPr>
          <a:xfrm>
            <a:off x="7136315" y="5642551"/>
            <a:ext cx="4982005" cy="646331"/>
          </a:xfrm>
          <a:prstGeom prst="rect">
            <a:avLst/>
          </a:prstGeom>
          <a:noFill/>
        </p:spPr>
        <p:txBody>
          <a:bodyPr wrap="none" rtlCol="0">
            <a:spAutoFit/>
          </a:bodyPr>
          <a:lstStyle/>
          <a:p>
            <a:pPr algn="ctr"/>
            <a:r>
              <a:rPr lang="pt-BR" dirty="0">
                <a:solidFill>
                  <a:srgbClr val="0000FF"/>
                </a:solidFill>
              </a:rPr>
              <a:t>Como a frequência de entrada é menor que o valor</a:t>
            </a:r>
            <a:br>
              <a:rPr lang="pt-BR" dirty="0">
                <a:solidFill>
                  <a:srgbClr val="0000FF"/>
                </a:solidFill>
              </a:rPr>
            </a:br>
            <a:r>
              <a:rPr lang="pt-BR" dirty="0">
                <a:solidFill>
                  <a:srgbClr val="0000FF"/>
                </a:solidFill>
              </a:rPr>
              <a:t>máximo calculado, então </a:t>
            </a:r>
            <a:r>
              <a:rPr lang="pt-BR" u="sng" dirty="0">
                <a:solidFill>
                  <a:srgbClr val="0000FF"/>
                </a:solidFill>
              </a:rPr>
              <a:t>não</a:t>
            </a:r>
            <a:r>
              <a:rPr lang="pt-BR" dirty="0">
                <a:solidFill>
                  <a:srgbClr val="0000FF"/>
                </a:solidFill>
              </a:rPr>
              <a:t> haverá distorção.</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DD015A-4205-450B-83BF-7164A23FD300}"/>
                  </a:ext>
                </a:extLst>
              </p:cNvPr>
              <p:cNvSpPr/>
              <p:nvPr/>
            </p:nvSpPr>
            <p:spPr>
              <a:xfrm>
                <a:off x="2927019" y="1690688"/>
                <a:ext cx="125803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000" i="1">
                          <a:solidFill>
                            <a:srgbClr val="FF0000"/>
                          </a:solidFill>
                          <a:latin typeface="Cambria Math" panose="02040503050406030204" pitchFamily="18" charset="0"/>
                        </a:rPr>
                        <m:t>𝑓</m:t>
                      </m:r>
                      <m:r>
                        <a:rPr lang="pt-BR" sz="2000" i="1">
                          <a:solidFill>
                            <a:srgbClr val="FF0000"/>
                          </a:solidFill>
                          <a:latin typeface="Cambria Math" panose="02040503050406030204" pitchFamily="18" charset="0"/>
                        </a:rPr>
                        <m:t>=</m:t>
                      </m:r>
                      <m:f>
                        <m:fPr>
                          <m:ctrlPr>
                            <a:rPr lang="pt-BR" sz="2000" i="1">
                              <a:solidFill>
                                <a:srgbClr val="FF0000"/>
                              </a:solidFill>
                              <a:latin typeface="Cambria Math" panose="02040503050406030204" pitchFamily="18" charset="0"/>
                            </a:rPr>
                          </m:ctrlPr>
                        </m:fPr>
                        <m:num>
                          <m:r>
                            <a:rPr lang="pt-BR" sz="2000" i="1">
                              <a:solidFill>
                                <a:srgbClr val="FF0000"/>
                              </a:solidFill>
                              <a:latin typeface="Cambria Math" panose="02040503050406030204" pitchFamily="18" charset="0"/>
                            </a:rPr>
                            <m:t>𝑆𝑅</m:t>
                          </m:r>
                        </m:num>
                        <m:den>
                          <m:r>
                            <a:rPr lang="pt-BR" sz="2000" i="1">
                              <a:solidFill>
                                <a:srgbClr val="FF0000"/>
                              </a:solidFill>
                              <a:latin typeface="Cambria Math" panose="02040503050406030204" pitchFamily="18" charset="0"/>
                            </a:rPr>
                            <m:t>2</m:t>
                          </m:r>
                          <m:r>
                            <a:rPr lang="pt-BR" sz="2000" i="1">
                              <a:solidFill>
                                <a:srgbClr val="FF0000"/>
                              </a:solidFill>
                              <a:latin typeface="Cambria Math" panose="02040503050406030204" pitchFamily="18" charset="0"/>
                              <a:ea typeface="Cambria Math" panose="02040503050406030204" pitchFamily="18" charset="0"/>
                            </a:rPr>
                            <m:t>𝜋</m:t>
                          </m:r>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𝑉</m:t>
                              </m:r>
                            </m:e>
                            <m:sub>
                              <m:r>
                                <a:rPr lang="pt-BR" sz="2000" i="1">
                                  <a:solidFill>
                                    <a:srgbClr val="FF0000"/>
                                  </a:solidFill>
                                  <a:latin typeface="Cambria Math" panose="02040503050406030204" pitchFamily="18" charset="0"/>
                                </a:rPr>
                                <m:t>𝑝</m:t>
                              </m:r>
                            </m:sub>
                          </m:sSub>
                        </m:den>
                      </m:f>
                    </m:oMath>
                  </m:oMathPara>
                </a14:m>
                <a:endParaRPr lang="pt-BR" sz="2000" dirty="0"/>
              </a:p>
            </p:txBody>
          </p:sp>
        </mc:Choice>
        <mc:Fallback xmlns="">
          <p:sp>
            <p:nvSpPr>
              <p:cNvPr id="11" name="Rectangle 10">
                <a:extLst>
                  <a:ext uri="{FF2B5EF4-FFF2-40B4-BE49-F238E27FC236}">
                    <a16:creationId xmlns:a16="http://schemas.microsoft.com/office/drawing/2014/main" id="{C8DD015A-4205-450B-83BF-7164A23FD300}"/>
                  </a:ext>
                </a:extLst>
              </p:cNvPr>
              <p:cNvSpPr>
                <a:spLocks noRot="1" noChangeAspect="1" noMove="1" noResize="1" noEditPoints="1" noAdjustHandles="1" noChangeArrowheads="1" noChangeShapeType="1" noTextEdit="1"/>
              </p:cNvSpPr>
              <p:nvPr/>
            </p:nvSpPr>
            <p:spPr>
              <a:xfrm>
                <a:off x="2927019" y="1690688"/>
                <a:ext cx="1258037" cy="756297"/>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72017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27A0-ABA8-4552-B838-8F3B3357922B}"/>
              </a:ext>
            </a:extLst>
          </p:cNvPr>
          <p:cNvSpPr>
            <a:spLocks noGrp="1"/>
          </p:cNvSpPr>
          <p:nvPr>
            <p:ph type="title"/>
          </p:nvPr>
        </p:nvSpPr>
        <p:spPr/>
        <p:txBody>
          <a:bodyPr/>
          <a:lstStyle/>
          <a:p>
            <a:r>
              <a:rPr lang="en-US" altLang="pt-BR" dirty="0"/>
              <a:t>Dados </a:t>
            </a:r>
            <a:r>
              <a:rPr lang="en-US" altLang="pt-BR" dirty="0" err="1"/>
              <a:t>gerais</a:t>
            </a:r>
            <a:r>
              <a:rPr lang="en-US" altLang="pt-BR" dirty="0"/>
              <a:t> do amp-op</a:t>
            </a:r>
            <a:endParaRPr lang="pt-BR" dirty="0"/>
          </a:p>
        </p:txBody>
      </p:sp>
      <p:sp>
        <p:nvSpPr>
          <p:cNvPr id="3" name="Content Placeholder 2">
            <a:extLst>
              <a:ext uri="{FF2B5EF4-FFF2-40B4-BE49-F238E27FC236}">
                <a16:creationId xmlns:a16="http://schemas.microsoft.com/office/drawing/2014/main" id="{D06B36A0-EB2E-4DAB-83B4-6FA7AC09D077}"/>
              </a:ext>
            </a:extLst>
          </p:cNvPr>
          <p:cNvSpPr>
            <a:spLocks noGrp="1"/>
          </p:cNvSpPr>
          <p:nvPr>
            <p:ph idx="1"/>
          </p:nvPr>
        </p:nvSpPr>
        <p:spPr/>
        <p:txBody>
          <a:bodyPr/>
          <a:lstStyle/>
          <a:p>
            <a:pPr algn="just"/>
            <a:r>
              <a:rPr lang="en-US" altLang="en-US" sz="2400" dirty="0">
                <a:latin typeface="Times New Roman" panose="02020603050405020304" pitchFamily="18" charset="0"/>
                <a:cs typeface="Times New Roman" panose="02020603050405020304" pitchFamily="18" charset="0"/>
              </a:rPr>
              <a:t>Outros dados de amp-op </a:t>
            </a:r>
            <a:r>
              <a:rPr lang="en-US" altLang="en-US" sz="2400" dirty="0" err="1">
                <a:latin typeface="Times New Roman" panose="02020603050405020304" pitchFamily="18" charset="0"/>
                <a:cs typeface="Times New Roman" panose="02020603050405020304" pitchFamily="18" charset="0"/>
              </a:rPr>
              <a:t>encontrados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folhas</a:t>
            </a:r>
            <a:r>
              <a:rPr lang="en-US" altLang="en-US" sz="2400" dirty="0">
                <a:latin typeface="Times New Roman" panose="02020603050405020304" pitchFamily="18" charset="0"/>
                <a:cs typeface="Times New Roman" panose="02020603050405020304" pitchFamily="18" charset="0"/>
              </a:rPr>
              <a:t> de dados </a:t>
            </a:r>
            <a:r>
              <a:rPr lang="en-US" altLang="en-US" sz="2400" dirty="0" err="1">
                <a:latin typeface="Times New Roman" panose="02020603050405020304" pitchFamily="18" charset="0"/>
                <a:cs typeface="Times New Roman" panose="02020603050405020304" pitchFamily="18" charset="0"/>
              </a:rPr>
              <a:t>são</a:t>
            </a:r>
            <a:r>
              <a:rPr lang="en-US" altLang="en-US" sz="2400" dirty="0">
                <a:latin typeface="Times New Roman" panose="02020603050405020304" pitchFamily="18" charset="0"/>
                <a:cs typeface="Times New Roman" panose="02020603050405020304" pitchFamily="18" charset="0"/>
              </a:rPr>
              <a:t>:</a:t>
            </a:r>
          </a:p>
          <a:p>
            <a:pPr lvl="1" algn="just"/>
            <a:r>
              <a:rPr lang="en-US" altLang="en-US" b="1" dirty="0" err="1">
                <a:latin typeface="Times New Roman" panose="02020603050405020304" pitchFamily="18" charset="0"/>
                <a:cs typeface="Times New Roman" panose="02020603050405020304" pitchFamily="18" charset="0"/>
              </a:rPr>
              <a:t>Especificações</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máximas</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absolutas</a:t>
            </a:r>
            <a:endParaRPr lang="en-US" altLang="en-US" b="1" dirty="0">
              <a:latin typeface="Times New Roman" panose="02020603050405020304" pitchFamily="18" charset="0"/>
              <a:cs typeface="Times New Roman" panose="02020603050405020304" pitchFamily="18" charset="0"/>
            </a:endParaRPr>
          </a:p>
          <a:p>
            <a:pPr lvl="1" algn="just"/>
            <a:r>
              <a:rPr lang="en-US" altLang="en-US" b="1" dirty="0" err="1">
                <a:latin typeface="Times New Roman" panose="02020603050405020304" pitchFamily="18" charset="0"/>
                <a:cs typeface="Times New Roman" panose="02020603050405020304" pitchFamily="18" charset="0"/>
              </a:rPr>
              <a:t>Características</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elétricas</a:t>
            </a:r>
            <a:endParaRPr lang="en-US" altLang="en-US" b="1" dirty="0">
              <a:latin typeface="Times New Roman" panose="02020603050405020304" pitchFamily="18" charset="0"/>
              <a:cs typeface="Times New Roman" panose="02020603050405020304" pitchFamily="18" charset="0"/>
            </a:endParaRPr>
          </a:p>
          <a:p>
            <a:pPr lvl="1" algn="just"/>
            <a:r>
              <a:rPr lang="en-US" altLang="en-US" b="1" dirty="0" err="1">
                <a:latin typeface="Times New Roman" panose="02020603050405020304" pitchFamily="18" charset="0"/>
                <a:cs typeface="Times New Roman" panose="02020603050405020304" pitchFamily="18" charset="0"/>
              </a:rPr>
              <a:t>Desempenho</a:t>
            </a:r>
            <a:endParaRPr lang="en-US" altLang="en-US" b="1" dirty="0">
              <a:latin typeface="Times New Roman" panose="02020603050405020304" pitchFamily="18" charset="0"/>
              <a:cs typeface="Times New Roman" panose="02020603050405020304" pitchFamily="18" charset="0"/>
            </a:endParaRPr>
          </a:p>
          <a:p>
            <a:endParaRPr lang="pt-BR" dirty="0"/>
          </a:p>
        </p:txBody>
      </p:sp>
      <p:sp>
        <p:nvSpPr>
          <p:cNvPr id="4" name="Footer Placeholder 3">
            <a:extLst>
              <a:ext uri="{FF2B5EF4-FFF2-40B4-BE49-F238E27FC236}">
                <a16:creationId xmlns:a16="http://schemas.microsoft.com/office/drawing/2014/main" id="{6A444E34-1C67-4D20-9A26-3D1CE721D59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67CCA195-747D-4346-A9B1-333193935B80}"/>
              </a:ext>
            </a:extLst>
          </p:cNvPr>
          <p:cNvSpPr>
            <a:spLocks noGrp="1"/>
          </p:cNvSpPr>
          <p:nvPr>
            <p:ph type="sldNum" sz="quarter" idx="12"/>
          </p:nvPr>
        </p:nvSpPr>
        <p:spPr/>
        <p:txBody>
          <a:bodyPr/>
          <a:lstStyle/>
          <a:p>
            <a:fld id="{D70E266F-DC34-4EBC-B26B-29CFE51B5C59}" type="slidenum">
              <a:rPr lang="en-US" altLang="en-US" smtClean="0"/>
              <a:pPr/>
              <a:t>114</a:t>
            </a:fld>
            <a:endParaRPr lang="en-US" altLang="en-US"/>
          </a:p>
        </p:txBody>
      </p:sp>
    </p:spTree>
    <p:extLst>
      <p:ext uri="{BB962C8B-B14F-4D97-AF65-F5344CB8AC3E}">
        <p14:creationId xmlns:p14="http://schemas.microsoft.com/office/powerpoint/2010/main" val="32038692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F00B-070D-461C-B664-52A80F6B09BF}"/>
              </a:ext>
            </a:extLst>
          </p:cNvPr>
          <p:cNvSpPr>
            <a:spLocks noGrp="1"/>
          </p:cNvSpPr>
          <p:nvPr>
            <p:ph type="title"/>
          </p:nvPr>
        </p:nvSpPr>
        <p:spPr/>
        <p:txBody>
          <a:bodyPr/>
          <a:lstStyle/>
          <a:p>
            <a:r>
              <a:rPr lang="pt-BR" dirty="0"/>
              <a:t>Especificações máximas absolutas</a:t>
            </a:r>
          </a:p>
        </p:txBody>
      </p:sp>
      <p:sp>
        <p:nvSpPr>
          <p:cNvPr id="8" name="Content Placeholder 7">
            <a:extLst>
              <a:ext uri="{FF2B5EF4-FFF2-40B4-BE49-F238E27FC236}">
                <a16:creationId xmlns:a16="http://schemas.microsoft.com/office/drawing/2014/main" id="{70B35066-8040-4F65-8337-541AE2548973}"/>
              </a:ext>
            </a:extLst>
          </p:cNvPr>
          <p:cNvSpPr>
            <a:spLocks noGrp="1"/>
          </p:cNvSpPr>
          <p:nvPr>
            <p:ph idx="1"/>
          </p:nvPr>
        </p:nvSpPr>
        <p:spPr/>
        <p:txBody>
          <a:bodyPr/>
          <a:lstStyle/>
          <a:p>
            <a:r>
              <a:rPr lang="en-US" altLang="en-US" sz="2800" dirty="0" err="1">
                <a:solidFill>
                  <a:srgbClr val="000000"/>
                </a:solidFill>
                <a:latin typeface="Times New Roman" panose="02020603050405020304" pitchFamily="18" charset="0"/>
                <a:cs typeface="Times New Roman" panose="02020603050405020304" pitchFamily="18" charset="0"/>
              </a:rPr>
              <a:t>Estas</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são</a:t>
            </a:r>
            <a:r>
              <a:rPr lang="en-US" altLang="en-US" sz="2800" dirty="0">
                <a:solidFill>
                  <a:srgbClr val="000000"/>
                </a:solidFill>
                <a:latin typeface="Times New Roman" panose="02020603050405020304" pitchFamily="18" charset="0"/>
                <a:cs typeface="Times New Roman" panose="02020603050405020304" pitchFamily="18" charset="0"/>
              </a:rPr>
              <a:t> as </a:t>
            </a:r>
            <a:r>
              <a:rPr lang="en-US" altLang="en-US" sz="2800" dirty="0" err="1">
                <a:solidFill>
                  <a:srgbClr val="000000"/>
                </a:solidFill>
                <a:latin typeface="Times New Roman" panose="02020603050405020304" pitchFamily="18" charset="0"/>
                <a:cs typeface="Times New Roman" panose="02020603050405020304" pitchFamily="18" charset="0"/>
              </a:rPr>
              <a:t>espeficações</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máximas</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err="1">
                <a:solidFill>
                  <a:srgbClr val="000000"/>
                </a:solidFill>
                <a:latin typeface="Times New Roman" panose="02020603050405020304" pitchFamily="18" charset="0"/>
                <a:cs typeface="Times New Roman" panose="02020603050405020304" pitchFamily="18" charset="0"/>
              </a:rPr>
              <a:t>comuns</a:t>
            </a:r>
            <a:r>
              <a:rPr lang="en-US" altLang="en-US" sz="2800" dirty="0">
                <a:solidFill>
                  <a:srgbClr val="000000"/>
                </a:solidFill>
                <a:latin typeface="Times New Roman" panose="02020603050405020304" pitchFamily="18" charset="0"/>
                <a:cs typeface="Times New Roman" panose="02020603050405020304" pitchFamily="18" charset="0"/>
              </a:rPr>
              <a:t> para o amp-op.</a:t>
            </a:r>
            <a:endParaRPr lang="pt-BR" dirty="0"/>
          </a:p>
        </p:txBody>
      </p:sp>
      <p:sp>
        <p:nvSpPr>
          <p:cNvPr id="5" name="Footer Placeholder 4">
            <a:extLst>
              <a:ext uri="{FF2B5EF4-FFF2-40B4-BE49-F238E27FC236}">
                <a16:creationId xmlns:a16="http://schemas.microsoft.com/office/drawing/2014/main" id="{19A9BD17-108E-47C8-B98C-CC36BE587E5F}"/>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CE782D9D-46FC-410B-BA2F-B63F61F40BB4}"/>
              </a:ext>
            </a:extLst>
          </p:cNvPr>
          <p:cNvSpPr>
            <a:spLocks noGrp="1"/>
          </p:cNvSpPr>
          <p:nvPr>
            <p:ph type="sldNum" sz="quarter" idx="12"/>
          </p:nvPr>
        </p:nvSpPr>
        <p:spPr/>
        <p:txBody>
          <a:bodyPr/>
          <a:lstStyle/>
          <a:p>
            <a:fld id="{48BF32D8-1DE8-449E-9DAA-0E19DCA81A04}" type="slidenum">
              <a:rPr lang="en-US" altLang="en-US" smtClean="0"/>
              <a:pPr/>
              <a:t>115</a:t>
            </a:fld>
            <a:endParaRPr lang="en-US" altLang="en-US"/>
          </a:p>
        </p:txBody>
      </p:sp>
      <p:pic>
        <p:nvPicPr>
          <p:cNvPr id="7" name="Picture 5">
            <a:extLst>
              <a:ext uri="{FF2B5EF4-FFF2-40B4-BE49-F238E27FC236}">
                <a16:creationId xmlns:a16="http://schemas.microsoft.com/office/drawing/2014/main" id="{39339628-58CD-4105-9444-37AED5C2AB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778"/>
          <a:stretch/>
        </p:blipFill>
        <p:spPr bwMode="auto">
          <a:xfrm>
            <a:off x="2088823" y="2825684"/>
            <a:ext cx="73691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8980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9F42-2CE0-442C-A3EA-3B11CAD46EA4}"/>
              </a:ext>
            </a:extLst>
          </p:cNvPr>
          <p:cNvSpPr>
            <a:spLocks noGrp="1"/>
          </p:cNvSpPr>
          <p:nvPr>
            <p:ph type="title"/>
          </p:nvPr>
        </p:nvSpPr>
        <p:spPr/>
        <p:txBody>
          <a:bodyPr/>
          <a:lstStyle/>
          <a:p>
            <a:r>
              <a:rPr lang="pt-BR" dirty="0"/>
              <a:t>Especificações elétricas</a:t>
            </a:r>
          </a:p>
        </p:txBody>
      </p:sp>
      <p:sp>
        <p:nvSpPr>
          <p:cNvPr id="4" name="Footer Placeholder 3">
            <a:extLst>
              <a:ext uri="{FF2B5EF4-FFF2-40B4-BE49-F238E27FC236}">
                <a16:creationId xmlns:a16="http://schemas.microsoft.com/office/drawing/2014/main" id="{57537924-0A4C-4A19-8C49-0F398B550D8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03C21534-13D8-49FB-B87B-64BA024902E3}"/>
              </a:ext>
            </a:extLst>
          </p:cNvPr>
          <p:cNvSpPr>
            <a:spLocks noGrp="1"/>
          </p:cNvSpPr>
          <p:nvPr>
            <p:ph type="sldNum" sz="quarter" idx="12"/>
          </p:nvPr>
        </p:nvSpPr>
        <p:spPr/>
        <p:txBody>
          <a:bodyPr/>
          <a:lstStyle/>
          <a:p>
            <a:fld id="{D70E266F-DC34-4EBC-B26B-29CFE51B5C59}" type="slidenum">
              <a:rPr lang="en-US" altLang="en-US" smtClean="0"/>
              <a:pPr/>
              <a:t>116</a:t>
            </a:fld>
            <a:endParaRPr lang="en-US" altLang="en-US"/>
          </a:p>
        </p:txBody>
      </p:sp>
      <p:pic>
        <p:nvPicPr>
          <p:cNvPr id="6" name="Content Placeholder 5">
            <a:extLst>
              <a:ext uri="{FF2B5EF4-FFF2-40B4-BE49-F238E27FC236}">
                <a16:creationId xmlns:a16="http://schemas.microsoft.com/office/drawing/2014/main" id="{C62BE5C9-A27A-4B0A-B1E1-F22E900BE5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428" y="1825625"/>
            <a:ext cx="1094266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12924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27A0-ABA8-4552-B838-8F3B3357922B}"/>
              </a:ext>
            </a:extLst>
          </p:cNvPr>
          <p:cNvSpPr>
            <a:spLocks noGrp="1"/>
          </p:cNvSpPr>
          <p:nvPr>
            <p:ph type="title"/>
          </p:nvPr>
        </p:nvSpPr>
        <p:spPr/>
        <p:txBody>
          <a:bodyPr/>
          <a:lstStyle/>
          <a:p>
            <a:r>
              <a:rPr lang="pt-BR" dirty="0" err="1"/>
              <a:t>cmrr</a:t>
            </a:r>
            <a:endParaRPr lang="pt-BR" dirty="0"/>
          </a:p>
        </p:txBody>
      </p:sp>
      <p:sp>
        <p:nvSpPr>
          <p:cNvPr id="3" name="Content Placeholder 2">
            <a:extLst>
              <a:ext uri="{FF2B5EF4-FFF2-40B4-BE49-F238E27FC236}">
                <a16:creationId xmlns:a16="http://schemas.microsoft.com/office/drawing/2014/main" id="{D06B36A0-EB2E-4DAB-83B4-6FA7AC09D077}"/>
              </a:ext>
            </a:extLst>
          </p:cNvPr>
          <p:cNvSpPr>
            <a:spLocks noGrp="1"/>
          </p:cNvSpPr>
          <p:nvPr>
            <p:ph sz="half" idx="1"/>
          </p:nvPr>
        </p:nvSpPr>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Uma taxa que é </a:t>
            </a:r>
            <a:r>
              <a:rPr lang="en-US" altLang="en-US" sz="2400" dirty="0" err="1">
                <a:latin typeface="Times New Roman" panose="02020603050405020304" pitchFamily="18" charset="0"/>
                <a:cs typeface="Times New Roman" panose="02020603050405020304" pitchFamily="18" charset="0"/>
              </a:rPr>
              <a:t>única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aos</a:t>
            </a:r>
            <a:r>
              <a:rPr lang="en-US" altLang="en-US" sz="2400" dirty="0">
                <a:latin typeface="Times New Roman" panose="02020603050405020304" pitchFamily="18" charset="0"/>
                <a:cs typeface="Times New Roman" panose="02020603050405020304" pitchFamily="18" charset="0"/>
              </a:rPr>
              <a:t> amp-ops é a </a:t>
            </a:r>
            <a:r>
              <a:rPr lang="en-US" altLang="en-US" sz="2400" b="1" dirty="0">
                <a:latin typeface="Times New Roman" panose="02020603050405020304" pitchFamily="18" charset="0"/>
                <a:cs typeface="Times New Roman" panose="02020603050405020304" pitchFamily="18" charset="0"/>
              </a:rPr>
              <a:t>CMRR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ou</a:t>
            </a:r>
            <a:r>
              <a:rPr lang="en-US" altLang="en-US" sz="2400"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razão</a:t>
            </a:r>
            <a:r>
              <a:rPr lang="en-US" altLang="en-US" sz="2400" b="1" dirty="0">
                <a:latin typeface="Times New Roman" panose="02020603050405020304" pitchFamily="18" charset="0"/>
                <a:cs typeface="Times New Roman" panose="02020603050405020304" pitchFamily="18" charset="0"/>
              </a:rPr>
              <a:t> de </a:t>
            </a:r>
            <a:r>
              <a:rPr lang="en-US" altLang="en-US" sz="2400" b="1" dirty="0" err="1">
                <a:latin typeface="Times New Roman" panose="02020603050405020304" pitchFamily="18" charset="0"/>
                <a:cs typeface="Times New Roman" panose="02020603050405020304" pitchFamily="18" charset="0"/>
              </a:rPr>
              <a:t>rejeição</a:t>
            </a:r>
            <a:r>
              <a:rPr lang="en-US" altLang="en-US" sz="2400" b="1" dirty="0">
                <a:latin typeface="Times New Roman" panose="02020603050405020304" pitchFamily="18" charset="0"/>
                <a:cs typeface="Times New Roman" panose="02020603050405020304" pitchFamily="18" charset="0"/>
              </a:rPr>
              <a:t> de modo </a:t>
            </a:r>
            <a:r>
              <a:rPr lang="en-US" altLang="en-US" sz="2400" b="1" dirty="0" err="1">
                <a:latin typeface="Times New Roman" panose="02020603050405020304" pitchFamily="18" charset="0"/>
                <a:cs typeface="Times New Roman" panose="02020603050405020304" pitchFamily="18" charset="0"/>
              </a:rPr>
              <a:t>comum</a:t>
            </a:r>
            <a:r>
              <a:rPr lang="en-US" altLang="en-US" sz="2400" dirty="0">
                <a:latin typeface="Times New Roman" panose="02020603050405020304" pitchFamily="18" charset="0"/>
                <a:cs typeface="Times New Roman" panose="02020603050405020304" pitchFamily="18" charset="0"/>
              </a:rPr>
              <a:t>.</a:t>
            </a:r>
          </a:p>
          <a:p>
            <a:pPr algn="just"/>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Pelo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fato</a:t>
            </a:r>
            <a:r>
              <a:rPr lang="en-US" altLang="en-US" sz="2400" dirty="0">
                <a:latin typeface="Times New Roman" panose="02020603050405020304" pitchFamily="18" charset="0"/>
                <a:cs typeface="Times New Roman" panose="02020603050405020304" pitchFamily="18" charset="0"/>
              </a:rPr>
              <a:t> de o amp-op </a:t>
            </a:r>
            <a:r>
              <a:rPr lang="en-US" altLang="en-US" sz="2400" dirty="0" err="1">
                <a:latin typeface="Times New Roman" panose="02020603050405020304" pitchFamily="18" charset="0"/>
                <a:cs typeface="Times New Roman" panose="02020603050405020304" pitchFamily="18" charset="0"/>
              </a:rPr>
              <a:t>ter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duas</a:t>
            </a:r>
            <a:r>
              <a:rPr lang="en-US" altLang="en-US" sz="2400" dirty="0">
                <a:latin typeface="Times New Roman" panose="02020603050405020304" pitchFamily="18" charset="0"/>
                <a:cs typeface="Times New Roman" panose="02020603050405020304" pitchFamily="18" charset="0"/>
              </a:rPr>
              <a:t> entradas que </a:t>
            </a:r>
            <a:r>
              <a:rPr lang="en-US" altLang="en-US" sz="2400" dirty="0" err="1">
                <a:latin typeface="Times New Roman" panose="02020603050405020304" pitchFamily="18" charset="0"/>
                <a:cs typeface="Times New Roman" panose="02020603050405020304" pitchFamily="18" charset="0"/>
              </a:rPr>
              <a:t>são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opostas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fase</a:t>
            </a:r>
            <a:r>
              <a:rPr lang="en-US" altLang="en-US" sz="2400" dirty="0">
                <a:latin typeface="Times New Roman" panose="02020603050405020304" pitchFamily="18" charset="0"/>
                <a:cs typeface="Times New Roman" panose="02020603050405020304" pitchFamily="18" charset="0"/>
              </a:rPr>
              <a:t> (entrada </a:t>
            </a:r>
            <a:r>
              <a:rPr lang="en-US" altLang="en-US" sz="2400" dirty="0" err="1">
                <a:latin typeface="Times New Roman" panose="02020603050405020304" pitchFamily="18" charset="0"/>
                <a:cs typeface="Times New Roman" panose="02020603050405020304" pitchFamily="18" charset="0"/>
              </a:rPr>
              <a:t>inversora</a:t>
            </a:r>
            <a:r>
              <a:rPr lang="en-US" altLang="en-US" sz="2400" dirty="0">
                <a:latin typeface="Times New Roman" panose="02020603050405020304" pitchFamily="18" charset="0"/>
                <a:cs typeface="Times New Roman" panose="02020603050405020304" pitchFamily="18" charset="0"/>
              </a:rPr>
              <a:t> e entrada </a:t>
            </a:r>
            <a:r>
              <a:rPr lang="en-US" altLang="en-US" sz="2400" dirty="0" err="1">
                <a:latin typeface="Times New Roman" panose="02020603050405020304" pitchFamily="18" charset="0"/>
                <a:cs typeface="Times New Roman" panose="02020603050405020304" pitchFamily="18" charset="0"/>
              </a:rPr>
              <a:t>não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inversora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qualquer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sinal</a:t>
            </a:r>
            <a:r>
              <a:rPr lang="en-US" altLang="en-US" sz="2400" dirty="0">
                <a:latin typeface="Times New Roman" panose="02020603050405020304" pitchFamily="18" charset="0"/>
                <a:cs typeface="Times New Roman" panose="02020603050405020304" pitchFamily="18" charset="0"/>
              </a:rPr>
              <a:t> que </a:t>
            </a:r>
            <a:r>
              <a:rPr lang="en-US" altLang="en-US" sz="2400" dirty="0" err="1">
                <a:latin typeface="Times New Roman" panose="02020603050405020304" pitchFamily="18" charset="0"/>
                <a:cs typeface="Times New Roman" panose="02020603050405020304" pitchFamily="18" charset="0"/>
              </a:rPr>
              <a:t>seja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comum</a:t>
            </a:r>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ambas</a:t>
            </a:r>
            <a:r>
              <a:rPr lang="en-US" altLang="en-US" sz="2400" dirty="0">
                <a:latin typeface="Times New Roman" panose="02020603050405020304" pitchFamily="18" charset="0"/>
                <a:cs typeface="Times New Roman" panose="02020603050405020304" pitchFamily="18" charset="0"/>
              </a:rPr>
              <a:t> as entradas </a:t>
            </a:r>
            <a:r>
              <a:rPr lang="en-US" altLang="en-US" sz="2400" dirty="0" err="1">
                <a:latin typeface="Times New Roman" panose="02020603050405020304" pitchFamily="18" charset="0"/>
                <a:cs typeface="Times New Roman" panose="02020603050405020304" pitchFamily="18" charset="0"/>
              </a:rPr>
              <a:t>será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cancelado</a:t>
            </a:r>
            <a:r>
              <a:rPr lang="en-US" altLang="en-US" sz="2400" dirty="0">
                <a:latin typeface="Times New Roman" panose="02020603050405020304" pitchFamily="18" charset="0"/>
                <a:cs typeface="Times New Roman" panose="02020603050405020304" pitchFamily="18" charset="0"/>
              </a:rPr>
              <a:t>. </a:t>
            </a:r>
          </a:p>
          <a:p>
            <a:pPr algn="just"/>
            <a:r>
              <a:rPr lang="en-US" altLang="en-US" sz="2400" dirty="0">
                <a:latin typeface="Times New Roman" panose="02020603050405020304" pitchFamily="18" charset="0"/>
                <a:cs typeface="Times New Roman" panose="02020603050405020304" pitchFamily="18" charset="0"/>
              </a:rPr>
              <a:t> A CMRR do amp-op é </a:t>
            </a:r>
            <a:r>
              <a:rPr lang="en-US" altLang="en-US" sz="2400" dirty="0" err="1">
                <a:latin typeface="Times New Roman" panose="02020603050405020304" pitchFamily="18" charset="0"/>
                <a:cs typeface="Times New Roman" panose="02020603050405020304" pitchFamily="18" charset="0"/>
              </a:rPr>
              <a:t>uma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medida</a:t>
            </a:r>
            <a:r>
              <a:rPr lang="en-US" altLang="en-US" sz="2400" dirty="0">
                <a:latin typeface="Times New Roman" panose="02020603050405020304" pitchFamily="18" charset="0"/>
                <a:cs typeface="Times New Roman" panose="02020603050405020304" pitchFamily="18" charset="0"/>
              </a:rPr>
              <a:t> da </a:t>
            </a:r>
            <a:r>
              <a:rPr lang="en-US" altLang="en-US" sz="2400" dirty="0" err="1">
                <a:latin typeface="Times New Roman" panose="02020603050405020304" pitchFamily="18" charset="0"/>
                <a:cs typeface="Times New Roman" panose="02020603050405020304" pitchFamily="18" charset="0"/>
              </a:rPr>
              <a:t>capacidade</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cancelar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sinais</a:t>
            </a:r>
            <a:r>
              <a:rPr lang="en-US" altLang="en-US" sz="2400" dirty="0">
                <a:latin typeface="Times New Roman" panose="02020603050405020304" pitchFamily="18" charset="0"/>
                <a:cs typeface="Times New Roman" panose="02020603050405020304" pitchFamily="18" charset="0"/>
              </a:rPr>
              <a:t> de modo </a:t>
            </a:r>
            <a:r>
              <a:rPr lang="en-US" altLang="en-US" sz="2400" dirty="0" err="1">
                <a:latin typeface="Times New Roman" panose="02020603050405020304" pitchFamily="18" charset="0"/>
                <a:cs typeface="Times New Roman" panose="02020603050405020304" pitchFamily="18" charset="0"/>
              </a:rPr>
              <a:t>comum</a:t>
            </a:r>
            <a:r>
              <a:rPr lang="en-US" altLang="en-US" sz="2400" dirty="0">
                <a:latin typeface="Times New Roman" panose="02020603050405020304" pitchFamily="18" charset="0"/>
                <a:cs typeface="Times New Roman" panose="02020603050405020304" pitchFamily="18" charset="0"/>
              </a:rPr>
              <a:t>.</a:t>
            </a:r>
          </a:p>
          <a:p>
            <a:endParaRPr lang="pt-BR" sz="2000" dirty="0"/>
          </a:p>
        </p:txBody>
      </p:sp>
      <p:sp>
        <p:nvSpPr>
          <p:cNvPr id="4" name="Footer Placeholder 3">
            <a:extLst>
              <a:ext uri="{FF2B5EF4-FFF2-40B4-BE49-F238E27FC236}">
                <a16:creationId xmlns:a16="http://schemas.microsoft.com/office/drawing/2014/main" id="{6A444E34-1C67-4D20-9A26-3D1CE721D59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67CCA195-747D-4346-A9B1-333193935B80}"/>
              </a:ext>
            </a:extLst>
          </p:cNvPr>
          <p:cNvSpPr>
            <a:spLocks noGrp="1"/>
          </p:cNvSpPr>
          <p:nvPr>
            <p:ph type="sldNum" sz="quarter" idx="12"/>
          </p:nvPr>
        </p:nvSpPr>
        <p:spPr/>
        <p:txBody>
          <a:bodyPr/>
          <a:lstStyle/>
          <a:p>
            <a:fld id="{D70E266F-DC34-4EBC-B26B-29CFE51B5C59}" type="slidenum">
              <a:rPr lang="en-US" altLang="en-US" smtClean="0"/>
              <a:pPr/>
              <a:t>117</a:t>
            </a:fld>
            <a:endParaRPr lang="en-US" altLang="en-US"/>
          </a:p>
        </p:txBody>
      </p:sp>
      <p:pic>
        <p:nvPicPr>
          <p:cNvPr id="23554" name="Picture 2" descr="Imagem relacionada">
            <a:extLst>
              <a:ext uri="{FF2B5EF4-FFF2-40B4-BE49-F238E27FC236}">
                <a16:creationId xmlns:a16="http://schemas.microsoft.com/office/drawing/2014/main" id="{2785CDD8-118E-4419-92E9-7358132B0D6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85506" y="1280433"/>
            <a:ext cx="5232956" cy="32444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85EF690B-F68C-4D91-BFDE-AD7B91FE1ED5}"/>
                  </a:ext>
                </a:extLst>
              </p:cNvPr>
              <p:cNvSpPr txBox="1">
                <a:spLocks/>
              </p:cNvSpPr>
              <p:nvPr/>
            </p:nvSpPr>
            <p:spPr>
              <a:xfrm>
                <a:off x="6172202" y="4524866"/>
                <a:ext cx="5181600" cy="2014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𝐶𝑀𝑅𝑅</m:t>
                      </m:r>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𝐴</m:t>
                              </m:r>
                            </m:e>
                            <m:sub>
                              <m:r>
                                <a:rPr lang="pt-BR" sz="2000" b="0" i="1" smtClean="0">
                                  <a:latin typeface="Cambria Math" panose="02040503050406030204" pitchFamily="18" charset="0"/>
                                </a:rPr>
                                <m:t>𝑑</m:t>
                              </m:r>
                            </m:sub>
                          </m:sSub>
                        </m:num>
                        <m:den>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𝐴</m:t>
                              </m:r>
                            </m:e>
                            <m:sub>
                              <m:r>
                                <a:rPr lang="pt-BR" sz="2000" b="0" i="1" smtClean="0">
                                  <a:latin typeface="Cambria Math" panose="02040503050406030204" pitchFamily="18" charset="0"/>
                                </a:rPr>
                                <m:t>𝑐</m:t>
                              </m:r>
                            </m:sub>
                          </m:sSub>
                        </m:den>
                      </m:f>
                    </m:oMath>
                  </m:oMathPara>
                </a14:m>
                <a:endParaRPr lang="pt-BR" sz="2000" dirty="0"/>
              </a:p>
              <a:p>
                <a:pPr marL="0" indent="0">
                  <a:buNone/>
                </a:pPr>
                <a:r>
                  <a:rPr lang="pt-BR" sz="2000" dirty="0"/>
                  <a:t>Em termos logarítmicos temos:</a:t>
                </a:r>
              </a:p>
              <a:p>
                <a:pPr marL="0" indent="0">
                  <a:buNone/>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𝐶𝑀𝑅𝑅</m:t>
                      </m:r>
                      <m:d>
                        <m:dPr>
                          <m:ctrlPr>
                            <a:rPr lang="pt-BR" sz="2000" b="0" i="1" smtClean="0">
                              <a:latin typeface="Cambria Math" panose="02040503050406030204" pitchFamily="18" charset="0"/>
                            </a:rPr>
                          </m:ctrlPr>
                        </m:dPr>
                        <m:e>
                          <m:r>
                            <m:rPr>
                              <m:sty m:val="p"/>
                            </m:rPr>
                            <a:rPr lang="pt-BR" sz="2000" b="0" i="0" smtClean="0">
                              <a:latin typeface="Cambria Math" panose="02040503050406030204" pitchFamily="18" charset="0"/>
                            </a:rPr>
                            <m:t>log</m:t>
                          </m:r>
                        </m:e>
                      </m:d>
                      <m:r>
                        <a:rPr lang="pt-BR" sz="2000" b="0" i="0" smtClean="0">
                          <a:latin typeface="Cambria Math" panose="02040503050406030204" pitchFamily="18" charset="0"/>
                        </a:rPr>
                        <m:t>=20</m:t>
                      </m:r>
                      <m:func>
                        <m:funcPr>
                          <m:ctrlPr>
                            <a:rPr lang="pt-BR" sz="2000" b="0" i="1" smtClean="0">
                              <a:latin typeface="Cambria Math" panose="02040503050406030204" pitchFamily="18" charset="0"/>
                            </a:rPr>
                          </m:ctrlPr>
                        </m:funcPr>
                        <m:fName>
                          <m:sSub>
                            <m:sSubPr>
                              <m:ctrlPr>
                                <a:rPr lang="pt-BR" sz="2000" b="0" i="1" smtClean="0">
                                  <a:latin typeface="Cambria Math" panose="02040503050406030204" pitchFamily="18" charset="0"/>
                                </a:rPr>
                              </m:ctrlPr>
                            </m:sSubPr>
                            <m:e>
                              <m:r>
                                <m:rPr>
                                  <m:sty m:val="p"/>
                                </m:rPr>
                                <a:rPr lang="pt-BR" sz="2000" b="0" i="0" smtClean="0">
                                  <a:latin typeface="Cambria Math" panose="02040503050406030204" pitchFamily="18" charset="0"/>
                                </a:rPr>
                                <m:t>log</m:t>
                              </m:r>
                            </m:e>
                            <m:sub>
                              <m:r>
                                <a:rPr lang="pt-BR" sz="2000" b="0" i="1" smtClean="0">
                                  <a:latin typeface="Cambria Math" panose="02040503050406030204" pitchFamily="18" charset="0"/>
                                </a:rPr>
                                <m:t>10</m:t>
                              </m:r>
                            </m:sub>
                          </m:sSub>
                        </m:fName>
                        <m:e>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𝐴</m:t>
                                  </m:r>
                                </m:e>
                                <m:sub>
                                  <m:r>
                                    <a:rPr lang="pt-BR" sz="2000" i="1">
                                      <a:latin typeface="Cambria Math" panose="02040503050406030204" pitchFamily="18" charset="0"/>
                                    </a:rPr>
                                    <m:t>𝑑</m:t>
                                  </m:r>
                                </m:sub>
                              </m:sSub>
                            </m:num>
                            <m:den>
                              <m:sSub>
                                <m:sSubPr>
                                  <m:ctrlPr>
                                    <a:rPr lang="pt-BR" sz="2000" i="1">
                                      <a:latin typeface="Cambria Math" panose="02040503050406030204" pitchFamily="18" charset="0"/>
                                    </a:rPr>
                                  </m:ctrlPr>
                                </m:sSubPr>
                                <m:e>
                                  <m:r>
                                    <a:rPr lang="pt-BR" sz="2000" i="1">
                                      <a:latin typeface="Cambria Math" panose="02040503050406030204" pitchFamily="18" charset="0"/>
                                    </a:rPr>
                                    <m:t>𝐴</m:t>
                                  </m:r>
                                </m:e>
                                <m:sub>
                                  <m:r>
                                    <a:rPr lang="pt-BR" sz="2000" i="1">
                                      <a:latin typeface="Cambria Math" panose="02040503050406030204" pitchFamily="18" charset="0"/>
                                    </a:rPr>
                                    <m:t>𝑐</m:t>
                                  </m:r>
                                </m:sub>
                              </m:sSub>
                            </m:den>
                          </m:f>
                        </m:e>
                      </m:func>
                      <m:r>
                        <a:rPr lang="pt-BR" sz="2000" b="0" i="0" smtClean="0">
                          <a:latin typeface="Cambria Math" panose="02040503050406030204" pitchFamily="18" charset="0"/>
                        </a:rPr>
                        <m:t>(</m:t>
                      </m:r>
                      <m:r>
                        <m:rPr>
                          <m:sty m:val="p"/>
                        </m:rPr>
                        <a:rPr lang="pt-BR" sz="2000" b="0" i="0" smtClean="0">
                          <a:latin typeface="Cambria Math" panose="02040503050406030204" pitchFamily="18" charset="0"/>
                        </a:rPr>
                        <m:t>dB</m:t>
                      </m:r>
                      <m:r>
                        <a:rPr lang="pt-BR" sz="2000" b="0" i="0" smtClean="0">
                          <a:latin typeface="Cambria Math" panose="02040503050406030204" pitchFamily="18" charset="0"/>
                        </a:rPr>
                        <m:t>)</m:t>
                      </m:r>
                    </m:oMath>
                  </m:oMathPara>
                </a14:m>
                <a:endParaRPr lang="pt-BR" sz="2000" dirty="0"/>
              </a:p>
            </p:txBody>
          </p:sp>
        </mc:Choice>
        <mc:Fallback xmlns="">
          <p:sp>
            <p:nvSpPr>
              <p:cNvPr id="9" name="Content Placeholder 2">
                <a:extLst>
                  <a:ext uri="{FF2B5EF4-FFF2-40B4-BE49-F238E27FC236}">
                    <a16:creationId xmlns:a16="http://schemas.microsoft.com/office/drawing/2014/main" id="{85EF690B-F68C-4D91-BFDE-AD7B91FE1ED5}"/>
                  </a:ext>
                </a:extLst>
              </p:cNvPr>
              <p:cNvSpPr txBox="1">
                <a:spLocks noRot="1" noChangeAspect="1" noMove="1" noResize="1" noEditPoints="1" noAdjustHandles="1" noChangeArrowheads="1" noChangeShapeType="1" noTextEdit="1"/>
              </p:cNvSpPr>
              <p:nvPr/>
            </p:nvSpPr>
            <p:spPr>
              <a:xfrm>
                <a:off x="6172202" y="4524866"/>
                <a:ext cx="5181600" cy="2014046"/>
              </a:xfrm>
              <a:prstGeom prst="rect">
                <a:avLst/>
              </a:prstGeom>
              <a:blipFill>
                <a:blip r:embed="rId3"/>
                <a:stretch>
                  <a:fillRect l="-1294"/>
                </a:stretch>
              </a:blipFill>
            </p:spPr>
            <p:txBody>
              <a:bodyPr/>
              <a:lstStyle/>
              <a:p>
                <a:r>
                  <a:rPr lang="pt-BR">
                    <a:noFill/>
                  </a:rPr>
                  <a:t> </a:t>
                </a:r>
              </a:p>
            </p:txBody>
          </p:sp>
        </mc:Fallback>
      </mc:AlternateContent>
    </p:spTree>
    <p:extLst>
      <p:ext uri="{BB962C8B-B14F-4D97-AF65-F5344CB8AC3E}">
        <p14:creationId xmlns:p14="http://schemas.microsoft.com/office/powerpoint/2010/main" val="29893487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a:extLst>
              <a:ext uri="{FF2B5EF4-FFF2-40B4-BE49-F238E27FC236}">
                <a16:creationId xmlns:a16="http://schemas.microsoft.com/office/drawing/2014/main" id="{786DB587-1097-4E67-B1F8-3EEEA2933A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61780" y="853607"/>
            <a:ext cx="6266585" cy="602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a:extLst>
              <a:ext uri="{FF2B5EF4-FFF2-40B4-BE49-F238E27FC236}">
                <a16:creationId xmlns:a16="http://schemas.microsoft.com/office/drawing/2014/main" id="{9AF7ECD3-2620-4DDC-BF5E-D6769BBBB55C}"/>
              </a:ext>
            </a:extLst>
          </p:cNvPr>
          <p:cNvSpPr>
            <a:spLocks noGrp="1"/>
          </p:cNvSpPr>
          <p:nvPr>
            <p:ph type="title"/>
          </p:nvPr>
        </p:nvSpPr>
        <p:spPr/>
        <p:txBody>
          <a:bodyPr/>
          <a:lstStyle/>
          <a:p>
            <a:r>
              <a:rPr lang="en-US" altLang="pt-BR" dirty="0" err="1"/>
              <a:t>Desempenho</a:t>
            </a:r>
            <a:r>
              <a:rPr lang="en-US" altLang="pt-BR" dirty="0"/>
              <a:t> do amp-op</a:t>
            </a:r>
            <a:endParaRPr lang="pt-BR" dirty="0"/>
          </a:p>
        </p:txBody>
      </p:sp>
      <p:sp>
        <p:nvSpPr>
          <p:cNvPr id="3" name="Content Placeholder 2">
            <a:extLst>
              <a:ext uri="{FF2B5EF4-FFF2-40B4-BE49-F238E27FC236}">
                <a16:creationId xmlns:a16="http://schemas.microsoft.com/office/drawing/2014/main" id="{D06B36A0-EB2E-4DAB-83B4-6FA7AC09D077}"/>
              </a:ext>
            </a:extLst>
          </p:cNvPr>
          <p:cNvSpPr>
            <a:spLocks noGrp="1"/>
          </p:cNvSpPr>
          <p:nvPr>
            <p:ph sz="half"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folha</a:t>
            </a:r>
            <a:r>
              <a:rPr lang="en-US" altLang="en-US" sz="2400" dirty="0">
                <a:latin typeface="Times New Roman" panose="02020603050405020304" pitchFamily="18" charset="0"/>
                <a:cs typeface="Times New Roman" panose="02020603050405020304" pitchFamily="18" charset="0"/>
              </a:rPr>
              <a:t> de dados </a:t>
            </a:r>
            <a:r>
              <a:rPr lang="en-US" altLang="en-US" sz="2400" dirty="0" err="1">
                <a:latin typeface="Times New Roman" panose="02020603050405020304" pitchFamily="18" charset="0"/>
                <a:cs typeface="Times New Roman" panose="02020603050405020304" pitchFamily="18" charset="0"/>
              </a:rPr>
              <a:t>também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incluirá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gráficos</a:t>
            </a:r>
            <a:r>
              <a:rPr lang="en-US" altLang="en-US" sz="2400" dirty="0">
                <a:latin typeface="Times New Roman" panose="02020603050405020304" pitchFamily="18" charset="0"/>
                <a:cs typeface="Times New Roman" panose="02020603050405020304" pitchFamily="18" charset="0"/>
              </a:rPr>
              <a:t> que </a:t>
            </a:r>
            <a:r>
              <a:rPr lang="en-US" altLang="en-US" sz="2400" dirty="0" err="1">
                <a:latin typeface="Times New Roman" panose="02020603050405020304" pitchFamily="18" charset="0"/>
                <a:cs typeface="Times New Roman" panose="02020603050405020304" pitchFamily="18" charset="0"/>
              </a:rPr>
              <a:t>indicam</a:t>
            </a:r>
            <a:r>
              <a:rPr lang="en-US" altLang="en-US" sz="2400" dirty="0">
                <a:latin typeface="Times New Roman" panose="02020603050405020304" pitchFamily="18" charset="0"/>
                <a:cs typeface="Times New Roman" panose="02020603050405020304" pitchFamily="18" charset="0"/>
              </a:rPr>
              <a:t> o </a:t>
            </a:r>
            <a:r>
              <a:rPr lang="en-US" altLang="en-US" sz="2400" dirty="0" err="1">
                <a:latin typeface="Times New Roman" panose="02020603050405020304" pitchFamily="18" charset="0"/>
                <a:cs typeface="Times New Roman" panose="02020603050405020304" pitchFamily="18" charset="0"/>
              </a:rPr>
              <a:t>desempenho</a:t>
            </a:r>
            <a:r>
              <a:rPr lang="en-US" altLang="en-US" sz="2400" dirty="0">
                <a:latin typeface="Times New Roman" panose="02020603050405020304" pitchFamily="18" charset="0"/>
                <a:cs typeface="Times New Roman" panose="02020603050405020304" pitchFamily="18" charset="0"/>
              </a:rPr>
              <a:t> do amp-op sob </a:t>
            </a:r>
            <a:r>
              <a:rPr lang="en-US" altLang="en-US" sz="2400" dirty="0" err="1">
                <a:latin typeface="Times New Roman" panose="02020603050405020304" pitchFamily="18" charset="0"/>
                <a:cs typeface="Times New Roman" panose="02020603050405020304" pitchFamily="18" charset="0"/>
              </a:rPr>
              <a:t>uma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ampla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gama</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condições</a:t>
            </a:r>
            <a:r>
              <a:rPr lang="en-US" altLang="en-US" sz="2400" dirty="0">
                <a:latin typeface="Times New Roman" panose="02020603050405020304" pitchFamily="18" charset="0"/>
                <a:cs typeface="Times New Roman" panose="02020603050405020304" pitchFamily="18" charset="0"/>
              </a:rPr>
              <a:t>.</a:t>
            </a:r>
          </a:p>
          <a:p>
            <a:endParaRPr lang="pt-BR" sz="2400" dirty="0"/>
          </a:p>
        </p:txBody>
      </p:sp>
      <p:sp>
        <p:nvSpPr>
          <p:cNvPr id="5" name="Slide Number Placeholder 4">
            <a:extLst>
              <a:ext uri="{FF2B5EF4-FFF2-40B4-BE49-F238E27FC236}">
                <a16:creationId xmlns:a16="http://schemas.microsoft.com/office/drawing/2014/main" id="{67CCA195-747D-4346-A9B1-333193935B80}"/>
              </a:ext>
            </a:extLst>
          </p:cNvPr>
          <p:cNvSpPr>
            <a:spLocks noGrp="1"/>
          </p:cNvSpPr>
          <p:nvPr>
            <p:ph type="sldNum" sz="quarter" idx="12"/>
          </p:nvPr>
        </p:nvSpPr>
        <p:spPr/>
        <p:txBody>
          <a:bodyPr/>
          <a:lstStyle/>
          <a:p>
            <a:fld id="{D70E266F-DC34-4EBC-B26B-29CFE51B5C59}" type="slidenum">
              <a:rPr lang="en-US" altLang="en-US" smtClean="0"/>
              <a:pPr/>
              <a:t>118</a:t>
            </a:fld>
            <a:endParaRPr lang="en-US" altLang="en-US"/>
          </a:p>
        </p:txBody>
      </p:sp>
    </p:spTree>
    <p:extLst>
      <p:ext uri="{BB962C8B-B14F-4D97-AF65-F5344CB8AC3E}">
        <p14:creationId xmlns:p14="http://schemas.microsoft.com/office/powerpoint/2010/main" val="19477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5"/>
                <a:ext cx="6627830" cy="4351338"/>
              </a:xfrm>
            </p:spPr>
            <p:txBody>
              <a:bodyPr/>
              <a:lstStyle/>
              <a:p>
                <a:pPr marL="0" indent="0">
                  <a:buNone/>
                </a:pPr>
                <a:r>
                  <a:rPr lang="pt-BR" dirty="0"/>
                  <a:t>Ex_8_14:</a:t>
                </a:r>
              </a:p>
              <a:p>
                <a:pPr marL="0" indent="0">
                  <a:buNone/>
                </a:pPr>
                <a:r>
                  <a:rPr lang="pt-BR" dirty="0"/>
                  <a:t>Escolha os valores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𝐷</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b="0" i="1" smtClean="0">
                            <a:latin typeface="Cambria Math" panose="02040503050406030204" pitchFamily="18" charset="0"/>
                          </a:rPr>
                          <m:t>𝑆</m:t>
                        </m:r>
                      </m:sub>
                    </m:sSub>
                  </m:oMath>
                </a14:m>
                <a:r>
                  <a:rPr lang="pt-BR" dirty="0"/>
                  <a:t> para que o circuito ao lado produza um ganho igual a 8 usando um valor relativamente alto de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𝑚</m:t>
                        </m:r>
                      </m:sub>
                    </m:sSub>
                  </m:oMath>
                </a14:m>
                <a:r>
                  <a:rPr lang="pt-BR" dirty="0"/>
                  <a:t> para esse dispositivo definido em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𝐺𝑆𝑄</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4</m:t>
                        </m:r>
                      </m:den>
                    </m:f>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𝑝</m:t>
                        </m:r>
                      </m:sub>
                    </m:sSub>
                  </m:oMath>
                </a14:m>
                <a:r>
                  <a:rPr lang="pt-BR" dirty="0"/>
                  <a:t> .</a:t>
                </a: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5"/>
                <a:ext cx="6627830" cy="4351338"/>
              </a:xfrm>
              <a:blipFill>
                <a:blip r:embed="rId3"/>
                <a:stretch>
                  <a:fillRect l="-1563" t="-2101" r="-147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12</a:t>
            </a:fld>
            <a:endParaRPr lang="en-US" altLang="en-US"/>
          </a:p>
        </p:txBody>
      </p:sp>
    </p:spTree>
    <p:extLst>
      <p:ext uri="{BB962C8B-B14F-4D97-AF65-F5344CB8AC3E}">
        <p14:creationId xmlns:p14="http://schemas.microsoft.com/office/powerpoint/2010/main" val="228989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rPr>
                  <a:t>R: </a:t>
                </a: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13</a:t>
            </a:fld>
            <a:endParaRPr lang="en-US" altLang="en-US"/>
          </a:p>
        </p:txBody>
      </p:sp>
    </p:spTree>
    <p:extLst>
      <p:ext uri="{BB962C8B-B14F-4D97-AF65-F5344CB8AC3E}">
        <p14:creationId xmlns:p14="http://schemas.microsoft.com/office/powerpoint/2010/main" val="221586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rPr>
                  <a:t>R: </a:t>
                </a: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r>
                  <a:rPr lang="pt-BR" sz="2400" dirty="0">
                    <a:solidFill>
                      <a:srgbClr val="FF0000"/>
                    </a:solidFill>
                  </a:rPr>
                  <a:t>Precisamos então descobrir quanto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oMath>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0</m:t>
                          </m:r>
                        </m:sub>
                      </m:sSub>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m:t>
                                  </m:r>
                                  <m:r>
                                    <a:rPr lang="pt-BR" sz="2400" b="0" i="1" smtClean="0">
                                      <a:solidFill>
                                        <a:srgbClr val="FF0000"/>
                                      </a:solidFill>
                                      <a:latin typeface="Cambria Math" panose="02040503050406030204" pitchFamily="18" charset="0"/>
                                    </a:rPr>
                                    <m:t>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14</a:t>
            </a:fld>
            <a:endParaRPr lang="en-US" altLang="en-US"/>
          </a:p>
        </p:txBody>
      </p:sp>
    </p:spTree>
    <p:extLst>
      <p:ext uri="{BB962C8B-B14F-4D97-AF65-F5344CB8AC3E}">
        <p14:creationId xmlns:p14="http://schemas.microsoft.com/office/powerpoint/2010/main" val="2618569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rPr>
                  <a:t>R: </a:t>
                </a: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r>
                  <a:rPr lang="pt-BR" sz="2400" dirty="0">
                    <a:solidFill>
                      <a:srgbClr val="FF0000"/>
                    </a:solidFill>
                  </a:rPr>
                  <a:t>Precisamos então descobrir quanto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oMath>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0</m:t>
                          </m:r>
                        </m:sub>
                      </m:sSub>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m:t>
                                  </m:r>
                                  <m:r>
                                    <a:rPr lang="pt-BR" sz="2400" b="0" i="1" smtClean="0">
                                      <a:solidFill>
                                        <a:srgbClr val="FF0000"/>
                                      </a:solidFill>
                                      <a:latin typeface="Cambria Math" panose="02040503050406030204" pitchFamily="18" charset="0"/>
                                    </a:rPr>
                                    <m:t>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oMath>
                  </m:oMathPara>
                </a14:m>
                <a:endParaRPr lang="pt-BR" sz="2400" dirty="0">
                  <a:solidFill>
                    <a:srgbClr val="FF0000"/>
                  </a:solidFill>
                </a:endParaRPr>
              </a:p>
              <a:p>
                <a:pPr marL="0" indent="0">
                  <a:buNone/>
                </a:pPr>
                <a:r>
                  <a:rPr lang="pt-BR" sz="2400" dirty="0">
                    <a:solidFill>
                      <a:srgbClr val="FF0000"/>
                    </a:solidFill>
                  </a:rPr>
                  <a:t>Para isso precisamos também descobrir </a:t>
                </a:r>
                <a:br>
                  <a:rPr lang="pt-BR" sz="2400" dirty="0">
                    <a:solidFill>
                      <a:srgbClr val="FF0000"/>
                    </a:solidFill>
                  </a:rPr>
                </a:br>
                <a:r>
                  <a:rPr lang="pt-BR" sz="2400" dirty="0">
                    <a:solidFill>
                      <a:srgbClr val="FF0000"/>
                    </a:solidFill>
                  </a:rPr>
                  <a:t>quando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m:t>
                        </m:r>
                        <m:r>
                          <a:rPr lang="pt-BR" sz="2400" b="0" i="1" smtClean="0">
                            <a:solidFill>
                              <a:srgbClr val="FF0000"/>
                            </a:solidFill>
                            <a:latin typeface="Cambria Math" panose="02040503050406030204" pitchFamily="18" charset="0"/>
                          </a:rPr>
                          <m:t>𝑄</m:t>
                        </m:r>
                      </m:sub>
                    </m:sSub>
                  </m:oMath>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15</a:t>
            </a:fld>
            <a:endParaRPr lang="en-US" altLang="en-US"/>
          </a:p>
        </p:txBody>
      </p:sp>
    </p:spTree>
    <p:extLst>
      <p:ext uri="{BB962C8B-B14F-4D97-AF65-F5344CB8AC3E}">
        <p14:creationId xmlns:p14="http://schemas.microsoft.com/office/powerpoint/2010/main" val="105169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rPr>
                  <a:t>R: </a:t>
                </a: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r>
                  <a:rPr lang="pt-BR" sz="2400" dirty="0">
                    <a:solidFill>
                      <a:srgbClr val="FF0000"/>
                    </a:solidFill>
                  </a:rPr>
                  <a:t>Precisamos então descobrir quanto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oMath>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0</m:t>
                          </m:r>
                        </m:sub>
                      </m:sSub>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m:t>
                                  </m:r>
                                  <m:r>
                                    <a:rPr lang="pt-BR" sz="2400" b="0" i="1" smtClean="0">
                                      <a:solidFill>
                                        <a:srgbClr val="FF0000"/>
                                      </a:solidFill>
                                      <a:latin typeface="Cambria Math" panose="02040503050406030204" pitchFamily="18" charset="0"/>
                                    </a:rPr>
                                    <m:t>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oMath>
                  </m:oMathPara>
                </a14:m>
                <a:endParaRPr lang="pt-BR" sz="2400" dirty="0">
                  <a:solidFill>
                    <a:srgbClr val="FF0000"/>
                  </a:solidFill>
                </a:endParaRPr>
              </a:p>
              <a:p>
                <a:pPr marL="0" indent="0">
                  <a:buNone/>
                </a:pPr>
                <a:r>
                  <a:rPr lang="pt-BR" sz="2400" dirty="0">
                    <a:solidFill>
                      <a:srgbClr val="FF0000"/>
                    </a:solidFill>
                  </a:rPr>
                  <a:t>Para isso precisamos também descobrir </a:t>
                </a:r>
                <a:br>
                  <a:rPr lang="pt-BR" sz="2400" dirty="0">
                    <a:solidFill>
                      <a:srgbClr val="FF0000"/>
                    </a:solidFill>
                  </a:rPr>
                </a:br>
                <a:r>
                  <a:rPr lang="pt-BR" sz="2400" dirty="0">
                    <a:solidFill>
                      <a:srgbClr val="FF0000"/>
                    </a:solidFill>
                  </a:rPr>
                  <a:t>quando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oMath>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O ponto de operação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1</m:t>
                          </m:r>
                        </m:num>
                        <m:den>
                          <m:r>
                            <a:rPr lang="pt-BR" sz="2400" i="1">
                              <a:solidFill>
                                <a:srgbClr val="FF0000"/>
                              </a:solidFill>
                              <a:latin typeface="Cambria Math" panose="02040503050406030204" pitchFamily="18" charset="0"/>
                            </a:rPr>
                            <m:t>4</m:t>
                          </m:r>
                        </m:den>
                      </m:f>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r>
                        <a:rPr lang="pt-BR" sz="2400" b="0" i="1" smtClean="0">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1</m:t>
                          </m:r>
                        </m:num>
                        <m:den>
                          <m:r>
                            <a:rPr lang="pt-BR" sz="2400" i="1">
                              <a:solidFill>
                                <a:srgbClr val="FF0000"/>
                              </a:solidFill>
                              <a:latin typeface="Cambria Math" panose="02040503050406030204" pitchFamily="18" charset="0"/>
                            </a:rPr>
                            <m:t>4</m:t>
                          </m:r>
                        </m:den>
                      </m:f>
                      <m:d>
                        <m:dPr>
                          <m:ctrlPr>
                            <a:rPr lang="pt-BR" sz="2400" b="0" i="1" smtClean="0">
                              <a:solidFill>
                                <a:srgbClr val="FF0000"/>
                              </a:solidFill>
                              <a:latin typeface="Cambria Math" panose="02040503050406030204" pitchFamily="18" charset="0"/>
                            </a:rPr>
                          </m:ctrlPr>
                        </m:dPr>
                        <m:e>
                          <m:r>
                            <a:rPr lang="pt-BR" sz="2400" b="0" i="1" smtClean="0">
                              <a:solidFill>
                                <a:srgbClr val="FF0000"/>
                              </a:solidFill>
                              <a:latin typeface="Cambria Math" panose="02040503050406030204" pitchFamily="18" charset="0"/>
                            </a:rPr>
                            <m:t>−4</m:t>
                          </m:r>
                          <m:r>
                            <a:rPr lang="pt-BR" sz="2400" b="0" i="1" smtClean="0">
                              <a:solidFill>
                                <a:srgbClr val="FF0000"/>
                              </a:solidFill>
                              <a:latin typeface="Cambria Math" panose="02040503050406030204" pitchFamily="18" charset="0"/>
                            </a:rPr>
                            <m:t>𝑉</m:t>
                          </m:r>
                        </m:e>
                      </m:d>
                      <m:r>
                        <a:rPr lang="pt-BR" sz="2400" b="0" i="1" smtClean="0">
                          <a:solidFill>
                            <a:srgbClr val="FF0000"/>
                          </a:solidFill>
                          <a:latin typeface="Cambria Math" panose="02040503050406030204" pitchFamily="18" charset="0"/>
                        </a:rPr>
                        <m:t>=−1</m:t>
                      </m:r>
                      <m:r>
                        <a:rPr lang="pt-BR" sz="2400" b="0" i="1" smtClean="0">
                          <a:solidFill>
                            <a:srgbClr val="FF0000"/>
                          </a:solidFill>
                          <a:latin typeface="Cambria Math" panose="02040503050406030204" pitchFamily="18" charset="0"/>
                        </a:rPr>
                        <m:t>𝑉</m:t>
                      </m:r>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dirty="0"/>
              <a:t>Prof. Elyr Teixeira</a:t>
            </a:r>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16</a:t>
            </a:fld>
            <a:endParaRPr lang="en-US" altLang="en-US"/>
          </a:p>
        </p:txBody>
      </p:sp>
    </p:spTree>
    <p:extLst>
      <p:ext uri="{BB962C8B-B14F-4D97-AF65-F5344CB8AC3E}">
        <p14:creationId xmlns:p14="http://schemas.microsoft.com/office/powerpoint/2010/main" val="26852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Refazendo as contas, teremos:</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−4</m:t>
                              </m:r>
                            </m:den>
                          </m:f>
                        </m:e>
                      </m:d>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𝑚𝑆</m:t>
                      </m:r>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17</a:t>
            </a:fld>
            <a:endParaRPr lang="en-US" altLang="en-US"/>
          </a:p>
        </p:txBody>
      </p:sp>
    </p:spTree>
    <p:extLst>
      <p:ext uri="{BB962C8B-B14F-4D97-AF65-F5344CB8AC3E}">
        <p14:creationId xmlns:p14="http://schemas.microsoft.com/office/powerpoint/2010/main" val="133180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Refazendo as contas, teremos:</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−4</m:t>
                              </m:r>
                            </m:den>
                          </m:f>
                        </m:e>
                      </m:d>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𝑚𝑆</m:t>
                      </m:r>
                    </m:oMath>
                  </m:oMathPara>
                </a14:m>
                <a:endParaRPr lang="pt-BR" sz="2400" dirty="0">
                  <a:solidFill>
                    <a:srgbClr val="FF0000"/>
                  </a:solidFill>
                </a:endParaRP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18</a:t>
            </a:fld>
            <a:endParaRPr lang="en-US" altLang="en-US"/>
          </a:p>
        </p:txBody>
      </p:sp>
    </p:spTree>
    <p:extLst>
      <p:ext uri="{BB962C8B-B14F-4D97-AF65-F5344CB8AC3E}">
        <p14:creationId xmlns:p14="http://schemas.microsoft.com/office/powerpoint/2010/main" val="362882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Refazendo as contas, teremos:</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−4</m:t>
                              </m:r>
                            </m:den>
                          </m:f>
                        </m:e>
                      </m:d>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𝑚𝑆</m:t>
                      </m:r>
                    </m:oMath>
                  </m:oMathPara>
                </a14:m>
                <a:endParaRPr lang="pt-BR" sz="2400" dirty="0">
                  <a:solidFill>
                    <a:srgbClr val="FF0000"/>
                  </a:solidFill>
                </a:endParaRP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8</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r>
                        <a:rPr lang="pt-BR" sz="2400" i="1" smtClean="0">
                          <a:solidFill>
                            <a:srgbClr val="FF0000"/>
                          </a:solidFill>
                          <a:latin typeface="Cambria Math" panose="02040503050406030204" pitchFamily="18" charset="0"/>
                        </a:rPr>
                        <m:t> </m:t>
                      </m:r>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=2,13</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19</a:t>
            </a:fld>
            <a:endParaRPr lang="en-US" altLang="en-US"/>
          </a:p>
        </p:txBody>
      </p:sp>
    </p:spTree>
    <p:extLst>
      <p:ext uri="{BB962C8B-B14F-4D97-AF65-F5344CB8AC3E}">
        <p14:creationId xmlns:p14="http://schemas.microsoft.com/office/powerpoint/2010/main" val="249359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954C-F972-407C-AA04-047E4630A42E}"/>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3E6B13F6-62F5-46C4-A400-CF17A0DC528C}"/>
              </a:ext>
            </a:extLst>
          </p:cNvPr>
          <p:cNvSpPr>
            <a:spLocks noGrp="1"/>
          </p:cNvSpPr>
          <p:nvPr>
            <p:ph idx="1"/>
          </p:nvPr>
        </p:nvSpPr>
        <p:spPr/>
        <p:txBody>
          <a:bodyPr>
            <a:normAutofit lnSpcReduction="10000"/>
          </a:bodyPr>
          <a:lstStyle/>
          <a:p>
            <a:r>
              <a:rPr lang="pt-BR" dirty="0"/>
              <a:t>Os projetos nesta fase estão limitados à obtenção de uma condição de polarização CC ou de um ganho de tensão CA desejados.</a:t>
            </a:r>
          </a:p>
          <a:p>
            <a:r>
              <a:rPr lang="pt-BR" dirty="0"/>
              <a:t>Geralmente deseja-se definir os parâmetros do circuito baseado na definição do:</a:t>
            </a:r>
          </a:p>
          <a:p>
            <a:pPr lvl="1"/>
            <a:r>
              <a:rPr lang="pt-BR" dirty="0"/>
              <a:t>Ganho</a:t>
            </a:r>
          </a:p>
          <a:p>
            <a:pPr lvl="1"/>
            <a:r>
              <a:rPr lang="pt-BR" dirty="0"/>
              <a:t>Impedância de entrada</a:t>
            </a:r>
          </a:p>
          <a:p>
            <a:pPr lvl="1"/>
            <a:r>
              <a:rPr lang="pt-BR" dirty="0"/>
              <a:t>Impedância de saída</a:t>
            </a:r>
          </a:p>
          <a:p>
            <a:r>
              <a:rPr lang="pt-BR" dirty="0"/>
              <a:t>Aproximações dos componentes eletrônicos são bem vindas para simplificação do projeto.</a:t>
            </a:r>
          </a:p>
        </p:txBody>
      </p:sp>
      <p:sp>
        <p:nvSpPr>
          <p:cNvPr id="4" name="Footer Placeholder 3">
            <a:extLst>
              <a:ext uri="{FF2B5EF4-FFF2-40B4-BE49-F238E27FC236}">
                <a16:creationId xmlns:a16="http://schemas.microsoft.com/office/drawing/2014/main" id="{8650F3AB-8EF5-40AA-AF26-FC127ED310E1}"/>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9DCD4830-10D8-4089-A787-65E1C4F81E91}"/>
              </a:ext>
            </a:extLst>
          </p:cNvPr>
          <p:cNvSpPr>
            <a:spLocks noGrp="1"/>
          </p:cNvSpPr>
          <p:nvPr>
            <p:ph type="sldNum" sz="quarter" idx="12"/>
          </p:nvPr>
        </p:nvSpPr>
        <p:spPr/>
        <p:txBody>
          <a:bodyPr/>
          <a:lstStyle/>
          <a:p>
            <a:fld id="{D70E266F-DC34-4EBC-B26B-29CFE51B5C59}" type="slidenum">
              <a:rPr lang="en-US" altLang="en-US" smtClean="0"/>
              <a:pPr/>
              <a:t>2</a:t>
            </a:fld>
            <a:endParaRPr lang="en-US" altLang="en-US"/>
          </a:p>
        </p:txBody>
      </p:sp>
    </p:spTree>
    <p:extLst>
      <p:ext uri="{BB962C8B-B14F-4D97-AF65-F5344CB8AC3E}">
        <p14:creationId xmlns:p14="http://schemas.microsoft.com/office/powerpoint/2010/main" val="117627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Refazendo as contas, teremos:</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−4</m:t>
                              </m:r>
                            </m:den>
                          </m:f>
                        </m:e>
                      </m:d>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𝑚𝑆</m:t>
                      </m:r>
                    </m:oMath>
                  </m:oMathPara>
                </a14:m>
                <a:endParaRPr lang="pt-BR" sz="2400" dirty="0">
                  <a:solidFill>
                    <a:srgbClr val="FF0000"/>
                  </a:solidFill>
                </a:endParaRP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8</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r>
                        <a:rPr lang="pt-BR" sz="2400" i="1" smtClean="0">
                          <a:solidFill>
                            <a:srgbClr val="FF0000"/>
                          </a:solidFill>
                          <a:latin typeface="Cambria Math" panose="02040503050406030204" pitchFamily="18" charset="0"/>
                        </a:rPr>
                        <m:t> </m:t>
                      </m:r>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=2,13</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O valor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r>
                      <a:rPr lang="pt-BR" sz="2400" b="0" i="1" smtClean="0">
                        <a:solidFill>
                          <a:srgbClr val="FF0000"/>
                        </a:solidFill>
                        <a:latin typeface="Cambria Math" panose="02040503050406030204" pitchFamily="18" charset="0"/>
                      </a:rPr>
                      <m:t>=</m:t>
                    </m:r>
                  </m:oMath>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20</a:t>
            </a:fld>
            <a:endParaRPr lang="en-US" altLang="en-US"/>
          </a:p>
        </p:txBody>
      </p:sp>
    </p:spTree>
    <p:extLst>
      <p:ext uri="{BB962C8B-B14F-4D97-AF65-F5344CB8AC3E}">
        <p14:creationId xmlns:p14="http://schemas.microsoft.com/office/powerpoint/2010/main" val="265817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Refazendo as contas, teremos:</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−4</m:t>
                              </m:r>
                            </m:den>
                          </m:f>
                        </m:e>
                      </m:d>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𝑚𝑆</m:t>
                      </m:r>
                    </m:oMath>
                  </m:oMathPara>
                </a14:m>
                <a:endParaRPr lang="pt-BR" sz="2400" dirty="0">
                  <a:solidFill>
                    <a:srgbClr val="FF0000"/>
                  </a:solidFill>
                </a:endParaRP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8</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r>
                        <a:rPr lang="pt-BR" sz="2400" i="1" smtClean="0">
                          <a:solidFill>
                            <a:srgbClr val="FF0000"/>
                          </a:solidFill>
                          <a:latin typeface="Cambria Math" panose="02040503050406030204" pitchFamily="18" charset="0"/>
                        </a:rPr>
                        <m:t> </m:t>
                      </m:r>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=2,13</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O valor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20</m:t>
                        </m:r>
                        <m:r>
                          <a:rPr lang="pt-BR" sz="2400" b="0" i="1" smtClean="0">
                            <a:solidFill>
                              <a:srgbClr val="FF0000"/>
                            </a:solidFill>
                            <a:latin typeface="Cambria Math" panose="02040503050406030204" pitchFamily="18" charset="0"/>
                            <a:ea typeface="Cambria Math" panose="02040503050406030204" pitchFamily="18" charset="0"/>
                          </a:rPr>
                          <m:t>𝜇</m:t>
                        </m:r>
                        <m:r>
                          <a:rPr lang="pt-BR" sz="2400" b="0" i="1" smtClean="0">
                            <a:solidFill>
                              <a:srgbClr val="FF0000"/>
                            </a:solidFill>
                            <a:latin typeface="Cambria Math" panose="02040503050406030204" pitchFamily="18" charset="0"/>
                            <a:ea typeface="Cambria Math" panose="02040503050406030204" pitchFamily="18" charset="0"/>
                          </a:rPr>
                          <m:t>𝑆</m:t>
                        </m:r>
                      </m:den>
                    </m:f>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21</a:t>
            </a:fld>
            <a:endParaRPr lang="en-US" altLang="en-US"/>
          </a:p>
        </p:txBody>
      </p:sp>
    </p:spTree>
    <p:extLst>
      <p:ext uri="{BB962C8B-B14F-4D97-AF65-F5344CB8AC3E}">
        <p14:creationId xmlns:p14="http://schemas.microsoft.com/office/powerpoint/2010/main" val="177915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Refazendo as contas, teremos:</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𝑝</m:t>
                                  </m:r>
                                </m:sub>
                              </m:sSub>
                            </m:den>
                          </m:f>
                        </m:e>
                      </m:d>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m:t>
                      </m:r>
                      <m:d>
                        <m:dPr>
                          <m:begChr m:val="["/>
                          <m:endChr m:val="]"/>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−4</m:t>
                              </m:r>
                            </m:den>
                          </m:f>
                        </m:e>
                      </m:d>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𝑚𝑆</m:t>
                      </m:r>
                    </m:oMath>
                  </m:oMathPara>
                </a14:m>
                <a:endParaRPr lang="pt-BR" sz="2400" dirty="0">
                  <a:solidFill>
                    <a:srgbClr val="FF0000"/>
                  </a:solidFill>
                </a:endParaRPr>
              </a:p>
              <a:p>
                <a:pPr marL="0" indent="0">
                  <a:buNone/>
                </a:pPr>
                <a:r>
                  <a:rPr lang="pt-BR" sz="2400" dirty="0">
                    <a:solidFill>
                      <a:srgbClr val="FF0000"/>
                    </a:solidFill>
                  </a:rPr>
                  <a:t>A equação do ganho é:</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8</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r>
                        <a:rPr lang="pt-BR" sz="2400" i="1" smtClean="0">
                          <a:solidFill>
                            <a:srgbClr val="FF0000"/>
                          </a:solidFill>
                          <a:latin typeface="Cambria Math" panose="02040503050406030204" pitchFamily="18" charset="0"/>
                        </a:rPr>
                        <m:t> </m:t>
                      </m:r>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=2,13</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O valor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20</m:t>
                        </m:r>
                        <m:r>
                          <a:rPr lang="pt-BR" sz="2400" b="0" i="1" smtClean="0">
                            <a:solidFill>
                              <a:srgbClr val="FF0000"/>
                            </a:solidFill>
                            <a:latin typeface="Cambria Math" panose="02040503050406030204" pitchFamily="18" charset="0"/>
                            <a:ea typeface="Cambria Math" panose="02040503050406030204" pitchFamily="18" charset="0"/>
                          </a:rPr>
                          <m:t>𝜇</m:t>
                        </m:r>
                        <m:r>
                          <a:rPr lang="pt-BR" sz="2400" b="0" i="1" smtClean="0">
                            <a:solidFill>
                              <a:srgbClr val="FF0000"/>
                            </a:solidFill>
                            <a:latin typeface="Cambria Math" panose="02040503050406030204" pitchFamily="18" charset="0"/>
                            <a:ea typeface="Cambria Math" panose="02040503050406030204" pitchFamily="18" charset="0"/>
                          </a:rPr>
                          <m:t>𝑆</m:t>
                        </m:r>
                      </m:den>
                    </m:f>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a14:m>
                <a:endParaRPr lang="pt-BR" sz="2400" dirty="0">
                  <a:solidFill>
                    <a:srgbClr val="FF0000"/>
                  </a:solidFill>
                </a:endParaRPr>
              </a:p>
              <a:p>
                <a:pPr marL="0" indent="0">
                  <a:buNone/>
                </a:pPr>
                <a:r>
                  <a:rPr lang="pt-BR" sz="2400" dirty="0">
                    <a:solidFill>
                      <a:srgbClr val="FF0000"/>
                    </a:solidFill>
                  </a:rPr>
                  <a:t>O que resulta em:</a:t>
                </a:r>
              </a:p>
              <a:p>
                <a:pPr marL="0" indent="0" algn="ctr">
                  <a:buNone/>
                </a:pPr>
                <a14:m>
                  <m:oMath xmlns:m="http://schemas.openxmlformats.org/officeDocument/2006/math">
                    <m:r>
                      <a:rPr lang="pt-BR" sz="2400" b="0" i="0" smtClean="0">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=2,13</m:t>
                    </m:r>
                    <m:r>
                      <a:rPr lang="pt-BR" sz="2400" b="0" i="1" smtClean="0">
                        <a:solidFill>
                          <a:srgbClr val="FF0000"/>
                        </a:solidFill>
                        <a:latin typeface="Cambria Math" panose="02040503050406030204" pitchFamily="18" charset="0"/>
                      </a:rPr>
                      <m:t>𝑘</m:t>
                    </m:r>
                    <m:r>
                      <a:rPr lang="pt-BR" sz="2400" b="0" i="1" smtClean="0">
                        <a:solidFill>
                          <a:srgbClr val="FF0000"/>
                        </a:solidFill>
                        <a:latin typeface="Cambria Math" panose="02040503050406030204" pitchFamily="18" charset="0"/>
                      </a:rPr>
                      <m:t>       ⇒</m:t>
                    </m:r>
                  </m:oMath>
                </a14:m>
                <a:r>
                  <a:rPr lang="pt-BR" sz="2400" dirty="0">
                    <a:solidFill>
                      <a:srgbClr val="FF0000"/>
                    </a:solidFill>
                  </a:rPr>
                  <a:t>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=2,2</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69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22</a:t>
            </a:fld>
            <a:endParaRPr lang="en-US" altLang="en-US"/>
          </a:p>
        </p:txBody>
      </p:sp>
    </p:spTree>
    <p:extLst>
      <p:ext uri="{BB962C8B-B14F-4D97-AF65-F5344CB8AC3E}">
        <p14:creationId xmlns:p14="http://schemas.microsoft.com/office/powerpoint/2010/main" val="1076840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Agora só falta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oMath>
                </a14:m>
                <a:r>
                  <a:rPr lang="pt-BR" sz="2400" dirty="0">
                    <a:solidFill>
                      <a:srgbClr val="FF0000"/>
                    </a:solidFill>
                  </a:rPr>
                  <a:t>. Qual equação em modo CC poder nos ajudar?</a:t>
                </a:r>
              </a:p>
              <a:p>
                <a:pPr marL="0" indent="0">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937"/>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23</a:t>
            </a:fld>
            <a:endParaRPr lang="en-US" altLang="en-US"/>
          </a:p>
        </p:txBody>
      </p:sp>
    </p:spTree>
    <p:extLst>
      <p:ext uri="{BB962C8B-B14F-4D97-AF65-F5344CB8AC3E}">
        <p14:creationId xmlns:p14="http://schemas.microsoft.com/office/powerpoint/2010/main" val="413557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Agora só falta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oMath>
                </a14:m>
                <a:r>
                  <a:rPr lang="pt-BR" sz="2400" dirty="0">
                    <a:solidFill>
                      <a:srgbClr val="FF0000"/>
                    </a:solidFill>
                  </a:rPr>
                  <a:t>. Qual equação em modo CC poder nos ajudar?</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𝐺𝑆𝑄</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𝐼</m:t>
                          </m:r>
                        </m:e>
                        <m:sub>
                          <m:r>
                            <a:rPr lang="pt-BR" sz="2400" b="0" i="1" smtClean="0">
                              <a:solidFill>
                                <a:srgbClr val="FF0000"/>
                              </a:solidFill>
                              <a:latin typeface="Cambria Math" panose="02040503050406030204" pitchFamily="18" charset="0"/>
                            </a:rPr>
                            <m:t>𝐷</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oMath>
                  </m:oMathPara>
                </a14:m>
                <a:endParaRPr lang="pt-BR" sz="2400" b="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−1=</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5,625</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r>
                        <a:rPr lang="pt-BR" sz="2400" b="0" i="1" smtClean="0">
                          <a:solidFill>
                            <a:srgbClr val="FF0000"/>
                          </a:solidFill>
                          <a:latin typeface="Cambria Math" panose="02040503050406030204" pitchFamily="18" charset="0"/>
                        </a:rPr>
                        <m:t>=177,8</m:t>
                      </m:r>
                      <m:r>
                        <m:rPr>
                          <m:sty m:val="p"/>
                        </m:rPr>
                        <a:rPr lang="pt-BR" sz="2400" b="0" i="0"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937"/>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24</a:t>
            </a:fld>
            <a:endParaRPr lang="en-US" altLang="en-US"/>
          </a:p>
        </p:txBody>
      </p:sp>
    </p:spTree>
    <p:extLst>
      <p:ext uri="{BB962C8B-B14F-4D97-AF65-F5344CB8AC3E}">
        <p14:creationId xmlns:p14="http://schemas.microsoft.com/office/powerpoint/2010/main" val="372634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C0454ED-77C0-4966-9244-1D0E9DDABD93}"/>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25702" b="13403"/>
          <a:stretch/>
        </p:blipFill>
        <p:spPr bwMode="auto">
          <a:xfrm>
            <a:off x="5913160" y="2488676"/>
            <a:ext cx="6278840" cy="368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5510A02C-8C7D-477B-95D1-986001971D32}"/>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C198-88B4-4D13-970E-27B915705783}"/>
                  </a:ext>
                </a:extLst>
              </p:cNvPr>
              <p:cNvSpPr>
                <a:spLocks noGrp="1"/>
              </p:cNvSpPr>
              <p:nvPr>
                <p:ph sz="half" idx="1"/>
              </p:nvPr>
            </p:nvSpPr>
            <p:spPr>
              <a:xfrm>
                <a:off x="838199" y="1825624"/>
                <a:ext cx="6627830" cy="5032375"/>
              </a:xfrm>
            </p:spPr>
            <p:txBody>
              <a:bodyPr>
                <a:normAutofit/>
              </a:bodyPr>
              <a:lstStyle/>
              <a:p>
                <a:pPr marL="0" indent="0">
                  <a:buNone/>
                </a:pPr>
                <a:r>
                  <a:rPr lang="pt-BR" sz="2400" dirty="0">
                    <a:solidFill>
                      <a:srgbClr val="FF0000"/>
                    </a:solidFill>
                    <a:latin typeface="Cambria Math" panose="02040503050406030204" pitchFamily="18" charset="0"/>
                  </a:rPr>
                  <a:t>Agora só falta </a:t>
                </a: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oMath>
                </a14:m>
                <a:r>
                  <a:rPr lang="pt-BR" sz="2400" dirty="0">
                    <a:solidFill>
                      <a:srgbClr val="FF0000"/>
                    </a:solidFill>
                  </a:rPr>
                  <a:t>. Qual equação em modo CC poder nos ajudar?</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𝐺𝑆𝑄</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𝐼</m:t>
                          </m:r>
                        </m:e>
                        <m:sub>
                          <m:r>
                            <a:rPr lang="pt-BR" sz="2400" b="0" i="1" smtClean="0">
                              <a:solidFill>
                                <a:srgbClr val="FF0000"/>
                              </a:solidFill>
                              <a:latin typeface="Cambria Math" panose="02040503050406030204" pitchFamily="18" charset="0"/>
                            </a:rPr>
                            <m:t>𝐷</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oMath>
                  </m:oMathPara>
                </a14:m>
                <a:endParaRPr lang="pt-BR" sz="2400" b="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−1=</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5,625</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r>
                        <a:rPr lang="pt-BR" sz="2400" b="0" i="1" smtClean="0">
                          <a:solidFill>
                            <a:srgbClr val="FF0000"/>
                          </a:solidFill>
                          <a:latin typeface="Cambria Math" panose="02040503050406030204" pitchFamily="18" charset="0"/>
                        </a:rPr>
                        <m:t>=177,8</m:t>
                      </m:r>
                      <m:r>
                        <m:rPr>
                          <m:sty m:val="p"/>
                        </m:rPr>
                        <a:rPr lang="pt-BR" sz="2400" b="0" i="0"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O valor comercial mais próximo é 180</a:t>
                </a:r>
                <a14:m>
                  <m:oMath xmlns:m="http://schemas.openxmlformats.org/officeDocument/2006/math">
                    <m:r>
                      <m:rPr>
                        <m:sty m:val="p"/>
                      </m:rPr>
                      <a:rPr lang="pt-BR" sz="2400" i="0">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a:t>
                </a:r>
              </a:p>
              <a:p>
                <a:pPr marL="0" indent="0">
                  <a:buNone/>
                </a:pPr>
                <a:r>
                  <a:rPr lang="pt-BR" sz="2400" dirty="0">
                    <a:solidFill>
                      <a:srgbClr val="FF0000"/>
                    </a:solidFill>
                  </a:rPr>
                  <a:t>Nesse exemplo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a14:m>
                <a:r>
                  <a:rPr lang="pt-BR" sz="2400" dirty="0">
                    <a:solidFill>
                      <a:srgbClr val="FF0000"/>
                    </a:solidFill>
                  </a:rPr>
                  <a:t> não aparece na análise</a:t>
                </a:r>
                <a:br>
                  <a:rPr lang="pt-BR" sz="2400" dirty="0">
                    <a:solidFill>
                      <a:srgbClr val="FF0000"/>
                    </a:solidFill>
                  </a:rPr>
                </a:br>
                <a:r>
                  <a:rPr lang="pt-BR" sz="2400" dirty="0">
                    <a:solidFill>
                      <a:srgbClr val="FF0000"/>
                    </a:solidFill>
                  </a:rPr>
                  <a:t>CA devido ao efeitos de um curto-circuito provocado por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𝐶</m:t>
                        </m:r>
                      </m:e>
                      <m:sub>
                        <m:r>
                          <a:rPr lang="pt-BR" sz="2400" i="1">
                            <a:solidFill>
                              <a:srgbClr val="FF0000"/>
                            </a:solidFill>
                            <a:latin typeface="Cambria Math" panose="02040503050406030204" pitchFamily="18" charset="0"/>
                          </a:rPr>
                          <m:t>𝑆</m:t>
                        </m:r>
                      </m:sub>
                    </m:sSub>
                  </m:oMath>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072FC198-88B4-4D13-970E-27B915705783}"/>
                  </a:ext>
                </a:extLst>
              </p:cNvPr>
              <p:cNvSpPr>
                <a:spLocks noGrp="1" noRot="1" noChangeAspect="1" noMove="1" noResize="1" noEditPoints="1" noAdjustHandles="1" noChangeArrowheads="1" noChangeShapeType="1" noTextEdit="1"/>
              </p:cNvSpPr>
              <p:nvPr>
                <p:ph sz="half" idx="1"/>
              </p:nvPr>
            </p:nvSpPr>
            <p:spPr>
              <a:xfrm>
                <a:off x="838199" y="1825624"/>
                <a:ext cx="6627830" cy="5032375"/>
              </a:xfrm>
              <a:blipFill>
                <a:blip r:embed="rId3"/>
                <a:stretch>
                  <a:fillRect l="-1379" t="-1937"/>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491056BD-D7C5-42AC-9CCE-AD103C597808}"/>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EE23A0C-74BB-4F00-A718-08679AF0614F}"/>
              </a:ext>
            </a:extLst>
          </p:cNvPr>
          <p:cNvSpPr>
            <a:spLocks noGrp="1"/>
          </p:cNvSpPr>
          <p:nvPr>
            <p:ph type="sldNum" sz="quarter" idx="12"/>
          </p:nvPr>
        </p:nvSpPr>
        <p:spPr/>
        <p:txBody>
          <a:bodyPr/>
          <a:lstStyle/>
          <a:p>
            <a:fld id="{48BF32D8-1DE8-449E-9DAA-0E19DCA81A04}" type="slidenum">
              <a:rPr lang="en-US" altLang="en-US" smtClean="0"/>
              <a:pPr/>
              <a:t>25</a:t>
            </a:fld>
            <a:endParaRPr lang="en-US" altLang="en-US"/>
          </a:p>
        </p:txBody>
      </p:sp>
    </p:spTree>
    <p:extLst>
      <p:ext uri="{BB962C8B-B14F-4D97-AF65-F5344CB8AC3E}">
        <p14:creationId xmlns:p14="http://schemas.microsoft.com/office/powerpoint/2010/main" val="160413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496612" cy="4351338"/>
              </a:xfrm>
            </p:spPr>
            <p:txBody>
              <a:bodyPr/>
              <a:lstStyle/>
              <a:p>
                <a:pPr marL="0" indent="0">
                  <a:buNone/>
                </a:pPr>
                <a:r>
                  <a:rPr lang="pt-BR" dirty="0"/>
                  <a:t>Ex_8_15:</a:t>
                </a:r>
              </a:p>
              <a:p>
                <a:pPr marL="0" indent="0">
                  <a:buNone/>
                </a:pPr>
                <a:r>
                  <a:rPr lang="pt-BR" sz="2400" dirty="0"/>
                  <a:t>Determine os valores de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𝑅</m:t>
                        </m:r>
                      </m:e>
                      <m:sub>
                        <m:r>
                          <a:rPr lang="pt-BR" sz="2400" i="1">
                            <a:latin typeface="Cambria Math" panose="02040503050406030204" pitchFamily="18" charset="0"/>
                          </a:rPr>
                          <m:t>𝐷</m:t>
                        </m:r>
                      </m:sub>
                    </m:sSub>
                  </m:oMath>
                </a14:m>
                <a:r>
                  <a:rPr lang="pt-BR" sz="2400" dirty="0"/>
                  <a:t> e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𝑅</m:t>
                        </m:r>
                      </m:e>
                      <m:sub>
                        <m:r>
                          <a:rPr lang="pt-BR" sz="2400" i="1">
                            <a:latin typeface="Cambria Math" panose="02040503050406030204" pitchFamily="18" charset="0"/>
                          </a:rPr>
                          <m:t>𝑆</m:t>
                        </m:r>
                      </m:sub>
                    </m:sSub>
                  </m:oMath>
                </a14:m>
                <a:r>
                  <a:rPr lang="pt-BR" sz="2400" dirty="0"/>
                  <a:t> para o mesmo circuito da questão anterior, produzindo um ganho de 8 caso o capacitor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𝐶</m:t>
                        </m:r>
                      </m:e>
                      <m:sub>
                        <m:r>
                          <a:rPr lang="pt-BR" sz="2400" i="1">
                            <a:latin typeface="Cambria Math" panose="02040503050406030204" pitchFamily="18" charset="0"/>
                          </a:rPr>
                          <m:t>𝑆</m:t>
                        </m:r>
                      </m:sub>
                    </m:sSub>
                  </m:oMath>
                </a14:m>
                <a:r>
                  <a:rPr lang="pt-BR" sz="2400" dirty="0"/>
                  <a:t> seja removido.</a:t>
                </a:r>
              </a:p>
              <a:p>
                <a:pPr marL="0" indent="0">
                  <a:buNone/>
                </a:pPr>
                <a:endParaRPr lang="pt-BR" dirty="0"/>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496612" cy="4351338"/>
              </a:xfrm>
              <a:blipFill>
                <a:blip r:embed="rId3"/>
                <a:stretch>
                  <a:fillRect l="-1998" t="-210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26</a:t>
            </a:fld>
            <a:endParaRPr lang="en-US" altLang="en-US"/>
          </a:p>
        </p:txBody>
      </p:sp>
    </p:spTree>
    <p:extLst>
      <p:ext uri="{BB962C8B-B14F-4D97-AF65-F5344CB8AC3E}">
        <p14:creationId xmlns:p14="http://schemas.microsoft.com/office/powerpoint/2010/main" val="148486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817124" cy="4351338"/>
              </a:xfrm>
            </p:spPr>
            <p:txBody>
              <a:bodyPr/>
              <a:lstStyle/>
              <a:p>
                <a:pPr marL="0" indent="0">
                  <a:buNone/>
                </a:pPr>
                <a:r>
                  <a:rPr lang="pt-BR" sz="2400" dirty="0">
                    <a:solidFill>
                      <a:srgbClr val="FF0000"/>
                    </a:solidFill>
                  </a:rPr>
                  <a:t>R: </a:t>
                </a:r>
                <a:endParaRPr lang="pt-BR" sz="2400" i="1" dirty="0">
                  <a:solidFill>
                    <a:srgbClr val="FF0000"/>
                  </a:solidFill>
                  <a:latin typeface="Cambria Math" panose="02040503050406030204" pitchFamily="18" charset="0"/>
                </a:endParaRPr>
              </a:p>
              <a:p>
                <a:pPr marL="0" indent="0">
                  <a:buNone/>
                </a:pP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oMath>
                </a14:m>
                <a:r>
                  <a:rPr lang="pt-BR" sz="2400" dirty="0">
                    <a:solidFill>
                      <a:srgbClr val="FF0000"/>
                    </a:solidFill>
                  </a:rPr>
                  <a:t> e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𝐼</m:t>
                        </m:r>
                      </m:e>
                      <m:sub>
                        <m:r>
                          <a:rPr lang="pt-BR" sz="2400" b="0" i="1" smtClean="0">
                            <a:solidFill>
                              <a:srgbClr val="FF0000"/>
                            </a:solidFill>
                            <a:latin typeface="Cambria Math" panose="02040503050406030204" pitchFamily="18" charset="0"/>
                          </a:rPr>
                          <m:t>𝐷</m:t>
                        </m:r>
                        <m:r>
                          <a:rPr lang="pt-BR" sz="2400" i="1">
                            <a:solidFill>
                              <a:srgbClr val="FF0000"/>
                            </a:solidFill>
                            <a:latin typeface="Cambria Math" panose="02040503050406030204" pitchFamily="18" charset="0"/>
                          </a:rPr>
                          <m:t>𝑄</m:t>
                        </m:r>
                      </m:sub>
                    </m:sSub>
                  </m:oMath>
                </a14:m>
                <a:r>
                  <a:rPr lang="pt-BR" sz="2400" dirty="0">
                    <a:solidFill>
                      <a:srgbClr val="FF0000"/>
                    </a:solidFill>
                  </a:rPr>
                  <a:t> continuam sendo -1V e 5,625mA, respectivamente. E, tendo em vista que a equação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𝐼</m:t>
                        </m:r>
                      </m:e>
                      <m:sub>
                        <m:r>
                          <a:rPr lang="pt-BR" sz="2400" i="1">
                            <a:solidFill>
                              <a:srgbClr val="FF0000"/>
                            </a:solidFill>
                            <a:latin typeface="Cambria Math" panose="02040503050406030204" pitchFamily="18" charset="0"/>
                          </a:rPr>
                          <m:t>𝐷</m:t>
                        </m:r>
                      </m:sub>
                    </m:sSub>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a14:m>
                <a:r>
                  <a:rPr lang="pt-BR" sz="2400" dirty="0">
                    <a:solidFill>
                      <a:srgbClr val="FF0000"/>
                    </a:solidFill>
                  </a:rPr>
                  <a:t> não mudou,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a14:m>
                <a:r>
                  <a:rPr lang="pt-BR" sz="2400" dirty="0">
                    <a:solidFill>
                      <a:srgbClr val="FF0000"/>
                    </a:solidFill>
                  </a:rPr>
                  <a:t> continua sendo 180</a:t>
                </a:r>
                <a14:m>
                  <m:oMath xmlns:m="http://schemas.openxmlformats.org/officeDocument/2006/math">
                    <m:r>
                      <m:rPr>
                        <m:sty m:val="p"/>
                      </m:rPr>
                      <a:rPr lang="pt-BR" sz="2400">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a:t>
                </a:r>
              </a:p>
              <a:p>
                <a:pPr marL="0" indent="0">
                  <a:buNone/>
                </a:pPr>
                <a:endParaRPr lang="pt-BR" sz="2400" dirty="0">
                  <a:solidFill>
                    <a:srgbClr val="FF0000"/>
                  </a:solidFill>
                </a:endParaRPr>
              </a:p>
              <a:p>
                <a:pPr marL="0" indent="0">
                  <a:buNone/>
                </a:pPr>
                <a:endParaRPr lang="pt-BR" sz="2400" dirty="0">
                  <a:solidFill>
                    <a:srgbClr val="FF0000"/>
                  </a:solidFill>
                </a:endParaRPr>
              </a:p>
              <a:p>
                <a:pPr marL="0" indent="0">
                  <a:buNone/>
                </a:pPr>
                <a:endParaRPr lang="pt-BR" sz="2400" dirty="0">
                  <a:solidFill>
                    <a:srgbClr val="FF0000"/>
                  </a:solidFill>
                </a:endParaRPr>
              </a:p>
              <a:p>
                <a:pPr marL="0" indent="0">
                  <a:buNone/>
                </a:pPr>
                <a:endParaRPr lang="pt-BR" dirty="0">
                  <a:solidFill>
                    <a:srgbClr val="FF0000"/>
                  </a:solidFill>
                </a:endParaRPr>
              </a:p>
              <a:p>
                <a:pPr marL="0" indent="0">
                  <a:buNone/>
                </a:pPr>
                <a:endParaRPr lang="pt-BR" dirty="0"/>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817124" cy="4351338"/>
              </a:xfrm>
              <a:blipFill>
                <a:blip r:embed="rId3"/>
                <a:stretch>
                  <a:fillRect l="-1677" t="-1961" r="-419"/>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27</a:t>
            </a:fld>
            <a:endParaRPr lang="en-US" altLang="en-US"/>
          </a:p>
        </p:txBody>
      </p:sp>
    </p:spTree>
    <p:extLst>
      <p:ext uri="{BB962C8B-B14F-4D97-AF65-F5344CB8AC3E}">
        <p14:creationId xmlns:p14="http://schemas.microsoft.com/office/powerpoint/2010/main" val="85529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817124" cy="4351338"/>
              </a:xfrm>
            </p:spPr>
            <p:txBody>
              <a:bodyPr/>
              <a:lstStyle/>
              <a:p>
                <a:pPr marL="0" indent="0">
                  <a:buNone/>
                </a:pPr>
                <a:r>
                  <a:rPr lang="pt-BR" sz="2400" dirty="0">
                    <a:solidFill>
                      <a:srgbClr val="FF0000"/>
                    </a:solidFill>
                  </a:rPr>
                  <a:t>R: </a:t>
                </a:r>
                <a:endParaRPr lang="pt-BR" sz="2400" i="1" dirty="0">
                  <a:solidFill>
                    <a:srgbClr val="FF0000"/>
                  </a:solidFill>
                  <a:latin typeface="Cambria Math" panose="02040503050406030204" pitchFamily="18" charset="0"/>
                </a:endParaRPr>
              </a:p>
              <a:p>
                <a:pPr marL="0" indent="0">
                  <a:buNone/>
                </a:pP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oMath>
                </a14:m>
                <a:r>
                  <a:rPr lang="pt-BR" sz="2400" dirty="0">
                    <a:solidFill>
                      <a:srgbClr val="FF0000"/>
                    </a:solidFill>
                  </a:rPr>
                  <a:t> e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𝐼</m:t>
                        </m:r>
                      </m:e>
                      <m:sub>
                        <m:r>
                          <a:rPr lang="pt-BR" sz="2400" b="0" i="1" smtClean="0">
                            <a:solidFill>
                              <a:srgbClr val="FF0000"/>
                            </a:solidFill>
                            <a:latin typeface="Cambria Math" panose="02040503050406030204" pitchFamily="18" charset="0"/>
                          </a:rPr>
                          <m:t>𝐷</m:t>
                        </m:r>
                        <m:r>
                          <a:rPr lang="pt-BR" sz="2400" i="1">
                            <a:solidFill>
                              <a:srgbClr val="FF0000"/>
                            </a:solidFill>
                            <a:latin typeface="Cambria Math" panose="02040503050406030204" pitchFamily="18" charset="0"/>
                          </a:rPr>
                          <m:t>𝑄</m:t>
                        </m:r>
                      </m:sub>
                    </m:sSub>
                  </m:oMath>
                </a14:m>
                <a:r>
                  <a:rPr lang="pt-BR" sz="2400" dirty="0">
                    <a:solidFill>
                      <a:srgbClr val="FF0000"/>
                    </a:solidFill>
                  </a:rPr>
                  <a:t> continuam sendo -1V e 5,625mA, respectivamente. E, tendo em vista que a equação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𝐺𝑆𝑄</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𝐼</m:t>
                        </m:r>
                      </m:e>
                      <m:sub>
                        <m:r>
                          <a:rPr lang="pt-BR" sz="2400" i="1">
                            <a:solidFill>
                              <a:srgbClr val="FF0000"/>
                            </a:solidFill>
                            <a:latin typeface="Cambria Math" panose="02040503050406030204" pitchFamily="18" charset="0"/>
                          </a:rPr>
                          <m:t>𝐷</m:t>
                        </m:r>
                      </m:sub>
                    </m:sSub>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a14:m>
                <a:r>
                  <a:rPr lang="pt-BR" sz="2400" dirty="0">
                    <a:solidFill>
                      <a:srgbClr val="FF0000"/>
                    </a:solidFill>
                  </a:rPr>
                  <a:t> não mudou,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oMath>
                </a14:m>
                <a:r>
                  <a:rPr lang="pt-BR" sz="2400" dirty="0">
                    <a:solidFill>
                      <a:srgbClr val="FF0000"/>
                    </a:solidFill>
                  </a:rPr>
                  <a:t> continua sendo 180</a:t>
                </a:r>
                <a14:m>
                  <m:oMath xmlns:m="http://schemas.openxmlformats.org/officeDocument/2006/math">
                    <m:r>
                      <m:rPr>
                        <m:sty m:val="p"/>
                      </m:rPr>
                      <a:rPr lang="pt-BR" sz="2400">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a:t>
                </a:r>
              </a:p>
              <a:p>
                <a:pPr marL="0" indent="0">
                  <a:buNone/>
                </a:pPr>
                <a:endParaRPr lang="pt-BR" sz="2400" dirty="0">
                  <a:solidFill>
                    <a:srgbClr val="FF0000"/>
                  </a:solidFill>
                </a:endParaRPr>
              </a:p>
              <a:p>
                <a:pPr marL="0" indent="0">
                  <a:buNone/>
                </a:pPr>
                <a:r>
                  <a:rPr lang="pt-BR" sz="2400" dirty="0">
                    <a:solidFill>
                      <a:srgbClr val="FF0000"/>
                    </a:solidFill>
                  </a:rPr>
                  <a:t>O ganho de um circuito de autopolarização sem o desvio é dado por:</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1+</m:t>
                              </m:r>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den>
                      </m:f>
                    </m:oMath>
                  </m:oMathPara>
                </a14:m>
                <a:endParaRPr lang="pt-BR" sz="2400" dirty="0">
                  <a:solidFill>
                    <a:srgbClr val="FF0000"/>
                  </a:solidFill>
                </a:endParaRPr>
              </a:p>
              <a:p>
                <a:pPr marL="0" indent="0">
                  <a:buNone/>
                </a:pPr>
                <a:endParaRPr lang="pt-BR" sz="2400" dirty="0">
                  <a:solidFill>
                    <a:srgbClr val="FF0000"/>
                  </a:solidFill>
                </a:endParaRPr>
              </a:p>
              <a:p>
                <a:pPr marL="0" indent="0">
                  <a:buNone/>
                </a:pPr>
                <a:endParaRPr lang="pt-BR" sz="2400" dirty="0">
                  <a:solidFill>
                    <a:srgbClr val="FF0000"/>
                  </a:solidFill>
                </a:endParaRPr>
              </a:p>
              <a:p>
                <a:pPr marL="0" indent="0">
                  <a:buNone/>
                </a:pPr>
                <a:endParaRPr lang="pt-BR" sz="2400" dirty="0">
                  <a:solidFill>
                    <a:srgbClr val="FF0000"/>
                  </a:solidFill>
                </a:endParaRPr>
              </a:p>
              <a:p>
                <a:pPr marL="0" indent="0">
                  <a:buNone/>
                </a:pPr>
                <a:endParaRPr lang="pt-BR" dirty="0">
                  <a:solidFill>
                    <a:srgbClr val="FF0000"/>
                  </a:solidFill>
                </a:endParaRPr>
              </a:p>
              <a:p>
                <a:pPr marL="0" indent="0">
                  <a:buNone/>
                </a:pPr>
                <a:endParaRPr lang="pt-BR" dirty="0"/>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817124" cy="4351338"/>
              </a:xfrm>
              <a:blipFill>
                <a:blip r:embed="rId3"/>
                <a:stretch>
                  <a:fillRect l="-1677" t="-1961" r="-419"/>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28</a:t>
            </a:fld>
            <a:endParaRPr lang="en-US" altLang="en-US"/>
          </a:p>
        </p:txBody>
      </p:sp>
    </p:spTree>
    <p:extLst>
      <p:ext uri="{BB962C8B-B14F-4D97-AF65-F5344CB8AC3E}">
        <p14:creationId xmlns:p14="http://schemas.microsoft.com/office/powerpoint/2010/main" val="1518394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939672" cy="4351338"/>
              </a:xfrm>
            </p:spPr>
            <p:txBody>
              <a:bodyPr>
                <a:normAutofit/>
              </a:bodyPr>
              <a:lstStyle/>
              <a:p>
                <a:pPr marL="0" indent="0">
                  <a:buNone/>
                </a:pPr>
                <a:r>
                  <a:rPr lang="pt-BR" sz="2400" dirty="0">
                    <a:solidFill>
                      <a:srgbClr val="FF0000"/>
                    </a:solidFill>
                  </a:rPr>
                  <a:t>Por enquanto, vamos considerar que </a:t>
                </a:r>
                <a:br>
                  <a:rPr lang="pt-BR" sz="2400" i="1" dirty="0">
                    <a:solidFill>
                      <a:srgbClr val="FF0000"/>
                    </a:solidFill>
                    <a:latin typeface="Cambria Math" panose="02040503050406030204" pitchFamily="18" charset="0"/>
                  </a:rPr>
                </a:b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ea typeface="Cambria Math" panose="02040503050406030204" pitchFamily="18" charset="0"/>
                      </a:rPr>
                      <m:t>≥</m:t>
                    </m:r>
                    <m:r>
                      <a:rPr lang="pt-BR" sz="2400" b="0" i="1" smtClean="0">
                        <a:solidFill>
                          <a:srgbClr val="FF0000"/>
                        </a:solidFill>
                        <a:latin typeface="Cambria Math" panose="02040503050406030204" pitchFamily="18" charset="0"/>
                      </a:rPr>
                      <m:t>10(</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r>
                      <a:rPr lang="pt-BR" sz="2400" b="0" i="1" smtClean="0">
                        <a:solidFill>
                          <a:srgbClr val="FF0000"/>
                        </a:solidFill>
                        <a:latin typeface="Cambria Math" panose="02040503050406030204" pitchFamily="18" charset="0"/>
                      </a:rPr>
                      <m:t>)</m:t>
                    </m:r>
                  </m:oMath>
                </a14:m>
                <a:r>
                  <a:rPr lang="pt-BR" sz="2400" dirty="0">
                    <a:solidFill>
                      <a:srgbClr val="FF0000"/>
                    </a:solidFill>
                  </a:rPr>
                  <a:t> para considerarmos a equação de ganho mais simplificado. Caso essa premissa seja errada, poderemos utilizar a equação completa. </a:t>
                </a:r>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939672" cy="4351338"/>
              </a:xfrm>
              <a:blipFill>
                <a:blip r:embed="rId3"/>
                <a:stretch>
                  <a:fillRect l="-1643" t="-1961" r="-41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29</a:t>
            </a:fld>
            <a:endParaRPr lang="en-US" altLang="en-US"/>
          </a:p>
        </p:txBody>
      </p:sp>
    </p:spTree>
    <p:extLst>
      <p:ext uri="{BB962C8B-B14F-4D97-AF65-F5344CB8AC3E}">
        <p14:creationId xmlns:p14="http://schemas.microsoft.com/office/powerpoint/2010/main" val="242250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954C-F972-407C-AA04-047E4630A42E}"/>
              </a:ext>
            </a:extLst>
          </p:cNvPr>
          <p:cNvSpPr>
            <a:spLocks noGrp="1"/>
          </p:cNvSpPr>
          <p:nvPr>
            <p:ph type="title"/>
          </p:nvPr>
        </p:nvSpPr>
        <p:spPr/>
        <p:txBody>
          <a:bodyPr/>
          <a:lstStyle/>
          <a:p>
            <a:r>
              <a:rPr lang="pt-BR" dirty="0"/>
              <a:t>Introdução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B13F6-62F5-46C4-A400-CF17A0DC528C}"/>
                  </a:ext>
                </a:extLst>
              </p:cNvPr>
              <p:cNvSpPr>
                <a:spLocks noGrp="1"/>
              </p:cNvSpPr>
              <p:nvPr>
                <p:ph idx="1"/>
              </p:nvPr>
            </p:nvSpPr>
            <p:spPr>
              <a:xfrm>
                <a:off x="838199" y="1825624"/>
                <a:ext cx="11032957" cy="5032375"/>
              </a:xfrm>
            </p:spPr>
            <p:txBody>
              <a:bodyPr>
                <a:normAutofit/>
              </a:bodyPr>
              <a:lstStyle/>
              <a:p>
                <a:r>
                  <a:rPr lang="pt-BR" dirty="0"/>
                  <a:t>No decorrer do projeto o procedimento de superposição de análises (CC e CA) é necessário, mas é importante saber que um parâmetro escolhido sob ponto de vista CC terá influência no CA, e vice-e-versa.</a:t>
                </a:r>
              </a:p>
              <a:p>
                <a:pPr lvl="1"/>
                <a:r>
                  <a:rPr lang="pt-BR" dirty="0" err="1"/>
                  <a:t>Ex</a:t>
                </a:r>
                <a:r>
                  <a:rPr lang="pt-BR" dirty="0"/>
                  <a:t>: uma resistência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𝐺</m:t>
                        </m:r>
                      </m:sub>
                    </m:sSub>
                  </m:oMath>
                </a14:m>
                <a:r>
                  <a:rPr lang="pt-BR" dirty="0"/>
                  <a:t> pode ser substituída por um curto-circuito equivalente na configuração com realimentação porque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𝐼</m:t>
                        </m:r>
                      </m:e>
                      <m:sub>
                        <m:r>
                          <a:rPr lang="pt-BR" i="1">
                            <a:latin typeface="Cambria Math" panose="02040503050406030204" pitchFamily="18" charset="0"/>
                          </a:rPr>
                          <m:t>𝐺</m:t>
                        </m:r>
                      </m:sub>
                    </m:sSub>
                    <m:r>
                      <a:rPr lang="pt-BR" i="1" smtClean="0">
                        <a:latin typeface="Cambria Math" panose="02040503050406030204" pitchFamily="18" charset="0"/>
                      </a:rPr>
                      <m:t>≅</m:t>
                    </m:r>
                    <m:r>
                      <a:rPr lang="pt-BR" b="0" i="1" smtClean="0">
                        <a:latin typeface="Cambria Math" panose="02040503050406030204" pitchFamily="18" charset="0"/>
                      </a:rPr>
                      <m:t>0</m:t>
                    </m:r>
                  </m:oMath>
                </a14:m>
                <a:r>
                  <a:rPr lang="pt-BR" dirty="0"/>
                  <a:t> no domínio CC, porém, na análise CA ela significa um importante caminho de volta de alta impedância entre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𝑜</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𝑖</m:t>
                        </m:r>
                      </m:sub>
                    </m:sSub>
                  </m:oMath>
                </a14:m>
                <a:r>
                  <a:rPr lang="pt-BR" dirty="0"/>
                  <a:t>.</a:t>
                </a:r>
              </a:p>
              <a:p>
                <a:r>
                  <a:rPr lang="pt-BR" dirty="0"/>
                  <a:t>Na maioria dos casos é conhecido: fonte CC, capacitores e o FET a ser utilizado. É necessário, então, determinar os elementos resistivos que definem o ganho ou o valor da impedância.</a:t>
                </a:r>
              </a:p>
              <a:p>
                <a:pPr marL="0" indent="0">
                  <a:buNone/>
                </a:pPr>
                <a:r>
                  <a:rPr lang="pt-BR" dirty="0"/>
                  <a:t> </a:t>
                </a:r>
              </a:p>
            </p:txBody>
          </p:sp>
        </mc:Choice>
        <mc:Fallback xmlns="">
          <p:sp>
            <p:nvSpPr>
              <p:cNvPr id="3" name="Content Placeholder 2">
                <a:extLst>
                  <a:ext uri="{FF2B5EF4-FFF2-40B4-BE49-F238E27FC236}">
                    <a16:creationId xmlns:a16="http://schemas.microsoft.com/office/drawing/2014/main" id="{3E6B13F6-62F5-46C4-A400-CF17A0DC528C}"/>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363" r="-1436"/>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8650F3AB-8EF5-40AA-AF26-FC127ED310E1}"/>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9DCD4830-10D8-4089-A787-65E1C4F81E91}"/>
              </a:ext>
            </a:extLst>
          </p:cNvPr>
          <p:cNvSpPr>
            <a:spLocks noGrp="1"/>
          </p:cNvSpPr>
          <p:nvPr>
            <p:ph type="sldNum" sz="quarter" idx="12"/>
          </p:nvPr>
        </p:nvSpPr>
        <p:spPr/>
        <p:txBody>
          <a:bodyPr/>
          <a:lstStyle/>
          <a:p>
            <a:fld id="{D70E266F-DC34-4EBC-B26B-29CFE51B5C59}" type="slidenum">
              <a:rPr lang="en-US" altLang="en-US" smtClean="0"/>
              <a:pPr/>
              <a:t>3</a:t>
            </a:fld>
            <a:endParaRPr lang="en-US" altLang="en-US"/>
          </a:p>
        </p:txBody>
      </p:sp>
    </p:spTree>
    <p:extLst>
      <p:ext uri="{BB962C8B-B14F-4D97-AF65-F5344CB8AC3E}">
        <p14:creationId xmlns:p14="http://schemas.microsoft.com/office/powerpoint/2010/main" val="182618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939672" cy="4351338"/>
              </a:xfrm>
            </p:spPr>
            <p:txBody>
              <a:bodyPr>
                <a:normAutofit/>
              </a:bodyPr>
              <a:lstStyle/>
              <a:p>
                <a:pPr marL="0" indent="0">
                  <a:buNone/>
                </a:pPr>
                <a:r>
                  <a:rPr lang="pt-BR" sz="2400" dirty="0">
                    <a:solidFill>
                      <a:srgbClr val="FF0000"/>
                    </a:solidFill>
                  </a:rPr>
                  <a:t>Por enquanto, vamos considerar que </a:t>
                </a:r>
                <a:br>
                  <a:rPr lang="pt-BR" sz="2400" i="1" dirty="0">
                    <a:solidFill>
                      <a:srgbClr val="FF0000"/>
                    </a:solidFill>
                    <a:latin typeface="Cambria Math" panose="02040503050406030204" pitchFamily="18" charset="0"/>
                  </a:rPr>
                </a:b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ea typeface="Cambria Math" panose="02040503050406030204" pitchFamily="18" charset="0"/>
                      </a:rPr>
                      <m:t>≥</m:t>
                    </m:r>
                    <m:r>
                      <a:rPr lang="pt-BR" sz="2400" b="0" i="1" smtClean="0">
                        <a:solidFill>
                          <a:srgbClr val="FF0000"/>
                        </a:solidFill>
                        <a:latin typeface="Cambria Math" panose="02040503050406030204" pitchFamily="18" charset="0"/>
                      </a:rPr>
                      <m:t>10(</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r>
                      <a:rPr lang="pt-BR" sz="2400" b="0" i="1" smtClean="0">
                        <a:solidFill>
                          <a:srgbClr val="FF0000"/>
                        </a:solidFill>
                        <a:latin typeface="Cambria Math" panose="02040503050406030204" pitchFamily="18" charset="0"/>
                      </a:rPr>
                      <m:t>)</m:t>
                    </m:r>
                  </m:oMath>
                </a14:m>
                <a:r>
                  <a:rPr lang="pt-BR" sz="2400" dirty="0">
                    <a:solidFill>
                      <a:srgbClr val="FF0000"/>
                    </a:solidFill>
                  </a:rPr>
                  <a:t> para considerarmos a equação de ganho mais simplificado. Caso essa premissa seja errada, poderemos utilizar a equação completa. Assim sendo, temos:</a:t>
                </a:r>
              </a:p>
              <a:p>
                <a:pPr marL="0" indent="0">
                  <a:buNone/>
                </a:pPr>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8</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 </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num>
                        <m:den>
                          <m:r>
                            <a:rPr lang="pt-BR" sz="2400" b="0" i="1" smtClean="0">
                              <a:solidFill>
                                <a:srgbClr val="FF0000"/>
                              </a:solidFill>
                              <a:latin typeface="Cambria Math" panose="02040503050406030204" pitchFamily="18" charset="0"/>
                            </a:rPr>
                            <m:t>1+</m:t>
                          </m:r>
                          <m:r>
                            <a:rPr lang="pt-BR" sz="2400" i="1">
                              <a:solidFill>
                                <a:srgbClr val="FF0000"/>
                              </a:solidFill>
                              <a:latin typeface="Cambria Math" panose="02040503050406030204" pitchFamily="18" charset="0"/>
                            </a:rPr>
                            <m:t>(3,75</m:t>
                          </m:r>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)(180) </m:t>
                          </m:r>
                        </m:den>
                      </m:f>
                    </m:oMath>
                  </m:oMathPara>
                </a14:m>
                <a:endParaRPr lang="pt-BR" sz="2400" dirty="0">
                  <a:solidFill>
                    <a:srgbClr val="FF0000"/>
                  </a:solidFill>
                </a:endParaRPr>
              </a:p>
              <a:p>
                <a:pPr marL="0" indent="0">
                  <a:buNone/>
                </a:pPr>
                <a:endParaRPr lang="pt-BR" sz="2400" i="1" dirty="0">
                  <a:solidFill>
                    <a:srgbClr val="FF0000"/>
                  </a:solidFill>
                  <a:latin typeface="Cambria Math" panose="02040503050406030204" pitchFamily="18" charset="0"/>
                </a:endParaRPr>
              </a:p>
              <a:p>
                <a:pPr marL="0" indent="0">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939672" cy="4351338"/>
              </a:xfrm>
              <a:blipFill>
                <a:blip r:embed="rId3"/>
                <a:stretch>
                  <a:fillRect l="-1643" t="-1961" r="-41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30</a:t>
            </a:fld>
            <a:endParaRPr lang="en-US" altLang="en-US"/>
          </a:p>
        </p:txBody>
      </p:sp>
    </p:spTree>
    <p:extLst>
      <p:ext uri="{BB962C8B-B14F-4D97-AF65-F5344CB8AC3E}">
        <p14:creationId xmlns:p14="http://schemas.microsoft.com/office/powerpoint/2010/main" val="2560026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939672" cy="4351338"/>
              </a:xfrm>
            </p:spPr>
            <p:txBody>
              <a:bodyPr>
                <a:normAutofit/>
              </a:bodyPr>
              <a:lstStyle/>
              <a:p>
                <a:pPr marL="0" indent="0">
                  <a:buNone/>
                </a:pPr>
                <a:r>
                  <a:rPr lang="pt-BR" sz="2400" dirty="0">
                    <a:solidFill>
                      <a:srgbClr val="FF0000"/>
                    </a:solidFill>
                  </a:rPr>
                  <a:t>Por enquanto, vamos considerar que </a:t>
                </a:r>
                <a:br>
                  <a:rPr lang="pt-BR" sz="2400" i="1" dirty="0">
                    <a:solidFill>
                      <a:srgbClr val="FF0000"/>
                    </a:solidFill>
                    <a:latin typeface="Cambria Math" panose="02040503050406030204" pitchFamily="18" charset="0"/>
                  </a:rPr>
                </a:br>
                <a14:m>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ea typeface="Cambria Math" panose="02040503050406030204" pitchFamily="18" charset="0"/>
                      </a:rPr>
                      <m:t>≥</m:t>
                    </m:r>
                    <m:r>
                      <a:rPr lang="pt-BR" sz="2400" b="0" i="1" smtClean="0">
                        <a:solidFill>
                          <a:srgbClr val="FF0000"/>
                        </a:solidFill>
                        <a:latin typeface="Cambria Math" panose="02040503050406030204" pitchFamily="18" charset="0"/>
                      </a:rPr>
                      <m:t>10(</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𝑆</m:t>
                        </m:r>
                      </m:sub>
                    </m:sSub>
                    <m:r>
                      <a:rPr lang="pt-BR" sz="2400" b="0" i="1" smtClean="0">
                        <a:solidFill>
                          <a:srgbClr val="FF0000"/>
                        </a:solidFill>
                        <a:latin typeface="Cambria Math" panose="02040503050406030204" pitchFamily="18" charset="0"/>
                      </a:rPr>
                      <m:t>)</m:t>
                    </m:r>
                  </m:oMath>
                </a14:m>
                <a:r>
                  <a:rPr lang="pt-BR" sz="2400" dirty="0">
                    <a:solidFill>
                      <a:srgbClr val="FF0000"/>
                    </a:solidFill>
                  </a:rPr>
                  <a:t> para considerarmos a equação de ganho mais simplificado. Caso essa premissa seja errada, poderemos utilizar a equação completa. Assim sendo, temos:</a:t>
                </a:r>
              </a:p>
              <a:p>
                <a:pPr marL="0" indent="0">
                  <a:buNone/>
                </a:pPr>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8</m:t>
                      </m:r>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 </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num>
                        <m:den>
                          <m:r>
                            <a:rPr lang="pt-BR" sz="2400" b="0" i="1" smtClean="0">
                              <a:solidFill>
                                <a:srgbClr val="FF0000"/>
                              </a:solidFill>
                              <a:latin typeface="Cambria Math" panose="02040503050406030204" pitchFamily="18" charset="0"/>
                            </a:rPr>
                            <m:t>1+</m:t>
                          </m:r>
                          <m:r>
                            <a:rPr lang="pt-BR" sz="2400" i="1">
                              <a:solidFill>
                                <a:srgbClr val="FF0000"/>
                              </a:solidFill>
                              <a:latin typeface="Cambria Math" panose="02040503050406030204" pitchFamily="18" charset="0"/>
                            </a:rPr>
                            <m:t>(3,75</m:t>
                          </m:r>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)(180) </m:t>
                          </m:r>
                        </m:den>
                      </m:f>
                      <m:r>
                        <a:rPr lang="pt-BR" sz="2400" b="0" i="1" smtClean="0">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(3,75</m:t>
                          </m:r>
                          <m:r>
                            <a:rPr lang="pt-BR" sz="2400" i="1">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num>
                        <m:den>
                          <m:r>
                            <a:rPr lang="pt-BR" sz="2400" i="1">
                              <a:solidFill>
                                <a:srgbClr val="FF0000"/>
                              </a:solidFill>
                              <a:latin typeface="Cambria Math" panose="02040503050406030204" pitchFamily="18" charset="0"/>
                            </a:rPr>
                            <m:t>1+</m:t>
                          </m:r>
                          <m:r>
                            <a:rPr lang="pt-BR" sz="2400" b="0" i="1" smtClean="0">
                              <a:solidFill>
                                <a:srgbClr val="FF0000"/>
                              </a:solidFill>
                              <a:latin typeface="Cambria Math" panose="02040503050406030204" pitchFamily="18" charset="0"/>
                            </a:rPr>
                            <m:t>0,675</m:t>
                          </m:r>
                          <m:r>
                            <a:rPr lang="pt-BR" sz="2400" i="1">
                              <a:solidFill>
                                <a:srgbClr val="FF0000"/>
                              </a:solidFill>
                              <a:latin typeface="Cambria Math" panose="02040503050406030204" pitchFamily="18" charset="0"/>
                            </a:rPr>
                            <m:t> </m:t>
                          </m:r>
                        </m:den>
                      </m:f>
                    </m:oMath>
                  </m:oMathPara>
                </a14:m>
                <a:endParaRPr lang="pt-BR" sz="2400" dirty="0">
                  <a:solidFill>
                    <a:srgbClr val="FF0000"/>
                  </a:solidFill>
                </a:endParaRPr>
              </a:p>
              <a:p>
                <a:pPr marL="0" indent="0">
                  <a:buNone/>
                </a:pPr>
                <a:endParaRPr lang="pt-BR" sz="2400" i="1" dirty="0">
                  <a:solidFill>
                    <a:srgbClr val="FF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13,4</m:t>
                          </m:r>
                        </m:num>
                        <m:den>
                          <m:r>
                            <a:rPr lang="pt-BR" sz="2400" b="0" i="1" smtClean="0">
                              <a:solidFill>
                                <a:srgbClr val="FF0000"/>
                              </a:solidFill>
                              <a:latin typeface="Cambria Math" panose="02040503050406030204" pitchFamily="18" charset="0"/>
                            </a:rPr>
                            <m:t>3,75</m:t>
                          </m:r>
                          <m:r>
                            <a:rPr lang="pt-BR" sz="2400" b="0" i="1" smtClean="0">
                              <a:solidFill>
                                <a:srgbClr val="FF0000"/>
                              </a:solidFill>
                              <a:latin typeface="Cambria Math" panose="02040503050406030204" pitchFamily="18" charset="0"/>
                            </a:rPr>
                            <m:t>𝑚</m:t>
                          </m:r>
                        </m:den>
                      </m:f>
                      <m:r>
                        <a:rPr lang="pt-BR" sz="2400" b="0" i="1" smtClean="0">
                          <a:solidFill>
                            <a:srgbClr val="FF0000"/>
                          </a:solidFill>
                          <a:latin typeface="Cambria Math" panose="02040503050406030204" pitchFamily="18" charset="0"/>
                        </a:rPr>
                        <m:t>=3,573</m:t>
                      </m:r>
                      <m:r>
                        <m:rPr>
                          <m:sty m:val="p"/>
                        </m:rPr>
                        <a:rPr lang="pt-BR" sz="2400" b="0" i="0" smtClean="0">
                          <a:solidFill>
                            <a:srgbClr val="FF0000"/>
                          </a:solidFill>
                          <a:latin typeface="Cambria Math" panose="02040503050406030204" pitchFamily="18" charset="0"/>
                        </a:rPr>
                        <m:t>k</m:t>
                      </m:r>
                      <m:r>
                        <m:rPr>
                          <m:sty m:val="p"/>
                        </m:rPr>
                        <a:rPr lang="pt-BR" sz="240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939672" cy="4351338"/>
              </a:xfrm>
              <a:blipFill>
                <a:blip r:embed="rId3"/>
                <a:stretch>
                  <a:fillRect l="-1643" t="-1961" r="-41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31</a:t>
            </a:fld>
            <a:endParaRPr lang="en-US" altLang="en-US"/>
          </a:p>
        </p:txBody>
      </p:sp>
    </p:spTree>
    <p:extLst>
      <p:ext uri="{BB962C8B-B14F-4D97-AF65-F5344CB8AC3E}">
        <p14:creationId xmlns:p14="http://schemas.microsoft.com/office/powerpoint/2010/main" val="315099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939672" cy="4351338"/>
              </a:xfrm>
            </p:spPr>
            <p:txBody>
              <a:bodyPr>
                <a:normAutofit/>
              </a:bodyPr>
              <a:lstStyle/>
              <a:p>
                <a:pPr marL="0" indent="0">
                  <a:buNone/>
                </a:pPr>
                <a:r>
                  <a:rPr lang="pt-BR" sz="2400" dirty="0">
                    <a:solidFill>
                      <a:srgbClr val="FF0000"/>
                    </a:solidFill>
                  </a:rPr>
                  <a:t>O valor comercial mais próximo é 3,6</a:t>
                </a:r>
                <a14:m>
                  <m:oMath xmlns:m="http://schemas.openxmlformats.org/officeDocument/2006/math">
                    <m:r>
                      <m:rPr>
                        <m:sty m:val="p"/>
                      </m:rPr>
                      <a:rPr lang="pt-BR" sz="2400" b="0" i="0" smtClean="0">
                        <a:solidFill>
                          <a:srgbClr val="FF0000"/>
                        </a:solidFill>
                        <a:latin typeface="Cambria Math" panose="02040503050406030204" pitchFamily="18" charset="0"/>
                        <a:ea typeface="Cambria Math" panose="02040503050406030204" pitchFamily="18" charset="0"/>
                      </a:rPr>
                      <m:t>k</m:t>
                    </m:r>
                    <m:r>
                      <m:rPr>
                        <m:sty m:val="p"/>
                      </m:rPr>
                      <a:rPr lang="pt-BR" sz="2400">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a:t>
                </a:r>
              </a:p>
              <a:p>
                <a:pPr marL="0" indent="0">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939672" cy="4351338"/>
              </a:xfrm>
              <a:blipFill>
                <a:blip r:embed="rId3"/>
                <a:stretch>
                  <a:fillRect l="-1643" t="-196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32</a:t>
            </a:fld>
            <a:endParaRPr lang="en-US" altLang="en-US"/>
          </a:p>
        </p:txBody>
      </p:sp>
    </p:spTree>
    <p:extLst>
      <p:ext uri="{BB962C8B-B14F-4D97-AF65-F5344CB8AC3E}">
        <p14:creationId xmlns:p14="http://schemas.microsoft.com/office/powerpoint/2010/main" val="3722305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939672" cy="4351338"/>
              </a:xfrm>
            </p:spPr>
            <p:txBody>
              <a:bodyPr>
                <a:normAutofit/>
              </a:bodyPr>
              <a:lstStyle/>
              <a:p>
                <a:pPr marL="0" indent="0">
                  <a:buNone/>
                </a:pPr>
                <a:r>
                  <a:rPr lang="pt-BR" sz="2400" dirty="0">
                    <a:solidFill>
                      <a:srgbClr val="FF0000"/>
                    </a:solidFill>
                  </a:rPr>
                  <a:t>O valor comercial mais próximo é 3,6</a:t>
                </a:r>
                <a14:m>
                  <m:oMath xmlns:m="http://schemas.openxmlformats.org/officeDocument/2006/math">
                    <m:r>
                      <m:rPr>
                        <m:sty m:val="p"/>
                      </m:rPr>
                      <a:rPr lang="pt-BR" sz="2400" b="0" i="0" smtClean="0">
                        <a:solidFill>
                          <a:srgbClr val="FF0000"/>
                        </a:solidFill>
                        <a:latin typeface="Cambria Math" panose="02040503050406030204" pitchFamily="18" charset="0"/>
                        <a:ea typeface="Cambria Math" panose="02040503050406030204" pitchFamily="18" charset="0"/>
                      </a:rPr>
                      <m:t>k</m:t>
                    </m:r>
                    <m:r>
                      <m:rPr>
                        <m:sty m:val="p"/>
                      </m:rPr>
                      <a:rPr lang="pt-BR" sz="2400">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a:t>
                </a:r>
              </a:p>
              <a:p>
                <a:pPr marL="0" indent="0">
                  <a:buNone/>
                </a:pPr>
                <a:endParaRPr lang="pt-BR" sz="2400" dirty="0">
                  <a:solidFill>
                    <a:srgbClr val="FF0000"/>
                  </a:solidFill>
                </a:endParaRPr>
              </a:p>
              <a:p>
                <a:pPr marL="0" indent="0">
                  <a:buNone/>
                </a:pPr>
                <a:r>
                  <a:rPr lang="pt-BR" sz="2400" dirty="0">
                    <a:solidFill>
                      <a:srgbClr val="FF0000"/>
                    </a:solidFill>
                  </a:rPr>
                  <a:t>Agora, vamos testar a condição da fórmula de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ea typeface="Cambria Math" panose="02040503050406030204" pitchFamily="18" charset="0"/>
                        </a:rPr>
                        <m:t>≥</m:t>
                      </m:r>
                      <m:r>
                        <a:rPr lang="pt-BR" sz="2400" i="1">
                          <a:solidFill>
                            <a:srgbClr val="FF0000"/>
                          </a:solidFill>
                          <a:latin typeface="Cambria Math" panose="02040503050406030204" pitchFamily="18" charset="0"/>
                        </a:rPr>
                        <m:t>10(</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r>
                        <a:rPr lang="pt-BR" sz="2400" i="1">
                          <a:solidFill>
                            <a:srgbClr val="FF0000"/>
                          </a:solidFill>
                          <a:latin typeface="Cambria Math" panose="02040503050406030204" pitchFamily="18" charset="0"/>
                        </a:rPr>
                        <m:t>)</m:t>
                      </m:r>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939672" cy="4351338"/>
              </a:xfrm>
              <a:blipFill>
                <a:blip r:embed="rId3"/>
                <a:stretch>
                  <a:fillRect l="-1643" t="-196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33</a:t>
            </a:fld>
            <a:endParaRPr lang="en-US" altLang="en-US"/>
          </a:p>
        </p:txBody>
      </p:sp>
    </p:spTree>
    <p:extLst>
      <p:ext uri="{BB962C8B-B14F-4D97-AF65-F5344CB8AC3E}">
        <p14:creationId xmlns:p14="http://schemas.microsoft.com/office/powerpoint/2010/main" val="2711895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DD2B1-B976-4080-BB0B-F5FA4403BC58}"/>
              </a:ext>
            </a:extLst>
          </p:cNvPr>
          <p:cNvPicPr>
            <a:picLocks noChangeAspect="1"/>
          </p:cNvPicPr>
          <p:nvPr/>
        </p:nvPicPr>
        <p:blipFill>
          <a:blip r:embed="rId2"/>
          <a:stretch>
            <a:fillRect/>
          </a:stretch>
        </p:blipFill>
        <p:spPr>
          <a:xfrm>
            <a:off x="6019800" y="2660650"/>
            <a:ext cx="6276975" cy="3695700"/>
          </a:xfrm>
          <a:prstGeom prst="rect">
            <a:avLst/>
          </a:prstGeom>
        </p:spPr>
      </p:pic>
      <p:sp>
        <p:nvSpPr>
          <p:cNvPr id="2" name="Title 1">
            <a:extLst>
              <a:ext uri="{FF2B5EF4-FFF2-40B4-BE49-F238E27FC236}">
                <a16:creationId xmlns:a16="http://schemas.microsoft.com/office/drawing/2014/main" id="{8F06F8A3-7696-486C-94D4-1B37036BC085}"/>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84563-F555-4385-A8BB-A4197233BB67}"/>
                  </a:ext>
                </a:extLst>
              </p:cNvPr>
              <p:cNvSpPr>
                <a:spLocks noGrp="1"/>
              </p:cNvSpPr>
              <p:nvPr>
                <p:ph sz="half" idx="1"/>
              </p:nvPr>
            </p:nvSpPr>
            <p:spPr>
              <a:xfrm>
                <a:off x="838200" y="1825625"/>
                <a:ext cx="5939672" cy="4351338"/>
              </a:xfrm>
            </p:spPr>
            <p:txBody>
              <a:bodyPr>
                <a:normAutofit/>
              </a:bodyPr>
              <a:lstStyle/>
              <a:p>
                <a:pPr marL="0" indent="0">
                  <a:buNone/>
                </a:pPr>
                <a:r>
                  <a:rPr lang="pt-BR" sz="2400" dirty="0">
                    <a:solidFill>
                      <a:srgbClr val="FF0000"/>
                    </a:solidFill>
                  </a:rPr>
                  <a:t>O valor comercial mais próximo é 3,6</a:t>
                </a:r>
                <a14:m>
                  <m:oMath xmlns:m="http://schemas.openxmlformats.org/officeDocument/2006/math">
                    <m:r>
                      <m:rPr>
                        <m:sty m:val="p"/>
                      </m:rPr>
                      <a:rPr lang="pt-BR" sz="2400" b="0" i="0" smtClean="0">
                        <a:solidFill>
                          <a:srgbClr val="FF0000"/>
                        </a:solidFill>
                        <a:latin typeface="Cambria Math" panose="02040503050406030204" pitchFamily="18" charset="0"/>
                        <a:ea typeface="Cambria Math" panose="02040503050406030204" pitchFamily="18" charset="0"/>
                      </a:rPr>
                      <m:t>k</m:t>
                    </m:r>
                    <m:r>
                      <m:rPr>
                        <m:sty m:val="p"/>
                      </m:rPr>
                      <a:rPr lang="pt-BR" sz="2400">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a:t>
                </a:r>
              </a:p>
              <a:p>
                <a:pPr marL="0" indent="0">
                  <a:buNone/>
                </a:pPr>
                <a:endParaRPr lang="pt-BR" sz="2400" dirty="0">
                  <a:solidFill>
                    <a:srgbClr val="FF0000"/>
                  </a:solidFill>
                </a:endParaRPr>
              </a:p>
              <a:p>
                <a:pPr marL="0" indent="0">
                  <a:buNone/>
                </a:pPr>
                <a:r>
                  <a:rPr lang="pt-BR" sz="2400" dirty="0">
                    <a:solidFill>
                      <a:srgbClr val="FF0000"/>
                    </a:solidFill>
                  </a:rPr>
                  <a:t>Agora, vamos testar a condição da fórmula de ganho.</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ea typeface="Cambria Math" panose="02040503050406030204" pitchFamily="18" charset="0"/>
                        </a:rPr>
                        <m:t>≥</m:t>
                      </m:r>
                      <m:r>
                        <a:rPr lang="pt-BR" sz="2400" i="1">
                          <a:solidFill>
                            <a:srgbClr val="FF0000"/>
                          </a:solidFill>
                          <a:latin typeface="Cambria Math" panose="02040503050406030204" pitchFamily="18" charset="0"/>
                        </a:rPr>
                        <m:t>10(</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𝑆</m:t>
                          </m:r>
                        </m:sub>
                      </m:sSub>
                      <m:r>
                        <a:rPr lang="pt-BR" sz="2400" i="1">
                          <a:solidFill>
                            <a:srgbClr val="FF0000"/>
                          </a:solidFill>
                          <a:latin typeface="Cambria Math" panose="02040503050406030204" pitchFamily="18" charset="0"/>
                        </a:rPr>
                        <m:t>)</m:t>
                      </m:r>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ea typeface="Cambria Math" panose="02040503050406030204" pitchFamily="18" charset="0"/>
                        </a:rPr>
                        <m:t>≥</m:t>
                      </m:r>
                      <m:r>
                        <a:rPr lang="pt-BR" sz="2400" i="1">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3,6</m:t>
                      </m:r>
                      <m:r>
                        <a:rPr lang="pt-BR" sz="2400" b="0" i="1" smtClean="0">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0,18</m:t>
                      </m:r>
                      <m:r>
                        <a:rPr lang="pt-BR" sz="2400" b="0" i="1" smtClean="0">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rPr>
                        <m:t>)</m:t>
                      </m:r>
                    </m:oMath>
                  </m:oMathPara>
                </a14:m>
                <a:endParaRPr lang="pt-BR" sz="24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pt-BR" sz="2400" i="1">
                          <a:solidFill>
                            <a:srgbClr val="FF0000"/>
                          </a:solidFill>
                          <a:latin typeface="Cambria Math" panose="02040503050406030204" pitchFamily="18" charset="0"/>
                        </a:rPr>
                        <m:t>50</m:t>
                      </m:r>
                      <m:r>
                        <a:rPr lang="pt-BR" sz="2400" i="1">
                          <a:solidFill>
                            <a:srgbClr val="FF0000"/>
                          </a:solidFill>
                          <a:latin typeface="Cambria Math" panose="02040503050406030204" pitchFamily="18" charset="0"/>
                        </a:rPr>
                        <m:t>𝑘</m:t>
                      </m:r>
                      <m:r>
                        <a:rPr lang="pt-BR" sz="2400" i="1">
                          <a:solidFill>
                            <a:srgbClr val="FF0000"/>
                          </a:solidFill>
                          <a:latin typeface="Cambria Math" panose="02040503050406030204" pitchFamily="18" charset="0"/>
                          <a:ea typeface="Cambria Math" panose="02040503050406030204" pitchFamily="18" charset="0"/>
                        </a:rPr>
                        <m:t>≥</m:t>
                      </m:r>
                      <m:r>
                        <a:rPr lang="pt-BR" sz="2400" b="0" i="1" smtClean="0">
                          <a:solidFill>
                            <a:srgbClr val="FF0000"/>
                          </a:solidFill>
                          <a:latin typeface="Cambria Math" panose="02040503050406030204" pitchFamily="18" charset="0"/>
                          <a:ea typeface="Cambria Math" panose="02040503050406030204" pitchFamily="18" charset="0"/>
                        </a:rPr>
                        <m:t>37,8</m:t>
                      </m:r>
                      <m:r>
                        <a:rPr lang="pt-BR" sz="2400" b="0" i="1" smtClean="0">
                          <a:solidFill>
                            <a:srgbClr val="FF0000"/>
                          </a:solidFill>
                          <a:latin typeface="Cambria Math" panose="02040503050406030204" pitchFamily="18" charset="0"/>
                          <a:ea typeface="Cambria Math" panose="02040503050406030204" pitchFamily="18" charset="0"/>
                        </a:rPr>
                        <m:t>𝑘</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Sim, a solução atende!</a:t>
                </a:r>
              </a:p>
            </p:txBody>
          </p:sp>
        </mc:Choice>
        <mc:Fallback xmlns="">
          <p:sp>
            <p:nvSpPr>
              <p:cNvPr id="3" name="Content Placeholder 2">
                <a:extLst>
                  <a:ext uri="{FF2B5EF4-FFF2-40B4-BE49-F238E27FC236}">
                    <a16:creationId xmlns:a16="http://schemas.microsoft.com/office/drawing/2014/main" id="{CFE84563-F555-4385-A8BB-A4197233BB67}"/>
                  </a:ext>
                </a:extLst>
              </p:cNvPr>
              <p:cNvSpPr>
                <a:spLocks noGrp="1" noRot="1" noChangeAspect="1" noMove="1" noResize="1" noEditPoints="1" noAdjustHandles="1" noChangeArrowheads="1" noChangeShapeType="1" noTextEdit="1"/>
              </p:cNvSpPr>
              <p:nvPr>
                <p:ph sz="half" idx="1"/>
              </p:nvPr>
            </p:nvSpPr>
            <p:spPr>
              <a:xfrm>
                <a:off x="838200" y="1825625"/>
                <a:ext cx="5939672" cy="4351338"/>
              </a:xfrm>
              <a:blipFill>
                <a:blip r:embed="rId3"/>
                <a:stretch>
                  <a:fillRect l="-1643" t="-1961"/>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06DF419-4DC8-464A-9721-15286E51A6F4}"/>
              </a:ext>
            </a:extLst>
          </p:cNvPr>
          <p:cNvSpPr>
            <a:spLocks noGrp="1"/>
          </p:cNvSpPr>
          <p:nvPr>
            <p:ph type="ftr" sz="quarter" idx="11"/>
          </p:nvPr>
        </p:nvSpPr>
        <p:spPr/>
        <p:txBody>
          <a:bodyPr/>
          <a:lstStyle/>
          <a:p>
            <a:r>
              <a:rPr lang="en-US" altLang="en-US"/>
              <a:t>Prof. Elyr Teixeira</a:t>
            </a:r>
            <a:endParaRPr lang="en-US" altLang="en-US" dirty="0"/>
          </a:p>
        </p:txBody>
      </p:sp>
      <p:sp>
        <p:nvSpPr>
          <p:cNvPr id="6" name="Slide Number Placeholder 5">
            <a:extLst>
              <a:ext uri="{FF2B5EF4-FFF2-40B4-BE49-F238E27FC236}">
                <a16:creationId xmlns:a16="http://schemas.microsoft.com/office/drawing/2014/main" id="{5F9983C3-4EA7-4B62-A599-2C894FF96849}"/>
              </a:ext>
            </a:extLst>
          </p:cNvPr>
          <p:cNvSpPr>
            <a:spLocks noGrp="1"/>
          </p:cNvSpPr>
          <p:nvPr>
            <p:ph type="sldNum" sz="quarter" idx="12"/>
          </p:nvPr>
        </p:nvSpPr>
        <p:spPr/>
        <p:txBody>
          <a:bodyPr/>
          <a:lstStyle/>
          <a:p>
            <a:fld id="{48BF32D8-1DE8-449E-9DAA-0E19DCA81A04}" type="slidenum">
              <a:rPr lang="en-US" altLang="en-US" smtClean="0"/>
              <a:pPr/>
              <a:t>34</a:t>
            </a:fld>
            <a:endParaRPr lang="en-US" altLang="en-US"/>
          </a:p>
        </p:txBody>
      </p:sp>
    </p:spTree>
    <p:extLst>
      <p:ext uri="{BB962C8B-B14F-4D97-AF65-F5344CB8AC3E}">
        <p14:creationId xmlns:p14="http://schemas.microsoft.com/office/powerpoint/2010/main" val="23663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511048-B5DD-4616-B6BE-841369E043F5}"/>
              </a:ext>
            </a:extLst>
          </p:cNvPr>
          <p:cNvSpPr>
            <a:spLocks noGrp="1"/>
          </p:cNvSpPr>
          <p:nvPr>
            <p:ph type="title"/>
          </p:nvPr>
        </p:nvSpPr>
        <p:spPr/>
        <p:txBody>
          <a:bodyPr/>
          <a:lstStyle/>
          <a:p>
            <a:r>
              <a:rPr lang="pt-BR" dirty="0"/>
              <a:t>Tabela-resumo</a:t>
            </a:r>
          </a:p>
        </p:txBody>
      </p:sp>
      <p:sp>
        <p:nvSpPr>
          <p:cNvPr id="6" name="Slide Number Placeholder 5">
            <a:extLst>
              <a:ext uri="{FF2B5EF4-FFF2-40B4-BE49-F238E27FC236}">
                <a16:creationId xmlns:a16="http://schemas.microsoft.com/office/drawing/2014/main" id="{05866540-2022-425D-A223-DD5AF3C72F72}"/>
              </a:ext>
            </a:extLst>
          </p:cNvPr>
          <p:cNvSpPr>
            <a:spLocks noGrp="1"/>
          </p:cNvSpPr>
          <p:nvPr>
            <p:ph type="sldNum" sz="quarter" idx="12"/>
          </p:nvPr>
        </p:nvSpPr>
        <p:spPr/>
        <p:txBody>
          <a:bodyPr/>
          <a:lstStyle/>
          <a:p>
            <a:fld id="{48BF32D8-1DE8-449E-9DAA-0E19DCA81A04}" type="slidenum">
              <a:rPr lang="en-US" altLang="en-US" smtClean="0"/>
              <a:pPr/>
              <a:t>35</a:t>
            </a:fld>
            <a:endParaRPr lang="en-US" altLang="en-US"/>
          </a:p>
        </p:txBody>
      </p:sp>
      <p:sp>
        <p:nvSpPr>
          <p:cNvPr id="5" name="Footer Placeholder 4">
            <a:extLst>
              <a:ext uri="{FF2B5EF4-FFF2-40B4-BE49-F238E27FC236}">
                <a16:creationId xmlns:a16="http://schemas.microsoft.com/office/drawing/2014/main" id="{E902D988-ABD9-425F-A89A-86ED05871341}"/>
              </a:ext>
            </a:extLst>
          </p:cNvPr>
          <p:cNvSpPr>
            <a:spLocks noGrp="1"/>
          </p:cNvSpPr>
          <p:nvPr>
            <p:ph type="ftr" sz="quarter" idx="11"/>
          </p:nvPr>
        </p:nvSpPr>
        <p:spPr/>
        <p:txBody>
          <a:bodyPr/>
          <a:lstStyle/>
          <a:p>
            <a:r>
              <a:rPr lang="en-US" altLang="en-US"/>
              <a:t>Prof. Elyr Teixeira</a:t>
            </a:r>
            <a:endParaRPr lang="en-US" altLang="en-US" dirty="0"/>
          </a:p>
        </p:txBody>
      </p:sp>
      <p:pic>
        <p:nvPicPr>
          <p:cNvPr id="8" name="Picture 4">
            <a:extLst>
              <a:ext uri="{FF2B5EF4-FFF2-40B4-BE49-F238E27FC236}">
                <a16:creationId xmlns:a16="http://schemas.microsoft.com/office/drawing/2014/main" id="{354E2AEF-0115-422C-8097-20D62C5221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353" y="1332615"/>
            <a:ext cx="8899293" cy="552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3067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AC5D-FD35-41FE-9CB6-7F742FF52921}"/>
              </a:ext>
            </a:extLst>
          </p:cNvPr>
          <p:cNvSpPr>
            <a:spLocks noGrp="1"/>
          </p:cNvSpPr>
          <p:nvPr>
            <p:ph type="title"/>
          </p:nvPr>
        </p:nvSpPr>
        <p:spPr/>
        <p:txBody>
          <a:bodyPr/>
          <a:lstStyle/>
          <a:p>
            <a:r>
              <a:rPr lang="pt-BR" dirty="0"/>
              <a:t>Tabela-resumo</a:t>
            </a:r>
          </a:p>
        </p:txBody>
      </p:sp>
      <p:sp>
        <p:nvSpPr>
          <p:cNvPr id="3" name="Slide Number Placeholder 2">
            <a:extLst>
              <a:ext uri="{FF2B5EF4-FFF2-40B4-BE49-F238E27FC236}">
                <a16:creationId xmlns:a16="http://schemas.microsoft.com/office/drawing/2014/main" id="{FB66D7A7-1FC3-4CA6-A970-7F4F9F23BE89}"/>
              </a:ext>
            </a:extLst>
          </p:cNvPr>
          <p:cNvSpPr>
            <a:spLocks noGrp="1"/>
          </p:cNvSpPr>
          <p:nvPr>
            <p:ph type="sldNum" sz="quarter" idx="12"/>
          </p:nvPr>
        </p:nvSpPr>
        <p:spPr/>
        <p:txBody>
          <a:bodyPr/>
          <a:lstStyle/>
          <a:p>
            <a:fld id="{9E92D8AD-346E-48E5-A15C-C2C5005EEA55}" type="slidenum">
              <a:rPr lang="en-US" altLang="en-US" smtClean="0"/>
              <a:pPr/>
              <a:t>36</a:t>
            </a:fld>
            <a:endParaRPr lang="en-US" altLang="en-US"/>
          </a:p>
        </p:txBody>
      </p:sp>
      <p:sp>
        <p:nvSpPr>
          <p:cNvPr id="4" name="Footer Placeholder 3">
            <a:extLst>
              <a:ext uri="{FF2B5EF4-FFF2-40B4-BE49-F238E27FC236}">
                <a16:creationId xmlns:a16="http://schemas.microsoft.com/office/drawing/2014/main" id="{163C99AD-A424-41FF-A5E7-DCD0A616CFB4}"/>
              </a:ext>
            </a:extLst>
          </p:cNvPr>
          <p:cNvSpPr>
            <a:spLocks noGrp="1"/>
          </p:cNvSpPr>
          <p:nvPr>
            <p:ph type="ftr" sz="quarter" idx="11"/>
          </p:nvPr>
        </p:nvSpPr>
        <p:spPr/>
        <p:txBody>
          <a:bodyPr/>
          <a:lstStyle/>
          <a:p>
            <a:r>
              <a:rPr lang="en-US" altLang="en-US"/>
              <a:t>Prof. Elyr Teixeira</a:t>
            </a:r>
            <a:endParaRPr lang="en-US" altLang="en-US" dirty="0"/>
          </a:p>
        </p:txBody>
      </p:sp>
      <p:pic>
        <p:nvPicPr>
          <p:cNvPr id="5" name="Picture 3">
            <a:extLst>
              <a:ext uri="{FF2B5EF4-FFF2-40B4-BE49-F238E27FC236}">
                <a16:creationId xmlns:a16="http://schemas.microsoft.com/office/drawing/2014/main" id="{813C45B2-9D44-4F59-AE7F-35A591C7B8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388" y="1410153"/>
            <a:ext cx="10467680" cy="541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023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AC5D-FD35-41FE-9CB6-7F742FF52921}"/>
              </a:ext>
            </a:extLst>
          </p:cNvPr>
          <p:cNvSpPr>
            <a:spLocks noGrp="1"/>
          </p:cNvSpPr>
          <p:nvPr>
            <p:ph type="title"/>
          </p:nvPr>
        </p:nvSpPr>
        <p:spPr/>
        <p:txBody>
          <a:bodyPr/>
          <a:lstStyle/>
          <a:p>
            <a:r>
              <a:rPr lang="pt-BR" dirty="0"/>
              <a:t>Tabela-resumo</a:t>
            </a:r>
          </a:p>
        </p:txBody>
      </p:sp>
      <p:sp>
        <p:nvSpPr>
          <p:cNvPr id="3" name="Slide Number Placeholder 2">
            <a:extLst>
              <a:ext uri="{FF2B5EF4-FFF2-40B4-BE49-F238E27FC236}">
                <a16:creationId xmlns:a16="http://schemas.microsoft.com/office/drawing/2014/main" id="{FB66D7A7-1FC3-4CA6-A970-7F4F9F23BE89}"/>
              </a:ext>
            </a:extLst>
          </p:cNvPr>
          <p:cNvSpPr>
            <a:spLocks noGrp="1"/>
          </p:cNvSpPr>
          <p:nvPr>
            <p:ph type="sldNum" sz="quarter" idx="12"/>
          </p:nvPr>
        </p:nvSpPr>
        <p:spPr/>
        <p:txBody>
          <a:bodyPr/>
          <a:lstStyle/>
          <a:p>
            <a:fld id="{9E92D8AD-346E-48E5-A15C-C2C5005EEA55}" type="slidenum">
              <a:rPr lang="en-US" altLang="en-US" smtClean="0"/>
              <a:pPr/>
              <a:t>37</a:t>
            </a:fld>
            <a:endParaRPr lang="en-US" altLang="en-US"/>
          </a:p>
        </p:txBody>
      </p:sp>
      <p:sp>
        <p:nvSpPr>
          <p:cNvPr id="4" name="Footer Placeholder 3">
            <a:extLst>
              <a:ext uri="{FF2B5EF4-FFF2-40B4-BE49-F238E27FC236}">
                <a16:creationId xmlns:a16="http://schemas.microsoft.com/office/drawing/2014/main" id="{163C99AD-A424-41FF-A5E7-DCD0A616CFB4}"/>
              </a:ext>
            </a:extLst>
          </p:cNvPr>
          <p:cNvSpPr>
            <a:spLocks noGrp="1"/>
          </p:cNvSpPr>
          <p:nvPr>
            <p:ph type="ftr" sz="quarter" idx="11"/>
          </p:nvPr>
        </p:nvSpPr>
        <p:spPr/>
        <p:txBody>
          <a:bodyPr/>
          <a:lstStyle/>
          <a:p>
            <a:r>
              <a:rPr lang="en-US" altLang="en-US"/>
              <a:t>Prof. Elyr Teixeira</a:t>
            </a:r>
            <a:endParaRPr lang="en-US" altLang="en-US" dirty="0"/>
          </a:p>
        </p:txBody>
      </p:sp>
      <p:pic>
        <p:nvPicPr>
          <p:cNvPr id="5" name="Picture 2">
            <a:extLst>
              <a:ext uri="{FF2B5EF4-FFF2-40B4-BE49-F238E27FC236}">
                <a16:creationId xmlns:a16="http://schemas.microsoft.com/office/drawing/2014/main" id="{225D920A-1734-4E95-8F04-A873101C10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499" y="2130242"/>
            <a:ext cx="11418659" cy="3397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5408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AC5D-FD35-41FE-9CB6-7F742FF52921}"/>
              </a:ext>
            </a:extLst>
          </p:cNvPr>
          <p:cNvSpPr>
            <a:spLocks noGrp="1"/>
          </p:cNvSpPr>
          <p:nvPr>
            <p:ph type="title"/>
          </p:nvPr>
        </p:nvSpPr>
        <p:spPr/>
        <p:txBody>
          <a:bodyPr/>
          <a:lstStyle/>
          <a:p>
            <a:r>
              <a:rPr lang="pt-BR" dirty="0"/>
              <a:t>Tabela-resumo</a:t>
            </a:r>
          </a:p>
        </p:txBody>
      </p:sp>
      <p:sp>
        <p:nvSpPr>
          <p:cNvPr id="3" name="Slide Number Placeholder 2">
            <a:extLst>
              <a:ext uri="{FF2B5EF4-FFF2-40B4-BE49-F238E27FC236}">
                <a16:creationId xmlns:a16="http://schemas.microsoft.com/office/drawing/2014/main" id="{FB66D7A7-1FC3-4CA6-A970-7F4F9F23BE89}"/>
              </a:ext>
            </a:extLst>
          </p:cNvPr>
          <p:cNvSpPr>
            <a:spLocks noGrp="1"/>
          </p:cNvSpPr>
          <p:nvPr>
            <p:ph type="sldNum" sz="quarter" idx="12"/>
          </p:nvPr>
        </p:nvSpPr>
        <p:spPr/>
        <p:txBody>
          <a:bodyPr/>
          <a:lstStyle/>
          <a:p>
            <a:fld id="{9E92D8AD-346E-48E5-A15C-C2C5005EEA55}" type="slidenum">
              <a:rPr lang="en-US" altLang="en-US" smtClean="0"/>
              <a:pPr/>
              <a:t>38</a:t>
            </a:fld>
            <a:endParaRPr lang="en-US" altLang="en-US"/>
          </a:p>
        </p:txBody>
      </p:sp>
      <p:sp>
        <p:nvSpPr>
          <p:cNvPr id="4" name="Footer Placeholder 3">
            <a:extLst>
              <a:ext uri="{FF2B5EF4-FFF2-40B4-BE49-F238E27FC236}">
                <a16:creationId xmlns:a16="http://schemas.microsoft.com/office/drawing/2014/main" id="{163C99AD-A424-41FF-A5E7-DCD0A616CFB4}"/>
              </a:ext>
            </a:extLst>
          </p:cNvPr>
          <p:cNvSpPr>
            <a:spLocks noGrp="1"/>
          </p:cNvSpPr>
          <p:nvPr>
            <p:ph type="ftr" sz="quarter" idx="11"/>
          </p:nvPr>
        </p:nvSpPr>
        <p:spPr/>
        <p:txBody>
          <a:bodyPr/>
          <a:lstStyle/>
          <a:p>
            <a:r>
              <a:rPr lang="en-US" altLang="en-US"/>
              <a:t>Prof. Elyr Teixeira</a:t>
            </a:r>
            <a:endParaRPr lang="en-US" altLang="en-US" dirty="0"/>
          </a:p>
        </p:txBody>
      </p:sp>
      <p:pic>
        <p:nvPicPr>
          <p:cNvPr id="5" name="Picture 2">
            <a:extLst>
              <a:ext uri="{FF2B5EF4-FFF2-40B4-BE49-F238E27FC236}">
                <a16:creationId xmlns:a16="http://schemas.microsoft.com/office/drawing/2014/main" id="{129C12BD-136D-4AA6-A424-84A24086D6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20502"/>
            <a:ext cx="10617772" cy="5406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116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AC5D-FD35-41FE-9CB6-7F742FF52921}"/>
              </a:ext>
            </a:extLst>
          </p:cNvPr>
          <p:cNvSpPr>
            <a:spLocks noGrp="1"/>
          </p:cNvSpPr>
          <p:nvPr>
            <p:ph type="title"/>
          </p:nvPr>
        </p:nvSpPr>
        <p:spPr/>
        <p:txBody>
          <a:bodyPr/>
          <a:lstStyle/>
          <a:p>
            <a:r>
              <a:rPr lang="pt-BR" dirty="0"/>
              <a:t>Tabela-resumo</a:t>
            </a:r>
          </a:p>
        </p:txBody>
      </p:sp>
      <p:sp>
        <p:nvSpPr>
          <p:cNvPr id="3" name="Slide Number Placeholder 2">
            <a:extLst>
              <a:ext uri="{FF2B5EF4-FFF2-40B4-BE49-F238E27FC236}">
                <a16:creationId xmlns:a16="http://schemas.microsoft.com/office/drawing/2014/main" id="{FB66D7A7-1FC3-4CA6-A970-7F4F9F23BE89}"/>
              </a:ext>
            </a:extLst>
          </p:cNvPr>
          <p:cNvSpPr>
            <a:spLocks noGrp="1"/>
          </p:cNvSpPr>
          <p:nvPr>
            <p:ph type="sldNum" sz="quarter" idx="12"/>
          </p:nvPr>
        </p:nvSpPr>
        <p:spPr/>
        <p:txBody>
          <a:bodyPr/>
          <a:lstStyle/>
          <a:p>
            <a:fld id="{9E92D8AD-346E-48E5-A15C-C2C5005EEA55}" type="slidenum">
              <a:rPr lang="en-US" altLang="en-US" smtClean="0"/>
              <a:pPr/>
              <a:t>39</a:t>
            </a:fld>
            <a:endParaRPr lang="en-US" altLang="en-US"/>
          </a:p>
        </p:txBody>
      </p:sp>
      <p:sp>
        <p:nvSpPr>
          <p:cNvPr id="4" name="Footer Placeholder 3">
            <a:extLst>
              <a:ext uri="{FF2B5EF4-FFF2-40B4-BE49-F238E27FC236}">
                <a16:creationId xmlns:a16="http://schemas.microsoft.com/office/drawing/2014/main" id="{163C99AD-A424-41FF-A5E7-DCD0A616CFB4}"/>
              </a:ext>
            </a:extLst>
          </p:cNvPr>
          <p:cNvSpPr>
            <a:spLocks noGrp="1"/>
          </p:cNvSpPr>
          <p:nvPr>
            <p:ph type="ftr" sz="quarter" idx="11"/>
          </p:nvPr>
        </p:nvSpPr>
        <p:spPr/>
        <p:txBody>
          <a:bodyPr/>
          <a:lstStyle/>
          <a:p>
            <a:r>
              <a:rPr lang="en-US" altLang="en-US"/>
              <a:t>Prof. Elyr Teixeira</a:t>
            </a:r>
            <a:endParaRPr lang="en-US" altLang="en-US" dirty="0"/>
          </a:p>
        </p:txBody>
      </p:sp>
      <p:pic>
        <p:nvPicPr>
          <p:cNvPr id="5" name="Picture 2">
            <a:extLst>
              <a:ext uri="{FF2B5EF4-FFF2-40B4-BE49-F238E27FC236}">
                <a16:creationId xmlns:a16="http://schemas.microsoft.com/office/drawing/2014/main" id="{4625C1F0-E913-4BE1-9637-5369BFE4FF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065" y="2275965"/>
            <a:ext cx="11707869" cy="297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6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38199" y="1825625"/>
                <a:ext cx="7099169" cy="4351338"/>
              </a:xfrm>
            </p:spPr>
            <p:txBody>
              <a:bodyPr/>
              <a:lstStyle/>
              <a:p>
                <a:pPr marL="0" indent="0">
                  <a:buNone/>
                </a:pPr>
                <a:r>
                  <a:rPr lang="pt-BR" dirty="0"/>
                  <a:t>Ex_8_13: Projete o circuito com polarização fixa ao lado para termos um ganho de CA de 10. Determine o valor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b="0" i="1" smtClean="0">
                            <a:latin typeface="Cambria Math" panose="02040503050406030204" pitchFamily="18" charset="0"/>
                          </a:rPr>
                          <m:t>𝐷</m:t>
                        </m:r>
                      </m:sub>
                    </m:sSub>
                    <m:r>
                      <a:rPr lang="pt-BR" b="0" i="1" smtClean="0">
                        <a:latin typeface="Cambria Math" panose="02040503050406030204" pitchFamily="18" charset="0"/>
                      </a:rPr>
                      <m:t>.</m:t>
                    </m:r>
                  </m:oMath>
                </a14:m>
                <a:r>
                  <a:rPr lang="pt-BR" dirty="0"/>
                  <a:t> </a:t>
                </a: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38199" y="1825625"/>
                <a:ext cx="7099169" cy="4351338"/>
              </a:xfrm>
              <a:blipFill>
                <a:blip r:embed="rId2"/>
                <a:stretch>
                  <a:fillRect l="-1459" t="-2101" r="-858"/>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4</a:t>
            </a:fld>
            <a:endParaRPr lang="en-US" altLang="en-US"/>
          </a:p>
        </p:txBody>
      </p:sp>
      <p:pic>
        <p:nvPicPr>
          <p:cNvPr id="11" name="Picture 2">
            <a:extLst>
              <a:ext uri="{FF2B5EF4-FFF2-40B4-BE49-F238E27FC236}">
                <a16:creationId xmlns:a16="http://schemas.microsoft.com/office/drawing/2014/main" id="{92C496A7-789D-4AAC-BD52-46A04DB7CB2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649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 y="1866505"/>
            <a:ext cx="12192000" cy="3161171"/>
          </a:xfrm>
        </p:spPr>
        <p:txBody>
          <a:bodyPr>
            <a:normAutofit fontScale="90000"/>
          </a:bodyPr>
          <a:lstStyle/>
          <a:p>
            <a:br>
              <a:rPr lang="pt-BR" b="1" dirty="0">
                <a:solidFill>
                  <a:schemeClr val="accent6">
                    <a:lumMod val="50000"/>
                  </a:schemeClr>
                </a:solidFill>
              </a:rPr>
            </a:br>
            <a:r>
              <a:rPr lang="pt-BR" dirty="0">
                <a:solidFill>
                  <a:schemeClr val="tx1"/>
                </a:solidFill>
              </a:rPr>
              <a:t>eletrônica analógica</a:t>
            </a:r>
            <a:br>
              <a:rPr lang="pt-BR" dirty="0">
                <a:solidFill>
                  <a:schemeClr val="tx1"/>
                </a:solidFill>
              </a:rPr>
            </a:br>
            <a:br>
              <a:rPr lang="pt-BR" sz="5400" dirty="0">
                <a:solidFill>
                  <a:schemeClr val="tx1"/>
                </a:solidFill>
              </a:rPr>
            </a:br>
            <a:r>
              <a:rPr lang="pt-BR" sz="5400" dirty="0">
                <a:solidFill>
                  <a:schemeClr val="bg1"/>
                </a:solidFill>
              </a:rPr>
              <a:t>relação de ganhos</a:t>
            </a:r>
            <a:br>
              <a:rPr lang="pt-BR" sz="5400" dirty="0">
                <a:solidFill>
                  <a:schemeClr val="bg1"/>
                </a:solidFill>
              </a:rPr>
            </a:br>
            <a:br>
              <a:rPr lang="pt-BR" b="1" dirty="0">
                <a:solidFill>
                  <a:schemeClr val="tx1"/>
                </a:solidFill>
              </a:rPr>
            </a:br>
            <a:r>
              <a:rPr lang="pt-BR" sz="3600" b="1" dirty="0">
                <a:solidFill>
                  <a:schemeClr val="tx1"/>
                </a:solidFill>
              </a:rPr>
              <a:t>curso </a:t>
            </a:r>
            <a:r>
              <a:rPr lang="pt-BR" sz="3600" dirty="0">
                <a:solidFill>
                  <a:schemeClr val="tx1"/>
                </a:solidFill>
              </a:rPr>
              <a:t>de </a:t>
            </a:r>
            <a:r>
              <a:rPr lang="pt-BR" sz="3600" b="1" dirty="0">
                <a:solidFill>
                  <a:schemeClr val="tx1"/>
                </a:solidFill>
              </a:rPr>
              <a:t>Eng. elétrica</a:t>
            </a:r>
            <a:endParaRPr lang="pt-BR" b="1" dirty="0">
              <a:solidFill>
                <a:schemeClr val="tx1"/>
              </a:solidFill>
            </a:endParaRPr>
          </a:p>
        </p:txBody>
      </p:sp>
      <p:sp>
        <p:nvSpPr>
          <p:cNvPr id="3" name="Subtítulo 2"/>
          <p:cNvSpPr>
            <a:spLocks noGrp="1"/>
          </p:cNvSpPr>
          <p:nvPr>
            <p:ph type="subTitle" idx="1"/>
          </p:nvPr>
        </p:nvSpPr>
        <p:spPr>
          <a:xfrm>
            <a:off x="1524000" y="5562814"/>
            <a:ext cx="9144000" cy="875694"/>
          </a:xfrm>
        </p:spPr>
        <p:txBody>
          <a:bodyPr>
            <a:noAutofit/>
          </a:bodyPr>
          <a:lstStyle/>
          <a:p>
            <a:pPr>
              <a:lnSpc>
                <a:spcPct val="100000"/>
              </a:lnSpc>
            </a:pPr>
            <a:r>
              <a:rPr lang="pt-BR" sz="2000" i="1" dirty="0"/>
              <a:t>Prof. Elyr Teixeira, </a:t>
            </a:r>
            <a:r>
              <a:rPr lang="pt-BR" sz="2000" i="1" dirty="0" err="1"/>
              <a:t>D.Sc</a:t>
            </a:r>
            <a:r>
              <a:rPr lang="pt-BR" sz="2000" i="1" dirty="0"/>
              <a:t>.</a:t>
            </a:r>
          </a:p>
          <a:p>
            <a:pPr>
              <a:lnSpc>
                <a:spcPct val="100000"/>
              </a:lnSpc>
            </a:pPr>
            <a:r>
              <a:rPr lang="pt-BR" sz="2000" dirty="0"/>
              <a:t>2018</a:t>
            </a:r>
          </a:p>
        </p:txBody>
      </p:sp>
      <p:sp>
        <p:nvSpPr>
          <p:cNvPr id="4" name="Retângulo 3"/>
          <p:cNvSpPr/>
          <p:nvPr/>
        </p:nvSpPr>
        <p:spPr>
          <a:xfrm>
            <a:off x="5198533" y="6438508"/>
            <a:ext cx="1778000" cy="2501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m" descr="Imagem">
            <a:extLst>
              <a:ext uri="{FF2B5EF4-FFF2-40B4-BE49-F238E27FC236}">
                <a16:creationId xmlns:a16="http://schemas.microsoft.com/office/drawing/2014/main" id="{2F330037-3211-40E1-A39A-B1AF9C2A5D6D}"/>
              </a:ext>
            </a:extLst>
          </p:cNvPr>
          <p:cNvPicPr>
            <a:picLocks noChangeAspect="1"/>
          </p:cNvPicPr>
          <p:nvPr/>
        </p:nvPicPr>
        <p:blipFill>
          <a:blip r:embed="rId2">
            <a:extLst/>
          </a:blip>
          <a:stretch>
            <a:fillRect/>
          </a:stretch>
        </p:blipFill>
        <p:spPr>
          <a:xfrm>
            <a:off x="190662" y="119213"/>
            <a:ext cx="3999142" cy="752172"/>
          </a:xfrm>
          <a:prstGeom prst="rect">
            <a:avLst/>
          </a:prstGeom>
          <a:ln w="12700">
            <a:miter lim="400000"/>
          </a:ln>
        </p:spPr>
      </p:pic>
    </p:spTree>
    <p:extLst>
      <p:ext uri="{BB962C8B-B14F-4D97-AF65-F5344CB8AC3E}">
        <p14:creationId xmlns:p14="http://schemas.microsoft.com/office/powerpoint/2010/main" val="107745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10D-C95F-4CB0-A07E-FD8D4BAA23B0}"/>
              </a:ext>
            </a:extLst>
          </p:cNvPr>
          <p:cNvSpPr>
            <a:spLocks noGrp="1"/>
          </p:cNvSpPr>
          <p:nvPr>
            <p:ph type="title"/>
          </p:nvPr>
        </p:nvSpPr>
        <p:spPr/>
        <p:txBody>
          <a:bodyPr/>
          <a:lstStyle/>
          <a:p>
            <a:r>
              <a:rPr lang="pt-BR" dirty="0"/>
              <a:t>introdução</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26665AA-D83C-46E8-8B04-2D0C8AF5CE8E}"/>
                  </a:ext>
                </a:extLst>
              </p:cNvPr>
              <p:cNvSpPr>
                <a:spLocks noGrp="1"/>
              </p:cNvSpPr>
              <p:nvPr>
                <p:ph idx="1"/>
              </p:nvPr>
            </p:nvSpPr>
            <p:spPr/>
            <p:txBody>
              <a:bodyPr/>
              <a:lstStyle/>
              <a:p>
                <a:r>
                  <a:rPr lang="pt-BR" dirty="0"/>
                  <a:t>O maior ganho de um amplificador é o ganho sem carga.</a:t>
                </a:r>
              </a:p>
              <a:p>
                <a:r>
                  <a:rPr lang="pt-BR" dirty="0"/>
                  <a:t>O ganho com carga é sempre menor do que o ganho sem carga.</a:t>
                </a:r>
              </a:p>
              <a:p>
                <a:r>
                  <a:rPr lang="pt-BR" dirty="0"/>
                  <a:t>A impedância da fonte sempre reduzirá o ganho global abaixo do valor com ou sem carga.</a:t>
                </a:r>
              </a:p>
              <a:p>
                <a:r>
                  <a:rPr lang="pt-BR" dirty="0"/>
                  <a:t>De modo geral, vale a expressão: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𝐴</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𝑁𝐿</m:t>
                            </m:r>
                          </m:sub>
                        </m:sSub>
                      </m:sub>
                    </m:sSub>
                    <m:r>
                      <a:rPr lang="pt-BR" b="0" i="1" smtClean="0">
                        <a:latin typeface="Cambria Math" panose="02040503050406030204" pitchFamily="18" charset="0"/>
                      </a:rPr>
                      <m:t>&gt;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𝐿</m:t>
                            </m:r>
                          </m:sub>
                        </m:sSub>
                      </m:sub>
                    </m:sSub>
                    <m:r>
                      <a:rPr lang="pt-BR" b="0" i="1" smtClean="0">
                        <a:latin typeface="Cambria Math" panose="02040503050406030204" pitchFamily="18" charset="0"/>
                      </a:rPr>
                      <m:t>&gt;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𝑠</m:t>
                            </m:r>
                          </m:sub>
                        </m:sSub>
                      </m:sub>
                    </m:sSub>
                  </m:oMath>
                </a14:m>
                <a:endParaRPr lang="pt-BR" dirty="0"/>
              </a:p>
            </p:txBody>
          </p:sp>
        </mc:Choice>
        <mc:Fallback xmlns="">
          <p:sp>
            <p:nvSpPr>
              <p:cNvPr id="5" name="Content Placeholder 4">
                <a:extLst>
                  <a:ext uri="{FF2B5EF4-FFF2-40B4-BE49-F238E27FC236}">
                    <a16:creationId xmlns:a16="http://schemas.microsoft.com/office/drawing/2014/main" id="{E26665AA-D83C-46E8-8B04-2D0C8AF5CE8E}"/>
                  </a:ext>
                </a:extLst>
              </p:cNvPr>
              <p:cNvSpPr>
                <a:spLocks noGrp="1" noRot="1" noChangeAspect="1" noMove="1" noResize="1" noEditPoints="1" noAdjustHandles="1" noChangeArrowheads="1" noChangeShapeType="1" noTextEdit="1"/>
              </p:cNvSpPr>
              <p:nvPr>
                <p:ph idx="1"/>
              </p:nvPr>
            </p:nvSpPr>
            <p:spPr>
              <a:blipFill>
                <a:blip r:embed="rId2"/>
                <a:stretch>
                  <a:fillRect l="-829" t="-420" r="-55"/>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74EB95BE-436A-4105-BC8A-1AA83D2B6B9C}"/>
              </a:ext>
            </a:extLst>
          </p:cNvPr>
          <p:cNvSpPr>
            <a:spLocks noGrp="1"/>
          </p:cNvSpPr>
          <p:nvPr>
            <p:ph type="ftr" sz="quarter" idx="11"/>
          </p:nvPr>
        </p:nvSpPr>
        <p:spPr/>
        <p:txBody>
          <a:bodyPr/>
          <a:lstStyle/>
          <a:p>
            <a:r>
              <a:rPr lang="en-US" altLang="en-US"/>
              <a:t>Prof. Elyr Teixeira</a:t>
            </a:r>
            <a:endParaRPr lang="en-US" altLang="en-US" dirty="0"/>
          </a:p>
        </p:txBody>
      </p:sp>
      <p:sp>
        <p:nvSpPr>
          <p:cNvPr id="3" name="Slide Number Placeholder 2">
            <a:extLst>
              <a:ext uri="{FF2B5EF4-FFF2-40B4-BE49-F238E27FC236}">
                <a16:creationId xmlns:a16="http://schemas.microsoft.com/office/drawing/2014/main" id="{B0D86A3A-85AE-412B-A796-6315BEBB7498}"/>
              </a:ext>
            </a:extLst>
          </p:cNvPr>
          <p:cNvSpPr>
            <a:spLocks noGrp="1"/>
          </p:cNvSpPr>
          <p:nvPr>
            <p:ph type="sldNum" sz="quarter" idx="12"/>
          </p:nvPr>
        </p:nvSpPr>
        <p:spPr/>
        <p:txBody>
          <a:bodyPr/>
          <a:lstStyle/>
          <a:p>
            <a:fld id="{9E92D8AD-346E-48E5-A15C-C2C5005EEA55}" type="slidenum">
              <a:rPr lang="en-US" altLang="en-US" smtClean="0"/>
              <a:pPr/>
              <a:t>41</a:t>
            </a:fld>
            <a:endParaRPr lang="en-US" altLang="en-US"/>
          </a:p>
        </p:txBody>
      </p:sp>
    </p:spTree>
    <p:extLst>
      <p:ext uri="{BB962C8B-B14F-4D97-AF65-F5344CB8AC3E}">
        <p14:creationId xmlns:p14="http://schemas.microsoft.com/office/powerpoint/2010/main" val="724767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E282-EF03-4E85-981D-BB48EA349A8A}"/>
              </a:ext>
            </a:extLst>
          </p:cNvPr>
          <p:cNvSpPr>
            <a:spLocks noGrp="1"/>
          </p:cNvSpPr>
          <p:nvPr>
            <p:ph type="title"/>
          </p:nvPr>
        </p:nvSpPr>
        <p:spPr/>
        <p:txBody>
          <a:bodyPr/>
          <a:lstStyle/>
          <a:p>
            <a:r>
              <a:rPr lang="pt-BR" dirty="0"/>
              <a:t>Tabelas-resumo</a:t>
            </a:r>
          </a:p>
        </p:txBody>
      </p:sp>
      <p:sp>
        <p:nvSpPr>
          <p:cNvPr id="4" name="Footer Placeholder 3">
            <a:extLst>
              <a:ext uri="{FF2B5EF4-FFF2-40B4-BE49-F238E27FC236}">
                <a16:creationId xmlns:a16="http://schemas.microsoft.com/office/drawing/2014/main" id="{7FA36DAD-74F7-4A5F-BCFC-67D6B0BD359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722C77BB-4F77-4588-AB46-F9B2DC2B611A}"/>
              </a:ext>
            </a:extLst>
          </p:cNvPr>
          <p:cNvSpPr>
            <a:spLocks noGrp="1"/>
          </p:cNvSpPr>
          <p:nvPr>
            <p:ph type="sldNum" sz="quarter" idx="12"/>
          </p:nvPr>
        </p:nvSpPr>
        <p:spPr/>
        <p:txBody>
          <a:bodyPr/>
          <a:lstStyle/>
          <a:p>
            <a:fld id="{D70E266F-DC34-4EBC-B26B-29CFE51B5C59}" type="slidenum">
              <a:rPr lang="en-US" altLang="en-US" smtClean="0"/>
              <a:pPr/>
              <a:t>42</a:t>
            </a:fld>
            <a:endParaRPr lang="en-US" altLang="en-US"/>
          </a:p>
        </p:txBody>
      </p:sp>
      <p:pic>
        <p:nvPicPr>
          <p:cNvPr id="6" name="Picture 2">
            <a:extLst>
              <a:ext uri="{FF2B5EF4-FFF2-40B4-BE49-F238E27FC236}">
                <a16:creationId xmlns:a16="http://schemas.microsoft.com/office/drawing/2014/main" id="{A6E38FAE-CF4F-4522-AF93-FE6F7BB90A9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6798" y="1690688"/>
            <a:ext cx="11059026" cy="3888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7446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FB888D-33FE-43B6-84CF-7BC349C32558}"/>
              </a:ext>
            </a:extLst>
          </p:cNvPr>
          <p:cNvSpPr>
            <a:spLocks noGrp="1"/>
          </p:cNvSpPr>
          <p:nvPr>
            <p:ph type="title"/>
          </p:nvPr>
        </p:nvSpPr>
        <p:spPr/>
        <p:txBody>
          <a:bodyPr/>
          <a:lstStyle/>
          <a:p>
            <a:r>
              <a:rPr lang="pt-BR" dirty="0"/>
              <a:t>Tabelas-resumo</a:t>
            </a:r>
          </a:p>
        </p:txBody>
      </p:sp>
      <p:sp>
        <p:nvSpPr>
          <p:cNvPr id="5" name="Slide Number Placeholder 4">
            <a:extLst>
              <a:ext uri="{FF2B5EF4-FFF2-40B4-BE49-F238E27FC236}">
                <a16:creationId xmlns:a16="http://schemas.microsoft.com/office/drawing/2014/main" id="{722C77BB-4F77-4588-AB46-F9B2DC2B611A}"/>
              </a:ext>
            </a:extLst>
          </p:cNvPr>
          <p:cNvSpPr>
            <a:spLocks noGrp="1"/>
          </p:cNvSpPr>
          <p:nvPr>
            <p:ph type="sldNum" sz="quarter" idx="12"/>
          </p:nvPr>
        </p:nvSpPr>
        <p:spPr/>
        <p:txBody>
          <a:bodyPr/>
          <a:lstStyle/>
          <a:p>
            <a:fld id="{D70E266F-DC34-4EBC-B26B-29CFE51B5C59}" type="slidenum">
              <a:rPr lang="en-US" altLang="en-US" smtClean="0"/>
              <a:pPr/>
              <a:t>43</a:t>
            </a:fld>
            <a:endParaRPr lang="en-US" altLang="en-US"/>
          </a:p>
        </p:txBody>
      </p:sp>
      <p:sp>
        <p:nvSpPr>
          <p:cNvPr id="4" name="Footer Placeholder 3">
            <a:extLst>
              <a:ext uri="{FF2B5EF4-FFF2-40B4-BE49-F238E27FC236}">
                <a16:creationId xmlns:a16="http://schemas.microsoft.com/office/drawing/2014/main" id="{7FA36DAD-74F7-4A5F-BCFC-67D6B0BD3590}"/>
              </a:ext>
            </a:extLst>
          </p:cNvPr>
          <p:cNvSpPr>
            <a:spLocks noGrp="1"/>
          </p:cNvSpPr>
          <p:nvPr>
            <p:ph type="ftr" sz="quarter" idx="11"/>
          </p:nvPr>
        </p:nvSpPr>
        <p:spPr/>
        <p:txBody>
          <a:bodyPr/>
          <a:lstStyle/>
          <a:p>
            <a:r>
              <a:rPr lang="en-US" altLang="en-US"/>
              <a:t>Prof. Elyr Teixeira</a:t>
            </a:r>
            <a:endParaRPr lang="en-US" altLang="en-US" dirty="0"/>
          </a:p>
        </p:txBody>
      </p:sp>
      <p:pic>
        <p:nvPicPr>
          <p:cNvPr id="8" name="Picture 2">
            <a:extLst>
              <a:ext uri="{FF2B5EF4-FFF2-40B4-BE49-F238E27FC236}">
                <a16:creationId xmlns:a16="http://schemas.microsoft.com/office/drawing/2014/main" id="{FDDC40E0-2EC5-4F2A-A161-C23F8674DB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1417" y="1475653"/>
            <a:ext cx="10169165" cy="5095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9605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795587-CE7C-41BA-92CE-569B571B4CD6}"/>
              </a:ext>
            </a:extLst>
          </p:cNvPr>
          <p:cNvSpPr>
            <a:spLocks noGrp="1"/>
          </p:cNvSpPr>
          <p:nvPr>
            <p:ph type="title"/>
          </p:nvPr>
        </p:nvSpPr>
        <p:spPr/>
        <p:txBody>
          <a:bodyPr/>
          <a:lstStyle/>
          <a:p>
            <a:r>
              <a:rPr lang="pt-BR" dirty="0"/>
              <a:t>Tabelas-resumo</a:t>
            </a:r>
          </a:p>
        </p:txBody>
      </p:sp>
      <p:sp>
        <p:nvSpPr>
          <p:cNvPr id="5" name="Slide Number Placeholder 4">
            <a:extLst>
              <a:ext uri="{FF2B5EF4-FFF2-40B4-BE49-F238E27FC236}">
                <a16:creationId xmlns:a16="http://schemas.microsoft.com/office/drawing/2014/main" id="{722C77BB-4F77-4588-AB46-F9B2DC2B611A}"/>
              </a:ext>
            </a:extLst>
          </p:cNvPr>
          <p:cNvSpPr>
            <a:spLocks noGrp="1"/>
          </p:cNvSpPr>
          <p:nvPr>
            <p:ph type="sldNum" sz="quarter" idx="12"/>
          </p:nvPr>
        </p:nvSpPr>
        <p:spPr/>
        <p:txBody>
          <a:bodyPr/>
          <a:lstStyle/>
          <a:p>
            <a:fld id="{D70E266F-DC34-4EBC-B26B-29CFE51B5C59}" type="slidenum">
              <a:rPr lang="en-US" altLang="en-US" smtClean="0"/>
              <a:pPr/>
              <a:t>44</a:t>
            </a:fld>
            <a:endParaRPr lang="en-US" altLang="en-US"/>
          </a:p>
        </p:txBody>
      </p:sp>
      <p:sp>
        <p:nvSpPr>
          <p:cNvPr id="4" name="Footer Placeholder 3">
            <a:extLst>
              <a:ext uri="{FF2B5EF4-FFF2-40B4-BE49-F238E27FC236}">
                <a16:creationId xmlns:a16="http://schemas.microsoft.com/office/drawing/2014/main" id="{7FA36DAD-74F7-4A5F-BCFC-67D6B0BD3590}"/>
              </a:ext>
            </a:extLst>
          </p:cNvPr>
          <p:cNvSpPr>
            <a:spLocks noGrp="1"/>
          </p:cNvSpPr>
          <p:nvPr>
            <p:ph type="ftr" sz="quarter" idx="11"/>
          </p:nvPr>
        </p:nvSpPr>
        <p:spPr/>
        <p:txBody>
          <a:bodyPr/>
          <a:lstStyle/>
          <a:p>
            <a:r>
              <a:rPr lang="en-US" altLang="en-US"/>
              <a:t>Prof. Elyr Teixeira</a:t>
            </a:r>
            <a:endParaRPr lang="en-US" altLang="en-US" dirty="0"/>
          </a:p>
        </p:txBody>
      </p:sp>
      <p:pic>
        <p:nvPicPr>
          <p:cNvPr id="7" name="Picture 2">
            <a:extLst>
              <a:ext uri="{FF2B5EF4-FFF2-40B4-BE49-F238E27FC236}">
                <a16:creationId xmlns:a16="http://schemas.microsoft.com/office/drawing/2014/main" id="{B0D16159-E7A3-41C8-A49F-2A85E01A06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842" y="1630536"/>
            <a:ext cx="11877379" cy="4725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850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E282-EF03-4E85-981D-BB48EA349A8A}"/>
              </a:ext>
            </a:extLst>
          </p:cNvPr>
          <p:cNvSpPr>
            <a:spLocks noGrp="1"/>
          </p:cNvSpPr>
          <p:nvPr>
            <p:ph type="title"/>
          </p:nvPr>
        </p:nvSpPr>
        <p:spPr/>
        <p:txBody>
          <a:bodyPr/>
          <a:lstStyle/>
          <a:p>
            <a:r>
              <a:rPr lang="pt-BR" dirty="0"/>
              <a:t>Configuração em cascata</a:t>
            </a:r>
          </a:p>
        </p:txBody>
      </p:sp>
      <p:sp>
        <p:nvSpPr>
          <p:cNvPr id="4" name="Footer Placeholder 3">
            <a:extLst>
              <a:ext uri="{FF2B5EF4-FFF2-40B4-BE49-F238E27FC236}">
                <a16:creationId xmlns:a16="http://schemas.microsoft.com/office/drawing/2014/main" id="{7FA36DAD-74F7-4A5F-BCFC-67D6B0BD359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722C77BB-4F77-4588-AB46-F9B2DC2B611A}"/>
              </a:ext>
            </a:extLst>
          </p:cNvPr>
          <p:cNvSpPr>
            <a:spLocks noGrp="1"/>
          </p:cNvSpPr>
          <p:nvPr>
            <p:ph type="sldNum" sz="quarter" idx="12"/>
          </p:nvPr>
        </p:nvSpPr>
        <p:spPr/>
        <p:txBody>
          <a:bodyPr/>
          <a:lstStyle/>
          <a:p>
            <a:fld id="{D70E266F-DC34-4EBC-B26B-29CFE51B5C59}" type="slidenum">
              <a:rPr lang="en-US" altLang="en-US" smtClean="0"/>
              <a:pPr/>
              <a:t>45</a:t>
            </a:fld>
            <a:endParaRPr lang="en-US" altLang="en-US"/>
          </a:p>
        </p:txBody>
      </p:sp>
      <p:pic>
        <p:nvPicPr>
          <p:cNvPr id="6" name="Picture 2">
            <a:extLst>
              <a:ext uri="{FF2B5EF4-FFF2-40B4-BE49-F238E27FC236}">
                <a16:creationId xmlns:a16="http://schemas.microsoft.com/office/drawing/2014/main" id="{2AF5227E-BD8A-40F5-A4F1-4B23EE817CB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0788" y="1877477"/>
            <a:ext cx="9162853" cy="544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7EC0C5BE-F0A3-4DA6-BCD7-A8A0B3C6BFAE}"/>
              </a:ext>
            </a:extLst>
          </p:cNvPr>
          <p:cNvSpPr txBox="1"/>
          <p:nvPr/>
        </p:nvSpPr>
        <p:spPr>
          <a:xfrm>
            <a:off x="8466221" y="2131546"/>
            <a:ext cx="3581400" cy="1015663"/>
          </a:xfrm>
          <a:prstGeom prst="rect">
            <a:avLst/>
          </a:prstGeom>
          <a:noFill/>
        </p:spPr>
        <p:txBody>
          <a:bodyPr wrap="square" rtlCol="0">
            <a:spAutoFit/>
          </a:bodyPr>
          <a:lstStyle/>
          <a:p>
            <a:pPr algn="ctr"/>
            <a:r>
              <a:rPr lang="pt-BR" sz="2000" dirty="0">
                <a:solidFill>
                  <a:srgbClr val="FF0000"/>
                </a:solidFill>
              </a:rPr>
              <a:t>A impedância de entrada do segundo estágio é a impedância de carga para o primeiro estágio</a:t>
            </a:r>
          </a:p>
        </p:txBody>
      </p:sp>
      <p:sp>
        <p:nvSpPr>
          <p:cNvPr id="8" name="TextBox 7">
            <a:extLst>
              <a:ext uri="{FF2B5EF4-FFF2-40B4-BE49-F238E27FC236}">
                <a16:creationId xmlns:a16="http://schemas.microsoft.com/office/drawing/2014/main" id="{727FAE50-1CD5-4968-ABFF-09FDCD6F225A}"/>
              </a:ext>
            </a:extLst>
          </p:cNvPr>
          <p:cNvSpPr txBox="1"/>
          <p:nvPr/>
        </p:nvSpPr>
        <p:spPr>
          <a:xfrm>
            <a:off x="8432504" y="4434472"/>
            <a:ext cx="3581400" cy="1323439"/>
          </a:xfrm>
          <a:prstGeom prst="rect">
            <a:avLst/>
          </a:prstGeom>
          <a:noFill/>
        </p:spPr>
        <p:txBody>
          <a:bodyPr wrap="square" rtlCol="0">
            <a:spAutoFit/>
          </a:bodyPr>
          <a:lstStyle/>
          <a:p>
            <a:pPr algn="ctr"/>
            <a:r>
              <a:rPr lang="pt-BR" sz="2000" dirty="0">
                <a:solidFill>
                  <a:srgbClr val="FF0000"/>
                </a:solidFill>
              </a:rPr>
              <a:t>O ganho total é o produto do ganho de cada estágio, incluindo os efeitos de carga do estágio seguinte</a:t>
            </a:r>
          </a:p>
        </p:txBody>
      </p:sp>
    </p:spTree>
    <p:extLst>
      <p:ext uri="{BB962C8B-B14F-4D97-AF65-F5344CB8AC3E}">
        <p14:creationId xmlns:p14="http://schemas.microsoft.com/office/powerpoint/2010/main" val="3132464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E282-EF03-4E85-981D-BB48EA349A8A}"/>
              </a:ext>
            </a:extLst>
          </p:cNvPr>
          <p:cNvSpPr>
            <a:spLocks noGrp="1"/>
          </p:cNvSpPr>
          <p:nvPr>
            <p:ph type="title"/>
          </p:nvPr>
        </p:nvSpPr>
        <p:spPr/>
        <p:txBody>
          <a:bodyPr/>
          <a:lstStyle/>
          <a:p>
            <a:r>
              <a:rPr lang="pt-BR" dirty="0"/>
              <a:t>Configuração em cascata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7DFFFD-F9AE-4E2A-9F76-7362D062CEED}"/>
                  </a:ext>
                </a:extLst>
              </p:cNvPr>
              <p:cNvSpPr>
                <a:spLocks noGrp="1"/>
              </p:cNvSpPr>
              <p:nvPr>
                <p:ph idx="1"/>
              </p:nvPr>
            </p:nvSpPr>
            <p:spPr/>
            <p:txBody>
              <a:bodyPr/>
              <a:lstStyle/>
              <a:p>
                <a:pPr marL="0" indent="0">
                  <a:buNone/>
                </a:pPr>
                <a:r>
                  <a:rPr lang="pt-BR" dirty="0">
                    <a:latin typeface="Cambria Math" panose="02040503050406030204" pitchFamily="18" charset="0"/>
                  </a:rPr>
                  <a:t>Ganho global</a:t>
                </a:r>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𝑣</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𝑣</m:t>
                          </m:r>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𝑣</m:t>
                          </m:r>
                          <m:r>
                            <a:rPr lang="pt-BR" b="0" i="1" smtClean="0">
                              <a:latin typeface="Cambria Math" panose="02040503050406030204" pitchFamily="18" charset="0"/>
                            </a:rPr>
                            <m:t>2</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m:t>
                              </m:r>
                              <m:r>
                                <a:rPr lang="pt-BR" b="0" i="1" smtClean="0">
                                  <a:latin typeface="Cambria Math" panose="02040503050406030204" pitchFamily="18" charset="0"/>
                                </a:rPr>
                                <m:t>𝑔</m:t>
                              </m:r>
                            </m:e>
                            <m:sub>
                              <m:r>
                                <a:rPr lang="pt-BR" b="0" i="1" smtClean="0">
                                  <a:latin typeface="Cambria Math" panose="02040503050406030204" pitchFamily="18" charset="0"/>
                                </a:rPr>
                                <m:t>𝑚</m:t>
                              </m:r>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𝐷</m:t>
                              </m:r>
                              <m:r>
                                <a:rPr lang="pt-BR" b="0" i="1" smtClean="0">
                                  <a:latin typeface="Cambria Math" panose="02040503050406030204" pitchFamily="18" charset="0"/>
                                </a:rPr>
                                <m:t>1</m:t>
                              </m:r>
                            </m:sub>
                          </m:sSub>
                        </m:e>
                      </m:d>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b="0" i="1" smtClean="0">
                                  <a:latin typeface="Cambria Math" panose="02040503050406030204" pitchFamily="18" charset="0"/>
                                </a:rPr>
                                <m:t>−</m:t>
                              </m:r>
                              <m:r>
                                <a:rPr lang="pt-BR" b="0" i="1" smtClean="0">
                                  <a:latin typeface="Cambria Math" panose="02040503050406030204" pitchFamily="18" charset="0"/>
                                </a:rPr>
                                <m:t>𝑔</m:t>
                              </m:r>
                            </m:e>
                            <m:sub>
                              <m:r>
                                <a:rPr lang="pt-BR" b="0" i="1" smtClean="0">
                                  <a:latin typeface="Cambria Math" panose="02040503050406030204" pitchFamily="18" charset="0"/>
                                </a:rPr>
                                <m:t>𝑚</m:t>
                              </m:r>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𝐷</m:t>
                              </m:r>
                              <m:r>
                                <a:rPr lang="pt-BR" b="0" i="1" smtClean="0">
                                  <a:latin typeface="Cambria Math" panose="02040503050406030204" pitchFamily="18" charset="0"/>
                                </a:rPr>
                                <m:t>2</m:t>
                              </m:r>
                            </m:sub>
                          </m:sSub>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𝑚</m:t>
                          </m:r>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𝑚</m:t>
                          </m:r>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𝐷</m:t>
                          </m:r>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𝐷</m:t>
                          </m:r>
                          <m:r>
                            <a:rPr lang="pt-BR" b="0" i="1" smtClean="0">
                              <a:latin typeface="Cambria Math" panose="02040503050406030204" pitchFamily="18" charset="0"/>
                            </a:rPr>
                            <m:t>2</m:t>
                          </m:r>
                        </m:sub>
                      </m:sSub>
                    </m:oMath>
                  </m:oMathPara>
                </a14:m>
                <a:endParaRPr lang="pt-BR" dirty="0"/>
              </a:p>
              <a:p>
                <a:pPr marL="0" indent="0">
                  <a:buNone/>
                </a:pPr>
                <a:r>
                  <a:rPr lang="pt-BR" dirty="0"/>
                  <a:t>A impedância de entrada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𝑍</m:t>
                          </m:r>
                        </m:e>
                        <m:sub>
                          <m:r>
                            <a:rPr lang="pt-BR" b="0" i="1" smtClean="0">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𝐺</m:t>
                          </m:r>
                          <m:r>
                            <a:rPr lang="pt-BR" i="1">
                              <a:latin typeface="Cambria Math" panose="02040503050406030204" pitchFamily="18" charset="0"/>
                            </a:rPr>
                            <m:t>1</m:t>
                          </m:r>
                        </m:sub>
                      </m:sSub>
                    </m:oMath>
                  </m:oMathPara>
                </a14:m>
                <a:endParaRPr lang="pt-BR" dirty="0"/>
              </a:p>
              <a:p>
                <a:pPr marL="0" indent="0">
                  <a:buNone/>
                </a:pPr>
                <a:r>
                  <a:rPr lang="pt-BR" dirty="0"/>
                  <a:t>Impedância de saída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𝑍</m:t>
                          </m:r>
                        </m:e>
                        <m:sub>
                          <m:r>
                            <a:rPr lang="pt-BR" b="0" i="1" smtClean="0">
                              <a:latin typeface="Cambria Math" panose="02040503050406030204" pitchFamily="18" charset="0"/>
                            </a:rPr>
                            <m:t>𝑜</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𝐷</m:t>
                          </m:r>
                          <m:r>
                            <a:rPr lang="pt-BR" b="0" i="1" smtClean="0">
                              <a:latin typeface="Cambria Math" panose="02040503050406030204" pitchFamily="18" charset="0"/>
                            </a:rPr>
                            <m:t>2</m:t>
                          </m:r>
                        </m:sub>
                      </m:sSub>
                    </m:oMath>
                  </m:oMathPara>
                </a14:m>
                <a:endParaRPr lang="pt-BR" dirty="0"/>
              </a:p>
              <a:p>
                <a:pPr marL="0" indent="0">
                  <a:buNone/>
                </a:pPr>
                <a:r>
                  <a:rPr lang="pt-BR" dirty="0"/>
                  <a:t>O principal objetivo da configuração em cascata é obter maior ganho.</a:t>
                </a:r>
              </a:p>
            </p:txBody>
          </p:sp>
        </mc:Choice>
        <mc:Fallback xmlns="">
          <p:sp>
            <p:nvSpPr>
              <p:cNvPr id="3" name="Content Placeholder 2">
                <a:extLst>
                  <a:ext uri="{FF2B5EF4-FFF2-40B4-BE49-F238E27FC236}">
                    <a16:creationId xmlns:a16="http://schemas.microsoft.com/office/drawing/2014/main" id="{507DFFFD-F9AE-4E2A-9F76-7362D062CEED}"/>
                  </a:ext>
                </a:extLst>
              </p:cNvPr>
              <p:cNvSpPr>
                <a:spLocks noGrp="1" noRot="1" noChangeAspect="1" noMove="1" noResize="1" noEditPoints="1" noAdjustHandles="1" noChangeArrowheads="1" noChangeShapeType="1" noTextEdit="1"/>
              </p:cNvSpPr>
              <p:nvPr>
                <p:ph idx="1"/>
              </p:nvPr>
            </p:nvSpPr>
            <p:spPr>
              <a:blipFill>
                <a:blip r:embed="rId2"/>
                <a:stretch>
                  <a:fillRect l="-939" t="-84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7FA36DAD-74F7-4A5F-BCFC-67D6B0BD359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722C77BB-4F77-4588-AB46-F9B2DC2B611A}"/>
              </a:ext>
            </a:extLst>
          </p:cNvPr>
          <p:cNvSpPr>
            <a:spLocks noGrp="1"/>
          </p:cNvSpPr>
          <p:nvPr>
            <p:ph type="sldNum" sz="quarter" idx="12"/>
          </p:nvPr>
        </p:nvSpPr>
        <p:spPr/>
        <p:txBody>
          <a:bodyPr/>
          <a:lstStyle/>
          <a:p>
            <a:fld id="{D70E266F-DC34-4EBC-B26B-29CFE51B5C59}" type="slidenum">
              <a:rPr lang="en-US" altLang="en-US" smtClean="0"/>
              <a:pPr/>
              <a:t>46</a:t>
            </a:fld>
            <a:endParaRPr lang="en-US" altLang="en-US"/>
          </a:p>
        </p:txBody>
      </p:sp>
    </p:spTree>
    <p:extLst>
      <p:ext uri="{BB962C8B-B14F-4D97-AF65-F5344CB8AC3E}">
        <p14:creationId xmlns:p14="http://schemas.microsoft.com/office/powerpoint/2010/main" val="3595506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4ED7ED1-1F06-4992-897F-B1E641E51E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35" b="17061"/>
          <a:stretch/>
        </p:blipFill>
        <p:spPr bwMode="auto">
          <a:xfrm>
            <a:off x="4256987" y="2684557"/>
            <a:ext cx="7935013" cy="417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4114800" cy="4667250"/>
          </a:xfrm>
        </p:spPr>
        <p:txBody>
          <a:bodyPr/>
          <a:lstStyle/>
          <a:p>
            <a:pPr marL="0" indent="0">
              <a:buNone/>
            </a:pPr>
            <a:r>
              <a:rPr lang="pt-BR" dirty="0"/>
              <a:t>Ex_8_16:</a:t>
            </a:r>
          </a:p>
          <a:p>
            <a:pPr marL="0" indent="0">
              <a:buNone/>
            </a:pPr>
            <a:r>
              <a:rPr lang="pt-BR" dirty="0"/>
              <a:t>Calcule:</a:t>
            </a:r>
          </a:p>
          <a:p>
            <a:pPr>
              <a:buFontTx/>
              <a:buChar char="-"/>
            </a:pPr>
            <a:r>
              <a:rPr lang="pt-BR" dirty="0"/>
              <a:t>A polarização CC</a:t>
            </a:r>
          </a:p>
          <a:p>
            <a:pPr>
              <a:buFontTx/>
              <a:buChar char="-"/>
            </a:pPr>
            <a:r>
              <a:rPr lang="pt-BR" dirty="0"/>
              <a:t>Ganho de tensão</a:t>
            </a:r>
          </a:p>
          <a:p>
            <a:pPr>
              <a:buFontTx/>
              <a:buChar char="-"/>
            </a:pPr>
            <a:r>
              <a:rPr lang="pt-BR" dirty="0"/>
              <a:t>Impedância de entrada</a:t>
            </a:r>
          </a:p>
          <a:p>
            <a:pPr>
              <a:buFontTx/>
              <a:buChar char="-"/>
            </a:pPr>
            <a:r>
              <a:rPr lang="pt-BR" dirty="0"/>
              <a:t>Impedância de saída</a:t>
            </a:r>
          </a:p>
          <a:p>
            <a:pPr>
              <a:buFontTx/>
              <a:buChar char="-"/>
            </a:pPr>
            <a:r>
              <a:rPr lang="pt-BR" dirty="0"/>
              <a:t>Tensão de saída</a:t>
            </a:r>
          </a:p>
          <a:p>
            <a:pPr>
              <a:buFontTx/>
              <a:buChar char="-"/>
            </a:pPr>
            <a:r>
              <a:rPr lang="pt-BR" dirty="0"/>
              <a:t>Tensão de carga para uma carga de 10k</a:t>
            </a:r>
            <a:r>
              <a:rPr lang="pt-BR" dirty="0">
                <a:latin typeface="Cambria Math" panose="02040503050406030204" pitchFamily="18" charset="0"/>
                <a:ea typeface="Cambria Math" panose="02040503050406030204" pitchFamily="18" charset="0"/>
              </a:rPr>
              <a:t>𝛺</a:t>
            </a:r>
            <a:endParaRPr lang="pt-BR" dirty="0"/>
          </a:p>
          <a:p>
            <a:pPr marL="0" indent="0">
              <a:buNone/>
            </a:pPr>
            <a:endParaRPr lang="pt-BR" dirty="0"/>
          </a:p>
        </p:txBody>
      </p:sp>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dirty="0"/>
              <a:t>Prof. Elyr Teixeira</a:t>
            </a:r>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47</a:t>
            </a:fld>
            <a:endParaRPr lang="en-US" altLang="en-US"/>
          </a:p>
        </p:txBody>
      </p:sp>
    </p:spTree>
    <p:extLst>
      <p:ext uri="{BB962C8B-B14F-4D97-AF65-F5344CB8AC3E}">
        <p14:creationId xmlns:p14="http://schemas.microsoft.com/office/powerpoint/2010/main" val="3614100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4ED7ED1-1F06-4992-897F-B1E641E51E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35" b="17061"/>
          <a:stretch/>
        </p:blipFill>
        <p:spPr bwMode="auto">
          <a:xfrm>
            <a:off x="4256987" y="2684557"/>
            <a:ext cx="7935013" cy="417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10935878" cy="4667250"/>
              </a:xfrm>
            </p:spPr>
            <p:txBody>
              <a:bodyPr/>
              <a:lstStyle/>
              <a:p>
                <a:pPr marL="0" indent="0">
                  <a:buNone/>
                </a:pPr>
                <a:r>
                  <a:rPr lang="pt-BR" dirty="0">
                    <a:solidFill>
                      <a:srgbClr val="FF0000"/>
                    </a:solidFill>
                  </a:rPr>
                  <a:t>R:</a:t>
                </a:r>
              </a:p>
              <a:p>
                <a:pPr marL="0" indent="0">
                  <a:buNone/>
                </a:pPr>
                <a:r>
                  <a:rPr lang="pt-BR" dirty="0">
                    <a:solidFill>
                      <a:srgbClr val="FF0000"/>
                    </a:solidFill>
                  </a:rPr>
                  <a:t>Traçando a curva de transferência e a reta de carga é possível encontrar o ponto de operação em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𝐺𝑆𝑄</m:t>
                        </m:r>
                      </m:sub>
                    </m:sSub>
                    <m:r>
                      <a:rPr lang="pt-BR" b="0" i="1" smtClean="0">
                        <a:solidFill>
                          <a:srgbClr val="FF0000"/>
                        </a:solidFill>
                        <a:latin typeface="Cambria Math" panose="02040503050406030204" pitchFamily="18" charset="0"/>
                      </a:rPr>
                      <m:t>=−1,9</m:t>
                    </m:r>
                    <m:r>
                      <a:rPr lang="pt-BR" b="0" i="1" smtClean="0">
                        <a:solidFill>
                          <a:srgbClr val="FF0000"/>
                        </a:solidFill>
                        <a:latin typeface="Cambria Math" panose="02040503050406030204" pitchFamily="18" charset="0"/>
                      </a:rPr>
                      <m:t>𝑉</m:t>
                    </m:r>
                  </m:oMath>
                </a14:m>
                <a:r>
                  <a:rPr lang="pt-BR" dirty="0">
                    <a:solidFill>
                      <a:srgbClr val="FF0000"/>
                    </a:solidFill>
                  </a:rPr>
                  <a:t> e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𝐷𝑄</m:t>
                        </m:r>
                      </m:sub>
                    </m:sSub>
                    <m:r>
                      <a:rPr lang="pt-BR" b="0" i="1" smtClean="0">
                        <a:solidFill>
                          <a:srgbClr val="FF0000"/>
                        </a:solidFill>
                        <a:latin typeface="Cambria Math" panose="02040503050406030204" pitchFamily="18" charset="0"/>
                      </a:rPr>
                      <m:t>=2,8</m:t>
                    </m:r>
                    <m:r>
                      <a:rPr lang="pt-BR" b="0" i="1" smtClean="0">
                        <a:solidFill>
                          <a:srgbClr val="FF0000"/>
                        </a:solidFill>
                        <a:latin typeface="Cambria Math" panose="02040503050406030204" pitchFamily="18" charset="0"/>
                      </a:rPr>
                      <m:t>𝑚𝐴</m:t>
                    </m:r>
                  </m:oMath>
                </a14:m>
                <a:endParaRPr lang="pt-BR" dirty="0">
                  <a:solidFill>
                    <a:srgbClr val="FF0000"/>
                  </a:solidFill>
                </a:endParaRPr>
              </a:p>
              <a:p>
                <a:pPr marL="0" indent="0">
                  <a:buNone/>
                </a:pPr>
                <a:endParaRPr lang="pt-BR" dirty="0">
                  <a:solidFill>
                    <a:srgbClr val="FF0000"/>
                  </a:solidFill>
                </a:endParaRPr>
              </a:p>
              <a:p>
                <a:pPr marL="0" indent="0">
                  <a:buNone/>
                </a:pPr>
                <a:endParaRPr lang="pt-BR" dirty="0"/>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5"/>
                <a:ext cx="10935878" cy="4667250"/>
              </a:xfrm>
              <a:blipFill>
                <a:blip r:embed="rId3"/>
                <a:stretch>
                  <a:fillRect l="-1004" t="-1958" r="-106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dirty="0"/>
              <a:t>Prof. Elyr Teixeira</a:t>
            </a:r>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48</a:t>
            </a:fld>
            <a:endParaRPr lang="en-US" altLang="en-US"/>
          </a:p>
        </p:txBody>
      </p:sp>
    </p:spTree>
    <p:extLst>
      <p:ext uri="{BB962C8B-B14F-4D97-AF65-F5344CB8AC3E}">
        <p14:creationId xmlns:p14="http://schemas.microsoft.com/office/powerpoint/2010/main" val="3846160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4ED7ED1-1F06-4992-897F-B1E641E51E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35" b="17061"/>
          <a:stretch/>
        </p:blipFill>
        <p:spPr bwMode="auto">
          <a:xfrm>
            <a:off x="4256987" y="2684557"/>
            <a:ext cx="7935013" cy="417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4"/>
                <a:ext cx="10935878" cy="5032375"/>
              </a:xfrm>
            </p:spPr>
            <p:txBody>
              <a:bodyPr>
                <a:normAutofit/>
              </a:bodyPr>
              <a:lstStyle/>
              <a:p>
                <a:pPr marL="0" indent="0">
                  <a:buNone/>
                </a:pPr>
                <a:r>
                  <a:rPr lang="pt-BR" dirty="0">
                    <a:solidFill>
                      <a:srgbClr val="FF0000"/>
                    </a:solidFill>
                  </a:rPr>
                  <a:t>R:</a:t>
                </a:r>
              </a:p>
              <a:p>
                <a:pPr marL="0" indent="0">
                  <a:buNone/>
                </a:pPr>
                <a:r>
                  <a:rPr lang="pt-BR" dirty="0">
                    <a:solidFill>
                      <a:srgbClr val="FF0000"/>
                    </a:solidFill>
                  </a:rPr>
                  <a:t>Traçando a curva de transferência e a reta de carga é possível encontrar o ponto de operação em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𝐺𝑆𝑄</m:t>
                        </m:r>
                      </m:sub>
                    </m:sSub>
                    <m:r>
                      <a:rPr lang="pt-BR" b="0" i="1" smtClean="0">
                        <a:solidFill>
                          <a:srgbClr val="FF0000"/>
                        </a:solidFill>
                        <a:latin typeface="Cambria Math" panose="02040503050406030204" pitchFamily="18" charset="0"/>
                      </a:rPr>
                      <m:t>=−1,9</m:t>
                    </m:r>
                    <m:r>
                      <a:rPr lang="pt-BR" b="0" i="1" smtClean="0">
                        <a:solidFill>
                          <a:srgbClr val="FF0000"/>
                        </a:solidFill>
                        <a:latin typeface="Cambria Math" panose="02040503050406030204" pitchFamily="18" charset="0"/>
                      </a:rPr>
                      <m:t>𝑉</m:t>
                    </m:r>
                  </m:oMath>
                </a14:m>
                <a:r>
                  <a:rPr lang="pt-BR" dirty="0">
                    <a:solidFill>
                      <a:srgbClr val="FF0000"/>
                    </a:solidFill>
                  </a:rPr>
                  <a:t> e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𝐷𝑄</m:t>
                        </m:r>
                      </m:sub>
                    </m:sSub>
                    <m:r>
                      <a:rPr lang="pt-BR" b="0" i="1" smtClean="0">
                        <a:solidFill>
                          <a:srgbClr val="FF0000"/>
                        </a:solidFill>
                        <a:latin typeface="Cambria Math" panose="02040503050406030204" pitchFamily="18" charset="0"/>
                      </a:rPr>
                      <m:t>=2,8</m:t>
                    </m:r>
                    <m:r>
                      <a:rPr lang="pt-BR" b="0" i="1" smtClean="0">
                        <a:solidFill>
                          <a:srgbClr val="FF0000"/>
                        </a:solidFill>
                        <a:latin typeface="Cambria Math" panose="02040503050406030204" pitchFamily="18" charset="0"/>
                      </a:rPr>
                      <m:t>𝑚𝐴</m:t>
                    </m:r>
                  </m:oMath>
                </a14:m>
                <a:endParaRPr lang="pt-BR" dirty="0">
                  <a:solidFill>
                    <a:srgbClr val="FF0000"/>
                  </a:solidFill>
                </a:endParaRPr>
              </a:p>
              <a:p>
                <a:pPr marL="0" indent="0">
                  <a:buNone/>
                </a:pPr>
                <a14:m>
                  <m:oMathPara xmlns:m="http://schemas.openxmlformats.org/officeDocument/2006/math">
                    <m:oMathParaPr>
                      <m:jc m:val="left"/>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𝑔</m:t>
                          </m:r>
                        </m:e>
                        <m:sub>
                          <m:r>
                            <a:rPr lang="pt-BR" b="0" i="1" smtClean="0">
                              <a:solidFill>
                                <a:srgbClr val="FF0000"/>
                              </a:solidFill>
                              <a:latin typeface="Cambria Math" panose="02040503050406030204" pitchFamily="18" charset="0"/>
                            </a:rPr>
                            <m:t>𝑚</m:t>
                          </m:r>
                          <m:r>
                            <a:rPr lang="pt-BR" b="0" i="1" smtClean="0">
                              <a:solidFill>
                                <a:srgbClr val="FF0000"/>
                              </a:solidFill>
                              <a:latin typeface="Cambria Math" panose="02040503050406030204" pitchFamily="18" charset="0"/>
                            </a:rPr>
                            <m:t>0</m:t>
                          </m:r>
                        </m:sub>
                      </m:sSub>
                      <m:r>
                        <a:rPr lang="pt-BR" b="0" i="1" smtClean="0">
                          <a:solidFill>
                            <a:srgbClr val="FF0000"/>
                          </a:solidFill>
                          <a:latin typeface="Cambria Math" panose="02040503050406030204" pitchFamily="18" charset="0"/>
                        </a:rPr>
                        <m:t>=</m:t>
                      </m:r>
                      <m:f>
                        <m:fPr>
                          <m:ctrlPr>
                            <a:rPr lang="pt-BR" b="0" i="1" smtClean="0">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2</m:t>
                          </m:r>
                          <m:sSub>
                            <m:sSubPr>
                              <m:ctrlPr>
                                <a:rPr lang="pt-BR" b="0"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𝐷𝑆𝑆</m:t>
                              </m:r>
                            </m:sub>
                          </m:sSub>
                        </m:num>
                        <m:den>
                          <m:d>
                            <m:dPr>
                              <m:begChr m:val="|"/>
                              <m:endChr m:val="|"/>
                              <m:ctrlPr>
                                <a:rPr lang="pt-BR" b="0" i="1" smtClean="0">
                                  <a:solidFill>
                                    <a:srgbClr val="FF0000"/>
                                  </a:solidFill>
                                  <a:latin typeface="Cambria Math" panose="02040503050406030204" pitchFamily="18" charset="0"/>
                                </a:rPr>
                              </m:ctrlPr>
                            </m:dPr>
                            <m:e>
                              <m:sSub>
                                <m:sSubPr>
                                  <m:ctrlPr>
                                    <a:rPr lang="pt-BR" b="0"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𝑝</m:t>
                                  </m:r>
                                </m:sub>
                              </m:sSub>
                            </m:e>
                          </m:d>
                        </m:den>
                      </m:f>
                      <m:r>
                        <a:rPr lang="pt-BR" b="0" i="1" smtClean="0">
                          <a:solidFill>
                            <a:srgbClr val="FF0000"/>
                          </a:solidFill>
                          <a:latin typeface="Cambria Math" panose="02040503050406030204" pitchFamily="18" charset="0"/>
                        </a:rPr>
                        <m:t>=</m:t>
                      </m:r>
                      <m:f>
                        <m:fPr>
                          <m:ctrlPr>
                            <a:rPr lang="pt-BR" b="0" i="1" smtClean="0">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2∗10</m:t>
                          </m:r>
                          <m:r>
                            <a:rPr lang="pt-BR" b="0" i="1" smtClean="0">
                              <a:solidFill>
                                <a:srgbClr val="FF0000"/>
                              </a:solidFill>
                              <a:latin typeface="Cambria Math" panose="02040503050406030204" pitchFamily="18" charset="0"/>
                            </a:rPr>
                            <m:t>𝑚</m:t>
                          </m:r>
                        </m:num>
                        <m:den>
                          <m:d>
                            <m:dPr>
                              <m:begChr m:val="|"/>
                              <m:endChr m:val="|"/>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−4</m:t>
                              </m:r>
                            </m:e>
                          </m:d>
                        </m:den>
                      </m:f>
                      <m:r>
                        <a:rPr lang="pt-BR" b="0" i="1" smtClean="0">
                          <a:solidFill>
                            <a:srgbClr val="FF0000"/>
                          </a:solidFill>
                          <a:latin typeface="Cambria Math" panose="02040503050406030204" pitchFamily="18" charset="0"/>
                        </a:rPr>
                        <m:t>=5</m:t>
                      </m:r>
                      <m:r>
                        <a:rPr lang="pt-BR" b="0" i="1" smtClean="0">
                          <a:solidFill>
                            <a:srgbClr val="FF0000"/>
                          </a:solidFill>
                          <a:latin typeface="Cambria Math" panose="02040503050406030204" pitchFamily="18" charset="0"/>
                        </a:rPr>
                        <m:t>𝑚𝑆</m:t>
                      </m:r>
                    </m:oMath>
                  </m:oMathPara>
                </a14:m>
                <a:endParaRPr lang="pt-BR" dirty="0">
                  <a:solidFill>
                    <a:srgbClr val="FF0000"/>
                  </a:solidFill>
                </a:endParaRP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4"/>
                <a:ext cx="10935878" cy="5032375"/>
              </a:xfrm>
              <a:blipFill>
                <a:blip r:embed="rId3"/>
                <a:stretch>
                  <a:fillRect l="-1004" t="-1816" r="-106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dirty="0"/>
              <a:t>Prof. Elyr Teixeira</a:t>
            </a:r>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49</a:t>
            </a:fld>
            <a:endParaRPr lang="en-US" altLang="en-US"/>
          </a:p>
        </p:txBody>
      </p:sp>
    </p:spTree>
    <p:extLst>
      <p:ext uri="{BB962C8B-B14F-4D97-AF65-F5344CB8AC3E}">
        <p14:creationId xmlns:p14="http://schemas.microsoft.com/office/powerpoint/2010/main" val="206110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38199" y="1825625"/>
                <a:ext cx="7023755" cy="4351338"/>
              </a:xfrm>
            </p:spPr>
            <p:txBody>
              <a:bodyPr>
                <a:normAutofit/>
              </a:bodyPr>
              <a:lstStyle/>
              <a:p>
                <a:pPr marL="0" indent="0">
                  <a:buNone/>
                </a:pPr>
                <a:r>
                  <a:rPr lang="pt-BR" sz="2400" dirty="0">
                    <a:solidFill>
                      <a:srgbClr val="FF0000"/>
                    </a:solidFill>
                  </a:rPr>
                  <a:t>R:</a:t>
                </a:r>
              </a:p>
              <a:p>
                <a:pPr marL="0" indent="0" algn="just">
                  <a:buNone/>
                </a:pPr>
                <a:r>
                  <a:rPr lang="pt-BR" sz="2400" dirty="0">
                    <a:solidFill>
                      <a:srgbClr val="FF0000"/>
                    </a:solidFill>
                  </a:rPr>
                  <a:t>Se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𝐺𝑆𝑄</m:t>
                        </m:r>
                      </m:sub>
                    </m:sSub>
                    <m:r>
                      <a:rPr lang="pt-BR" sz="2400" b="0" i="1" smtClean="0">
                        <a:solidFill>
                          <a:srgbClr val="FF0000"/>
                        </a:solidFill>
                        <a:latin typeface="Cambria Math" panose="02040503050406030204" pitchFamily="18" charset="0"/>
                      </a:rPr>
                      <m:t>=0</m:t>
                    </m:r>
                  </m:oMath>
                </a14:m>
                <a:r>
                  <a:rPr lang="pt-BR" sz="2400" dirty="0">
                    <a:solidFill>
                      <a:srgbClr val="FF0000"/>
                    </a:solidFill>
                  </a:rPr>
                  <a:t>,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oMath>
                </a14:m>
                <a:r>
                  <a:rPr lang="pt-BR" sz="2400" dirty="0">
                    <a:solidFill>
                      <a:srgbClr val="FF0000"/>
                    </a:solidFill>
                  </a:rPr>
                  <a:t>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0</m:t>
                        </m:r>
                      </m:sub>
                    </m:sSub>
                  </m:oMath>
                </a14:m>
                <a:r>
                  <a:rPr lang="pt-BR" sz="2400" dirty="0">
                    <a:solidFill>
                      <a:srgbClr val="FF0000"/>
                    </a:solidFill>
                  </a:rPr>
                  <a:t>. O ganho é então determinado por: </a:t>
                </a:r>
              </a:p>
              <a:p>
                <a:pPr marL="0" indent="0" algn="just">
                  <a:buNone/>
                </a:pP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m:t>
                    </m:r>
                  </m:oMath>
                </a14:m>
                <a:r>
                  <a:rPr lang="pt-BR" sz="2400" dirty="0">
                    <a:solidFill>
                      <a:srgbClr val="FF0000"/>
                    </a:solidFill>
                  </a:rPr>
                  <a:t> </a:t>
                </a:r>
                <a14:m>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0</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a14:m>
                <a:endParaRPr lang="pt-BR" sz="2400" dirty="0">
                  <a:solidFill>
                    <a:srgbClr val="FF0000"/>
                  </a:solidFill>
                </a:endParaRPr>
              </a:p>
              <a:p>
                <a:pPr marL="0" indent="0" algn="just">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38199" y="1825625"/>
                <a:ext cx="7023755" cy="4351338"/>
              </a:xfrm>
              <a:blipFill>
                <a:blip r:embed="rId3"/>
                <a:stretch>
                  <a:fillRect l="-1301" t="-1961" r="-130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5</a:t>
            </a:fld>
            <a:endParaRPr lang="en-US" altLang="en-US"/>
          </a:p>
        </p:txBody>
      </p:sp>
    </p:spTree>
    <p:extLst>
      <p:ext uri="{BB962C8B-B14F-4D97-AF65-F5344CB8AC3E}">
        <p14:creationId xmlns:p14="http://schemas.microsoft.com/office/powerpoint/2010/main" val="184981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4ED7ED1-1F06-4992-897F-B1E641E51E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35" b="17061"/>
          <a:stretch/>
        </p:blipFill>
        <p:spPr bwMode="auto">
          <a:xfrm>
            <a:off x="4256987" y="2684557"/>
            <a:ext cx="7935013" cy="417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4"/>
                <a:ext cx="10935878" cy="5032375"/>
              </a:xfrm>
            </p:spPr>
            <p:txBody>
              <a:bodyPr>
                <a:normAutofit/>
              </a:bodyPr>
              <a:lstStyle/>
              <a:p>
                <a:pPr marL="0" indent="0">
                  <a:buNone/>
                </a:pPr>
                <a:r>
                  <a:rPr lang="pt-BR" dirty="0">
                    <a:solidFill>
                      <a:srgbClr val="FF0000"/>
                    </a:solidFill>
                  </a:rPr>
                  <a:t>R:</a:t>
                </a:r>
              </a:p>
              <a:p>
                <a:pPr marL="0" indent="0">
                  <a:buNone/>
                </a:pPr>
                <a:r>
                  <a:rPr lang="pt-BR" dirty="0">
                    <a:solidFill>
                      <a:srgbClr val="FF0000"/>
                    </a:solidFill>
                  </a:rPr>
                  <a:t>Traçando a curva de transferência e a reta de carga é possível encontrar o ponto de operação em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𝐺𝑆𝑄</m:t>
                        </m:r>
                      </m:sub>
                    </m:sSub>
                    <m:r>
                      <a:rPr lang="pt-BR" b="0" i="1" smtClean="0">
                        <a:solidFill>
                          <a:srgbClr val="FF0000"/>
                        </a:solidFill>
                        <a:latin typeface="Cambria Math" panose="02040503050406030204" pitchFamily="18" charset="0"/>
                      </a:rPr>
                      <m:t>=−1,9</m:t>
                    </m:r>
                    <m:r>
                      <a:rPr lang="pt-BR" b="0" i="1" smtClean="0">
                        <a:solidFill>
                          <a:srgbClr val="FF0000"/>
                        </a:solidFill>
                        <a:latin typeface="Cambria Math" panose="02040503050406030204" pitchFamily="18" charset="0"/>
                      </a:rPr>
                      <m:t>𝑉</m:t>
                    </m:r>
                  </m:oMath>
                </a14:m>
                <a:r>
                  <a:rPr lang="pt-BR" dirty="0">
                    <a:solidFill>
                      <a:srgbClr val="FF0000"/>
                    </a:solidFill>
                  </a:rPr>
                  <a:t> e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𝐷𝑄</m:t>
                        </m:r>
                      </m:sub>
                    </m:sSub>
                    <m:r>
                      <a:rPr lang="pt-BR" b="0" i="1" smtClean="0">
                        <a:solidFill>
                          <a:srgbClr val="FF0000"/>
                        </a:solidFill>
                        <a:latin typeface="Cambria Math" panose="02040503050406030204" pitchFamily="18" charset="0"/>
                      </a:rPr>
                      <m:t>=2,8</m:t>
                    </m:r>
                    <m:r>
                      <a:rPr lang="pt-BR" b="0" i="1" smtClean="0">
                        <a:solidFill>
                          <a:srgbClr val="FF0000"/>
                        </a:solidFill>
                        <a:latin typeface="Cambria Math" panose="02040503050406030204" pitchFamily="18" charset="0"/>
                      </a:rPr>
                      <m:t>𝑚𝐴</m:t>
                    </m:r>
                  </m:oMath>
                </a14:m>
                <a:endParaRPr lang="pt-BR" dirty="0">
                  <a:solidFill>
                    <a:srgbClr val="FF0000"/>
                  </a:solidFill>
                </a:endParaRPr>
              </a:p>
              <a:p>
                <a:pPr marL="0" indent="0">
                  <a:buNone/>
                </a:pPr>
                <a14:m>
                  <m:oMathPara xmlns:m="http://schemas.openxmlformats.org/officeDocument/2006/math">
                    <m:oMathParaPr>
                      <m:jc m:val="left"/>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𝑔</m:t>
                          </m:r>
                        </m:e>
                        <m:sub>
                          <m:r>
                            <a:rPr lang="pt-BR" b="0" i="1" smtClean="0">
                              <a:solidFill>
                                <a:srgbClr val="FF0000"/>
                              </a:solidFill>
                              <a:latin typeface="Cambria Math" panose="02040503050406030204" pitchFamily="18" charset="0"/>
                            </a:rPr>
                            <m:t>𝑚</m:t>
                          </m:r>
                          <m:r>
                            <a:rPr lang="pt-BR" b="0" i="1" smtClean="0">
                              <a:solidFill>
                                <a:srgbClr val="FF0000"/>
                              </a:solidFill>
                              <a:latin typeface="Cambria Math" panose="02040503050406030204" pitchFamily="18" charset="0"/>
                            </a:rPr>
                            <m:t>0</m:t>
                          </m:r>
                        </m:sub>
                      </m:sSub>
                      <m:r>
                        <a:rPr lang="pt-BR" b="0" i="1" smtClean="0">
                          <a:solidFill>
                            <a:srgbClr val="FF0000"/>
                          </a:solidFill>
                          <a:latin typeface="Cambria Math" panose="02040503050406030204" pitchFamily="18" charset="0"/>
                        </a:rPr>
                        <m:t>=</m:t>
                      </m:r>
                      <m:f>
                        <m:fPr>
                          <m:ctrlPr>
                            <a:rPr lang="pt-BR" b="0" i="1" smtClean="0">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2</m:t>
                          </m:r>
                          <m:sSub>
                            <m:sSubPr>
                              <m:ctrlPr>
                                <a:rPr lang="pt-BR" b="0"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𝐷𝑆𝑆</m:t>
                              </m:r>
                            </m:sub>
                          </m:sSub>
                        </m:num>
                        <m:den>
                          <m:d>
                            <m:dPr>
                              <m:begChr m:val="|"/>
                              <m:endChr m:val="|"/>
                              <m:ctrlPr>
                                <a:rPr lang="pt-BR" b="0" i="1" smtClean="0">
                                  <a:solidFill>
                                    <a:srgbClr val="FF0000"/>
                                  </a:solidFill>
                                  <a:latin typeface="Cambria Math" panose="02040503050406030204" pitchFamily="18" charset="0"/>
                                </a:rPr>
                              </m:ctrlPr>
                            </m:dPr>
                            <m:e>
                              <m:sSub>
                                <m:sSubPr>
                                  <m:ctrlPr>
                                    <a:rPr lang="pt-BR" b="0"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𝑝</m:t>
                                  </m:r>
                                </m:sub>
                              </m:sSub>
                            </m:e>
                          </m:d>
                        </m:den>
                      </m:f>
                      <m:r>
                        <a:rPr lang="pt-BR" b="0" i="1" smtClean="0">
                          <a:solidFill>
                            <a:srgbClr val="FF0000"/>
                          </a:solidFill>
                          <a:latin typeface="Cambria Math" panose="02040503050406030204" pitchFamily="18" charset="0"/>
                        </a:rPr>
                        <m:t>=</m:t>
                      </m:r>
                      <m:f>
                        <m:fPr>
                          <m:ctrlPr>
                            <a:rPr lang="pt-BR" b="0" i="1" smtClean="0">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2∗10</m:t>
                          </m:r>
                          <m:r>
                            <a:rPr lang="pt-BR" b="0" i="1" smtClean="0">
                              <a:solidFill>
                                <a:srgbClr val="FF0000"/>
                              </a:solidFill>
                              <a:latin typeface="Cambria Math" panose="02040503050406030204" pitchFamily="18" charset="0"/>
                            </a:rPr>
                            <m:t>𝑚</m:t>
                          </m:r>
                        </m:num>
                        <m:den>
                          <m:d>
                            <m:dPr>
                              <m:begChr m:val="|"/>
                              <m:endChr m:val="|"/>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−4</m:t>
                              </m:r>
                            </m:e>
                          </m:d>
                        </m:den>
                      </m:f>
                      <m:r>
                        <a:rPr lang="pt-BR" b="0" i="1" smtClean="0">
                          <a:solidFill>
                            <a:srgbClr val="FF0000"/>
                          </a:solidFill>
                          <a:latin typeface="Cambria Math" panose="02040503050406030204" pitchFamily="18" charset="0"/>
                        </a:rPr>
                        <m:t>=5</m:t>
                      </m:r>
                      <m:r>
                        <a:rPr lang="pt-BR" b="0" i="1" smtClean="0">
                          <a:solidFill>
                            <a:srgbClr val="FF0000"/>
                          </a:solidFill>
                          <a:latin typeface="Cambria Math" panose="02040503050406030204" pitchFamily="18" charset="0"/>
                        </a:rPr>
                        <m:t>𝑚𝑆</m:t>
                      </m:r>
                    </m:oMath>
                  </m:oMathPara>
                </a14:m>
                <a:endParaRPr lang="pt-BR" dirty="0">
                  <a:solidFill>
                    <a:srgbClr val="FF0000"/>
                  </a:solidFill>
                </a:endParaRPr>
              </a:p>
              <a:p>
                <a:pPr marL="0" indent="0">
                  <a:buNone/>
                </a:pPr>
                <a:r>
                  <a:rPr lang="pt-BR" dirty="0">
                    <a:solidFill>
                      <a:srgbClr val="FF0000"/>
                    </a:solidFill>
                  </a:rPr>
                  <a:t>No ponto de polarização CC, temos:</a:t>
                </a:r>
              </a:p>
              <a:p>
                <a:pPr marL="0" indent="0">
                  <a:buNone/>
                </a:pPr>
                <a14:m>
                  <m:oMathPara xmlns:m="http://schemas.openxmlformats.org/officeDocument/2006/math">
                    <m:oMathParaPr>
                      <m:jc m:val="left"/>
                    </m:oMathParaPr>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𝑔</m:t>
                          </m:r>
                        </m:e>
                        <m:sub>
                          <m:r>
                            <a:rPr lang="pt-BR" i="1">
                              <a:solidFill>
                                <a:srgbClr val="FF0000"/>
                              </a:solidFill>
                              <a:latin typeface="Cambria Math" panose="02040503050406030204" pitchFamily="18" charset="0"/>
                            </a:rPr>
                            <m:t>𝑚</m:t>
                          </m:r>
                        </m:sub>
                      </m:sSub>
                      <m:r>
                        <a:rPr lang="pt-BR" b="0" i="1" smtClean="0">
                          <a:solidFill>
                            <a:srgbClr val="FF0000"/>
                          </a:solidFill>
                          <a:latin typeface="Cambria Math" panose="02040503050406030204" pitchFamily="18" charset="0"/>
                        </a:rPr>
                        <m:t>=</m:t>
                      </m:r>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𝑔</m:t>
                          </m:r>
                        </m:e>
                        <m:sub>
                          <m:r>
                            <a:rPr lang="pt-BR" i="1">
                              <a:solidFill>
                                <a:srgbClr val="FF0000"/>
                              </a:solidFill>
                              <a:latin typeface="Cambria Math" panose="02040503050406030204" pitchFamily="18" charset="0"/>
                            </a:rPr>
                            <m:t>𝑚</m:t>
                          </m:r>
                          <m:r>
                            <a:rPr lang="pt-BR" i="1">
                              <a:solidFill>
                                <a:srgbClr val="FF0000"/>
                              </a:solidFill>
                              <a:latin typeface="Cambria Math" panose="02040503050406030204" pitchFamily="18" charset="0"/>
                            </a:rPr>
                            <m:t>0</m:t>
                          </m:r>
                        </m:sub>
                      </m:sSub>
                      <m:d>
                        <m:dPr>
                          <m:ctrlPr>
                            <a:rPr lang="pt-BR"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1−</m:t>
                          </m:r>
                          <m:f>
                            <m:fPr>
                              <m:ctrlPr>
                                <a:rPr lang="pt-BR" b="0" i="1" smtClean="0">
                                  <a:solidFill>
                                    <a:srgbClr val="FF0000"/>
                                  </a:solidFill>
                                  <a:latin typeface="Cambria Math" panose="02040503050406030204" pitchFamily="18" charset="0"/>
                                </a:rPr>
                              </m:ctrlPr>
                            </m:fPr>
                            <m:num>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𝑉</m:t>
                                  </m:r>
                                </m:e>
                                <m:sub>
                                  <m:r>
                                    <a:rPr lang="pt-BR" i="1">
                                      <a:solidFill>
                                        <a:srgbClr val="FF0000"/>
                                      </a:solidFill>
                                      <a:latin typeface="Cambria Math" panose="02040503050406030204" pitchFamily="18" charset="0"/>
                                    </a:rPr>
                                    <m:t>𝐺𝑆𝑄</m:t>
                                  </m:r>
                                </m:sub>
                              </m:sSub>
                            </m:num>
                            <m:den>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𝑉</m:t>
                                  </m:r>
                                </m:e>
                                <m:sub>
                                  <m:r>
                                    <a:rPr lang="pt-BR" i="1">
                                      <a:solidFill>
                                        <a:srgbClr val="FF0000"/>
                                      </a:solidFill>
                                      <a:latin typeface="Cambria Math" panose="02040503050406030204" pitchFamily="18" charset="0"/>
                                    </a:rPr>
                                    <m:t>𝑝</m:t>
                                  </m:r>
                                </m:sub>
                              </m:sSub>
                            </m:den>
                          </m:f>
                        </m:e>
                      </m:d>
                    </m:oMath>
                  </m:oMathPara>
                </a14:m>
                <a:endParaRPr lang="pt-BR" dirty="0"/>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4"/>
                <a:ext cx="10935878" cy="5032375"/>
              </a:xfrm>
              <a:blipFill>
                <a:blip r:embed="rId3"/>
                <a:stretch>
                  <a:fillRect l="-1004" t="-1816" r="-106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dirty="0"/>
              <a:t>Prof. Elyr Teixeira</a:t>
            </a:r>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50</a:t>
            </a:fld>
            <a:endParaRPr lang="en-US" altLang="en-US"/>
          </a:p>
        </p:txBody>
      </p:sp>
    </p:spTree>
    <p:extLst>
      <p:ext uri="{BB962C8B-B14F-4D97-AF65-F5344CB8AC3E}">
        <p14:creationId xmlns:p14="http://schemas.microsoft.com/office/powerpoint/2010/main" val="1037065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4ED7ED1-1F06-4992-897F-B1E641E51E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35" b="17061"/>
          <a:stretch/>
        </p:blipFill>
        <p:spPr bwMode="auto">
          <a:xfrm>
            <a:off x="4256987" y="2684557"/>
            <a:ext cx="7935013" cy="417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4"/>
                <a:ext cx="10935878" cy="5032375"/>
              </a:xfrm>
            </p:spPr>
            <p:txBody>
              <a:bodyPr>
                <a:normAutofit/>
              </a:bodyPr>
              <a:lstStyle/>
              <a:p>
                <a:pPr marL="0" indent="0">
                  <a:buNone/>
                </a:pPr>
                <a:r>
                  <a:rPr lang="pt-BR" dirty="0">
                    <a:solidFill>
                      <a:srgbClr val="FF0000"/>
                    </a:solidFill>
                  </a:rPr>
                  <a:t>R:</a:t>
                </a:r>
              </a:p>
              <a:p>
                <a:pPr marL="0" indent="0">
                  <a:buNone/>
                </a:pPr>
                <a:r>
                  <a:rPr lang="pt-BR" dirty="0">
                    <a:solidFill>
                      <a:srgbClr val="FF0000"/>
                    </a:solidFill>
                  </a:rPr>
                  <a:t>Traçando a curva de transferência e a reta de carga é possível encontrar o ponto de operação em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𝐺𝑆𝑄</m:t>
                        </m:r>
                      </m:sub>
                    </m:sSub>
                    <m:r>
                      <a:rPr lang="pt-BR" b="0" i="1" smtClean="0">
                        <a:solidFill>
                          <a:srgbClr val="FF0000"/>
                        </a:solidFill>
                        <a:latin typeface="Cambria Math" panose="02040503050406030204" pitchFamily="18" charset="0"/>
                      </a:rPr>
                      <m:t>=−1,9</m:t>
                    </m:r>
                    <m:r>
                      <a:rPr lang="pt-BR" b="0" i="1" smtClean="0">
                        <a:solidFill>
                          <a:srgbClr val="FF0000"/>
                        </a:solidFill>
                        <a:latin typeface="Cambria Math" panose="02040503050406030204" pitchFamily="18" charset="0"/>
                      </a:rPr>
                      <m:t>𝑉</m:t>
                    </m:r>
                  </m:oMath>
                </a14:m>
                <a:r>
                  <a:rPr lang="pt-BR" dirty="0">
                    <a:solidFill>
                      <a:srgbClr val="FF0000"/>
                    </a:solidFill>
                  </a:rPr>
                  <a:t> e </a:t>
                </a:r>
                <a14:m>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𝐷𝑄</m:t>
                        </m:r>
                      </m:sub>
                    </m:sSub>
                    <m:r>
                      <a:rPr lang="pt-BR" b="0" i="1" smtClean="0">
                        <a:solidFill>
                          <a:srgbClr val="FF0000"/>
                        </a:solidFill>
                        <a:latin typeface="Cambria Math" panose="02040503050406030204" pitchFamily="18" charset="0"/>
                      </a:rPr>
                      <m:t>=2,8</m:t>
                    </m:r>
                    <m:r>
                      <a:rPr lang="pt-BR" b="0" i="1" smtClean="0">
                        <a:solidFill>
                          <a:srgbClr val="FF0000"/>
                        </a:solidFill>
                        <a:latin typeface="Cambria Math" panose="02040503050406030204" pitchFamily="18" charset="0"/>
                      </a:rPr>
                      <m:t>𝑚𝐴</m:t>
                    </m:r>
                  </m:oMath>
                </a14:m>
                <a:endParaRPr lang="pt-BR" dirty="0">
                  <a:solidFill>
                    <a:srgbClr val="FF0000"/>
                  </a:solidFill>
                </a:endParaRPr>
              </a:p>
              <a:p>
                <a:pPr marL="0" indent="0">
                  <a:buNone/>
                </a:pPr>
                <a14:m>
                  <m:oMathPara xmlns:m="http://schemas.openxmlformats.org/officeDocument/2006/math">
                    <m:oMathParaPr>
                      <m:jc m:val="left"/>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𝑔</m:t>
                          </m:r>
                        </m:e>
                        <m:sub>
                          <m:r>
                            <a:rPr lang="pt-BR" b="0" i="1" smtClean="0">
                              <a:solidFill>
                                <a:srgbClr val="FF0000"/>
                              </a:solidFill>
                              <a:latin typeface="Cambria Math" panose="02040503050406030204" pitchFamily="18" charset="0"/>
                            </a:rPr>
                            <m:t>𝑚</m:t>
                          </m:r>
                          <m:r>
                            <a:rPr lang="pt-BR" b="0" i="1" smtClean="0">
                              <a:solidFill>
                                <a:srgbClr val="FF0000"/>
                              </a:solidFill>
                              <a:latin typeface="Cambria Math" panose="02040503050406030204" pitchFamily="18" charset="0"/>
                            </a:rPr>
                            <m:t>0</m:t>
                          </m:r>
                        </m:sub>
                      </m:sSub>
                      <m:r>
                        <a:rPr lang="pt-BR" b="0" i="1" smtClean="0">
                          <a:solidFill>
                            <a:srgbClr val="FF0000"/>
                          </a:solidFill>
                          <a:latin typeface="Cambria Math" panose="02040503050406030204" pitchFamily="18" charset="0"/>
                        </a:rPr>
                        <m:t>=</m:t>
                      </m:r>
                      <m:f>
                        <m:fPr>
                          <m:ctrlPr>
                            <a:rPr lang="pt-BR" b="0" i="1" smtClean="0">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2</m:t>
                          </m:r>
                          <m:sSub>
                            <m:sSubPr>
                              <m:ctrlPr>
                                <a:rPr lang="pt-BR" b="0"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𝐼</m:t>
                              </m:r>
                            </m:e>
                            <m:sub>
                              <m:r>
                                <a:rPr lang="pt-BR" b="0" i="1" smtClean="0">
                                  <a:solidFill>
                                    <a:srgbClr val="FF0000"/>
                                  </a:solidFill>
                                  <a:latin typeface="Cambria Math" panose="02040503050406030204" pitchFamily="18" charset="0"/>
                                </a:rPr>
                                <m:t>𝐷𝑆𝑆</m:t>
                              </m:r>
                            </m:sub>
                          </m:sSub>
                        </m:num>
                        <m:den>
                          <m:d>
                            <m:dPr>
                              <m:begChr m:val="|"/>
                              <m:endChr m:val="|"/>
                              <m:ctrlPr>
                                <a:rPr lang="pt-BR" b="0" i="1" smtClean="0">
                                  <a:solidFill>
                                    <a:srgbClr val="FF0000"/>
                                  </a:solidFill>
                                  <a:latin typeface="Cambria Math" panose="02040503050406030204" pitchFamily="18" charset="0"/>
                                </a:rPr>
                              </m:ctrlPr>
                            </m:dPr>
                            <m:e>
                              <m:sSub>
                                <m:sSubPr>
                                  <m:ctrlPr>
                                    <a:rPr lang="pt-BR" b="0"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𝑝</m:t>
                                  </m:r>
                                </m:sub>
                              </m:sSub>
                            </m:e>
                          </m:d>
                        </m:den>
                      </m:f>
                      <m:r>
                        <a:rPr lang="pt-BR" b="0" i="1" smtClean="0">
                          <a:solidFill>
                            <a:srgbClr val="FF0000"/>
                          </a:solidFill>
                          <a:latin typeface="Cambria Math" panose="02040503050406030204" pitchFamily="18" charset="0"/>
                        </a:rPr>
                        <m:t>=</m:t>
                      </m:r>
                      <m:f>
                        <m:fPr>
                          <m:ctrlPr>
                            <a:rPr lang="pt-BR" b="0" i="1" smtClean="0">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2∗10</m:t>
                          </m:r>
                          <m:r>
                            <a:rPr lang="pt-BR" b="0" i="1" smtClean="0">
                              <a:solidFill>
                                <a:srgbClr val="FF0000"/>
                              </a:solidFill>
                              <a:latin typeface="Cambria Math" panose="02040503050406030204" pitchFamily="18" charset="0"/>
                            </a:rPr>
                            <m:t>𝑚</m:t>
                          </m:r>
                        </m:num>
                        <m:den>
                          <m:d>
                            <m:dPr>
                              <m:begChr m:val="|"/>
                              <m:endChr m:val="|"/>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−4</m:t>
                              </m:r>
                            </m:e>
                          </m:d>
                        </m:den>
                      </m:f>
                      <m:r>
                        <a:rPr lang="pt-BR" b="0" i="1" smtClean="0">
                          <a:solidFill>
                            <a:srgbClr val="FF0000"/>
                          </a:solidFill>
                          <a:latin typeface="Cambria Math" panose="02040503050406030204" pitchFamily="18" charset="0"/>
                        </a:rPr>
                        <m:t>=5</m:t>
                      </m:r>
                      <m:r>
                        <a:rPr lang="pt-BR" b="0" i="1" smtClean="0">
                          <a:solidFill>
                            <a:srgbClr val="FF0000"/>
                          </a:solidFill>
                          <a:latin typeface="Cambria Math" panose="02040503050406030204" pitchFamily="18" charset="0"/>
                        </a:rPr>
                        <m:t>𝑚𝑆</m:t>
                      </m:r>
                    </m:oMath>
                  </m:oMathPara>
                </a14:m>
                <a:endParaRPr lang="pt-BR" dirty="0">
                  <a:solidFill>
                    <a:srgbClr val="FF0000"/>
                  </a:solidFill>
                </a:endParaRPr>
              </a:p>
              <a:p>
                <a:pPr marL="0" indent="0">
                  <a:buNone/>
                </a:pPr>
                <a:r>
                  <a:rPr lang="pt-BR" dirty="0">
                    <a:solidFill>
                      <a:srgbClr val="FF0000"/>
                    </a:solidFill>
                  </a:rPr>
                  <a:t>No ponto de polarização CC, temos:</a:t>
                </a:r>
              </a:p>
              <a:p>
                <a:pPr marL="0" indent="0">
                  <a:buNone/>
                </a:pPr>
                <a14:m>
                  <m:oMathPara xmlns:m="http://schemas.openxmlformats.org/officeDocument/2006/math">
                    <m:oMathParaPr>
                      <m:jc m:val="left"/>
                    </m:oMathParaPr>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𝑔</m:t>
                          </m:r>
                        </m:e>
                        <m:sub>
                          <m:r>
                            <a:rPr lang="pt-BR" i="1">
                              <a:solidFill>
                                <a:srgbClr val="FF0000"/>
                              </a:solidFill>
                              <a:latin typeface="Cambria Math" panose="02040503050406030204" pitchFamily="18" charset="0"/>
                            </a:rPr>
                            <m:t>𝑚</m:t>
                          </m:r>
                        </m:sub>
                      </m:sSub>
                      <m:r>
                        <a:rPr lang="pt-BR" b="0" i="1" smtClean="0">
                          <a:solidFill>
                            <a:srgbClr val="FF0000"/>
                          </a:solidFill>
                          <a:latin typeface="Cambria Math" panose="02040503050406030204" pitchFamily="18" charset="0"/>
                        </a:rPr>
                        <m:t>=</m:t>
                      </m:r>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𝑔</m:t>
                          </m:r>
                        </m:e>
                        <m:sub>
                          <m:r>
                            <a:rPr lang="pt-BR" i="1">
                              <a:solidFill>
                                <a:srgbClr val="FF0000"/>
                              </a:solidFill>
                              <a:latin typeface="Cambria Math" panose="02040503050406030204" pitchFamily="18" charset="0"/>
                            </a:rPr>
                            <m:t>𝑚</m:t>
                          </m:r>
                          <m:r>
                            <a:rPr lang="pt-BR" i="1">
                              <a:solidFill>
                                <a:srgbClr val="FF0000"/>
                              </a:solidFill>
                              <a:latin typeface="Cambria Math" panose="02040503050406030204" pitchFamily="18" charset="0"/>
                            </a:rPr>
                            <m:t>0</m:t>
                          </m:r>
                        </m:sub>
                      </m:sSub>
                      <m:d>
                        <m:dPr>
                          <m:ctrlPr>
                            <a:rPr lang="pt-BR"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1−</m:t>
                          </m:r>
                          <m:f>
                            <m:fPr>
                              <m:ctrlPr>
                                <a:rPr lang="pt-BR" b="0" i="1" smtClean="0">
                                  <a:solidFill>
                                    <a:srgbClr val="FF0000"/>
                                  </a:solidFill>
                                  <a:latin typeface="Cambria Math" panose="02040503050406030204" pitchFamily="18" charset="0"/>
                                </a:rPr>
                              </m:ctrlPr>
                            </m:fPr>
                            <m:num>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𝑉</m:t>
                                  </m:r>
                                </m:e>
                                <m:sub>
                                  <m:r>
                                    <a:rPr lang="pt-BR" i="1">
                                      <a:solidFill>
                                        <a:srgbClr val="FF0000"/>
                                      </a:solidFill>
                                      <a:latin typeface="Cambria Math" panose="02040503050406030204" pitchFamily="18" charset="0"/>
                                    </a:rPr>
                                    <m:t>𝐺𝑆𝑄</m:t>
                                  </m:r>
                                </m:sub>
                              </m:sSub>
                            </m:num>
                            <m:den>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𝑉</m:t>
                                  </m:r>
                                </m:e>
                                <m:sub>
                                  <m:r>
                                    <a:rPr lang="pt-BR" i="1">
                                      <a:solidFill>
                                        <a:srgbClr val="FF0000"/>
                                      </a:solidFill>
                                      <a:latin typeface="Cambria Math" panose="02040503050406030204" pitchFamily="18" charset="0"/>
                                    </a:rPr>
                                    <m:t>𝑝</m:t>
                                  </m:r>
                                </m:sub>
                              </m:sSub>
                            </m:den>
                          </m:f>
                        </m:e>
                      </m:d>
                    </m:oMath>
                  </m:oMathPara>
                </a14:m>
                <a:endParaRPr lang="pt-BR" dirty="0">
                  <a:solidFill>
                    <a:srgbClr val="FF0000"/>
                  </a:solidFill>
                </a:endParaRPr>
              </a:p>
              <a:p>
                <a:pPr marL="0" indent="0">
                  <a:buNone/>
                </a:pPr>
                <a14:m>
                  <m:oMathPara xmlns:m="http://schemas.openxmlformats.org/officeDocument/2006/math">
                    <m:oMathParaPr>
                      <m:jc m:val="left"/>
                    </m:oMathParaPr>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𝑔</m:t>
                          </m:r>
                        </m:e>
                        <m:sub>
                          <m:r>
                            <a:rPr lang="pt-BR" i="1">
                              <a:solidFill>
                                <a:srgbClr val="FF0000"/>
                              </a:solidFill>
                              <a:latin typeface="Cambria Math" panose="02040503050406030204" pitchFamily="18" charset="0"/>
                            </a:rPr>
                            <m:t>𝑚</m:t>
                          </m:r>
                        </m:sub>
                      </m:sSub>
                      <m:r>
                        <a:rPr lang="pt-BR" i="1">
                          <a:solidFill>
                            <a:srgbClr val="FF0000"/>
                          </a:solidFill>
                          <a:latin typeface="Cambria Math" panose="02040503050406030204" pitchFamily="18" charset="0"/>
                        </a:rPr>
                        <m:t>=</m:t>
                      </m:r>
                      <m:r>
                        <a:rPr lang="pt-BR" b="0" i="1" smtClean="0">
                          <a:solidFill>
                            <a:srgbClr val="FF0000"/>
                          </a:solidFill>
                          <a:latin typeface="Cambria Math" panose="02040503050406030204" pitchFamily="18" charset="0"/>
                        </a:rPr>
                        <m:t>5</m:t>
                      </m:r>
                      <m:r>
                        <a:rPr lang="pt-BR" b="0" i="1" smtClean="0">
                          <a:solidFill>
                            <a:srgbClr val="FF0000"/>
                          </a:solidFill>
                          <a:latin typeface="Cambria Math" panose="02040503050406030204" pitchFamily="18" charset="0"/>
                        </a:rPr>
                        <m:t>𝑚</m:t>
                      </m:r>
                      <m:d>
                        <m:dPr>
                          <m:ctrlPr>
                            <a:rPr lang="pt-BR" i="1">
                              <a:solidFill>
                                <a:srgbClr val="FF0000"/>
                              </a:solidFill>
                              <a:latin typeface="Cambria Math" panose="02040503050406030204" pitchFamily="18" charset="0"/>
                            </a:rPr>
                          </m:ctrlPr>
                        </m:dPr>
                        <m:e>
                          <m:r>
                            <a:rPr lang="pt-BR" i="1">
                              <a:solidFill>
                                <a:srgbClr val="FF0000"/>
                              </a:solidFill>
                              <a:latin typeface="Cambria Math" panose="02040503050406030204" pitchFamily="18" charset="0"/>
                            </a:rPr>
                            <m:t>1−</m:t>
                          </m:r>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−1,9</m:t>
                              </m:r>
                            </m:num>
                            <m:den>
                              <m:r>
                                <a:rPr lang="pt-BR" b="0" i="1" smtClean="0">
                                  <a:solidFill>
                                    <a:srgbClr val="FF0000"/>
                                  </a:solidFill>
                                  <a:latin typeface="Cambria Math" panose="02040503050406030204" pitchFamily="18" charset="0"/>
                                </a:rPr>
                                <m:t>−4</m:t>
                              </m:r>
                            </m:den>
                          </m:f>
                        </m:e>
                      </m:d>
                    </m:oMath>
                  </m:oMathPara>
                </a14:m>
                <a:endParaRPr lang="pt-BR" dirty="0">
                  <a:solidFill>
                    <a:srgbClr val="FF0000"/>
                  </a:solidFill>
                </a:endParaRPr>
              </a:p>
              <a:p>
                <a:pPr marL="0" indent="0">
                  <a:buNone/>
                </a:pPr>
                <a14:m>
                  <m:oMathPara xmlns:m="http://schemas.openxmlformats.org/officeDocument/2006/math">
                    <m:oMathParaPr>
                      <m:jc m:val="left"/>
                    </m:oMathParaPr>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𝑔</m:t>
                          </m:r>
                        </m:e>
                        <m:sub>
                          <m:r>
                            <a:rPr lang="pt-BR" i="1">
                              <a:solidFill>
                                <a:srgbClr val="FF0000"/>
                              </a:solidFill>
                              <a:latin typeface="Cambria Math" panose="02040503050406030204" pitchFamily="18" charset="0"/>
                            </a:rPr>
                            <m:t>𝑚</m:t>
                          </m:r>
                        </m:sub>
                      </m:sSub>
                      <m:r>
                        <a:rPr lang="pt-BR" i="1">
                          <a:solidFill>
                            <a:srgbClr val="FF0000"/>
                          </a:solidFill>
                          <a:latin typeface="Cambria Math" panose="02040503050406030204" pitchFamily="18" charset="0"/>
                        </a:rPr>
                        <m:t>=</m:t>
                      </m:r>
                      <m:r>
                        <a:rPr lang="pt-BR" b="0" i="1" smtClean="0">
                          <a:solidFill>
                            <a:srgbClr val="FF0000"/>
                          </a:solidFill>
                          <a:latin typeface="Cambria Math" panose="02040503050406030204" pitchFamily="18" charset="0"/>
                        </a:rPr>
                        <m:t>2,6</m:t>
                      </m:r>
                      <m:r>
                        <a:rPr lang="pt-BR" b="0" i="1" smtClean="0">
                          <a:solidFill>
                            <a:srgbClr val="FF0000"/>
                          </a:solidFill>
                          <a:latin typeface="Cambria Math" panose="02040503050406030204" pitchFamily="18" charset="0"/>
                        </a:rPr>
                        <m:t>𝑚𝑆</m:t>
                      </m:r>
                    </m:oMath>
                  </m:oMathPara>
                </a14:m>
                <a:endParaRPr lang="pt-BR" dirty="0">
                  <a:solidFill>
                    <a:srgbClr val="FF0000"/>
                  </a:solidFill>
                </a:endParaRP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4"/>
                <a:ext cx="10935878" cy="5032375"/>
              </a:xfrm>
              <a:blipFill>
                <a:blip r:embed="rId3"/>
                <a:stretch>
                  <a:fillRect l="-1004" t="-1816" r="-106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dirty="0"/>
              <a:t>Prof. Elyr Teixeira</a:t>
            </a:r>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51</a:t>
            </a:fld>
            <a:endParaRPr lang="en-US" altLang="en-US"/>
          </a:p>
        </p:txBody>
      </p:sp>
    </p:spTree>
    <p:extLst>
      <p:ext uri="{BB962C8B-B14F-4D97-AF65-F5344CB8AC3E}">
        <p14:creationId xmlns:p14="http://schemas.microsoft.com/office/powerpoint/2010/main" val="425268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10766196" cy="4351338"/>
              </a:xfrm>
            </p:spPr>
            <p:txBody>
              <a:bodyPr>
                <a:normAutofit/>
              </a:bodyPr>
              <a:lstStyle/>
              <a:p>
                <a:pPr marL="0" indent="0">
                  <a:buNone/>
                </a:pPr>
                <a:r>
                  <a:rPr lang="pt-BR" sz="2400" dirty="0">
                    <a:solidFill>
                      <a:srgbClr val="FF0000"/>
                    </a:solidFill>
                  </a:rPr>
                  <a:t>Visto que não há carga no segundo estágio, temos:</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r>
                            <a:rPr lang="pt-BR" sz="2400" b="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oMath>
                  </m:oMathPara>
                </a14:m>
                <a:endParaRPr lang="pt-BR" sz="2400" dirty="0">
                  <a:solidFill>
                    <a:srgbClr val="FF0000"/>
                  </a:solidFill>
                </a:endParaRP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5"/>
                <a:ext cx="10766196" cy="4351338"/>
              </a:xfrm>
              <a:blipFill>
                <a:blip r:embed="rId2"/>
                <a:stretch>
                  <a:fillRect l="-906" t="-196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52</a:t>
            </a:fld>
            <a:endParaRPr lang="en-US" altLang="en-US"/>
          </a:p>
        </p:txBody>
      </p:sp>
    </p:spTree>
    <p:extLst>
      <p:ext uri="{BB962C8B-B14F-4D97-AF65-F5344CB8AC3E}">
        <p14:creationId xmlns:p14="http://schemas.microsoft.com/office/powerpoint/2010/main" val="744307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10766196" cy="4351338"/>
              </a:xfrm>
            </p:spPr>
            <p:txBody>
              <a:bodyPr>
                <a:normAutofit/>
              </a:bodyPr>
              <a:lstStyle/>
              <a:p>
                <a:pPr marL="0" indent="0">
                  <a:buNone/>
                </a:pPr>
                <a:r>
                  <a:rPr lang="pt-BR" sz="2400" dirty="0">
                    <a:solidFill>
                      <a:srgbClr val="FF0000"/>
                    </a:solidFill>
                  </a:rPr>
                  <a:t>Visto que não há carga no segundo estágio, temos:</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r>
                            <a:rPr lang="pt-BR" sz="2400" b="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=−2,6</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a:rPr lang="pt-BR" sz="2400" b="0" i="1" smtClean="0">
                          <a:solidFill>
                            <a:srgbClr val="FF0000"/>
                          </a:solidFill>
                          <a:latin typeface="Cambria Math" panose="02040503050406030204" pitchFamily="18" charset="0"/>
                        </a:rPr>
                        <m:t>=−6,24</m:t>
                      </m:r>
                    </m:oMath>
                  </m:oMathPara>
                </a14:m>
                <a:endParaRPr lang="pt-BR" sz="2400" dirty="0">
                  <a:solidFill>
                    <a:srgbClr val="FF0000"/>
                  </a:solidFill>
                </a:endParaRPr>
              </a:p>
              <a:p>
                <a:pPr marL="0" indent="0">
                  <a:buNone/>
                </a:pPr>
                <a:endParaRPr lang="pt-BR" sz="2400" dirty="0">
                  <a:solidFill>
                    <a:srgbClr val="FF0000"/>
                  </a:solidFill>
                </a:endParaRP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5"/>
                <a:ext cx="10766196" cy="4351338"/>
              </a:xfrm>
              <a:blipFill>
                <a:blip r:embed="rId2"/>
                <a:stretch>
                  <a:fillRect l="-906" t="-196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53</a:t>
            </a:fld>
            <a:endParaRPr lang="en-US" altLang="en-US"/>
          </a:p>
        </p:txBody>
      </p:sp>
    </p:spTree>
    <p:extLst>
      <p:ext uri="{BB962C8B-B14F-4D97-AF65-F5344CB8AC3E}">
        <p14:creationId xmlns:p14="http://schemas.microsoft.com/office/powerpoint/2010/main" val="341256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10766196" cy="4351338"/>
              </a:xfrm>
            </p:spPr>
            <p:txBody>
              <a:bodyPr>
                <a:normAutofit/>
              </a:bodyPr>
              <a:lstStyle/>
              <a:p>
                <a:pPr marL="0" indent="0">
                  <a:buNone/>
                </a:pPr>
                <a:r>
                  <a:rPr lang="pt-BR" sz="2400" dirty="0">
                    <a:solidFill>
                      <a:srgbClr val="FF0000"/>
                    </a:solidFill>
                  </a:rPr>
                  <a:t>Visto que não há carga no segundo estágio, temos:</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r>
                            <a:rPr lang="pt-BR" sz="2400" b="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=−2,6</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a:rPr lang="pt-BR" sz="2400" b="0" i="1" smtClean="0">
                          <a:solidFill>
                            <a:srgbClr val="FF0000"/>
                          </a:solidFill>
                          <a:latin typeface="Cambria Math" panose="02040503050406030204" pitchFamily="18" charset="0"/>
                        </a:rPr>
                        <m:t>=−6,24</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Para o primeiro estágio, 2,4k</a:t>
                </a:r>
                <a14:m>
                  <m:oMath xmlns:m="http://schemas.openxmlformats.org/officeDocument/2006/math">
                    <m:r>
                      <a:rPr lang="pt-BR" sz="2400" i="1" smtClean="0">
                        <a:solidFill>
                          <a:srgbClr val="FF0000"/>
                        </a:solidFill>
                        <a:latin typeface="Cambria Math" panose="02040503050406030204" pitchFamily="18" charset="0"/>
                        <a:ea typeface="Cambria Math" panose="02040503050406030204" pitchFamily="18" charset="0"/>
                      </a:rPr>
                      <m:t>∥</m:t>
                    </m:r>
                  </m:oMath>
                </a14:m>
                <a:r>
                  <a:rPr lang="pt-BR" sz="2400" dirty="0">
                    <a:solidFill>
                      <a:srgbClr val="FF0000"/>
                    </a:solidFill>
                  </a:rPr>
                  <a:t>3,3M </a:t>
                </a:r>
                <a:r>
                  <a:rPr lang="pt-BR" sz="2400" dirty="0">
                    <a:solidFill>
                      <a:srgbClr val="FF0000"/>
                    </a:solidFill>
                    <a:latin typeface="Cambria Math" panose="02040503050406030204" pitchFamily="18" charset="0"/>
                    <a:ea typeface="Cambria Math" panose="02040503050406030204" pitchFamily="18" charset="0"/>
                  </a:rPr>
                  <a:t>≅2,4k𝛺, o que resulta no mesmo fator de ganho para o amplificador no primeiro estágio.</a:t>
                </a: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5"/>
                <a:ext cx="10766196" cy="4351338"/>
              </a:xfrm>
              <a:blipFill>
                <a:blip r:embed="rId2"/>
                <a:stretch>
                  <a:fillRect l="-906" t="-1961" r="-101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54</a:t>
            </a:fld>
            <a:endParaRPr lang="en-US" altLang="en-US"/>
          </a:p>
        </p:txBody>
      </p:sp>
    </p:spTree>
    <p:extLst>
      <p:ext uri="{BB962C8B-B14F-4D97-AF65-F5344CB8AC3E}">
        <p14:creationId xmlns:p14="http://schemas.microsoft.com/office/powerpoint/2010/main" val="3237332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10766196" cy="4351338"/>
              </a:xfrm>
            </p:spPr>
            <p:txBody>
              <a:bodyPr>
                <a:normAutofit/>
              </a:bodyPr>
              <a:lstStyle/>
              <a:p>
                <a:pPr marL="0" indent="0">
                  <a:buNone/>
                </a:pPr>
                <a:r>
                  <a:rPr lang="pt-BR" sz="2400" dirty="0">
                    <a:solidFill>
                      <a:srgbClr val="FF0000"/>
                    </a:solidFill>
                  </a:rPr>
                  <a:t>Visto que não há carga no segundo estágio, temos:</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r>
                            <a:rPr lang="pt-BR" sz="2400" b="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=−2,6</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a:rPr lang="pt-BR" sz="2400" b="0" i="1" smtClean="0">
                          <a:solidFill>
                            <a:srgbClr val="FF0000"/>
                          </a:solidFill>
                          <a:latin typeface="Cambria Math" panose="02040503050406030204" pitchFamily="18" charset="0"/>
                        </a:rPr>
                        <m:t>=−6,24</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Para o primeiro estágio, 2,4k</a:t>
                </a:r>
                <a14:m>
                  <m:oMath xmlns:m="http://schemas.openxmlformats.org/officeDocument/2006/math">
                    <m:r>
                      <a:rPr lang="pt-BR" sz="2400" i="1" smtClean="0">
                        <a:solidFill>
                          <a:srgbClr val="FF0000"/>
                        </a:solidFill>
                        <a:latin typeface="Cambria Math" panose="02040503050406030204" pitchFamily="18" charset="0"/>
                        <a:ea typeface="Cambria Math" panose="02040503050406030204" pitchFamily="18" charset="0"/>
                      </a:rPr>
                      <m:t>∥</m:t>
                    </m:r>
                  </m:oMath>
                </a14:m>
                <a:r>
                  <a:rPr lang="pt-BR" sz="2400" dirty="0">
                    <a:solidFill>
                      <a:srgbClr val="FF0000"/>
                    </a:solidFill>
                  </a:rPr>
                  <a:t>3,3M </a:t>
                </a:r>
                <a:r>
                  <a:rPr lang="pt-BR" sz="2400" dirty="0">
                    <a:solidFill>
                      <a:srgbClr val="FF0000"/>
                    </a:solidFill>
                    <a:latin typeface="Cambria Math" panose="02040503050406030204" pitchFamily="18" charset="0"/>
                    <a:ea typeface="Cambria Math" panose="02040503050406030204" pitchFamily="18" charset="0"/>
                  </a:rPr>
                  <a:t>≅2,4k𝛺, o que resulta no mesmo fator de ganho para o amplificador no primeiro estágio.</a:t>
                </a:r>
              </a:p>
              <a:p>
                <a:pPr marL="0" indent="0">
                  <a:buNone/>
                </a:pPr>
                <a:endParaRPr lang="pt-BR" sz="2400" dirty="0">
                  <a:solidFill>
                    <a:srgbClr val="FF0000"/>
                  </a:solidFill>
                  <a:latin typeface="Cambria Math" panose="02040503050406030204" pitchFamily="18" charset="0"/>
                  <a:ea typeface="Cambria Math" panose="02040503050406030204" pitchFamily="18" charset="0"/>
                </a:endParaRPr>
              </a:p>
              <a:p>
                <a:pPr marL="0" indent="0">
                  <a:buNone/>
                </a:pPr>
                <a:r>
                  <a:rPr lang="pt-BR" sz="2400" dirty="0">
                    <a:solidFill>
                      <a:srgbClr val="FF0000"/>
                    </a:solidFill>
                    <a:latin typeface="Cambria Math" panose="02040503050406030204" pitchFamily="18" charset="0"/>
                    <a:ea typeface="Cambria Math" panose="02040503050406030204" pitchFamily="18" charset="0"/>
                  </a:rPr>
                  <a:t>O ganho de tensão no amplificador em cascata é:</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r>
                            <a:rPr lang="pt-BR" sz="2400" i="1">
                              <a:solidFill>
                                <a:srgbClr val="FF0000"/>
                              </a:solidFill>
                              <a:latin typeface="Cambria Math" panose="02040503050406030204" pitchFamily="18" charset="0"/>
                            </a:rPr>
                            <m:t>1</m:t>
                          </m:r>
                        </m:sub>
                      </m:sSub>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r>
                            <a:rPr lang="pt-BR" sz="2400" i="1">
                              <a:solidFill>
                                <a:srgbClr val="FF0000"/>
                              </a:solidFill>
                              <a:latin typeface="Cambria Math" panose="02040503050406030204" pitchFamily="18" charset="0"/>
                            </a:rPr>
                            <m:t>2</m:t>
                          </m:r>
                        </m:sub>
                      </m:sSub>
                    </m:oMath>
                  </m:oMathPara>
                </a14:m>
                <a:endParaRPr lang="pt-BR" sz="2400" dirty="0">
                  <a:solidFill>
                    <a:srgbClr val="FF0000"/>
                  </a:solidFill>
                </a:endParaRP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5"/>
                <a:ext cx="10766196" cy="4351338"/>
              </a:xfrm>
              <a:blipFill>
                <a:blip r:embed="rId2"/>
                <a:stretch>
                  <a:fillRect l="-906" t="-1961" r="-101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55</a:t>
            </a:fld>
            <a:endParaRPr lang="en-US" altLang="en-US"/>
          </a:p>
        </p:txBody>
      </p:sp>
    </p:spTree>
    <p:extLst>
      <p:ext uri="{BB962C8B-B14F-4D97-AF65-F5344CB8AC3E}">
        <p14:creationId xmlns:p14="http://schemas.microsoft.com/office/powerpoint/2010/main" val="2791591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7608866-0E84-42C8-89E7-9744C760EEAC}"/>
                  </a:ext>
                </a:extLst>
              </p:cNvPr>
              <p:cNvSpPr>
                <a:spLocks noGrp="1"/>
              </p:cNvSpPr>
              <p:nvPr>
                <p:ph sz="half" idx="1"/>
              </p:nvPr>
            </p:nvSpPr>
            <p:spPr>
              <a:xfrm>
                <a:off x="838200" y="1825625"/>
                <a:ext cx="10766196" cy="4351338"/>
              </a:xfrm>
            </p:spPr>
            <p:txBody>
              <a:bodyPr>
                <a:normAutofit/>
              </a:bodyPr>
              <a:lstStyle/>
              <a:p>
                <a:pPr marL="0" indent="0">
                  <a:buNone/>
                </a:pPr>
                <a:r>
                  <a:rPr lang="pt-BR" sz="2400" dirty="0">
                    <a:solidFill>
                      <a:srgbClr val="FF0000"/>
                    </a:solidFill>
                  </a:rPr>
                  <a:t>Visto que não há carga no segundo estágio, temos:</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r>
                            <a:rPr lang="pt-BR" sz="2400" b="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𝐷</m:t>
                          </m:r>
                        </m:sub>
                      </m:sSub>
                      <m:r>
                        <a:rPr lang="pt-BR" sz="2400" b="0" i="1" smtClean="0">
                          <a:solidFill>
                            <a:srgbClr val="FF0000"/>
                          </a:solidFill>
                          <a:latin typeface="Cambria Math" panose="02040503050406030204" pitchFamily="18" charset="0"/>
                        </a:rPr>
                        <m:t>=−2,6</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a:rPr lang="pt-BR" sz="2400" b="0" i="1" smtClean="0">
                          <a:solidFill>
                            <a:srgbClr val="FF0000"/>
                          </a:solidFill>
                          <a:latin typeface="Cambria Math" panose="02040503050406030204" pitchFamily="18" charset="0"/>
                        </a:rPr>
                        <m:t>=−6,24</m:t>
                      </m:r>
                    </m:oMath>
                  </m:oMathPara>
                </a14:m>
                <a:endParaRPr lang="pt-BR" sz="2400" dirty="0">
                  <a:solidFill>
                    <a:srgbClr val="FF0000"/>
                  </a:solidFill>
                </a:endParaRPr>
              </a:p>
              <a:p>
                <a:pPr marL="0" indent="0">
                  <a:buNone/>
                </a:pPr>
                <a:endParaRPr lang="pt-BR" sz="2400" dirty="0">
                  <a:solidFill>
                    <a:srgbClr val="FF0000"/>
                  </a:solidFill>
                </a:endParaRPr>
              </a:p>
              <a:p>
                <a:pPr marL="0" indent="0">
                  <a:buNone/>
                </a:pPr>
                <a:r>
                  <a:rPr lang="pt-BR" sz="2400" dirty="0">
                    <a:solidFill>
                      <a:srgbClr val="FF0000"/>
                    </a:solidFill>
                  </a:rPr>
                  <a:t>Para o primeiro estágio, 2,4k</a:t>
                </a:r>
                <a14:m>
                  <m:oMath xmlns:m="http://schemas.openxmlformats.org/officeDocument/2006/math">
                    <m:r>
                      <a:rPr lang="pt-BR" sz="2400" i="1" smtClean="0">
                        <a:solidFill>
                          <a:srgbClr val="FF0000"/>
                        </a:solidFill>
                        <a:latin typeface="Cambria Math" panose="02040503050406030204" pitchFamily="18" charset="0"/>
                        <a:ea typeface="Cambria Math" panose="02040503050406030204" pitchFamily="18" charset="0"/>
                      </a:rPr>
                      <m:t>∥</m:t>
                    </m:r>
                  </m:oMath>
                </a14:m>
                <a:r>
                  <a:rPr lang="pt-BR" sz="2400" dirty="0">
                    <a:solidFill>
                      <a:srgbClr val="FF0000"/>
                    </a:solidFill>
                  </a:rPr>
                  <a:t>3,3M </a:t>
                </a:r>
                <a:r>
                  <a:rPr lang="pt-BR" sz="2400" dirty="0">
                    <a:solidFill>
                      <a:srgbClr val="FF0000"/>
                    </a:solidFill>
                    <a:latin typeface="Cambria Math" panose="02040503050406030204" pitchFamily="18" charset="0"/>
                    <a:ea typeface="Cambria Math" panose="02040503050406030204" pitchFamily="18" charset="0"/>
                  </a:rPr>
                  <a:t>≅2,4k𝛺, o que resulta no mesmo fator de ganho para o amplificador no primeiro estágio.</a:t>
                </a:r>
              </a:p>
              <a:p>
                <a:pPr marL="0" indent="0">
                  <a:buNone/>
                </a:pPr>
                <a:endParaRPr lang="pt-BR" sz="2400" dirty="0">
                  <a:solidFill>
                    <a:srgbClr val="FF0000"/>
                  </a:solidFill>
                  <a:latin typeface="Cambria Math" panose="02040503050406030204" pitchFamily="18" charset="0"/>
                  <a:ea typeface="Cambria Math" panose="02040503050406030204" pitchFamily="18" charset="0"/>
                </a:endParaRPr>
              </a:p>
              <a:p>
                <a:pPr marL="0" indent="0">
                  <a:buNone/>
                </a:pPr>
                <a:r>
                  <a:rPr lang="pt-BR" sz="2400" dirty="0">
                    <a:solidFill>
                      <a:srgbClr val="FF0000"/>
                    </a:solidFill>
                    <a:latin typeface="Cambria Math" panose="02040503050406030204" pitchFamily="18" charset="0"/>
                    <a:ea typeface="Cambria Math" panose="02040503050406030204" pitchFamily="18" charset="0"/>
                  </a:rPr>
                  <a:t>O ganho de tensão no amplificador em cascata é:</a:t>
                </a:r>
              </a:p>
              <a:p>
                <a:pPr marL="0" indent="0">
                  <a:buNone/>
                </a:pPr>
                <a14:m>
                  <m:oMathPara xmlns:m="http://schemas.openxmlformats.org/officeDocument/2006/math">
                    <m:oMathParaPr>
                      <m:jc m:val="left"/>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r>
                            <a:rPr lang="pt-BR" sz="2400" i="1">
                              <a:solidFill>
                                <a:srgbClr val="FF0000"/>
                              </a:solidFill>
                              <a:latin typeface="Cambria Math" panose="02040503050406030204" pitchFamily="18" charset="0"/>
                            </a:rPr>
                            <m:t>1</m:t>
                          </m:r>
                        </m:sub>
                      </m:sSub>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r>
                            <a:rPr lang="pt-BR" sz="2400" i="1">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=−6,2∗−6,2=38,4</m:t>
                      </m:r>
                    </m:oMath>
                  </m:oMathPara>
                </a14:m>
                <a:endParaRPr lang="pt-BR" sz="2400" dirty="0">
                  <a:solidFill>
                    <a:srgbClr val="FF0000"/>
                  </a:solidFill>
                </a:endParaRPr>
              </a:p>
            </p:txBody>
          </p:sp>
        </mc:Choice>
        <mc:Fallback xmlns="">
          <p:sp>
            <p:nvSpPr>
              <p:cNvPr id="7" name="Content Placeholder 6">
                <a:extLst>
                  <a:ext uri="{FF2B5EF4-FFF2-40B4-BE49-F238E27FC236}">
                    <a16:creationId xmlns:a16="http://schemas.microsoft.com/office/drawing/2014/main" id="{E7608866-0E84-42C8-89E7-9744C760EEAC}"/>
                  </a:ext>
                </a:extLst>
              </p:cNvPr>
              <p:cNvSpPr>
                <a:spLocks noGrp="1" noRot="1" noChangeAspect="1" noMove="1" noResize="1" noEditPoints="1" noAdjustHandles="1" noChangeArrowheads="1" noChangeShapeType="1" noTextEdit="1"/>
              </p:cNvSpPr>
              <p:nvPr>
                <p:ph sz="half" idx="1"/>
              </p:nvPr>
            </p:nvSpPr>
            <p:spPr>
              <a:xfrm>
                <a:off x="838200" y="1825625"/>
                <a:ext cx="10766196" cy="4351338"/>
              </a:xfrm>
              <a:blipFill>
                <a:blip r:embed="rId2"/>
                <a:stretch>
                  <a:fillRect l="-906" t="-1961" r="-1019"/>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56</a:t>
            </a:fld>
            <a:endParaRPr lang="en-US" altLang="en-US"/>
          </a:p>
        </p:txBody>
      </p:sp>
    </p:spTree>
    <p:extLst>
      <p:ext uri="{BB962C8B-B14F-4D97-AF65-F5344CB8AC3E}">
        <p14:creationId xmlns:p14="http://schemas.microsoft.com/office/powerpoint/2010/main" val="4291009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C64F6A-47A1-4788-9202-A1914EA9959E}"/>
                  </a:ext>
                </a:extLst>
              </p:cNvPr>
              <p:cNvSpPr>
                <a:spLocks noGrp="1"/>
              </p:cNvSpPr>
              <p:nvPr>
                <p:ph idx="1"/>
              </p:nvPr>
            </p:nvSpPr>
            <p:spPr>
              <a:xfrm>
                <a:off x="838199" y="1825624"/>
                <a:ext cx="11032957" cy="5032375"/>
              </a:xfrm>
            </p:spPr>
            <p:txBody>
              <a:bodyPr/>
              <a:lstStyle/>
              <a:p>
                <a:pPr marL="0" indent="0">
                  <a:buNone/>
                </a:pPr>
                <a:r>
                  <a:rPr lang="pt-BR" sz="2400" dirty="0">
                    <a:solidFill>
                      <a:srgbClr val="FF0000"/>
                    </a:solidFill>
                  </a:rPr>
                  <a:t>A tensão de saída é:</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=38,4∗10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endParaRPr lang="pt-BR" dirty="0"/>
              </a:p>
            </p:txBody>
          </p:sp>
        </mc:Choice>
        <mc:Fallback xmlns="">
          <p:sp>
            <p:nvSpPr>
              <p:cNvPr id="2" name="Content Placeholder 1">
                <a:extLst>
                  <a:ext uri="{FF2B5EF4-FFF2-40B4-BE49-F238E27FC236}">
                    <a16:creationId xmlns:a16="http://schemas.microsoft.com/office/drawing/2014/main" id="{5CC64F6A-47A1-4788-9202-A1914EA9959E}"/>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484"/>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57</a:t>
            </a:fld>
            <a:endParaRPr lang="en-US" altLang="en-US"/>
          </a:p>
        </p:txBody>
      </p:sp>
    </p:spTree>
    <p:extLst>
      <p:ext uri="{BB962C8B-B14F-4D97-AF65-F5344CB8AC3E}">
        <p14:creationId xmlns:p14="http://schemas.microsoft.com/office/powerpoint/2010/main" val="3763231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C64F6A-47A1-4788-9202-A1914EA9959E}"/>
                  </a:ext>
                </a:extLst>
              </p:cNvPr>
              <p:cNvSpPr>
                <a:spLocks noGrp="1"/>
              </p:cNvSpPr>
              <p:nvPr>
                <p:ph idx="1"/>
              </p:nvPr>
            </p:nvSpPr>
            <p:spPr>
              <a:xfrm>
                <a:off x="838199" y="1825624"/>
                <a:ext cx="11032957" cy="5032375"/>
              </a:xfrm>
            </p:spPr>
            <p:txBody>
              <a:bodyPr/>
              <a:lstStyle/>
              <a:p>
                <a:pPr marL="0" indent="0">
                  <a:buNone/>
                </a:pPr>
                <a:r>
                  <a:rPr lang="pt-BR" sz="2400" dirty="0">
                    <a:solidFill>
                      <a:srgbClr val="FF0000"/>
                    </a:solidFill>
                  </a:rPr>
                  <a:t>A tensão de saída é:</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=38,4∗10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r>
                  <a:rPr lang="pt-BR" sz="2400" dirty="0">
                    <a:solidFill>
                      <a:srgbClr val="FF0000"/>
                    </a:solidFill>
                  </a:rPr>
                  <a:t>A impedância de entrada é </a:t>
                </a:r>
              </a:p>
              <a:p>
                <a:pPr marL="0" indent="0">
                  <a:buNone/>
                </a:pPr>
                <a:endParaRPr lang="pt-BR" dirty="0"/>
              </a:p>
            </p:txBody>
          </p:sp>
        </mc:Choice>
        <mc:Fallback xmlns="">
          <p:sp>
            <p:nvSpPr>
              <p:cNvPr id="2" name="Content Placeholder 1">
                <a:extLst>
                  <a:ext uri="{FF2B5EF4-FFF2-40B4-BE49-F238E27FC236}">
                    <a16:creationId xmlns:a16="http://schemas.microsoft.com/office/drawing/2014/main" id="{5CC64F6A-47A1-4788-9202-A1914EA9959E}"/>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484"/>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58</a:t>
            </a:fld>
            <a:endParaRPr lang="en-US" altLang="en-US"/>
          </a:p>
        </p:txBody>
      </p:sp>
    </p:spTree>
    <p:extLst>
      <p:ext uri="{BB962C8B-B14F-4D97-AF65-F5344CB8AC3E}">
        <p14:creationId xmlns:p14="http://schemas.microsoft.com/office/powerpoint/2010/main" val="2978171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C64F6A-47A1-4788-9202-A1914EA9959E}"/>
                  </a:ext>
                </a:extLst>
              </p:cNvPr>
              <p:cNvSpPr>
                <a:spLocks noGrp="1"/>
              </p:cNvSpPr>
              <p:nvPr>
                <p:ph idx="1"/>
              </p:nvPr>
            </p:nvSpPr>
            <p:spPr>
              <a:xfrm>
                <a:off x="838199" y="1825624"/>
                <a:ext cx="11032957" cy="5032375"/>
              </a:xfrm>
            </p:spPr>
            <p:txBody>
              <a:bodyPr/>
              <a:lstStyle/>
              <a:p>
                <a:pPr marL="0" indent="0">
                  <a:buNone/>
                </a:pPr>
                <a:r>
                  <a:rPr lang="pt-BR" sz="2400" dirty="0">
                    <a:solidFill>
                      <a:srgbClr val="FF0000"/>
                    </a:solidFill>
                  </a:rPr>
                  <a:t>A tensão de saída é:</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=38,4∗10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r>
                  <a:rPr lang="pt-BR" sz="2400" dirty="0">
                    <a:solidFill>
                      <a:srgbClr val="FF0000"/>
                    </a:solidFill>
                  </a:rPr>
                  <a:t>A impedância de entrada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𝑍</m:t>
                          </m:r>
                        </m:e>
                        <m:sub>
                          <m:r>
                            <a:rPr lang="pt-BR" sz="2400" b="0" i="1" smtClean="0">
                              <a:solidFill>
                                <a:srgbClr val="FF0000"/>
                              </a:solidFill>
                              <a:latin typeface="Cambria Math" panose="02040503050406030204" pitchFamily="18" charset="0"/>
                            </a:rPr>
                            <m:t>𝑖</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𝐺</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3,3</m:t>
                      </m:r>
                      <m:r>
                        <a:rPr lang="pt-BR" sz="2400" b="0" i="1" smtClean="0">
                          <a:solidFill>
                            <a:srgbClr val="FF0000"/>
                          </a:solidFill>
                          <a:latin typeface="Cambria Math" panose="02040503050406030204" pitchFamily="18" charset="0"/>
                        </a:rPr>
                        <m:t>𝑀</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800" dirty="0">
                  <a:solidFill>
                    <a:srgbClr val="FF0000"/>
                  </a:solidFill>
                </a:endParaRPr>
              </a:p>
              <a:p>
                <a:pPr marL="0" indent="0">
                  <a:buNone/>
                </a:pPr>
                <a:endParaRPr lang="pt-BR" dirty="0"/>
              </a:p>
            </p:txBody>
          </p:sp>
        </mc:Choice>
        <mc:Fallback xmlns="">
          <p:sp>
            <p:nvSpPr>
              <p:cNvPr id="2" name="Content Placeholder 1">
                <a:extLst>
                  <a:ext uri="{FF2B5EF4-FFF2-40B4-BE49-F238E27FC236}">
                    <a16:creationId xmlns:a16="http://schemas.microsoft.com/office/drawing/2014/main" id="{5CC64F6A-47A1-4788-9202-A1914EA9959E}"/>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484"/>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59</a:t>
            </a:fld>
            <a:endParaRPr lang="en-US" altLang="en-US"/>
          </a:p>
        </p:txBody>
      </p:sp>
    </p:spTree>
    <p:extLst>
      <p:ext uri="{BB962C8B-B14F-4D97-AF65-F5344CB8AC3E}">
        <p14:creationId xmlns:p14="http://schemas.microsoft.com/office/powerpoint/2010/main" val="415318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38199" y="1825625"/>
                <a:ext cx="7023755" cy="4351338"/>
              </a:xfrm>
            </p:spPr>
            <p:txBody>
              <a:bodyPr>
                <a:normAutofit/>
              </a:bodyPr>
              <a:lstStyle/>
              <a:p>
                <a:pPr marL="0" indent="0">
                  <a:buNone/>
                </a:pPr>
                <a:r>
                  <a:rPr lang="pt-BR" sz="2400" dirty="0">
                    <a:solidFill>
                      <a:srgbClr val="FF0000"/>
                    </a:solidFill>
                  </a:rPr>
                  <a:t>R:</a:t>
                </a:r>
              </a:p>
              <a:p>
                <a:pPr marL="0" indent="0" algn="just">
                  <a:buNone/>
                </a:pPr>
                <a:r>
                  <a:rPr lang="pt-BR" sz="2400" dirty="0">
                    <a:solidFill>
                      <a:srgbClr val="FF0000"/>
                    </a:solidFill>
                  </a:rPr>
                  <a:t>Se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𝐺𝑆𝑄</m:t>
                        </m:r>
                      </m:sub>
                    </m:sSub>
                    <m:r>
                      <a:rPr lang="pt-BR" sz="2400" b="0" i="1" smtClean="0">
                        <a:solidFill>
                          <a:srgbClr val="FF0000"/>
                        </a:solidFill>
                        <a:latin typeface="Cambria Math" panose="02040503050406030204" pitchFamily="18" charset="0"/>
                      </a:rPr>
                      <m:t>=0</m:t>
                    </m:r>
                  </m:oMath>
                </a14:m>
                <a:r>
                  <a:rPr lang="pt-BR" sz="2400" dirty="0">
                    <a:solidFill>
                      <a:srgbClr val="FF0000"/>
                    </a:solidFill>
                  </a:rPr>
                  <a:t>,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oMath>
                </a14:m>
                <a:r>
                  <a:rPr lang="pt-BR" sz="2400" dirty="0">
                    <a:solidFill>
                      <a:srgbClr val="FF0000"/>
                    </a:solidFill>
                  </a:rPr>
                  <a:t>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0</m:t>
                        </m:r>
                      </m:sub>
                    </m:sSub>
                  </m:oMath>
                </a14:m>
                <a:r>
                  <a:rPr lang="pt-BR" sz="2400" dirty="0">
                    <a:solidFill>
                      <a:srgbClr val="FF0000"/>
                    </a:solidFill>
                  </a:rPr>
                  <a:t>. O ganho é então determinado por: </a:t>
                </a:r>
              </a:p>
              <a:p>
                <a:pPr marL="0" indent="0" algn="just">
                  <a:buNone/>
                </a:pP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m:t>
                    </m:r>
                  </m:oMath>
                </a14:m>
                <a:r>
                  <a:rPr lang="pt-BR" sz="2400" dirty="0">
                    <a:solidFill>
                      <a:srgbClr val="FF0000"/>
                    </a:solidFill>
                  </a:rPr>
                  <a:t> </a:t>
                </a:r>
                <a14:m>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0</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a14:m>
                <a:endParaRPr lang="pt-BR" sz="2400" dirty="0">
                  <a:solidFill>
                    <a:srgbClr val="FF0000"/>
                  </a:solidFill>
                </a:endParaRPr>
              </a:p>
              <a:p>
                <a:pPr marL="0" indent="0" algn="just">
                  <a:buNone/>
                </a:pPr>
                <a:r>
                  <a:rPr lang="pt-BR" sz="2400" dirty="0">
                    <a:solidFill>
                      <a:srgbClr val="FF0000"/>
                    </a:solidFill>
                  </a:rPr>
                  <a:t>com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0</m:t>
                        </m:r>
                      </m:sub>
                    </m:sSub>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2</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𝐼</m:t>
                            </m:r>
                          </m:e>
                          <m:sub>
                            <m:r>
                              <a:rPr lang="pt-BR" sz="2400" i="1">
                                <a:solidFill>
                                  <a:srgbClr val="FF0000"/>
                                </a:solidFill>
                                <a:latin typeface="Cambria Math" panose="02040503050406030204" pitchFamily="18" charset="0"/>
                              </a:rPr>
                              <m:t>𝐷𝑆𝑆</m:t>
                            </m:r>
                          </m:sub>
                        </m:sSub>
                      </m:num>
                      <m:den>
                        <m:d>
                          <m:dPr>
                            <m:begChr m:val="|"/>
                            <m:end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𝑃</m:t>
                                </m:r>
                              </m:sub>
                            </m:sSub>
                          </m:e>
                        </m:d>
                      </m:den>
                    </m:f>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2</m:t>
                        </m:r>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m:t>
                        </m:r>
                      </m:num>
                      <m:den>
                        <m:d>
                          <m:dPr>
                            <m:begChr m:val="|"/>
                            <m:endChr m:val="|"/>
                            <m:ctrlPr>
                              <a:rPr lang="pt-BR" sz="2400" i="1">
                                <a:solidFill>
                                  <a:srgbClr val="FF0000"/>
                                </a:solidFill>
                                <a:latin typeface="Cambria Math" panose="02040503050406030204" pitchFamily="18" charset="0"/>
                              </a:rPr>
                            </m:ctrlPr>
                          </m:dPr>
                          <m:e>
                            <m:r>
                              <a:rPr lang="pt-BR" sz="2400" b="0" i="1" smtClean="0">
                                <a:solidFill>
                                  <a:srgbClr val="FF0000"/>
                                </a:solidFill>
                                <a:latin typeface="Cambria Math" panose="02040503050406030204" pitchFamily="18" charset="0"/>
                              </a:rPr>
                              <m:t>−4</m:t>
                            </m:r>
                            <m:r>
                              <a:rPr lang="pt-BR" sz="2400" b="0" i="1" smtClean="0">
                                <a:solidFill>
                                  <a:srgbClr val="FF0000"/>
                                </a:solidFill>
                                <a:latin typeface="Cambria Math" panose="02040503050406030204" pitchFamily="18" charset="0"/>
                              </a:rPr>
                              <m:t>𝑉</m:t>
                            </m:r>
                          </m:e>
                        </m:d>
                      </m:den>
                    </m:f>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𝑚𝑆</m:t>
                    </m:r>
                  </m:oMath>
                </a14:m>
                <a:endParaRPr lang="pt-BR" sz="2400" dirty="0">
                  <a:solidFill>
                    <a:srgbClr val="FF0000"/>
                  </a:solidFill>
                </a:endParaRPr>
              </a:p>
              <a:p>
                <a:pPr marL="0" indent="0" algn="just">
                  <a:buNone/>
                </a:pP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38199" y="1825625"/>
                <a:ext cx="7023755" cy="4351338"/>
              </a:xfrm>
              <a:blipFill>
                <a:blip r:embed="rId3"/>
                <a:stretch>
                  <a:fillRect l="-1301" t="-1961" r="-130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6</a:t>
            </a:fld>
            <a:endParaRPr lang="en-US" altLang="en-US"/>
          </a:p>
        </p:txBody>
      </p:sp>
    </p:spTree>
    <p:extLst>
      <p:ext uri="{BB962C8B-B14F-4D97-AF65-F5344CB8AC3E}">
        <p14:creationId xmlns:p14="http://schemas.microsoft.com/office/powerpoint/2010/main" val="2231788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C64F6A-47A1-4788-9202-A1914EA9959E}"/>
                  </a:ext>
                </a:extLst>
              </p:cNvPr>
              <p:cNvSpPr>
                <a:spLocks noGrp="1"/>
              </p:cNvSpPr>
              <p:nvPr>
                <p:ph idx="1"/>
              </p:nvPr>
            </p:nvSpPr>
            <p:spPr>
              <a:xfrm>
                <a:off x="838199" y="1825624"/>
                <a:ext cx="11032957" cy="5032375"/>
              </a:xfrm>
            </p:spPr>
            <p:txBody>
              <a:bodyPr/>
              <a:lstStyle/>
              <a:p>
                <a:pPr marL="0" indent="0">
                  <a:buNone/>
                </a:pPr>
                <a:r>
                  <a:rPr lang="pt-BR" sz="2400" dirty="0">
                    <a:solidFill>
                      <a:srgbClr val="FF0000"/>
                    </a:solidFill>
                  </a:rPr>
                  <a:t>A tensão de saída é:</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=38,4∗10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r>
                  <a:rPr lang="pt-BR" sz="2400" dirty="0">
                    <a:solidFill>
                      <a:srgbClr val="FF0000"/>
                    </a:solidFill>
                  </a:rPr>
                  <a:t>A impedância de entrada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𝑍</m:t>
                          </m:r>
                        </m:e>
                        <m:sub>
                          <m:r>
                            <a:rPr lang="pt-BR" sz="2400" b="0" i="1" smtClean="0">
                              <a:solidFill>
                                <a:srgbClr val="FF0000"/>
                              </a:solidFill>
                              <a:latin typeface="Cambria Math" panose="02040503050406030204" pitchFamily="18" charset="0"/>
                            </a:rPr>
                            <m:t>𝑖</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𝐺</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3,3</m:t>
                      </m:r>
                      <m:r>
                        <a:rPr lang="pt-BR" sz="2400" b="0" i="1" smtClean="0">
                          <a:solidFill>
                            <a:srgbClr val="FF0000"/>
                          </a:solidFill>
                          <a:latin typeface="Cambria Math" panose="02040503050406030204" pitchFamily="18" charset="0"/>
                        </a:rPr>
                        <m:t>𝑀</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A impedância de saída é </a:t>
                </a:r>
              </a:p>
              <a:p>
                <a:pPr marL="0" indent="0">
                  <a:buNone/>
                </a:pPr>
                <a:endParaRPr lang="pt-BR" dirty="0"/>
              </a:p>
            </p:txBody>
          </p:sp>
        </mc:Choice>
        <mc:Fallback xmlns="">
          <p:sp>
            <p:nvSpPr>
              <p:cNvPr id="2" name="Content Placeholder 1">
                <a:extLst>
                  <a:ext uri="{FF2B5EF4-FFF2-40B4-BE49-F238E27FC236}">
                    <a16:creationId xmlns:a16="http://schemas.microsoft.com/office/drawing/2014/main" id="{5CC64F6A-47A1-4788-9202-A1914EA9959E}"/>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484"/>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60</a:t>
            </a:fld>
            <a:endParaRPr lang="en-US" altLang="en-US"/>
          </a:p>
        </p:txBody>
      </p:sp>
    </p:spTree>
    <p:extLst>
      <p:ext uri="{BB962C8B-B14F-4D97-AF65-F5344CB8AC3E}">
        <p14:creationId xmlns:p14="http://schemas.microsoft.com/office/powerpoint/2010/main" val="42723121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C64F6A-47A1-4788-9202-A1914EA9959E}"/>
                  </a:ext>
                </a:extLst>
              </p:cNvPr>
              <p:cNvSpPr>
                <a:spLocks noGrp="1"/>
              </p:cNvSpPr>
              <p:nvPr>
                <p:ph idx="1"/>
              </p:nvPr>
            </p:nvSpPr>
            <p:spPr>
              <a:xfrm>
                <a:off x="838199" y="1825624"/>
                <a:ext cx="11032957" cy="5032375"/>
              </a:xfrm>
            </p:spPr>
            <p:txBody>
              <a:bodyPr/>
              <a:lstStyle/>
              <a:p>
                <a:pPr marL="0" indent="0">
                  <a:buNone/>
                </a:pPr>
                <a:r>
                  <a:rPr lang="pt-BR" sz="2400" dirty="0">
                    <a:solidFill>
                      <a:srgbClr val="FF0000"/>
                    </a:solidFill>
                  </a:rPr>
                  <a:t>A tensão de saída é:</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=38,4∗10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r>
                  <a:rPr lang="pt-BR" sz="2400" dirty="0">
                    <a:solidFill>
                      <a:srgbClr val="FF0000"/>
                    </a:solidFill>
                  </a:rPr>
                  <a:t>A impedância de entrada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𝑍</m:t>
                          </m:r>
                        </m:e>
                        <m:sub>
                          <m:r>
                            <a:rPr lang="pt-BR" sz="2400" b="0" i="1" smtClean="0">
                              <a:solidFill>
                                <a:srgbClr val="FF0000"/>
                              </a:solidFill>
                              <a:latin typeface="Cambria Math" panose="02040503050406030204" pitchFamily="18" charset="0"/>
                            </a:rPr>
                            <m:t>𝑖</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𝐺</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3,3</m:t>
                      </m:r>
                      <m:r>
                        <a:rPr lang="pt-BR" sz="2400" b="0" i="1" smtClean="0">
                          <a:solidFill>
                            <a:srgbClr val="FF0000"/>
                          </a:solidFill>
                          <a:latin typeface="Cambria Math" panose="02040503050406030204" pitchFamily="18" charset="0"/>
                        </a:rPr>
                        <m:t>𝑀</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A impedância de saída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𝑍</m:t>
                          </m:r>
                        </m:e>
                        <m:sub>
                          <m:r>
                            <a:rPr lang="pt-BR" sz="2400" i="1">
                              <a:solidFill>
                                <a:srgbClr val="FF0000"/>
                              </a:solidFill>
                              <a:latin typeface="Cambria Math" panose="02040503050406030204" pitchFamily="18" charset="0"/>
                            </a:rPr>
                            <m:t>𝑜</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smtClean="0">
                              <a:solidFill>
                                <a:srgbClr val="FF0000"/>
                              </a:solidFill>
                              <a:latin typeface="Cambria Math" panose="02040503050406030204" pitchFamily="18" charset="0"/>
                            </a:rPr>
                            <m:t>𝐷</m:t>
                          </m:r>
                          <m:r>
                            <a:rPr lang="pt-BR" sz="240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endParaRPr lang="pt-BR" sz="2800" dirty="0">
                  <a:solidFill>
                    <a:srgbClr val="FF0000"/>
                  </a:solidFill>
                </a:endParaRPr>
              </a:p>
              <a:p>
                <a:pPr marL="0" indent="0">
                  <a:buNone/>
                </a:pPr>
                <a:endParaRPr lang="pt-BR" dirty="0"/>
              </a:p>
            </p:txBody>
          </p:sp>
        </mc:Choice>
        <mc:Fallback xmlns="">
          <p:sp>
            <p:nvSpPr>
              <p:cNvPr id="2" name="Content Placeholder 1">
                <a:extLst>
                  <a:ext uri="{FF2B5EF4-FFF2-40B4-BE49-F238E27FC236}">
                    <a16:creationId xmlns:a16="http://schemas.microsoft.com/office/drawing/2014/main" id="{5CC64F6A-47A1-4788-9202-A1914EA9959E}"/>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484"/>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61</a:t>
            </a:fld>
            <a:endParaRPr lang="en-US" altLang="en-US"/>
          </a:p>
        </p:txBody>
      </p:sp>
    </p:spTree>
    <p:extLst>
      <p:ext uri="{BB962C8B-B14F-4D97-AF65-F5344CB8AC3E}">
        <p14:creationId xmlns:p14="http://schemas.microsoft.com/office/powerpoint/2010/main" val="2201654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6B1D4-F55D-457D-AC72-0468CC3C84F4}"/>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C64F6A-47A1-4788-9202-A1914EA9959E}"/>
                  </a:ext>
                </a:extLst>
              </p:cNvPr>
              <p:cNvSpPr>
                <a:spLocks noGrp="1"/>
              </p:cNvSpPr>
              <p:nvPr>
                <p:ph idx="1"/>
              </p:nvPr>
            </p:nvSpPr>
            <p:spPr>
              <a:xfrm>
                <a:off x="838199" y="1825624"/>
                <a:ext cx="11032957" cy="5032375"/>
              </a:xfrm>
            </p:spPr>
            <p:txBody>
              <a:bodyPr/>
              <a:lstStyle/>
              <a:p>
                <a:pPr marL="0" indent="0">
                  <a:buNone/>
                </a:pPr>
                <a:r>
                  <a:rPr lang="pt-BR" sz="2400" dirty="0">
                    <a:solidFill>
                      <a:srgbClr val="FF0000"/>
                    </a:solidFill>
                  </a:rPr>
                  <a:t>A tensão de saída é:</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𝐴</m:t>
                          </m:r>
                        </m:e>
                        <m:sub>
                          <m:r>
                            <a:rPr lang="pt-BR" sz="2400" b="0" i="1" smtClean="0">
                              <a:solidFill>
                                <a:srgbClr val="FF0000"/>
                              </a:solidFill>
                              <a:latin typeface="Cambria Math" panose="02040503050406030204" pitchFamily="18" charset="0"/>
                            </a:rPr>
                            <m:t>𝑣</m:t>
                          </m:r>
                        </m:sub>
                      </m:sSub>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𝑖</m:t>
                          </m:r>
                        </m:sub>
                      </m:sSub>
                      <m:r>
                        <a:rPr lang="pt-BR" sz="2400" b="0" i="1" smtClean="0">
                          <a:solidFill>
                            <a:srgbClr val="FF0000"/>
                          </a:solidFill>
                          <a:latin typeface="Cambria Math" panose="02040503050406030204" pitchFamily="18" charset="0"/>
                        </a:rPr>
                        <m:t>=38,4∗10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r>
                  <a:rPr lang="pt-BR" sz="2400" dirty="0">
                    <a:solidFill>
                      <a:srgbClr val="FF0000"/>
                    </a:solidFill>
                  </a:rPr>
                  <a:t>A impedância de entrada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𝑍</m:t>
                          </m:r>
                        </m:e>
                        <m:sub>
                          <m:r>
                            <a:rPr lang="pt-BR" sz="2400" b="0" i="1" smtClean="0">
                              <a:solidFill>
                                <a:srgbClr val="FF0000"/>
                              </a:solidFill>
                              <a:latin typeface="Cambria Math" panose="02040503050406030204" pitchFamily="18" charset="0"/>
                            </a:rPr>
                            <m:t>𝑖</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𝐺</m:t>
                          </m:r>
                        </m:sub>
                      </m:sSub>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3,3</m:t>
                      </m:r>
                      <m:r>
                        <a:rPr lang="pt-BR" sz="2400" b="0" i="1" smtClean="0">
                          <a:solidFill>
                            <a:srgbClr val="FF0000"/>
                          </a:solidFill>
                          <a:latin typeface="Cambria Math" panose="02040503050406030204" pitchFamily="18" charset="0"/>
                        </a:rPr>
                        <m:t>𝑀</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A impedância de saída é </a:t>
                </a:r>
              </a:p>
              <a:p>
                <a:pPr marL="0" indent="0">
                  <a:buNone/>
                </a:pPr>
                <a14:m>
                  <m:oMathPara xmlns:m="http://schemas.openxmlformats.org/officeDocument/2006/math">
                    <m:oMathParaPr>
                      <m:jc m:val="centerGroup"/>
                    </m:oMathParaPr>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𝑍</m:t>
                          </m:r>
                        </m:e>
                        <m:sub>
                          <m:r>
                            <a:rPr lang="pt-BR" sz="2400" i="1">
                              <a:solidFill>
                                <a:srgbClr val="FF0000"/>
                              </a:solidFill>
                              <a:latin typeface="Cambria Math" panose="02040503050406030204" pitchFamily="18" charset="0"/>
                            </a:rPr>
                            <m:t>𝑜</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smtClean="0">
                              <a:solidFill>
                                <a:srgbClr val="FF0000"/>
                              </a:solidFill>
                              <a:latin typeface="Cambria Math" panose="02040503050406030204" pitchFamily="18" charset="0"/>
                            </a:rPr>
                            <m:t>𝐷</m:t>
                          </m:r>
                          <m:r>
                            <a:rPr lang="pt-BR" sz="2400" i="1" smtClean="0">
                              <a:solidFill>
                                <a:srgbClr val="FF0000"/>
                              </a:solidFill>
                              <a:latin typeface="Cambria Math" panose="02040503050406030204" pitchFamily="18" charset="0"/>
                            </a:rPr>
                            <m:t>2</m:t>
                          </m:r>
                        </m:sub>
                      </m:sSub>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m:rPr>
                          <m:sty m:val="p"/>
                        </m:rPr>
                        <a:rPr lang="el-GR" sz="2400" i="1">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a:p>
                <a:pPr marL="0" indent="0">
                  <a:buNone/>
                </a:pPr>
                <a:r>
                  <a:rPr lang="pt-BR" sz="2400" dirty="0">
                    <a:solidFill>
                      <a:srgbClr val="FF0000"/>
                    </a:solidFill>
                  </a:rPr>
                  <a:t>A tensão de saída através da carga de 10k</a:t>
                </a:r>
                <a14:m>
                  <m:oMath xmlns:m="http://schemas.openxmlformats.org/officeDocument/2006/math">
                    <m:r>
                      <m:rPr>
                        <m:sty m:val="p"/>
                      </m:rPr>
                      <a:rPr lang="el-GR" sz="2400" i="1">
                        <a:solidFill>
                          <a:srgbClr val="FF0000"/>
                        </a:solidFill>
                        <a:latin typeface="Cambria Math" panose="02040503050406030204" pitchFamily="18" charset="0"/>
                        <a:ea typeface="Cambria Math" panose="02040503050406030204" pitchFamily="18" charset="0"/>
                      </a:rPr>
                      <m:t>Ω</m:t>
                    </m:r>
                  </m:oMath>
                </a14:m>
                <a:r>
                  <a:rPr lang="pt-BR" sz="2400" dirty="0">
                    <a:solidFill>
                      <a:srgbClr val="FF0000"/>
                    </a:solidFill>
                  </a:rPr>
                  <a:t> é portanto:</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𝐿</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𝐿</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𝑍</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𝐿</m:t>
                              </m:r>
                            </m:sub>
                          </m:sSub>
                        </m:den>
                      </m:f>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2,4</m:t>
                          </m:r>
                          <m:r>
                            <a:rPr lang="pt-BR" sz="2400" b="0" i="1" smtClean="0">
                              <a:solidFill>
                                <a:srgbClr val="FF0000"/>
                              </a:solidFill>
                              <a:latin typeface="Cambria Math" panose="02040503050406030204" pitchFamily="18" charset="0"/>
                            </a:rPr>
                            <m:t>𝑘</m:t>
                          </m:r>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𝑘</m:t>
                          </m:r>
                        </m:den>
                      </m:f>
                      <m:d>
                        <m:dPr>
                          <m:ctrlPr>
                            <a:rPr lang="pt-BR" sz="2400" b="0" i="1" smtClean="0">
                              <a:solidFill>
                                <a:srgbClr val="FF0000"/>
                              </a:solidFill>
                              <a:latin typeface="Cambria Math" panose="02040503050406030204" pitchFamily="18" charset="0"/>
                            </a:rPr>
                          </m:ctrlPr>
                        </m:dPr>
                        <m:e>
                          <m:r>
                            <a:rPr lang="pt-BR" sz="2400" b="0" i="1" smtClean="0">
                              <a:solidFill>
                                <a:srgbClr val="FF0000"/>
                              </a:solidFill>
                              <a:latin typeface="Cambria Math" panose="02040503050406030204" pitchFamily="18" charset="0"/>
                            </a:rPr>
                            <m:t>384</m:t>
                          </m:r>
                          <m:r>
                            <a:rPr lang="pt-BR" sz="2400" b="0" i="1" smtClean="0">
                              <a:solidFill>
                                <a:srgbClr val="FF0000"/>
                              </a:solidFill>
                              <a:latin typeface="Cambria Math" panose="02040503050406030204" pitchFamily="18" charset="0"/>
                            </a:rPr>
                            <m:t>𝑚</m:t>
                          </m:r>
                        </m:e>
                      </m:d>
                      <m:r>
                        <a:rPr lang="pt-BR" sz="2400" b="0" i="1" smtClean="0">
                          <a:solidFill>
                            <a:srgbClr val="FF0000"/>
                          </a:solidFill>
                          <a:latin typeface="Cambria Math" panose="02040503050406030204" pitchFamily="18" charset="0"/>
                        </a:rPr>
                        <m:t>=310</m:t>
                      </m:r>
                      <m:r>
                        <a:rPr lang="pt-BR" sz="2400" b="0" i="1" smtClean="0">
                          <a:solidFill>
                            <a:srgbClr val="FF0000"/>
                          </a:solidFill>
                          <a:latin typeface="Cambria Math" panose="02040503050406030204" pitchFamily="18" charset="0"/>
                        </a:rPr>
                        <m:t>𝑚𝑉</m:t>
                      </m:r>
                    </m:oMath>
                  </m:oMathPara>
                </a14:m>
                <a:endParaRPr lang="pt-BR" sz="2400" dirty="0">
                  <a:solidFill>
                    <a:srgbClr val="FF0000"/>
                  </a:solidFill>
                </a:endParaRPr>
              </a:p>
              <a:p>
                <a:pPr marL="0" indent="0">
                  <a:buNone/>
                </a:pPr>
                <a:endParaRPr lang="pt-BR" sz="2800" dirty="0">
                  <a:solidFill>
                    <a:srgbClr val="FF0000"/>
                  </a:solidFill>
                </a:endParaRPr>
              </a:p>
              <a:p>
                <a:pPr marL="0" indent="0">
                  <a:buNone/>
                </a:pPr>
                <a:endParaRPr lang="pt-BR" dirty="0"/>
              </a:p>
            </p:txBody>
          </p:sp>
        </mc:Choice>
        <mc:Fallback xmlns="">
          <p:sp>
            <p:nvSpPr>
              <p:cNvPr id="2" name="Content Placeholder 1">
                <a:extLst>
                  <a:ext uri="{FF2B5EF4-FFF2-40B4-BE49-F238E27FC236}">
                    <a16:creationId xmlns:a16="http://schemas.microsoft.com/office/drawing/2014/main" id="{5CC64F6A-47A1-4788-9202-A1914EA9959E}"/>
                  </a:ext>
                </a:extLst>
              </p:cNvPr>
              <p:cNvSpPr>
                <a:spLocks noGrp="1" noRot="1" noChangeAspect="1" noMove="1" noResize="1" noEditPoints="1" noAdjustHandles="1" noChangeArrowheads="1" noChangeShapeType="1" noTextEdit="1"/>
              </p:cNvSpPr>
              <p:nvPr>
                <p:ph idx="1"/>
              </p:nvPr>
            </p:nvSpPr>
            <p:spPr>
              <a:xfrm>
                <a:off x="838199" y="1825624"/>
                <a:ext cx="11032957" cy="5032375"/>
              </a:xfrm>
              <a:blipFill>
                <a:blip r:embed="rId2"/>
                <a:stretch>
                  <a:fillRect l="-829" t="-484"/>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B388EC2B-C19A-4D8B-80DE-33D07EF3CA3B}"/>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84D77F9B-1A15-4AB0-B526-0011B6581A3D}"/>
              </a:ext>
            </a:extLst>
          </p:cNvPr>
          <p:cNvSpPr>
            <a:spLocks noGrp="1"/>
          </p:cNvSpPr>
          <p:nvPr>
            <p:ph type="sldNum" sz="quarter" idx="12"/>
          </p:nvPr>
        </p:nvSpPr>
        <p:spPr/>
        <p:txBody>
          <a:bodyPr/>
          <a:lstStyle/>
          <a:p>
            <a:fld id="{D70E266F-DC34-4EBC-B26B-29CFE51B5C59}" type="slidenum">
              <a:rPr lang="en-US" altLang="en-US" smtClean="0"/>
              <a:pPr/>
              <a:t>62</a:t>
            </a:fld>
            <a:endParaRPr lang="en-US" altLang="en-US"/>
          </a:p>
        </p:txBody>
      </p:sp>
    </p:spTree>
    <p:extLst>
      <p:ext uri="{BB962C8B-B14F-4D97-AF65-F5344CB8AC3E}">
        <p14:creationId xmlns:p14="http://schemas.microsoft.com/office/powerpoint/2010/main" val="199029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 y="1866505"/>
            <a:ext cx="12192000" cy="3161171"/>
          </a:xfrm>
        </p:spPr>
        <p:txBody>
          <a:bodyPr>
            <a:normAutofit fontScale="90000"/>
          </a:bodyPr>
          <a:lstStyle/>
          <a:p>
            <a:br>
              <a:rPr lang="pt-BR" b="1" dirty="0">
                <a:solidFill>
                  <a:schemeClr val="accent6">
                    <a:lumMod val="50000"/>
                  </a:schemeClr>
                </a:solidFill>
              </a:rPr>
            </a:br>
            <a:r>
              <a:rPr lang="pt-BR" dirty="0">
                <a:solidFill>
                  <a:schemeClr val="tx1"/>
                </a:solidFill>
              </a:rPr>
              <a:t>eletrônica analógica</a:t>
            </a:r>
            <a:br>
              <a:rPr lang="pt-BR" dirty="0">
                <a:solidFill>
                  <a:schemeClr val="tx1"/>
                </a:solidFill>
              </a:rPr>
            </a:br>
            <a:br>
              <a:rPr lang="pt-BR" sz="5400" dirty="0">
                <a:solidFill>
                  <a:schemeClr val="tx1"/>
                </a:solidFill>
              </a:rPr>
            </a:br>
            <a:r>
              <a:rPr lang="pt-BR" sz="5400" dirty="0" err="1">
                <a:solidFill>
                  <a:schemeClr val="bg1"/>
                </a:solidFill>
              </a:rPr>
              <a:t>amplificadore</a:t>
            </a:r>
            <a:r>
              <a:rPr lang="pt-BR" sz="5400" dirty="0">
                <a:solidFill>
                  <a:schemeClr val="bg1"/>
                </a:solidFill>
              </a:rPr>
              <a:t> operacionais</a:t>
            </a:r>
            <a:br>
              <a:rPr lang="pt-BR" sz="5400" dirty="0">
                <a:solidFill>
                  <a:schemeClr val="bg1"/>
                </a:solidFill>
              </a:rPr>
            </a:br>
            <a:r>
              <a:rPr lang="pt-BR" sz="5400" dirty="0" err="1">
                <a:solidFill>
                  <a:schemeClr val="bg1"/>
                </a:solidFill>
              </a:rPr>
              <a:t>Amp-op</a:t>
            </a:r>
            <a:br>
              <a:rPr lang="pt-BR" sz="5400" dirty="0">
                <a:solidFill>
                  <a:schemeClr val="bg1"/>
                </a:solidFill>
              </a:rPr>
            </a:br>
            <a:br>
              <a:rPr lang="pt-BR" b="1" dirty="0">
                <a:solidFill>
                  <a:schemeClr val="tx1"/>
                </a:solidFill>
              </a:rPr>
            </a:br>
            <a:r>
              <a:rPr lang="pt-BR" sz="3600" b="1" dirty="0">
                <a:solidFill>
                  <a:schemeClr val="tx1"/>
                </a:solidFill>
              </a:rPr>
              <a:t>curso </a:t>
            </a:r>
            <a:r>
              <a:rPr lang="pt-BR" sz="3600" dirty="0">
                <a:solidFill>
                  <a:schemeClr val="tx1"/>
                </a:solidFill>
              </a:rPr>
              <a:t>de </a:t>
            </a:r>
            <a:r>
              <a:rPr lang="pt-BR" sz="3600" b="1" dirty="0">
                <a:solidFill>
                  <a:schemeClr val="tx1"/>
                </a:solidFill>
              </a:rPr>
              <a:t>Eng. elétrica</a:t>
            </a:r>
            <a:endParaRPr lang="pt-BR" b="1" dirty="0">
              <a:solidFill>
                <a:schemeClr val="tx1"/>
              </a:solidFill>
            </a:endParaRPr>
          </a:p>
        </p:txBody>
      </p:sp>
      <p:sp>
        <p:nvSpPr>
          <p:cNvPr id="3" name="Subtítulo 2"/>
          <p:cNvSpPr>
            <a:spLocks noGrp="1"/>
          </p:cNvSpPr>
          <p:nvPr>
            <p:ph type="subTitle" idx="1"/>
          </p:nvPr>
        </p:nvSpPr>
        <p:spPr>
          <a:xfrm>
            <a:off x="1524000" y="5562814"/>
            <a:ext cx="9144000" cy="875694"/>
          </a:xfrm>
        </p:spPr>
        <p:txBody>
          <a:bodyPr>
            <a:noAutofit/>
          </a:bodyPr>
          <a:lstStyle/>
          <a:p>
            <a:pPr>
              <a:lnSpc>
                <a:spcPct val="100000"/>
              </a:lnSpc>
            </a:pPr>
            <a:r>
              <a:rPr lang="pt-BR" sz="2000" i="1" dirty="0"/>
              <a:t>Prof. Elyr Teixeira, </a:t>
            </a:r>
            <a:r>
              <a:rPr lang="pt-BR" sz="2000" i="1" dirty="0" err="1"/>
              <a:t>D.Sc</a:t>
            </a:r>
            <a:r>
              <a:rPr lang="pt-BR" sz="2000" i="1" dirty="0"/>
              <a:t>.</a:t>
            </a:r>
          </a:p>
          <a:p>
            <a:pPr>
              <a:lnSpc>
                <a:spcPct val="100000"/>
              </a:lnSpc>
            </a:pPr>
            <a:r>
              <a:rPr lang="pt-BR" sz="2000" dirty="0"/>
              <a:t>2018</a:t>
            </a:r>
          </a:p>
        </p:txBody>
      </p:sp>
      <p:sp>
        <p:nvSpPr>
          <p:cNvPr id="4" name="Retângulo 3"/>
          <p:cNvSpPr/>
          <p:nvPr/>
        </p:nvSpPr>
        <p:spPr>
          <a:xfrm>
            <a:off x="5198533" y="6438508"/>
            <a:ext cx="1778000" cy="2501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m" descr="Imagem">
            <a:extLst>
              <a:ext uri="{FF2B5EF4-FFF2-40B4-BE49-F238E27FC236}">
                <a16:creationId xmlns:a16="http://schemas.microsoft.com/office/drawing/2014/main" id="{2F330037-3211-40E1-A39A-B1AF9C2A5D6D}"/>
              </a:ext>
            </a:extLst>
          </p:cNvPr>
          <p:cNvPicPr>
            <a:picLocks noChangeAspect="1"/>
          </p:cNvPicPr>
          <p:nvPr/>
        </p:nvPicPr>
        <p:blipFill>
          <a:blip r:embed="rId2">
            <a:extLst/>
          </a:blip>
          <a:stretch>
            <a:fillRect/>
          </a:stretch>
        </p:blipFill>
        <p:spPr>
          <a:xfrm>
            <a:off x="190662" y="119213"/>
            <a:ext cx="3999142" cy="752172"/>
          </a:xfrm>
          <a:prstGeom prst="rect">
            <a:avLst/>
          </a:prstGeom>
          <a:ln w="12700">
            <a:miter lim="400000"/>
          </a:ln>
        </p:spPr>
      </p:pic>
    </p:spTree>
    <p:extLst>
      <p:ext uri="{BB962C8B-B14F-4D97-AF65-F5344CB8AC3E}">
        <p14:creationId xmlns:p14="http://schemas.microsoft.com/office/powerpoint/2010/main" val="481791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p:txBody>
          <a:bodyPr/>
          <a:lstStyle/>
          <a:p>
            <a:r>
              <a:rPr lang="pt-BR" dirty="0"/>
              <a:t>Um amplificador operacional, ou </a:t>
            </a:r>
            <a:r>
              <a:rPr lang="pt-BR" dirty="0" err="1"/>
              <a:t>amp-op</a:t>
            </a:r>
            <a:r>
              <a:rPr lang="pt-BR" dirty="0"/>
              <a:t>, é um amplificador diferencial de ganho muito alto com impedância de entrada muito alta e baixa impedância de saída.</a:t>
            </a:r>
          </a:p>
          <a:p>
            <a:r>
              <a:rPr lang="pt-BR" dirty="0"/>
              <a:t>Geralmente utilizado para: amplificação, osciladores, filtros e diversos tipos de instrumentação.</a:t>
            </a:r>
          </a:p>
          <a:p>
            <a:endParaRPr lang="pt-BR"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64</a:t>
            </a:fld>
            <a:endParaRPr lang="en-US" altLang="en-US"/>
          </a:p>
        </p:txBody>
      </p:sp>
      <p:pic>
        <p:nvPicPr>
          <p:cNvPr id="7" name="Picture 2">
            <a:extLst>
              <a:ext uri="{FF2B5EF4-FFF2-40B4-BE49-F238E27FC236}">
                <a16:creationId xmlns:a16="http://schemas.microsoft.com/office/drawing/2014/main" id="{7ECB31E7-99F0-487C-9BAA-8E48582286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542156"/>
            <a:ext cx="5667375" cy="291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777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introdução</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65</a:t>
            </a:fld>
            <a:endParaRPr lang="en-US" altLang="en-US"/>
          </a:p>
        </p:txBody>
      </p:sp>
      <p:pic>
        <p:nvPicPr>
          <p:cNvPr id="6" name="Picture 2">
            <a:extLst>
              <a:ext uri="{FF2B5EF4-FFF2-40B4-BE49-F238E27FC236}">
                <a16:creationId xmlns:a16="http://schemas.microsoft.com/office/drawing/2014/main" id="{E543345B-F8B1-4472-ABD9-4EC3864D9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673" y="1490782"/>
            <a:ext cx="7416434" cy="536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187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Introdução</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66</a:t>
            </a:fld>
            <a:endParaRPr lang="en-US" altLang="en-US"/>
          </a:p>
        </p:txBody>
      </p:sp>
      <p:pic>
        <p:nvPicPr>
          <p:cNvPr id="6" name="Picture 2">
            <a:extLst>
              <a:ext uri="{FF2B5EF4-FFF2-40B4-BE49-F238E27FC236}">
                <a16:creationId xmlns:a16="http://schemas.microsoft.com/office/drawing/2014/main" id="{772ABD9E-8B59-41CD-A67B-071E8698F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2" y="2122463"/>
            <a:ext cx="574357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FF4C0FD9-CC08-4FC8-A56E-3F99C35142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57850" y="255460"/>
            <a:ext cx="5041908" cy="6466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22457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12">
            <a:extLst>
              <a:ext uri="{FF2B5EF4-FFF2-40B4-BE49-F238E27FC236}">
                <a16:creationId xmlns:a16="http://schemas.microsoft.com/office/drawing/2014/main" id="{DCD2C4AB-7237-48BD-B1F1-6700F0B39BD8}"/>
              </a:ext>
            </a:extLst>
          </p:cNvPr>
          <p:cNvSpPr txBox="1">
            <a:spLocks noChangeArrowheads="1"/>
          </p:cNvSpPr>
          <p:nvPr/>
        </p:nvSpPr>
        <p:spPr bwMode="auto">
          <a:xfrm>
            <a:off x="1752600" y="4386264"/>
            <a:ext cx="86868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 Amplificador operacional (amp-op)</a:t>
            </a:r>
            <a:r>
              <a:rPr lang="en-US" altLang="en-US" sz="240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 um amplificador diferencial de alto ganho com uma alta impedância de entrada</a:t>
            </a:r>
            <a:r>
              <a:rPr lang="en-US" altLang="en-US" sz="2400">
                <a:latin typeface="Times New Roman" panose="02020603050405020304" pitchFamily="18" charset="0"/>
                <a:cs typeface="Times New Roman" panose="02020603050405020304" pitchFamily="18" charset="0"/>
              </a:rPr>
              <a:t> (geralmente em M</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latin typeface="Times New Roman" panose="02020603050405020304" pitchFamily="18" charset="0"/>
                <a:cs typeface="Times New Roman" panose="02020603050405020304" pitchFamily="18" charset="0"/>
              </a:rPr>
              <a:t>) e baixa impedância de saída (menos de 100</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latin typeface="Times New Roman" panose="02020603050405020304" pitchFamily="18" charset="0"/>
                <a:cs typeface="Times New Roman" panose="02020603050405020304" pitchFamily="18" charset="0"/>
              </a:rPr>
              <a:t>). </a:t>
            </a:r>
          </a:p>
          <a:p>
            <a:pPr algn="just" eaLnBrk="1" hangingPunct="1">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 Observe que o ampo-op tem tuas entradas e uma saída.</a:t>
            </a:r>
          </a:p>
        </p:txBody>
      </p:sp>
      <p:pic>
        <p:nvPicPr>
          <p:cNvPr id="17412" name="Picture 5">
            <a:extLst>
              <a:ext uri="{FF2B5EF4-FFF2-40B4-BE49-F238E27FC236}">
                <a16:creationId xmlns:a16="http://schemas.microsoft.com/office/drawing/2014/main" id="{B7328A11-3ABC-4272-A92D-F02C78578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52600"/>
            <a:ext cx="6529388"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D470A109-3A7C-48D5-B6BA-9ED0668944CE}"/>
              </a:ext>
            </a:extLst>
          </p:cNvPr>
          <p:cNvSpPr>
            <a:spLocks noGrp="1"/>
          </p:cNvSpPr>
          <p:nvPr>
            <p:ph type="title"/>
          </p:nvPr>
        </p:nvSpPr>
        <p:spPr/>
        <p:txBody>
          <a:bodyPr/>
          <a:lstStyle/>
          <a:p>
            <a:r>
              <a:rPr lang="en-US" altLang="pt-BR" dirty="0"/>
              <a:t>O amp-op </a:t>
            </a:r>
            <a:r>
              <a:rPr lang="en-US" altLang="pt-BR" dirty="0" err="1"/>
              <a:t>básico</a:t>
            </a:r>
            <a:endParaRPr lang="pt-B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0526-6A06-42BE-A1C6-54E6A7866852}"/>
              </a:ext>
            </a:extLst>
          </p:cNvPr>
          <p:cNvSpPr>
            <a:spLocks noGrp="1"/>
          </p:cNvSpPr>
          <p:nvPr>
            <p:ph type="title"/>
          </p:nvPr>
        </p:nvSpPr>
        <p:spPr/>
        <p:txBody>
          <a:bodyPr/>
          <a:lstStyle/>
          <a:p>
            <a:r>
              <a:rPr lang="en-US" altLang="pt-BR" dirty="0" err="1"/>
              <a:t>Ganho</a:t>
            </a:r>
            <a:r>
              <a:rPr lang="en-US" altLang="pt-BR" dirty="0"/>
              <a:t> amp-op</a:t>
            </a:r>
            <a:endParaRPr lang="pt-BR" dirty="0"/>
          </a:p>
        </p:txBody>
      </p:sp>
      <p:sp>
        <p:nvSpPr>
          <p:cNvPr id="3" name="Content Placeholder 2">
            <a:extLst>
              <a:ext uri="{FF2B5EF4-FFF2-40B4-BE49-F238E27FC236}">
                <a16:creationId xmlns:a16="http://schemas.microsoft.com/office/drawing/2014/main" id="{4137AFA8-CFC1-42D8-8448-FBF04A877DB7}"/>
              </a:ext>
            </a:extLst>
          </p:cNvPr>
          <p:cNvSpPr>
            <a:spLocks noGrp="1"/>
          </p:cNvSpPr>
          <p:nvPr>
            <p:ph idx="1"/>
          </p:nvPr>
        </p:nvSpPr>
        <p:spPr>
          <a:xfrm>
            <a:off x="838199" y="1825625"/>
            <a:ext cx="11032957" cy="4933394"/>
          </a:xfrm>
        </p:spPr>
        <p:txBody>
          <a:bodyPr>
            <a:normAutofit lnSpcReduction="10000"/>
          </a:bodyPr>
          <a:lstStyle/>
          <a:p>
            <a:r>
              <a:rPr lang="en-US" altLang="en-US" sz="2400" dirty="0">
                <a:latin typeface="Times New Roman" panose="02020603050405020304" pitchFamily="18" charset="0"/>
                <a:cs typeface="Times New Roman" panose="02020603050405020304" pitchFamily="18" charset="0"/>
              </a:rPr>
              <a:t>Amp-ops </a:t>
            </a:r>
            <a:r>
              <a:rPr lang="en-US" altLang="en-US" sz="2400" dirty="0" err="1">
                <a:latin typeface="Times New Roman" panose="02020603050405020304" pitchFamily="18" charset="0"/>
                <a:cs typeface="Times New Roman" panose="02020603050405020304" pitchFamily="18" charset="0"/>
              </a:rPr>
              <a:t>podem</a:t>
            </a:r>
            <a:r>
              <a:rPr lang="en-US" altLang="en-US" sz="2400" dirty="0">
                <a:latin typeface="Times New Roman" panose="02020603050405020304" pitchFamily="18" charset="0"/>
                <a:cs typeface="Times New Roman" panose="02020603050405020304" pitchFamily="18" charset="0"/>
              </a:rPr>
              <a:t> ser </a:t>
            </a:r>
            <a:r>
              <a:rPr lang="en-US" altLang="en-US" sz="2400" dirty="0" err="1">
                <a:latin typeface="Times New Roman" panose="02020603050405020304" pitchFamily="18" charset="0"/>
                <a:cs typeface="Times New Roman" panose="02020603050405020304" pitchFamily="18" charset="0"/>
              </a:rPr>
              <a:t>conectados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configurações</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malha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aberta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ou</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malha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fechada</a:t>
            </a:r>
            <a:r>
              <a:rPr lang="en-US" altLang="en-US" sz="2400" dirty="0">
                <a:latin typeface="Times New Roman" panose="02020603050405020304" pitchFamily="18" charset="0"/>
                <a:cs typeface="Times New Roman" panose="02020603050405020304" pitchFamily="18" charset="0"/>
              </a:rPr>
              <a:t>.</a:t>
            </a:r>
          </a:p>
          <a:p>
            <a:r>
              <a:rPr lang="en-US" altLang="en-US" b="1" dirty="0" err="1">
                <a:latin typeface="Times New Roman" panose="02020603050405020304" pitchFamily="18" charset="0"/>
                <a:cs typeface="Times New Roman" panose="02020603050405020304" pitchFamily="18" charset="0"/>
              </a:rPr>
              <a:t>Malha</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aberta</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uma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configuração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realimentação</a:t>
            </a:r>
            <a:r>
              <a:rPr lang="en-US" altLang="en-US" dirty="0">
                <a:latin typeface="Times New Roman" panose="02020603050405020304" pitchFamily="18" charset="0"/>
                <a:cs typeface="Times New Roman" panose="02020603050405020304" pitchFamily="18" charset="0"/>
              </a:rPr>
              <a:t>  do </a:t>
            </a:r>
            <a:r>
              <a:rPr lang="en-US" altLang="en-US" dirty="0" err="1">
                <a:latin typeface="Times New Roman" panose="02020603050405020304" pitchFamily="18" charset="0"/>
                <a:cs typeface="Times New Roman" panose="02020603050405020304" pitchFamily="18" charset="0"/>
              </a:rPr>
              <a:t>retorno</a:t>
            </a:r>
            <a:r>
              <a:rPr lang="en-US" altLang="en-US" dirty="0">
                <a:latin typeface="Times New Roman" panose="02020603050405020304" pitchFamily="18" charset="0"/>
                <a:cs typeface="Times New Roman" panose="02020603050405020304" pitchFamily="18" charset="0"/>
              </a:rPr>
              <a:t> da </a:t>
            </a:r>
            <a:r>
              <a:rPr lang="en-US" altLang="en-US" dirty="0" err="1">
                <a:latin typeface="Times New Roman" panose="02020603050405020304" pitchFamily="18" charset="0"/>
                <a:cs typeface="Times New Roman" panose="02020603050405020304" pitchFamily="18" charset="0"/>
              </a:rPr>
              <a:t>saída</a:t>
            </a:r>
            <a:r>
              <a:rPr lang="en-US" altLang="en-US" dirty="0">
                <a:latin typeface="Times New Roman" panose="02020603050405020304" pitchFamily="18" charset="0"/>
                <a:cs typeface="Times New Roman" panose="02020603050405020304" pitchFamily="18" charset="0"/>
              </a:rPr>
              <a:t> do amp-op à </a:t>
            </a:r>
            <a:r>
              <a:rPr lang="en-US" altLang="en-US" dirty="0" err="1">
                <a:latin typeface="Times New Roman" panose="02020603050405020304" pitchFamily="18" charset="0"/>
                <a:cs typeface="Times New Roman" panose="02020603050405020304" pitchFamily="18" charset="0"/>
              </a:rPr>
              <a:t>sua</a:t>
            </a:r>
            <a:r>
              <a:rPr lang="en-US" altLang="en-US" dirty="0">
                <a:latin typeface="Times New Roman" panose="02020603050405020304" pitchFamily="18" charset="0"/>
                <a:cs typeface="Times New Roman" panose="02020603050405020304" pitchFamily="18" charset="0"/>
              </a:rPr>
              <a:t> entrada. O </a:t>
            </a:r>
            <a:r>
              <a:rPr lang="en-US" altLang="en-US" dirty="0" err="1">
                <a:latin typeface="Times New Roman" panose="02020603050405020304" pitchFamily="18" charset="0"/>
                <a:cs typeface="Times New Roman" panose="02020603050405020304" pitchFamily="18" charset="0"/>
              </a:rPr>
              <a:t>ganho</a:t>
            </a:r>
            <a:r>
              <a:rPr lang="en-US" altLang="en-US" dirty="0">
                <a:latin typeface="Times New Roman" panose="02020603050405020304" pitchFamily="18" charset="0"/>
                <a:cs typeface="Times New Roman" panose="02020603050405020304" pitchFamily="18" charset="0"/>
              </a:rPr>
              <a:t> do amp-op de </a:t>
            </a:r>
            <a:r>
              <a:rPr lang="en-US" altLang="en-US" dirty="0" err="1">
                <a:latin typeface="Times New Roman" panose="02020603050405020304" pitchFamily="18" charset="0"/>
                <a:cs typeface="Times New Roman" panose="02020603050405020304" pitchFamily="18" charset="0"/>
              </a:rPr>
              <a:t>malha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aberta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geralmente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excede</a:t>
            </a:r>
            <a:r>
              <a:rPr lang="en-US" altLang="en-US" dirty="0">
                <a:latin typeface="Times New Roman" panose="02020603050405020304" pitchFamily="18" charset="0"/>
                <a:cs typeface="Times New Roman" panose="02020603050405020304" pitchFamily="18" charset="0"/>
              </a:rPr>
              <a:t> 10.000.</a:t>
            </a:r>
          </a:p>
          <a:p>
            <a:r>
              <a:rPr lang="en-US" altLang="en-US" b="1" dirty="0" err="1">
                <a:latin typeface="Times New Roman" panose="02020603050405020304" pitchFamily="18" charset="0"/>
                <a:cs typeface="Times New Roman" panose="02020603050405020304" pitchFamily="18" charset="0"/>
              </a:rPr>
              <a:t>Malha</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fechada</a:t>
            </a:r>
            <a:r>
              <a:rPr lang="en-US" altLang="en-US" b="1"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uma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configuração</a:t>
            </a:r>
            <a:r>
              <a:rPr lang="en-US" altLang="en-US" dirty="0">
                <a:latin typeface="Times New Roman" panose="02020603050405020304" pitchFamily="18" charset="0"/>
                <a:cs typeface="Times New Roman" panose="02020603050405020304" pitchFamily="18" charset="0"/>
              </a:rPr>
              <a:t> que </a:t>
            </a:r>
            <a:r>
              <a:rPr lang="en-US" altLang="en-US" dirty="0" err="1">
                <a:latin typeface="Times New Roman" panose="02020603050405020304" pitchFamily="18" charset="0"/>
                <a:cs typeface="Times New Roman" panose="02020603050405020304" pitchFamily="18" charset="0"/>
              </a:rPr>
              <a:t>tem</a:t>
            </a:r>
            <a:r>
              <a:rPr lang="en-US" altLang="en-US" dirty="0">
                <a:latin typeface="Times New Roman" panose="02020603050405020304" pitchFamily="18" charset="0"/>
                <a:cs typeface="Times New Roman" panose="02020603050405020304" pitchFamily="18" charset="0"/>
              </a:rPr>
              <a:t> um </a:t>
            </a:r>
            <a:r>
              <a:rPr lang="en-US" altLang="en-US" dirty="0" err="1">
                <a:latin typeface="Times New Roman" panose="02020603050405020304" pitchFamily="18" charset="0"/>
                <a:cs typeface="Times New Roman" panose="02020603050405020304" pitchFamily="18" charset="0"/>
              </a:rPr>
              <a:t>caminho</a:t>
            </a:r>
            <a:r>
              <a:rPr lang="en-US" altLang="en-US" dirty="0">
                <a:latin typeface="Times New Roman" panose="02020603050405020304" pitchFamily="18" charset="0"/>
                <a:cs typeface="Times New Roman" panose="02020603050405020304" pitchFamily="18" charset="0"/>
              </a:rPr>
              <a:t> de </a:t>
            </a:r>
            <a:r>
              <a:rPr lang="en-US" altLang="en-US" dirty="0" err="1">
                <a:latin typeface="Times New Roman" panose="02020603050405020304" pitchFamily="18" charset="0"/>
                <a:cs typeface="Times New Roman" panose="02020603050405020304" pitchFamily="18" charset="0"/>
              </a:rPr>
              <a:t>realimentação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negativo</a:t>
            </a:r>
            <a:r>
              <a:rPr lang="en-US" altLang="en-US" dirty="0">
                <a:latin typeface="Times New Roman" panose="02020603050405020304" pitchFamily="18" charset="0"/>
                <a:cs typeface="Times New Roman" panose="02020603050405020304" pitchFamily="18" charset="0"/>
              </a:rPr>
              <a:t> do </a:t>
            </a:r>
            <a:r>
              <a:rPr lang="en-US" altLang="en-US" dirty="0" err="1">
                <a:latin typeface="Times New Roman" panose="02020603050405020304" pitchFamily="18" charset="0"/>
                <a:cs typeface="Times New Roman" panose="02020603050405020304" pitchFamily="18" charset="0"/>
              </a:rPr>
              <a:t>retorno</a:t>
            </a:r>
            <a:r>
              <a:rPr lang="en-US" altLang="en-US" dirty="0">
                <a:latin typeface="Times New Roman" panose="02020603050405020304" pitchFamily="18" charset="0"/>
                <a:cs typeface="Times New Roman" panose="02020603050405020304" pitchFamily="18" charset="0"/>
              </a:rPr>
              <a:t> de </a:t>
            </a:r>
            <a:r>
              <a:rPr lang="en-US" altLang="en-US" dirty="0" err="1">
                <a:latin typeface="Times New Roman" panose="02020603050405020304" pitchFamily="18" charset="0"/>
                <a:cs typeface="Times New Roman" panose="02020603050405020304" pitchFamily="18" charset="0"/>
              </a:rPr>
              <a:t>saída</a:t>
            </a:r>
            <a:r>
              <a:rPr lang="en-US" altLang="en-US" dirty="0">
                <a:latin typeface="Times New Roman" panose="02020603050405020304" pitchFamily="18" charset="0"/>
                <a:cs typeface="Times New Roman" panose="02020603050405020304" pitchFamily="18" charset="0"/>
              </a:rPr>
              <a:t> do amp-op à </a:t>
            </a:r>
            <a:r>
              <a:rPr lang="en-US" altLang="en-US" dirty="0" err="1">
                <a:latin typeface="Times New Roman" panose="02020603050405020304" pitchFamily="18" charset="0"/>
                <a:cs typeface="Times New Roman" panose="02020603050405020304" pitchFamily="18" charset="0"/>
              </a:rPr>
              <a:t>sua</a:t>
            </a:r>
            <a:r>
              <a:rPr lang="en-US" altLang="en-US" dirty="0">
                <a:latin typeface="Times New Roman" panose="02020603050405020304" pitchFamily="18" charset="0"/>
                <a:cs typeface="Times New Roman" panose="02020603050405020304" pitchFamily="18" charset="0"/>
              </a:rPr>
              <a:t> entrada.</a:t>
            </a:r>
            <a:endParaRPr lang="en-US" altLang="en-US" b="1" dirty="0">
              <a:latin typeface="Times New Roman" panose="02020603050405020304" pitchFamily="18" charset="0"/>
              <a:cs typeface="Times New Roman" panose="02020603050405020304" pitchFamily="18" charset="0"/>
            </a:endParaRPr>
          </a:p>
          <a:p>
            <a:r>
              <a:rPr lang="en-US" altLang="en-US" b="1" dirty="0" err="1">
                <a:latin typeface="Times New Roman" panose="02020603050405020304" pitchFamily="18" charset="0"/>
                <a:cs typeface="Times New Roman" panose="02020603050405020304" pitchFamily="18" charset="0"/>
              </a:rPr>
              <a:t>Realimentação</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negativa</a:t>
            </a:r>
            <a:r>
              <a:rPr lang="en-US" altLang="en-US" b="1"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reduz</a:t>
            </a:r>
            <a:r>
              <a:rPr lang="en-US" altLang="en-US" dirty="0">
                <a:latin typeface="Times New Roman" panose="02020603050405020304" pitchFamily="18" charset="0"/>
                <a:cs typeface="Times New Roman" panose="02020603050405020304" pitchFamily="18" charset="0"/>
              </a:rPr>
              <a:t> o </a:t>
            </a:r>
            <a:r>
              <a:rPr lang="en-US" altLang="en-US" dirty="0" err="1">
                <a:latin typeface="Times New Roman" panose="02020603050405020304" pitchFamily="18" charset="0"/>
                <a:cs typeface="Times New Roman" panose="02020603050405020304" pitchFamily="18" charset="0"/>
              </a:rPr>
              <a:t>ganho</a:t>
            </a:r>
            <a:r>
              <a:rPr lang="en-US" altLang="en-US" dirty="0">
                <a:latin typeface="Times New Roman" panose="02020603050405020304" pitchFamily="18" charset="0"/>
                <a:cs typeface="Times New Roman" panose="02020603050405020304" pitchFamily="18" charset="0"/>
              </a:rPr>
              <a:t> e </a:t>
            </a:r>
            <a:r>
              <a:rPr lang="en-US" altLang="en-US" dirty="0" err="1">
                <a:latin typeface="Times New Roman" panose="02020603050405020304" pitchFamily="18" charset="0"/>
                <a:cs typeface="Times New Roman" panose="02020603050405020304" pitchFamily="18" charset="0"/>
              </a:rPr>
              <a:t>melhora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muitas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características</a:t>
            </a:r>
            <a:r>
              <a:rPr lang="en-US" altLang="en-US" dirty="0">
                <a:latin typeface="Times New Roman" panose="02020603050405020304" pitchFamily="18" charset="0"/>
                <a:cs typeface="Times New Roman" panose="02020603050405020304" pitchFamily="18" charset="0"/>
              </a:rPr>
              <a:t> do amp-op. </a:t>
            </a:r>
          </a:p>
          <a:p>
            <a:r>
              <a:rPr lang="en-US" altLang="en-US" dirty="0">
                <a:latin typeface="Times New Roman" panose="02020603050405020304" pitchFamily="18" charset="0"/>
                <a:cs typeface="Times New Roman" panose="02020603050405020304" pitchFamily="18" charset="0"/>
              </a:rPr>
              <a:t>O </a:t>
            </a:r>
            <a:r>
              <a:rPr lang="en-US" altLang="en-US" dirty="0" err="1">
                <a:latin typeface="Times New Roman" panose="02020603050405020304" pitchFamily="18" charset="0"/>
                <a:cs typeface="Times New Roman" panose="02020603050405020304" pitchFamily="18" charset="0"/>
              </a:rPr>
              <a:t>ganho</a:t>
            </a:r>
            <a:r>
              <a:rPr lang="en-US" altLang="en-US" dirty="0">
                <a:latin typeface="Times New Roman" panose="02020603050405020304" pitchFamily="18" charset="0"/>
                <a:cs typeface="Times New Roman" panose="02020603050405020304" pitchFamily="18" charset="0"/>
              </a:rPr>
              <a:t> da </a:t>
            </a:r>
            <a:r>
              <a:rPr lang="en-US" altLang="en-US" dirty="0" err="1">
                <a:latin typeface="Times New Roman" panose="02020603050405020304" pitchFamily="18" charset="0"/>
                <a:cs typeface="Times New Roman" panose="02020603050405020304" pitchFamily="18" charset="0"/>
              </a:rPr>
              <a:t>malha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fechada</a:t>
            </a:r>
            <a:r>
              <a:rPr lang="en-US" altLang="en-US" dirty="0">
                <a:latin typeface="Times New Roman" panose="02020603050405020304" pitchFamily="18" charset="0"/>
                <a:cs typeface="Times New Roman" panose="02020603050405020304" pitchFamily="18" charset="0"/>
              </a:rPr>
              <a:t> é </a:t>
            </a:r>
            <a:r>
              <a:rPr lang="en-US" altLang="en-US" dirty="0" err="1">
                <a:latin typeface="Times New Roman" panose="02020603050405020304" pitchFamily="18" charset="0"/>
                <a:cs typeface="Times New Roman" panose="02020603050405020304" pitchFamily="18" charset="0"/>
              </a:rPr>
              <a:t>sempre</a:t>
            </a:r>
            <a:r>
              <a:rPr lang="en-US" altLang="en-US" dirty="0">
                <a:latin typeface="Times New Roman" panose="02020603050405020304" pitchFamily="18" charset="0"/>
                <a:cs typeface="Times New Roman" panose="02020603050405020304" pitchFamily="18" charset="0"/>
              </a:rPr>
              <a:t> inferior </a:t>
            </a:r>
            <a:r>
              <a:rPr lang="en-US" altLang="en-US" dirty="0" err="1">
                <a:latin typeface="Times New Roman" panose="02020603050405020304" pitchFamily="18" charset="0"/>
                <a:cs typeface="Times New Roman" panose="02020603050405020304" pitchFamily="18" charset="0"/>
              </a:rPr>
              <a:t>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ganho</a:t>
            </a:r>
            <a:r>
              <a:rPr lang="en-US" altLang="en-US" dirty="0">
                <a:latin typeface="Times New Roman" panose="02020603050405020304" pitchFamily="18" charset="0"/>
                <a:cs typeface="Times New Roman" panose="02020603050405020304" pitchFamily="18" charset="0"/>
              </a:rPr>
              <a:t> da </a:t>
            </a:r>
            <a:r>
              <a:rPr lang="en-US" altLang="en-US" dirty="0" err="1">
                <a:latin typeface="Times New Roman" panose="02020603050405020304" pitchFamily="18" charset="0"/>
                <a:cs typeface="Times New Roman" panose="02020603050405020304" pitchFamily="18" charset="0"/>
              </a:rPr>
              <a:t>malha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aberta</a:t>
            </a:r>
            <a:r>
              <a:rPr lang="en-US" altLang="en-US" dirty="0">
                <a:latin typeface="Times New Roman" panose="02020603050405020304" pitchFamily="18" charset="0"/>
                <a:cs typeface="Times New Roman" panose="02020603050405020304" pitchFamily="18" charset="0"/>
              </a:rPr>
              <a:t>.</a:t>
            </a:r>
          </a:p>
          <a:p>
            <a:endParaRPr lang="pt-BR" dirty="0"/>
          </a:p>
          <a:p>
            <a:endParaRPr lang="pt-B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5">
            <a:extLst>
              <a:ext uri="{FF2B5EF4-FFF2-40B4-BE49-F238E27FC236}">
                <a16:creationId xmlns:a16="http://schemas.microsoft.com/office/drawing/2014/main" id="{C7189A72-D57D-4A35-A144-D89C465CE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825" y="4074737"/>
            <a:ext cx="48006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34241EA3-44CC-40E7-9E87-F18EB7E4A4B3}"/>
              </a:ext>
            </a:extLst>
          </p:cNvPr>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O </a:t>
            </a:r>
            <a:r>
              <a:rPr lang="en-US" altLang="en-US" sz="2400" dirty="0" err="1">
                <a:latin typeface="Times New Roman" panose="02020603050405020304" pitchFamily="18" charset="0"/>
                <a:cs typeface="Times New Roman" panose="02020603050405020304" pitchFamily="18" charset="0"/>
              </a:rPr>
              <a:t>sinal</a:t>
            </a:r>
            <a:r>
              <a:rPr lang="en-US" altLang="en-US" sz="2400" dirty="0">
                <a:latin typeface="Times New Roman" panose="02020603050405020304" pitchFamily="18" charset="0"/>
                <a:cs typeface="Times New Roman" panose="02020603050405020304" pitchFamily="18" charset="0"/>
              </a:rPr>
              <a:t> de entrada é </a:t>
            </a:r>
            <a:r>
              <a:rPr lang="en-US" altLang="en-US" sz="2400" dirty="0" err="1">
                <a:latin typeface="Times New Roman" panose="02020603050405020304" pitchFamily="18" charset="0"/>
                <a:cs typeface="Times New Roman" panose="02020603050405020304" pitchFamily="18" charset="0"/>
              </a:rPr>
              <a:t>aplicado</a:t>
            </a:r>
            <a:r>
              <a:rPr lang="en-US" altLang="en-US" sz="2400" dirty="0">
                <a:latin typeface="Times New Roman" panose="02020603050405020304" pitchFamily="18" charset="0"/>
                <a:cs typeface="Times New Roman" panose="02020603050405020304" pitchFamily="18" charset="0"/>
              </a:rPr>
              <a:t> à </a:t>
            </a:r>
            <a:r>
              <a:rPr lang="en-US" altLang="en-US" sz="2400" b="1" dirty="0">
                <a:latin typeface="Times New Roman" panose="02020603050405020304" pitchFamily="18" charset="0"/>
                <a:cs typeface="Times New Roman" panose="02020603050405020304" pitchFamily="18" charset="0"/>
              </a:rPr>
              <a:t>entrada </a:t>
            </a:r>
            <a:r>
              <a:rPr lang="en-US" altLang="en-US" sz="2400" b="1" dirty="0" err="1">
                <a:latin typeface="Times New Roman" panose="02020603050405020304" pitchFamily="18" charset="0"/>
                <a:cs typeface="Times New Roman" panose="02020603050405020304" pitchFamily="18" charset="0"/>
              </a:rPr>
              <a:t>inversora</a:t>
            </a:r>
            <a:r>
              <a:rPr lang="en-US" altLang="en-US" sz="2400" b="1" dirty="0">
                <a:latin typeface="Times New Roman" panose="02020603050405020304" pitchFamily="18" charset="0"/>
                <a:cs typeface="Times New Roman" panose="02020603050405020304" pitchFamily="18" charset="0"/>
              </a:rPr>
              <a:t> (–).</a:t>
            </a:r>
          </a:p>
          <a:p>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entrada </a:t>
            </a:r>
            <a:r>
              <a:rPr lang="en-US" altLang="en-US" sz="2400" b="1" dirty="0" err="1">
                <a:latin typeface="Times New Roman" panose="02020603050405020304" pitchFamily="18" charset="0"/>
                <a:cs typeface="Times New Roman" panose="02020603050405020304" pitchFamily="18" charset="0"/>
              </a:rPr>
              <a:t>não</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inversora</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está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aterrada</a:t>
            </a:r>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O </a:t>
            </a:r>
            <a:r>
              <a:rPr lang="en-US" altLang="en-US" sz="2400" b="1" dirty="0">
                <a:latin typeface="Times New Roman" panose="02020603050405020304" pitchFamily="18" charset="0"/>
                <a:cs typeface="Times New Roman" panose="02020603050405020304" pitchFamily="18" charset="0"/>
              </a:rPr>
              <a:t>resistor de </a:t>
            </a:r>
            <a:r>
              <a:rPr lang="en-US" altLang="en-US" sz="2400" b="1" dirty="0" err="1">
                <a:latin typeface="Times New Roman" panose="02020603050405020304" pitchFamily="18" charset="0"/>
                <a:cs typeface="Times New Roman" panose="02020603050405020304" pitchFamily="18" charset="0"/>
              </a:rPr>
              <a:t>realimentação</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R</a:t>
            </a:r>
            <a:r>
              <a:rPr lang="en-US" altLang="en-US" sz="2400" i="1" baseline="-25000" dirty="0">
                <a:latin typeface="Times New Roman" panose="02020603050405020304" pitchFamily="18" charset="0"/>
                <a:cs typeface="Times New Roman" panose="02020603050405020304" pitchFamily="18" charset="0"/>
              </a:rPr>
              <a:t>f</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está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conectado</a:t>
            </a:r>
            <a:r>
              <a:rPr lang="en-US" altLang="en-US" sz="2400" dirty="0">
                <a:latin typeface="Times New Roman" panose="02020603050405020304" pitchFamily="18" charset="0"/>
                <a:cs typeface="Times New Roman" panose="02020603050405020304" pitchFamily="18" charset="0"/>
              </a:rPr>
              <a:t> da </a:t>
            </a:r>
            <a:r>
              <a:rPr lang="en-US" altLang="en-US" sz="2400" dirty="0" err="1">
                <a:latin typeface="Times New Roman" panose="02020603050405020304" pitchFamily="18" charset="0"/>
                <a:cs typeface="Times New Roman" panose="02020603050405020304" pitchFamily="18" charset="0"/>
              </a:rPr>
              <a:t>saída</a:t>
            </a:r>
            <a:r>
              <a:rPr lang="en-US" altLang="en-US" sz="2400" dirty="0">
                <a:latin typeface="Times New Roman" panose="02020603050405020304" pitchFamily="18" charset="0"/>
                <a:cs typeface="Times New Roman" panose="02020603050405020304" pitchFamily="18" charset="0"/>
              </a:rPr>
              <a:t> à entrada </a:t>
            </a:r>
            <a:r>
              <a:rPr lang="en-US" altLang="en-US" sz="2400" dirty="0" err="1">
                <a:latin typeface="Times New Roman" panose="02020603050405020304" pitchFamily="18" charset="0"/>
                <a:cs typeface="Times New Roman" panose="02020603050405020304" pitchFamily="18" charset="0"/>
              </a:rPr>
              <a:t>negativa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inversora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fornecendo</a:t>
            </a:r>
            <a:r>
              <a:rPr lang="en-US" altLang="en-US" sz="2400"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realimentação</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negativa</a:t>
            </a:r>
            <a:r>
              <a:rPr lang="en-US" altLang="en-US" sz="2400" dirty="0">
                <a:latin typeface="Times New Roman" panose="02020603050405020304" pitchFamily="18" charset="0"/>
                <a:cs typeface="Times New Roman" panose="02020603050405020304" pitchFamily="18" charset="0"/>
              </a:rPr>
              <a:t>.</a:t>
            </a:r>
          </a:p>
          <a:p>
            <a:endParaRPr lang="pt-BR" sz="2400" dirty="0"/>
          </a:p>
        </p:txBody>
      </p:sp>
      <p:sp>
        <p:nvSpPr>
          <p:cNvPr id="2" name="Title 1">
            <a:extLst>
              <a:ext uri="{FF2B5EF4-FFF2-40B4-BE49-F238E27FC236}">
                <a16:creationId xmlns:a16="http://schemas.microsoft.com/office/drawing/2014/main" id="{E408FA68-86A1-4AE1-9141-985E59B69BDE}"/>
              </a:ext>
            </a:extLst>
          </p:cNvPr>
          <p:cNvSpPr>
            <a:spLocks noGrp="1"/>
          </p:cNvSpPr>
          <p:nvPr>
            <p:ph type="title"/>
          </p:nvPr>
        </p:nvSpPr>
        <p:spPr/>
        <p:txBody>
          <a:bodyPr/>
          <a:lstStyle/>
          <a:p>
            <a:r>
              <a:rPr lang="en-US" altLang="pt-BR" dirty="0">
                <a:cs typeface="Arial" panose="020B0604020202020204" pitchFamily="34" charset="0"/>
              </a:rPr>
              <a:t>Amp-op </a:t>
            </a:r>
            <a:r>
              <a:rPr lang="en-US" altLang="pt-BR" dirty="0" err="1">
                <a:cs typeface="Arial" panose="020B0604020202020204" pitchFamily="34" charset="0"/>
              </a:rPr>
              <a:t>inversor</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38199" y="1825625"/>
                <a:ext cx="7023755" cy="4351338"/>
              </a:xfrm>
            </p:spPr>
            <p:txBody>
              <a:bodyPr>
                <a:normAutofit/>
              </a:bodyPr>
              <a:lstStyle/>
              <a:p>
                <a:pPr marL="0" indent="0">
                  <a:buNone/>
                </a:pPr>
                <a:r>
                  <a:rPr lang="pt-BR" sz="2400" dirty="0">
                    <a:solidFill>
                      <a:srgbClr val="FF0000"/>
                    </a:solidFill>
                  </a:rPr>
                  <a:t>R:</a:t>
                </a:r>
              </a:p>
              <a:p>
                <a:pPr marL="0" indent="0" algn="just">
                  <a:buNone/>
                </a:pPr>
                <a:r>
                  <a:rPr lang="pt-BR" sz="2400" dirty="0">
                    <a:solidFill>
                      <a:srgbClr val="FF0000"/>
                    </a:solidFill>
                  </a:rPr>
                  <a:t>Se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𝐺𝑆𝑄</m:t>
                        </m:r>
                      </m:sub>
                    </m:sSub>
                    <m:r>
                      <a:rPr lang="pt-BR" sz="2400" b="0" i="1" smtClean="0">
                        <a:solidFill>
                          <a:srgbClr val="FF0000"/>
                        </a:solidFill>
                        <a:latin typeface="Cambria Math" panose="02040503050406030204" pitchFamily="18" charset="0"/>
                      </a:rPr>
                      <m:t>=0</m:t>
                    </m:r>
                  </m:oMath>
                </a14:m>
                <a:r>
                  <a:rPr lang="pt-BR" sz="2400" dirty="0">
                    <a:solidFill>
                      <a:srgbClr val="FF0000"/>
                    </a:solidFill>
                  </a:rPr>
                  <a:t>,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sub>
                    </m:sSub>
                  </m:oMath>
                </a14:m>
                <a:r>
                  <a:rPr lang="pt-BR" sz="2400" dirty="0">
                    <a:solidFill>
                      <a:srgbClr val="FF0000"/>
                    </a:solidFill>
                  </a:rPr>
                  <a:t> é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0</m:t>
                        </m:r>
                      </m:sub>
                    </m:sSub>
                  </m:oMath>
                </a14:m>
                <a:r>
                  <a:rPr lang="pt-BR" sz="2400" dirty="0">
                    <a:solidFill>
                      <a:srgbClr val="FF0000"/>
                    </a:solidFill>
                  </a:rPr>
                  <a:t>. O ganho é então determinado por: </a:t>
                </a:r>
              </a:p>
              <a:p>
                <a:pPr marL="0" indent="0" algn="just">
                  <a:buNone/>
                </a:pP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𝐴</m:t>
                        </m:r>
                      </m:e>
                      <m:sub>
                        <m:r>
                          <a:rPr lang="pt-BR" sz="2400" i="1">
                            <a:solidFill>
                              <a:srgbClr val="FF0000"/>
                            </a:solidFill>
                            <a:latin typeface="Cambria Math" panose="02040503050406030204" pitchFamily="18" charset="0"/>
                          </a:rPr>
                          <m:t>𝑣</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m:t>
                    </m:r>
                  </m:oMath>
                </a14:m>
                <a:r>
                  <a:rPr lang="pt-BR" sz="2400" dirty="0">
                    <a:solidFill>
                      <a:srgbClr val="FF0000"/>
                    </a:solidFill>
                  </a:rPr>
                  <a:t> </a:t>
                </a:r>
                <a14:m>
                  <m:oMath xmlns:m="http://schemas.openxmlformats.org/officeDocument/2006/math">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0</m:t>
                        </m:r>
                      </m:sub>
                    </m:sSub>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oMath>
                </a14:m>
                <a:endParaRPr lang="pt-BR" sz="2400" dirty="0">
                  <a:solidFill>
                    <a:srgbClr val="FF0000"/>
                  </a:solidFill>
                </a:endParaRPr>
              </a:p>
              <a:p>
                <a:pPr marL="0" indent="0" algn="just">
                  <a:buNone/>
                </a:pPr>
                <a:r>
                  <a:rPr lang="pt-BR" sz="2400" dirty="0">
                    <a:solidFill>
                      <a:srgbClr val="FF0000"/>
                    </a:solidFill>
                  </a:rPr>
                  <a:t>com </a:t>
                </a:r>
                <a14:m>
                  <m:oMath xmlns:m="http://schemas.openxmlformats.org/officeDocument/2006/math">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𝑔</m:t>
                        </m:r>
                      </m:e>
                      <m:sub>
                        <m:r>
                          <a:rPr lang="pt-BR" sz="2400" i="1">
                            <a:solidFill>
                              <a:srgbClr val="FF0000"/>
                            </a:solidFill>
                            <a:latin typeface="Cambria Math" panose="02040503050406030204" pitchFamily="18" charset="0"/>
                          </a:rPr>
                          <m:t>𝑚</m:t>
                        </m:r>
                        <m:r>
                          <a:rPr lang="pt-BR" sz="2400" i="1">
                            <a:solidFill>
                              <a:srgbClr val="FF0000"/>
                            </a:solidFill>
                            <a:latin typeface="Cambria Math" panose="02040503050406030204" pitchFamily="18" charset="0"/>
                          </a:rPr>
                          <m:t>0</m:t>
                        </m:r>
                      </m:sub>
                    </m:sSub>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2</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𝐼</m:t>
                            </m:r>
                          </m:e>
                          <m:sub>
                            <m:r>
                              <a:rPr lang="pt-BR" sz="2400" i="1">
                                <a:solidFill>
                                  <a:srgbClr val="FF0000"/>
                                </a:solidFill>
                                <a:latin typeface="Cambria Math" panose="02040503050406030204" pitchFamily="18" charset="0"/>
                              </a:rPr>
                              <m:t>𝐷𝑆𝑆</m:t>
                            </m:r>
                          </m:sub>
                        </m:sSub>
                      </m:num>
                      <m:den>
                        <m:d>
                          <m:dPr>
                            <m:begChr m:val="|"/>
                            <m:end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𝑃</m:t>
                                </m:r>
                              </m:sub>
                            </m:sSub>
                          </m:e>
                        </m:d>
                      </m:den>
                    </m:f>
                    <m:r>
                      <a:rPr lang="pt-BR" sz="2400" i="1">
                        <a:solidFill>
                          <a:srgbClr val="FF0000"/>
                        </a:solidFill>
                        <a:latin typeface="Cambria Math" panose="02040503050406030204" pitchFamily="18" charset="0"/>
                      </a:rPr>
                      <m:t>=</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2</m:t>
                        </m:r>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𝑚</m:t>
                        </m:r>
                        <m:r>
                          <a:rPr lang="pt-BR" sz="2400" b="0" i="1" smtClean="0">
                            <a:solidFill>
                              <a:srgbClr val="FF0000"/>
                            </a:solidFill>
                            <a:latin typeface="Cambria Math" panose="02040503050406030204" pitchFamily="18" charset="0"/>
                          </a:rPr>
                          <m:t>)</m:t>
                        </m:r>
                      </m:num>
                      <m:den>
                        <m:d>
                          <m:dPr>
                            <m:begChr m:val="|"/>
                            <m:endChr m:val="|"/>
                            <m:ctrlPr>
                              <a:rPr lang="pt-BR" sz="2400" i="1">
                                <a:solidFill>
                                  <a:srgbClr val="FF0000"/>
                                </a:solidFill>
                                <a:latin typeface="Cambria Math" panose="02040503050406030204" pitchFamily="18" charset="0"/>
                              </a:rPr>
                            </m:ctrlPr>
                          </m:dPr>
                          <m:e>
                            <m:r>
                              <a:rPr lang="pt-BR" sz="2400" b="0" i="1" smtClean="0">
                                <a:solidFill>
                                  <a:srgbClr val="FF0000"/>
                                </a:solidFill>
                                <a:latin typeface="Cambria Math" panose="02040503050406030204" pitchFamily="18" charset="0"/>
                              </a:rPr>
                              <m:t>−4</m:t>
                            </m:r>
                            <m:r>
                              <a:rPr lang="pt-BR" sz="2400" b="0" i="1" smtClean="0">
                                <a:solidFill>
                                  <a:srgbClr val="FF0000"/>
                                </a:solidFill>
                                <a:latin typeface="Cambria Math" panose="02040503050406030204" pitchFamily="18" charset="0"/>
                              </a:rPr>
                              <m:t>𝑉</m:t>
                            </m:r>
                          </m:e>
                        </m:d>
                      </m:den>
                    </m:f>
                    <m:r>
                      <a:rPr lang="pt-BR" sz="2400" b="0" i="1" smtClean="0">
                        <a:solidFill>
                          <a:srgbClr val="FF0000"/>
                        </a:solidFill>
                        <a:latin typeface="Cambria Math" panose="02040503050406030204" pitchFamily="18" charset="0"/>
                      </a:rPr>
                      <m:t>=5</m:t>
                    </m:r>
                    <m:r>
                      <a:rPr lang="pt-BR" sz="2400" b="0" i="1" smtClean="0">
                        <a:solidFill>
                          <a:srgbClr val="FF0000"/>
                        </a:solidFill>
                        <a:latin typeface="Cambria Math" panose="02040503050406030204" pitchFamily="18" charset="0"/>
                      </a:rPr>
                      <m:t>𝑚𝑆</m:t>
                    </m:r>
                  </m:oMath>
                </a14:m>
                <a:endParaRPr lang="pt-BR" sz="2400" dirty="0">
                  <a:solidFill>
                    <a:srgbClr val="FF0000"/>
                  </a:solidFill>
                </a:endParaRPr>
              </a:p>
              <a:p>
                <a:pPr marL="0" indent="0" algn="just">
                  <a:buNone/>
                </a:pPr>
                <a:endParaRPr lang="pt-BR" sz="2400" dirty="0">
                  <a:solidFill>
                    <a:srgbClr val="FF0000"/>
                  </a:solidFill>
                </a:endParaRPr>
              </a:p>
              <a:p>
                <a:pPr marL="0" indent="0" algn="just">
                  <a:buNone/>
                </a:pPr>
                <a:r>
                  <a:rPr lang="pt-BR" sz="2400" dirty="0">
                    <a:solidFill>
                      <a:srgbClr val="FF0000"/>
                    </a:solidFill>
                  </a:rPr>
                  <a:t>O resultado é:</a:t>
                </a:r>
              </a:p>
              <a:p>
                <a:pPr marL="0" indent="0" algn="just">
                  <a:buNone/>
                </a:pPr>
                <a14:m>
                  <m:oMath xmlns:m="http://schemas.openxmlformats.org/officeDocument/2006/math">
                    <m:r>
                      <a:rPr lang="pt-BR" sz="2400" b="0" i="1" smtClean="0">
                        <a:solidFill>
                          <a:srgbClr val="FF0000"/>
                        </a:solidFill>
                        <a:latin typeface="Cambria Math" panose="02040503050406030204" pitchFamily="18" charset="0"/>
                      </a:rPr>
                      <m:t>−10</m:t>
                    </m:r>
                    <m:r>
                      <a:rPr lang="pt-BR" sz="2400" i="1">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5</m:t>
                    </m:r>
                    <m:r>
                      <a:rPr lang="pt-BR" sz="2400" i="1" smtClean="0">
                        <a:solidFill>
                          <a:srgbClr val="FF0000"/>
                        </a:solidFill>
                        <a:latin typeface="Cambria Math" panose="02040503050406030204" pitchFamily="18" charset="0"/>
                      </a:rPr>
                      <m:t> </m:t>
                    </m:r>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     ⇒    </m:t>
                    </m:r>
                    <m:r>
                      <a:rPr lang="pt-BR" sz="2400" i="1">
                        <a:solidFill>
                          <a:srgbClr val="FF0000"/>
                        </a:solidFill>
                        <a:latin typeface="Cambria Math" panose="02040503050406030204" pitchFamily="18" charset="0"/>
                      </a:rPr>
                      <m:t>(</m:t>
                    </m:r>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𝑟</m:t>
                        </m:r>
                      </m:e>
                      <m:sub>
                        <m:r>
                          <a:rPr lang="pt-BR" sz="2400" i="1">
                            <a:solidFill>
                              <a:srgbClr val="FF0000"/>
                            </a:solidFill>
                            <a:latin typeface="Cambria Math" panose="02040503050406030204" pitchFamily="18" charset="0"/>
                          </a:rPr>
                          <m:t>𝑑</m:t>
                        </m:r>
                      </m:sub>
                    </m:sSub>
                    <m:r>
                      <a:rPr lang="pt-BR" sz="2400" i="1">
                        <a:solidFill>
                          <a:srgbClr val="FF0000"/>
                        </a:solidFill>
                        <a:latin typeface="Cambria Math" panose="02040503050406030204" pitchFamily="18" charset="0"/>
                      </a:rPr>
                      <m:t>|</m:t>
                    </m:r>
                    <m:d>
                      <m:dPr>
                        <m:begChr m:val="|"/>
                        <m:ctrlPr>
                          <a:rPr lang="pt-BR" sz="2400" i="1">
                            <a:solidFill>
                              <a:srgbClr val="FF0000"/>
                            </a:solidFill>
                            <a:latin typeface="Cambria Math" panose="02040503050406030204" pitchFamily="18" charset="0"/>
                          </a:rPr>
                        </m:ctrlPr>
                      </m:dPr>
                      <m:e>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𝐷</m:t>
                            </m:r>
                          </m:sub>
                        </m:sSub>
                      </m:e>
                    </m:d>
                    <m:r>
                      <a:rPr lang="pt-BR" sz="2400" b="0" i="1" smtClean="0">
                        <a:solidFill>
                          <a:srgbClr val="FF0000"/>
                        </a:solidFill>
                        <a:latin typeface="Cambria Math" panose="02040503050406030204" pitchFamily="18" charset="0"/>
                      </a:rPr>
                      <m:t>=2</m:t>
                    </m:r>
                    <m:r>
                      <a:rPr lang="pt-BR" sz="2400" b="0" i="1" smtClean="0">
                        <a:solidFill>
                          <a:srgbClr val="FF0000"/>
                        </a:solidFill>
                        <a:latin typeface="Cambria Math" panose="02040503050406030204" pitchFamily="18" charset="0"/>
                      </a:rPr>
                      <m:t>𝑘</m:t>
                    </m:r>
                  </m:oMath>
                </a14:m>
                <a:r>
                  <a:rPr lang="pt-BR" sz="2400" dirty="0">
                    <a:solidFill>
                      <a:srgbClr val="FF0000"/>
                    </a:solidFill>
                    <a:latin typeface="Cambria Math" panose="02040503050406030204" pitchFamily="18" charset="0"/>
                    <a:ea typeface="Cambria Math" panose="02040503050406030204" pitchFamily="18" charset="0"/>
                  </a:rPr>
                  <a:t>𝛺</a:t>
                </a:r>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38199" y="1825625"/>
                <a:ext cx="7023755" cy="4351338"/>
              </a:xfrm>
              <a:blipFill>
                <a:blip r:embed="rId3"/>
                <a:stretch>
                  <a:fillRect l="-1301" t="-1961" r="-130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7</a:t>
            </a:fld>
            <a:endParaRPr lang="en-US" altLang="en-US"/>
          </a:p>
        </p:txBody>
      </p:sp>
    </p:spTree>
    <p:extLst>
      <p:ext uri="{BB962C8B-B14F-4D97-AF65-F5344CB8AC3E}">
        <p14:creationId xmlns:p14="http://schemas.microsoft.com/office/powerpoint/2010/main" val="3134890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10">
            <a:extLst>
              <a:ext uri="{FF2B5EF4-FFF2-40B4-BE49-F238E27FC236}">
                <a16:creationId xmlns:a16="http://schemas.microsoft.com/office/drawing/2014/main" id="{2D2D4B41-C903-4F64-B07B-EDA80B55022F}"/>
              </a:ext>
            </a:extLst>
          </p:cNvPr>
          <p:cNvSpPr txBox="1">
            <a:spLocks noChangeArrowheads="1"/>
          </p:cNvSpPr>
          <p:nvPr/>
        </p:nvSpPr>
        <p:spPr bwMode="auto">
          <a:xfrm>
            <a:off x="1752601" y="1973264"/>
            <a:ext cx="89656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200" b="1" dirty="0">
                <a:latin typeface="Times New Roman" panose="02020603050405020304" pitchFamily="18" charset="0"/>
                <a:cs typeface="Times New Roman" panose="02020603050405020304" pitchFamily="18" charset="0"/>
              </a:rPr>
              <a:t>O </a:t>
            </a:r>
            <a:r>
              <a:rPr lang="en-US" altLang="en-US" sz="2200" b="1" dirty="0" err="1">
                <a:latin typeface="Times New Roman" panose="02020603050405020304" pitchFamily="18" charset="0"/>
                <a:cs typeface="Times New Roman" panose="02020603050405020304" pitchFamily="18" charset="0"/>
              </a:rPr>
              <a:t>ganho</a:t>
            </a:r>
            <a:r>
              <a:rPr lang="en-US" altLang="en-US" sz="2200" b="1" dirty="0">
                <a:latin typeface="Times New Roman" panose="02020603050405020304" pitchFamily="18" charset="0"/>
                <a:cs typeface="Times New Roman" panose="02020603050405020304" pitchFamily="18" charset="0"/>
              </a:rPr>
              <a:t> é </a:t>
            </a:r>
            <a:r>
              <a:rPr lang="en-US" altLang="en-US" sz="2200" b="1" dirty="0" err="1">
                <a:latin typeface="Times New Roman" panose="02020603050405020304" pitchFamily="18" charset="0"/>
                <a:cs typeface="Times New Roman" panose="02020603050405020304" pitchFamily="18" charset="0"/>
              </a:rPr>
              <a:t>estabelecido</a:t>
            </a:r>
            <a:r>
              <a:rPr lang="en-US" altLang="en-US" sz="2200" b="1" dirty="0">
                <a:latin typeface="Times New Roman" panose="02020603050405020304" pitchFamily="18" charset="0"/>
                <a:cs typeface="Times New Roman" panose="02020603050405020304" pitchFamily="18" charset="0"/>
              </a:rPr>
              <a:t> </a:t>
            </a:r>
            <a:r>
              <a:rPr lang="en-US" altLang="en-US" sz="2200" b="1" dirty="0" err="1">
                <a:latin typeface="Times New Roman" panose="02020603050405020304" pitchFamily="18" charset="0"/>
                <a:cs typeface="Times New Roman" panose="02020603050405020304" pitchFamily="18" charset="0"/>
              </a:rPr>
              <a:t>utilizando</a:t>
            </a:r>
            <a:r>
              <a:rPr lang="en-US" altLang="en-US" sz="2200" b="1" dirty="0">
                <a:latin typeface="Times New Roman" panose="02020603050405020304" pitchFamily="18" charset="0"/>
                <a:cs typeface="Times New Roman" panose="02020603050405020304" pitchFamily="18" charset="0"/>
              </a:rPr>
              <a:t>-se </a:t>
            </a:r>
            <a:r>
              <a:rPr lang="en-US" altLang="en-US" sz="2200" b="1" dirty="0" err="1">
                <a:latin typeface="Times New Roman" panose="02020603050405020304" pitchFamily="18" charset="0"/>
                <a:cs typeface="Times New Roman" panose="02020603050405020304" pitchFamily="18" charset="0"/>
              </a:rPr>
              <a:t>resistores</a:t>
            </a:r>
            <a:r>
              <a:rPr lang="en-US" altLang="en-US" sz="2200" b="1" dirty="0">
                <a:latin typeface="Times New Roman" panose="02020603050405020304" pitchFamily="18" charset="0"/>
                <a:cs typeface="Times New Roman" panose="02020603050405020304" pitchFamily="18" charset="0"/>
              </a:rPr>
              <a:t> </a:t>
            </a:r>
            <a:r>
              <a:rPr lang="en-US" altLang="en-US" sz="2200" b="1" dirty="0" err="1">
                <a:latin typeface="Times New Roman" panose="02020603050405020304" pitchFamily="18" charset="0"/>
                <a:cs typeface="Times New Roman" panose="02020603050405020304" pitchFamily="18" charset="0"/>
              </a:rPr>
              <a:t>externos</a:t>
            </a:r>
            <a:r>
              <a:rPr lang="en-US" altLang="en-US" sz="2200" b="1" dirty="0">
                <a:latin typeface="Times New Roman" panose="02020603050405020304" pitchFamily="18" charset="0"/>
                <a:cs typeface="Times New Roman" panose="02020603050405020304" pitchFamily="18" charset="0"/>
              </a:rPr>
              <a:t>: </a:t>
            </a:r>
            <a:r>
              <a:rPr lang="en-US" altLang="en-US" sz="2200" b="1" i="1" dirty="0">
                <a:latin typeface="Times New Roman" panose="02020603050405020304" pitchFamily="18" charset="0"/>
                <a:cs typeface="Times New Roman" panose="02020603050405020304" pitchFamily="18" charset="0"/>
              </a:rPr>
              <a:t>R</a:t>
            </a:r>
            <a:r>
              <a:rPr lang="en-US" altLang="en-US" sz="2200" b="1" i="1" baseline="-25000" dirty="0">
                <a:latin typeface="Times New Roman" panose="02020603050405020304" pitchFamily="18" charset="0"/>
                <a:cs typeface="Times New Roman" panose="02020603050405020304" pitchFamily="18" charset="0"/>
              </a:rPr>
              <a:t>f</a:t>
            </a:r>
            <a:r>
              <a:rPr lang="en-US" altLang="en-US" sz="2200" b="1" dirty="0">
                <a:latin typeface="Times New Roman" panose="02020603050405020304" pitchFamily="18" charset="0"/>
                <a:cs typeface="Times New Roman" panose="02020603050405020304" pitchFamily="18" charset="0"/>
              </a:rPr>
              <a:t> and </a:t>
            </a:r>
            <a:r>
              <a:rPr lang="en-US" altLang="en-US" sz="2200" b="1" i="1" dirty="0">
                <a:latin typeface="Times New Roman" panose="02020603050405020304" pitchFamily="18" charset="0"/>
                <a:cs typeface="Times New Roman" panose="02020603050405020304" pitchFamily="18" charset="0"/>
              </a:rPr>
              <a:t>R</a:t>
            </a:r>
            <a:r>
              <a:rPr lang="en-US" altLang="en-US" sz="2200" b="1" baseline="-25000" dirty="0">
                <a:latin typeface="Times New Roman" panose="02020603050405020304" pitchFamily="18" charset="0"/>
                <a:cs typeface="Times New Roman" panose="02020603050405020304" pitchFamily="18" charset="0"/>
              </a:rPr>
              <a:t>1</a:t>
            </a:r>
            <a:endParaRPr lang="en-US" altLang="en-US" sz="2200" b="1" dirty="0">
              <a:latin typeface="Times New Roman" panose="02020603050405020304" pitchFamily="18" charset="0"/>
              <a:cs typeface="Times New Roman" panose="02020603050405020304" pitchFamily="18" charset="0"/>
            </a:endParaRPr>
          </a:p>
        </p:txBody>
      </p:sp>
      <p:sp>
        <p:nvSpPr>
          <p:cNvPr id="1030" name="Text Box 13">
            <a:extLst>
              <a:ext uri="{FF2B5EF4-FFF2-40B4-BE49-F238E27FC236}">
                <a16:creationId xmlns:a16="http://schemas.microsoft.com/office/drawing/2014/main" id="{7EF835F2-2D01-47C4-ADCC-74AA0F9F027D}"/>
              </a:ext>
            </a:extLst>
          </p:cNvPr>
          <p:cNvSpPr txBox="1">
            <a:spLocks noChangeArrowheads="1"/>
          </p:cNvSpPr>
          <p:nvPr/>
        </p:nvSpPr>
        <p:spPr bwMode="auto">
          <a:xfrm>
            <a:off x="1752600" y="5845176"/>
            <a:ext cx="9361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000" dirty="0">
                <a:latin typeface="Times New Roman" panose="02020603050405020304" pitchFamily="18" charset="0"/>
                <a:cs typeface="Times New Roman" panose="02020603050405020304" pitchFamily="18" charset="0"/>
              </a:rPr>
              <a:t>O </a:t>
            </a:r>
            <a:r>
              <a:rPr lang="en-US" altLang="en-US" sz="2000" dirty="0" err="1">
                <a:latin typeface="Times New Roman" panose="02020603050405020304" pitchFamily="18" charset="0"/>
                <a:cs typeface="Times New Roman" panose="02020603050405020304" pitchFamily="18" charset="0"/>
              </a:rPr>
              <a:t>sinal</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negativo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denota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uma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fase</a:t>
            </a:r>
            <a:r>
              <a:rPr lang="en-US" altLang="en-US" sz="2000" dirty="0">
                <a:latin typeface="Times New Roman" panose="02020603050405020304" pitchFamily="18" charset="0"/>
                <a:cs typeface="Times New Roman" panose="02020603050405020304" pitchFamily="18" charset="0"/>
              </a:rPr>
              <a:t> de </a:t>
            </a:r>
            <a:r>
              <a:rPr lang="en-US" altLang="en-US" sz="2000" dirty="0" err="1">
                <a:latin typeface="Times New Roman" panose="02020603050405020304" pitchFamily="18" charset="0"/>
                <a:cs typeface="Times New Roman" panose="02020603050405020304" pitchFamily="18" charset="0"/>
              </a:rPr>
              <a:t>deslocamento</a:t>
            </a:r>
            <a:r>
              <a:rPr lang="en-US" altLang="en-US" sz="2000" dirty="0">
                <a:latin typeface="Times New Roman" panose="02020603050405020304" pitchFamily="18" charset="0"/>
                <a:cs typeface="Times New Roman" panose="02020603050405020304" pitchFamily="18" charset="0"/>
              </a:rPr>
              <a:t> de 180</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entre a entrada e a </a:t>
            </a:r>
            <a:r>
              <a:rPr lang="en-US" altLang="en-US" sz="2000" dirty="0" err="1">
                <a:latin typeface="Times New Roman" panose="02020603050405020304" pitchFamily="18" charset="0"/>
                <a:cs typeface="Times New Roman" panose="02020603050405020304" pitchFamily="18" charset="0"/>
              </a:rPr>
              <a:t>saída</a:t>
            </a:r>
            <a:r>
              <a:rPr lang="en-US" altLang="en-US" sz="2000" dirty="0">
                <a:latin typeface="Times New Roman" panose="02020603050405020304" pitchFamily="18" charset="0"/>
                <a:cs typeface="Times New Roman" panose="02020603050405020304" pitchFamily="18" charset="0"/>
              </a:rPr>
              <a:t>.</a:t>
            </a:r>
          </a:p>
        </p:txBody>
      </p:sp>
      <p:grpSp>
        <p:nvGrpSpPr>
          <p:cNvPr id="1031" name="Group 16">
            <a:extLst>
              <a:ext uri="{FF2B5EF4-FFF2-40B4-BE49-F238E27FC236}">
                <a16:creationId xmlns:a16="http://schemas.microsoft.com/office/drawing/2014/main" id="{380897CD-BDA9-4970-BD9B-37D47B3AF095}"/>
              </a:ext>
            </a:extLst>
          </p:cNvPr>
          <p:cNvGrpSpPr>
            <a:grpSpLocks/>
          </p:cNvGrpSpPr>
          <p:nvPr/>
        </p:nvGrpSpPr>
        <p:grpSpPr bwMode="auto">
          <a:xfrm>
            <a:off x="3276600" y="2438400"/>
            <a:ext cx="1905000" cy="838200"/>
            <a:chOff x="816" y="1488"/>
            <a:chExt cx="1200" cy="528"/>
          </a:xfrm>
          <a:noFill/>
        </p:grpSpPr>
        <p:sp>
          <p:nvSpPr>
            <p:cNvPr id="1036" name="AutoShape 14">
              <a:extLst>
                <a:ext uri="{FF2B5EF4-FFF2-40B4-BE49-F238E27FC236}">
                  <a16:creationId xmlns:a16="http://schemas.microsoft.com/office/drawing/2014/main" id="{DCCB5109-E2CB-4257-A82A-FECDF312A1FA}"/>
                </a:ext>
              </a:extLst>
            </p:cNvPr>
            <p:cNvSpPr>
              <a:spLocks noChangeArrowheads="1"/>
            </p:cNvSpPr>
            <p:nvPr/>
          </p:nvSpPr>
          <p:spPr bwMode="auto">
            <a:xfrm>
              <a:off x="816" y="1488"/>
              <a:ext cx="1200"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027" name="Object 14">
              <a:extLst>
                <a:ext uri="{FF2B5EF4-FFF2-40B4-BE49-F238E27FC236}">
                  <a16:creationId xmlns:a16="http://schemas.microsoft.com/office/drawing/2014/main" id="{38A4267B-6913-4469-8340-B3FB8D88BABC}"/>
                </a:ext>
              </a:extLst>
            </p:cNvPr>
            <p:cNvGraphicFramePr>
              <a:graphicFrameLocks noChangeAspect="1"/>
            </p:cNvGraphicFramePr>
            <p:nvPr/>
          </p:nvGraphicFramePr>
          <p:xfrm>
            <a:off x="944" y="1532"/>
            <a:ext cx="943" cy="441"/>
          </p:xfrm>
          <a:graphic>
            <a:graphicData uri="http://schemas.openxmlformats.org/presentationml/2006/ole">
              <mc:AlternateContent xmlns:mc="http://schemas.openxmlformats.org/markup-compatibility/2006">
                <mc:Choice xmlns:v="urn:schemas-microsoft-com:vml" Requires="v">
                  <p:oleObj spid="_x0000_s1076" name="Equation" r:id="rId3" imgW="914400" imgH="431800" progId="Equation.3">
                    <p:embed/>
                  </p:oleObj>
                </mc:Choice>
                <mc:Fallback>
                  <p:oleObj name="Equation" r:id="rId3" imgW="914400" imgH="431800" progId="Equation.3">
                    <p:embed/>
                    <p:pic>
                      <p:nvPicPr>
                        <p:cNvPr id="1027" name="Object 14">
                          <a:extLst>
                            <a:ext uri="{FF2B5EF4-FFF2-40B4-BE49-F238E27FC236}">
                              <a16:creationId xmlns:a16="http://schemas.microsoft.com/office/drawing/2014/main" id="{38A4267B-6913-4469-8340-B3FB8D88B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 y="1532"/>
                          <a:ext cx="943"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32" name="Group 17">
            <a:extLst>
              <a:ext uri="{FF2B5EF4-FFF2-40B4-BE49-F238E27FC236}">
                <a16:creationId xmlns:a16="http://schemas.microsoft.com/office/drawing/2014/main" id="{50515981-70D4-4500-8845-6494BA797ECE}"/>
              </a:ext>
            </a:extLst>
          </p:cNvPr>
          <p:cNvGrpSpPr>
            <a:grpSpLocks/>
          </p:cNvGrpSpPr>
          <p:nvPr/>
        </p:nvGrpSpPr>
        <p:grpSpPr bwMode="auto">
          <a:xfrm>
            <a:off x="3276600" y="4799014"/>
            <a:ext cx="1905000" cy="1068387"/>
            <a:chOff x="768" y="2975"/>
            <a:chExt cx="1200" cy="673"/>
          </a:xfrm>
          <a:noFill/>
        </p:grpSpPr>
        <p:sp>
          <p:nvSpPr>
            <p:cNvPr id="1035" name="AutoShape 15">
              <a:extLst>
                <a:ext uri="{FF2B5EF4-FFF2-40B4-BE49-F238E27FC236}">
                  <a16:creationId xmlns:a16="http://schemas.microsoft.com/office/drawing/2014/main" id="{BBD98985-A535-4B78-8C82-D1696B83CAA8}"/>
                </a:ext>
              </a:extLst>
            </p:cNvPr>
            <p:cNvSpPr>
              <a:spLocks noChangeArrowheads="1"/>
            </p:cNvSpPr>
            <p:nvPr/>
          </p:nvSpPr>
          <p:spPr bwMode="auto">
            <a:xfrm>
              <a:off x="768" y="2976"/>
              <a:ext cx="1200" cy="672"/>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026" name="Object 15">
              <a:extLst>
                <a:ext uri="{FF2B5EF4-FFF2-40B4-BE49-F238E27FC236}">
                  <a16:creationId xmlns:a16="http://schemas.microsoft.com/office/drawing/2014/main" id="{FF8804AD-C4D1-4E55-AA06-93FA64F84683}"/>
                </a:ext>
              </a:extLst>
            </p:cNvPr>
            <p:cNvGraphicFramePr>
              <a:graphicFrameLocks noChangeAspect="1"/>
            </p:cNvGraphicFramePr>
            <p:nvPr/>
          </p:nvGraphicFramePr>
          <p:xfrm>
            <a:off x="861" y="2975"/>
            <a:ext cx="1014" cy="673"/>
          </p:xfrm>
          <a:graphic>
            <a:graphicData uri="http://schemas.openxmlformats.org/presentationml/2006/ole">
              <mc:AlternateContent xmlns:mc="http://schemas.openxmlformats.org/markup-compatibility/2006">
                <mc:Choice xmlns:v="urn:schemas-microsoft-com:vml" Requires="v">
                  <p:oleObj spid="_x0000_s1077" name="Equation" r:id="rId5" imgW="990170" imgH="660113" progId="Equation.3">
                    <p:embed/>
                  </p:oleObj>
                </mc:Choice>
                <mc:Fallback>
                  <p:oleObj name="Equation" r:id="rId5" imgW="990170" imgH="660113" progId="Equation.3">
                    <p:embed/>
                    <p:pic>
                      <p:nvPicPr>
                        <p:cNvPr id="1026" name="Object 15">
                          <a:extLst>
                            <a:ext uri="{FF2B5EF4-FFF2-40B4-BE49-F238E27FC236}">
                              <a16:creationId xmlns:a16="http://schemas.microsoft.com/office/drawing/2014/main" id="{FF8804AD-C4D1-4E55-AA06-93FA64F846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 y="2975"/>
                          <a:ext cx="1014"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3" name="Text Box 11">
            <a:extLst>
              <a:ext uri="{FF2B5EF4-FFF2-40B4-BE49-F238E27FC236}">
                <a16:creationId xmlns:a16="http://schemas.microsoft.com/office/drawing/2014/main" id="{C9192626-E01C-4A2C-A2F0-161E20E9804D}"/>
              </a:ext>
            </a:extLst>
          </p:cNvPr>
          <p:cNvSpPr txBox="1">
            <a:spLocks noChangeArrowheads="1"/>
          </p:cNvSpPr>
          <p:nvPr/>
        </p:nvSpPr>
        <p:spPr bwMode="auto">
          <a:xfrm>
            <a:off x="1752600" y="3384550"/>
            <a:ext cx="44958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000" dirty="0">
                <a:latin typeface="Times New Roman" panose="02020603050405020304" pitchFamily="18" charset="0"/>
                <a:cs typeface="Times New Roman" panose="02020603050405020304" pitchFamily="18" charset="0"/>
              </a:rPr>
              <a:t>O </a:t>
            </a:r>
            <a:r>
              <a:rPr lang="en-US" altLang="en-US" sz="2000" dirty="0" err="1">
                <a:latin typeface="Times New Roman" panose="02020603050405020304" pitchFamily="18" charset="0"/>
                <a:cs typeface="Times New Roman" panose="02020603050405020304" pitchFamily="18" charset="0"/>
              </a:rPr>
              <a:t>ganho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pode</a:t>
            </a:r>
            <a:r>
              <a:rPr lang="en-US" altLang="en-US" sz="2000" dirty="0">
                <a:latin typeface="Times New Roman" panose="02020603050405020304" pitchFamily="18" charset="0"/>
                <a:cs typeface="Times New Roman" panose="02020603050405020304" pitchFamily="18" charset="0"/>
              </a:rPr>
              <a:t> ser </a:t>
            </a:r>
            <a:r>
              <a:rPr lang="en-US" altLang="en-US" sz="2000" dirty="0" err="1">
                <a:latin typeface="Times New Roman" panose="02020603050405020304" pitchFamily="18" charset="0"/>
                <a:cs typeface="Times New Roman" panose="02020603050405020304" pitchFamily="18" charset="0"/>
              </a:rPr>
              <a:t>estabelecido</a:t>
            </a:r>
            <a:r>
              <a:rPr lang="en-US" altLang="en-US" sz="2000" dirty="0">
                <a:latin typeface="Times New Roman" panose="02020603050405020304" pitchFamily="18" charset="0"/>
                <a:cs typeface="Times New Roman" panose="02020603050405020304" pitchFamily="18" charset="0"/>
              </a:rPr>
              <a:t> para </a:t>
            </a:r>
            <a:r>
              <a:rPr lang="en-US" altLang="en-US" sz="2000" dirty="0" err="1">
                <a:latin typeface="Times New Roman" panose="02020603050405020304" pitchFamily="18" charset="0"/>
                <a:cs typeface="Times New Roman" panose="02020603050405020304" pitchFamily="18" charset="0"/>
              </a:rPr>
              <a:t>qualquer</a:t>
            </a:r>
            <a:r>
              <a:rPr lang="en-US" altLang="en-US" sz="2000" dirty="0">
                <a:latin typeface="Times New Roman" panose="02020603050405020304" pitchFamily="18" charset="0"/>
                <a:cs typeface="Times New Roman" panose="02020603050405020304" pitchFamily="18" charset="0"/>
              </a:rPr>
              <a:t> valor </a:t>
            </a:r>
            <a:r>
              <a:rPr lang="en-US" altLang="en-US" sz="2000" dirty="0" err="1">
                <a:latin typeface="Times New Roman" panose="02020603050405020304" pitchFamily="18" charset="0"/>
                <a:cs typeface="Times New Roman" panose="02020603050405020304" pitchFamily="18" charset="0"/>
              </a:rPr>
              <a:t>manipulando</a:t>
            </a:r>
            <a:r>
              <a:rPr lang="en-US" altLang="en-US" sz="2000" dirty="0">
                <a:latin typeface="Times New Roman" panose="02020603050405020304" pitchFamily="18" charset="0"/>
                <a:cs typeface="Times New Roman" panose="02020603050405020304" pitchFamily="18" charset="0"/>
              </a:rPr>
              <a:t>-se </a:t>
            </a:r>
            <a:r>
              <a:rPr lang="en-US" altLang="en-US" sz="2000" dirty="0" err="1">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valores</a:t>
            </a:r>
            <a:r>
              <a:rPr lang="en-US" altLang="en-US" sz="2000" dirty="0">
                <a:latin typeface="Times New Roman" panose="02020603050405020304" pitchFamily="18" charset="0"/>
                <a:cs typeface="Times New Roman" panose="02020603050405020304" pitchFamily="18" charset="0"/>
              </a:rPr>
              <a:t> de R</a:t>
            </a:r>
            <a:r>
              <a:rPr lang="en-US" altLang="en-US" sz="2000" baseline="-25000"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 e R</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a:t>
            </a:r>
          </a:p>
          <a:p>
            <a:pPr algn="just" eaLnBrk="1" hangingPunct="1">
              <a:spcBef>
                <a:spcPct val="30000"/>
              </a:spcBef>
            </a:pPr>
            <a:r>
              <a:rPr lang="en-US" altLang="en-US" sz="2000" dirty="0" err="1">
                <a:latin typeface="Times New Roman" panose="02020603050405020304" pitchFamily="18" charset="0"/>
                <a:cs typeface="Times New Roman" panose="02020603050405020304" pitchFamily="18" charset="0"/>
              </a:rPr>
              <a:t>Ganho</a:t>
            </a:r>
            <a:r>
              <a:rPr lang="en-US" altLang="en-US" sz="2000" dirty="0">
                <a:latin typeface="Times New Roman" panose="02020603050405020304" pitchFamily="18" charset="0"/>
                <a:cs typeface="Times New Roman" panose="02020603050405020304" pitchFamily="18" charset="0"/>
              </a:rPr>
              <a:t> da </a:t>
            </a:r>
            <a:r>
              <a:rPr lang="en-US" altLang="en-US" sz="2000" dirty="0" err="1">
                <a:latin typeface="Times New Roman" panose="02020603050405020304" pitchFamily="18" charset="0"/>
                <a:cs typeface="Times New Roman" panose="02020603050405020304" pitchFamily="18" charset="0"/>
              </a:rPr>
              <a:t>unidade</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A</a:t>
            </a:r>
            <a:r>
              <a:rPr lang="en-US" altLang="en-US" sz="2000" i="1" baseline="-25000" dirty="0">
                <a:latin typeface="Times New Roman" panose="02020603050405020304" pitchFamily="18" charset="0"/>
                <a:cs typeface="Times New Roman" panose="02020603050405020304" pitchFamily="18" charset="0"/>
              </a:rPr>
              <a:t>v</a:t>
            </a:r>
            <a:r>
              <a:rPr lang="en-US" altLang="en-US" sz="2000" dirty="0">
                <a:latin typeface="Times New Roman" panose="02020603050405020304" pitchFamily="18" charset="0"/>
                <a:cs typeface="Times New Roman" panose="02020603050405020304" pitchFamily="18" charset="0"/>
              </a:rPr>
              <a:t> = 1):</a:t>
            </a:r>
          </a:p>
        </p:txBody>
      </p:sp>
      <p:pic>
        <p:nvPicPr>
          <p:cNvPr id="1034" name="Picture 5">
            <a:extLst>
              <a:ext uri="{FF2B5EF4-FFF2-40B4-BE49-F238E27FC236}">
                <a16:creationId xmlns:a16="http://schemas.microsoft.com/office/drawing/2014/main" id="{07606764-DA0D-455F-8CB8-7A33394A7F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3200401"/>
            <a:ext cx="41148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79FE7CA-BA20-4259-865D-CB9E0CDBA761}"/>
              </a:ext>
            </a:extLst>
          </p:cNvPr>
          <p:cNvSpPr>
            <a:spLocks noGrp="1"/>
          </p:cNvSpPr>
          <p:nvPr>
            <p:ph type="title"/>
          </p:nvPr>
        </p:nvSpPr>
        <p:spPr/>
        <p:txBody>
          <a:bodyPr/>
          <a:lstStyle/>
          <a:p>
            <a:r>
              <a:rPr lang="en-US" altLang="pt-BR" dirty="0" err="1"/>
              <a:t>Ganho</a:t>
            </a:r>
            <a:r>
              <a:rPr lang="en-US" altLang="pt-BR" dirty="0"/>
              <a:t> do amp-op </a:t>
            </a:r>
            <a:r>
              <a:rPr lang="en-US" altLang="pt-BR" dirty="0" err="1"/>
              <a:t>inversor</a:t>
            </a:r>
            <a:endParaRPr lang="pt-B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B5EC-A467-4BAD-86F2-9195C61EE7E4}"/>
              </a:ext>
            </a:extLst>
          </p:cNvPr>
          <p:cNvSpPr>
            <a:spLocks noGrp="1"/>
          </p:cNvSpPr>
          <p:nvPr>
            <p:ph type="title"/>
          </p:nvPr>
        </p:nvSpPr>
        <p:spPr/>
        <p:txBody>
          <a:bodyPr/>
          <a:lstStyle/>
          <a:p>
            <a:r>
              <a:rPr lang="en-US" altLang="pt-BR" dirty="0"/>
              <a:t>Terra virtual</a:t>
            </a:r>
            <a:endParaRPr lang="pt-BR" dirty="0"/>
          </a:p>
        </p:txBody>
      </p:sp>
      <p:sp>
        <p:nvSpPr>
          <p:cNvPr id="20483" name="Text Box 12">
            <a:extLst>
              <a:ext uri="{FF2B5EF4-FFF2-40B4-BE49-F238E27FC236}">
                <a16:creationId xmlns:a16="http://schemas.microsoft.com/office/drawing/2014/main" id="{E6A25F8D-70EB-4680-A6A5-6492CCBCFDB5}"/>
              </a:ext>
            </a:extLst>
          </p:cNvPr>
          <p:cNvSpPr txBox="1">
            <a:spLocks noChangeArrowheads="1"/>
          </p:cNvSpPr>
          <p:nvPr/>
        </p:nvSpPr>
        <p:spPr bwMode="auto">
          <a:xfrm>
            <a:off x="1752600" y="1981200"/>
            <a:ext cx="449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a:latin typeface="Times New Roman" panose="02020603050405020304" pitchFamily="18" charset="0"/>
                <a:cs typeface="Times New Roman" panose="02020603050405020304" pitchFamily="18" charset="0"/>
              </a:rPr>
              <a:t>Terra virtual:</a:t>
            </a:r>
            <a:r>
              <a:rPr lang="en-US" altLang="en-US" sz="2400">
                <a:latin typeface="Times New Roman" panose="02020603050405020304" pitchFamily="18" charset="0"/>
                <a:cs typeface="Times New Roman" panose="02020603050405020304" pitchFamily="18" charset="0"/>
              </a:rPr>
              <a:t>  um termo utilizado para descrever  a condição na qual </a:t>
            </a:r>
            <a:r>
              <a:rPr lang="en-US" altLang="en-US" sz="2400" i="1">
                <a:latin typeface="Times New Roman" panose="02020603050405020304" pitchFamily="18" charset="0"/>
                <a:cs typeface="Times New Roman" panose="02020603050405020304" pitchFamily="18" charset="0"/>
              </a:rPr>
              <a:t>V</a:t>
            </a:r>
            <a:r>
              <a:rPr lang="en-US" altLang="en-US" sz="2400" i="1" baseline="-25000">
                <a:latin typeface="Times New Roman" panose="02020603050405020304" pitchFamily="18" charset="0"/>
                <a:cs typeface="Times New Roman" panose="02020603050405020304" pitchFamily="18" charset="0"/>
              </a:rPr>
              <a:t>i</a:t>
            </a:r>
            <a:r>
              <a:rPr lang="en-US" altLang="en-US" sz="2400" i="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anose="05050102010706020507" pitchFamily="18" charset="2"/>
              </a:rPr>
              <a:t> 0 V (na entrada inversora) quando a entrada não inversora está aterrada.</a:t>
            </a:r>
          </a:p>
        </p:txBody>
      </p:sp>
      <p:sp>
        <p:nvSpPr>
          <p:cNvPr id="20484" name="Rectangle 1">
            <a:extLst>
              <a:ext uri="{FF2B5EF4-FFF2-40B4-BE49-F238E27FC236}">
                <a16:creationId xmlns:a16="http://schemas.microsoft.com/office/drawing/2014/main" id="{EDD7C1A3-6EBF-4331-8930-7C6874DDDAFF}"/>
              </a:ext>
            </a:extLst>
          </p:cNvPr>
          <p:cNvSpPr>
            <a:spLocks noChangeArrowheads="1"/>
          </p:cNvSpPr>
          <p:nvPr/>
        </p:nvSpPr>
        <p:spPr bwMode="auto">
          <a:xfrm>
            <a:off x="1752600" y="4127501"/>
            <a:ext cx="464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O amp-op </a:t>
            </a:r>
            <a:r>
              <a:rPr lang="en-US" altLang="en-US" sz="2400" dirty="0" err="1">
                <a:latin typeface="Times New Roman" panose="02020603050405020304" pitchFamily="18" charset="0"/>
                <a:cs typeface="Times New Roman" panose="02020603050405020304" pitchFamily="18" charset="0"/>
              </a:rPr>
              <a:t>tem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uma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impedância</a:t>
            </a:r>
            <a:r>
              <a:rPr lang="en-US" altLang="en-US" sz="2400" dirty="0">
                <a:latin typeface="Times New Roman" panose="02020603050405020304" pitchFamily="18" charset="0"/>
                <a:cs typeface="Times New Roman" panose="02020603050405020304" pitchFamily="18" charset="0"/>
              </a:rPr>
              <a:t> de entrada </a:t>
            </a:r>
            <a:r>
              <a:rPr lang="en-US" altLang="en-US" sz="2400" dirty="0" err="1">
                <a:latin typeface="Times New Roman" panose="02020603050405020304" pitchFamily="18" charset="0"/>
                <a:cs typeface="Times New Roman" panose="02020603050405020304" pitchFamily="18" charset="0"/>
              </a:rPr>
              <a:t>tão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alta</a:t>
            </a:r>
            <a:r>
              <a:rPr lang="en-US" altLang="en-US" sz="2400" dirty="0">
                <a:latin typeface="Times New Roman" panose="02020603050405020304" pitchFamily="18" charset="0"/>
                <a:cs typeface="Times New Roman" panose="02020603050405020304" pitchFamily="18" charset="0"/>
              </a:rPr>
              <a:t> que </a:t>
            </a:r>
            <a:r>
              <a:rPr lang="en-US" altLang="en-US" sz="2400" dirty="0" err="1">
                <a:latin typeface="Times New Roman" panose="02020603050405020304" pitchFamily="18" charset="0"/>
                <a:cs typeface="Times New Roman" panose="02020603050405020304" pitchFamily="18" charset="0"/>
              </a:rPr>
              <a:t>mesmo</a:t>
            </a:r>
            <a:r>
              <a:rPr lang="en-US" altLang="en-US" sz="2400" dirty="0">
                <a:latin typeface="Times New Roman" panose="02020603050405020304" pitchFamily="18" charset="0"/>
                <a:cs typeface="Times New Roman" panose="02020603050405020304" pitchFamily="18" charset="0"/>
              </a:rPr>
              <a:t> com um </a:t>
            </a:r>
            <a:r>
              <a:rPr lang="en-US" altLang="en-US" sz="2400" dirty="0" err="1">
                <a:latin typeface="Times New Roman" panose="02020603050405020304" pitchFamily="18" charset="0"/>
                <a:cs typeface="Times New Roman" panose="02020603050405020304" pitchFamily="18" charset="0"/>
              </a:rPr>
              <a:t>ganho</a:t>
            </a:r>
            <a:r>
              <a:rPr lang="en-US" altLang="en-US" sz="2400" dirty="0">
                <a:latin typeface="Times New Roman" panose="02020603050405020304" pitchFamily="18" charset="0"/>
                <a:cs typeface="Times New Roman" panose="02020603050405020304" pitchFamily="18" charset="0"/>
              </a:rPr>
              <a:t> alto </a:t>
            </a:r>
            <a:r>
              <a:rPr lang="en-US" altLang="en-US" sz="2400" dirty="0" err="1">
                <a:latin typeface="Times New Roman" panose="02020603050405020304" pitchFamily="18" charset="0"/>
                <a:cs typeface="Times New Roman" panose="02020603050405020304" pitchFamily="18" charset="0"/>
              </a:rPr>
              <a:t>não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corrente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longo</a:t>
            </a:r>
            <a:r>
              <a:rPr lang="en-US" altLang="en-US" sz="2400" dirty="0">
                <a:latin typeface="Times New Roman" panose="02020603050405020304" pitchFamily="18" charset="0"/>
                <a:cs typeface="Times New Roman" panose="02020603050405020304" pitchFamily="18" charset="0"/>
              </a:rPr>
              <a:t> do </a:t>
            </a:r>
            <a:r>
              <a:rPr lang="en-US" altLang="en-US" sz="2400" dirty="0" err="1">
                <a:latin typeface="Times New Roman" panose="02020603050405020304" pitchFamily="18" charset="0"/>
                <a:cs typeface="Times New Roman" panose="02020603050405020304" pitchFamily="18" charset="0"/>
              </a:rPr>
              <a:t>plugue</a:t>
            </a:r>
            <a:r>
              <a:rPr lang="en-US" altLang="en-US" sz="2400" dirty="0">
                <a:latin typeface="Times New Roman" panose="02020603050405020304" pitchFamily="18" charset="0"/>
                <a:cs typeface="Times New Roman" panose="02020603050405020304" pitchFamily="18" charset="0"/>
              </a:rPr>
              <a:t> de entrada </a:t>
            </a:r>
            <a:r>
              <a:rPr lang="en-US" altLang="en-US" sz="2400" dirty="0" err="1">
                <a:latin typeface="Times New Roman" panose="02020603050405020304" pitchFamily="18" charset="0"/>
                <a:cs typeface="Times New Roman" panose="02020603050405020304" pitchFamily="18" charset="0"/>
              </a:rPr>
              <a:t>inversora</a:t>
            </a:r>
            <a:r>
              <a:rPr lang="en-US" altLang="en-US" sz="2400" dirty="0">
                <a:latin typeface="Times New Roman" panose="02020603050405020304" pitchFamily="18" charset="0"/>
                <a:cs typeface="Times New Roman" panose="02020603050405020304" pitchFamily="18" charset="0"/>
              </a:rPr>
              <a:t>, por </a:t>
            </a:r>
            <a:r>
              <a:rPr lang="en-US" altLang="en-US" sz="2400" dirty="0" err="1">
                <a:latin typeface="Times New Roman" panose="02020603050405020304" pitchFamily="18" charset="0"/>
                <a:cs typeface="Times New Roman" panose="02020603050405020304" pitchFamily="18" charset="0"/>
              </a:rPr>
              <a:t>essa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razão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toda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corrente</a:t>
            </a:r>
            <a:r>
              <a:rPr lang="en-US" altLang="en-US" sz="2400" dirty="0">
                <a:latin typeface="Times New Roman" panose="02020603050405020304" pitchFamily="18" charset="0"/>
                <a:cs typeface="Times New Roman" panose="02020603050405020304" pitchFamily="18" charset="0"/>
              </a:rPr>
              <a:t> de entrada </a:t>
            </a:r>
            <a:r>
              <a:rPr lang="en-US" altLang="en-US" sz="2400" dirty="0" err="1">
                <a:latin typeface="Times New Roman" panose="02020603050405020304" pitchFamily="18" charset="0"/>
                <a:cs typeface="Times New Roman" panose="02020603050405020304" pitchFamily="18" charset="0"/>
              </a:rPr>
              <a:t>passa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pelo</a:t>
            </a:r>
            <a:r>
              <a:rPr lang="en-US" altLang="pt-BR" sz="2400" dirty="0">
                <a:latin typeface="Times New Roman" panose="02020603050405020304" pitchFamily="18" charset="0"/>
                <a:cs typeface="Times New Roman" panose="02020603050405020304" pitchFamily="18" charset="0"/>
              </a:rPr>
              <a:t> </a:t>
            </a:r>
            <a:r>
              <a:rPr lang="en-US" altLang="pt-BR" sz="2400" i="1" dirty="0">
                <a:latin typeface="Times New Roman" panose="02020603050405020304" pitchFamily="18" charset="0"/>
                <a:cs typeface="Times New Roman" panose="02020603050405020304" pitchFamily="18" charset="0"/>
              </a:rPr>
              <a:t>R</a:t>
            </a:r>
            <a:r>
              <a:rPr lang="en-US" altLang="pt-BR" sz="2400" i="1" baseline="-25000" dirty="0">
                <a:latin typeface="Times New Roman" panose="02020603050405020304" pitchFamily="18" charset="0"/>
                <a:cs typeface="Times New Roman" panose="02020603050405020304" pitchFamily="18" charset="0"/>
              </a:rPr>
              <a:t>f</a:t>
            </a:r>
            <a:r>
              <a:rPr lang="en-US" altLang="pt-BR"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endParaRPr lang="en-US" altLang="pt-BR" sz="2400" dirty="0">
              <a:latin typeface="Times New Roman" panose="02020603050405020304" pitchFamily="18" charset="0"/>
              <a:cs typeface="Times New Roman" panose="02020603050405020304" pitchFamily="18" charset="0"/>
            </a:endParaRPr>
          </a:p>
        </p:txBody>
      </p:sp>
      <p:pic>
        <p:nvPicPr>
          <p:cNvPr id="20485" name="Picture 9" descr="fg10_03300.jpg">
            <a:extLst>
              <a:ext uri="{FF2B5EF4-FFF2-40B4-BE49-F238E27FC236}">
                <a16:creationId xmlns:a16="http://schemas.microsoft.com/office/drawing/2014/main" id="{A364EB04-E5CF-4EC5-AE98-7C389657C2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7314" y="4117976"/>
            <a:ext cx="3925887" cy="220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486" name="Picture 7">
            <a:extLst>
              <a:ext uri="{FF2B5EF4-FFF2-40B4-BE49-F238E27FC236}">
                <a16:creationId xmlns:a16="http://schemas.microsoft.com/office/drawing/2014/main" id="{108DF930-CFFF-4EAA-B574-C4393D4A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133600"/>
            <a:ext cx="39624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0E327-3A0E-43EC-9A4C-3B7CCBC242C1}"/>
              </a:ext>
            </a:extLst>
          </p:cNvPr>
          <p:cNvSpPr>
            <a:spLocks noGrp="1"/>
          </p:cNvSpPr>
          <p:nvPr>
            <p:ph idx="1"/>
          </p:nvPr>
        </p:nvSpPr>
        <p:spPr/>
        <p:txBody>
          <a:bodyPr>
            <a:normAutofit/>
          </a:bodyPr>
          <a:lstStyle/>
          <a:p>
            <a:r>
              <a:rPr lang="en-US" altLang="en-US" sz="2800" b="1" dirty="0" err="1">
                <a:latin typeface="Times New Roman" panose="02020603050405020304" pitchFamily="18" charset="0"/>
                <a:cs typeface="Times New Roman" panose="02020603050405020304" pitchFamily="18" charset="0"/>
              </a:rPr>
              <a:t>Amplificador</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inversor</a:t>
            </a:r>
            <a:endParaRPr lang="en-US" altLang="en-US" sz="2800" b="1" dirty="0">
              <a:latin typeface="Times New Roman" panose="02020603050405020304" pitchFamily="18" charset="0"/>
              <a:cs typeface="Times New Roman" panose="02020603050405020304" pitchFamily="18" charset="0"/>
            </a:endParaRPr>
          </a:p>
          <a:p>
            <a:r>
              <a:rPr lang="en-US" altLang="en-US" sz="2800" b="1" dirty="0" err="1">
                <a:latin typeface="Times New Roman" panose="02020603050405020304" pitchFamily="18" charset="0"/>
                <a:cs typeface="Times New Roman" panose="02020603050405020304" pitchFamily="18" charset="0"/>
              </a:rPr>
              <a:t>Amplificador</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não</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inversor</a:t>
            </a:r>
            <a:endParaRPr lang="en-US" altLang="en-US" sz="2800" b="1" dirty="0">
              <a:latin typeface="Times New Roman" panose="02020603050405020304" pitchFamily="18" charset="0"/>
              <a:cs typeface="Times New Roman" panose="02020603050405020304" pitchFamily="18" charset="0"/>
            </a:endParaRPr>
          </a:p>
          <a:p>
            <a:r>
              <a:rPr lang="en-US" altLang="en-US" sz="2800" b="1" dirty="0" err="1">
                <a:latin typeface="Times New Roman" panose="02020603050405020304" pitchFamily="18" charset="0"/>
                <a:cs typeface="Times New Roman" panose="02020603050405020304" pitchFamily="18" charset="0"/>
              </a:rPr>
              <a:t>Seguidor</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unitário</a:t>
            </a:r>
            <a:endParaRPr lang="en-US" altLang="en-US" sz="2800" b="1" dirty="0">
              <a:latin typeface="Times New Roman" panose="02020603050405020304" pitchFamily="18" charset="0"/>
              <a:cs typeface="Times New Roman" panose="02020603050405020304" pitchFamily="18" charset="0"/>
            </a:endParaRPr>
          </a:p>
          <a:p>
            <a:r>
              <a:rPr lang="en-US" altLang="en-US" sz="2800" b="1" dirty="0" err="1">
                <a:latin typeface="Times New Roman" panose="02020603050405020304" pitchFamily="18" charset="0"/>
                <a:cs typeface="Times New Roman" panose="02020603050405020304" pitchFamily="18" charset="0"/>
              </a:rPr>
              <a:t>Amplificador</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somador</a:t>
            </a:r>
            <a:endParaRPr lang="en-US" altLang="en-US" sz="2800" b="1" dirty="0">
              <a:latin typeface="Times New Roman" panose="02020603050405020304" pitchFamily="18" charset="0"/>
              <a:cs typeface="Times New Roman" panose="02020603050405020304" pitchFamily="18" charset="0"/>
            </a:endParaRPr>
          </a:p>
          <a:p>
            <a:r>
              <a:rPr lang="en-US" altLang="en-US" sz="2800" b="1" dirty="0" err="1">
                <a:latin typeface="Times New Roman" panose="02020603050405020304" pitchFamily="18" charset="0"/>
                <a:cs typeface="Times New Roman" panose="02020603050405020304" pitchFamily="18" charset="0"/>
              </a:rPr>
              <a:t>Integrador</a:t>
            </a:r>
            <a:endParaRPr lang="en-US" altLang="en-US" sz="2800" b="1" dirty="0">
              <a:latin typeface="Times New Roman" panose="02020603050405020304" pitchFamily="18" charset="0"/>
              <a:cs typeface="Times New Roman" panose="02020603050405020304" pitchFamily="18" charset="0"/>
            </a:endParaRPr>
          </a:p>
          <a:p>
            <a:r>
              <a:rPr lang="en-US" altLang="en-US" sz="2800" b="1" dirty="0" err="1">
                <a:latin typeface="Times New Roman" panose="02020603050405020304" pitchFamily="18" charset="0"/>
                <a:cs typeface="Times New Roman" panose="02020603050405020304" pitchFamily="18" charset="0"/>
              </a:rPr>
              <a:t>Diferenciador</a:t>
            </a:r>
            <a:endParaRPr lang="en-US" altLang="en-US" sz="2800" b="1" dirty="0">
              <a:latin typeface="Times New Roman" panose="02020603050405020304" pitchFamily="18" charset="0"/>
              <a:cs typeface="Times New Roman" panose="02020603050405020304" pitchFamily="18" charset="0"/>
            </a:endParaRPr>
          </a:p>
          <a:p>
            <a:endParaRPr lang="pt-BR" dirty="0"/>
          </a:p>
        </p:txBody>
      </p:sp>
      <p:sp>
        <p:nvSpPr>
          <p:cNvPr id="2" name="Title 1">
            <a:extLst>
              <a:ext uri="{FF2B5EF4-FFF2-40B4-BE49-F238E27FC236}">
                <a16:creationId xmlns:a16="http://schemas.microsoft.com/office/drawing/2014/main" id="{3D385EE0-B24E-4250-8117-EBA81E9679B9}"/>
              </a:ext>
            </a:extLst>
          </p:cNvPr>
          <p:cNvSpPr>
            <a:spLocks noGrp="1"/>
          </p:cNvSpPr>
          <p:nvPr>
            <p:ph type="title"/>
          </p:nvPr>
        </p:nvSpPr>
        <p:spPr/>
        <p:txBody>
          <a:bodyPr/>
          <a:lstStyle/>
          <a:p>
            <a:r>
              <a:rPr lang="en-US" altLang="pt-BR" dirty="0" err="1"/>
              <a:t>Circuitos</a:t>
            </a:r>
            <a:r>
              <a:rPr lang="en-US" altLang="pt-BR" dirty="0"/>
              <a:t> com amp-op </a:t>
            </a:r>
            <a:r>
              <a:rPr lang="en-US" altLang="pt-BR" dirty="0" err="1"/>
              <a:t>comuns</a:t>
            </a:r>
            <a:endParaRPr lang="pt-BR" dirty="0"/>
          </a:p>
        </p:txBody>
      </p:sp>
      <p:pic>
        <p:nvPicPr>
          <p:cNvPr id="20482" name="Picture 2" descr="Resultado de imagem para exercÃ­cio ampop inversor">
            <a:extLst>
              <a:ext uri="{FF2B5EF4-FFF2-40B4-BE49-F238E27FC236}">
                <a16:creationId xmlns:a16="http://schemas.microsoft.com/office/drawing/2014/main" id="{A3B2EBFF-F3B8-45B1-85F1-222674DA7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567" y="3231087"/>
            <a:ext cx="7091517" cy="3509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3" name="Group 15">
            <a:extLst>
              <a:ext uri="{FF2B5EF4-FFF2-40B4-BE49-F238E27FC236}">
                <a16:creationId xmlns:a16="http://schemas.microsoft.com/office/drawing/2014/main" id="{85C672AA-2D6C-4E71-B51D-E9057573C16B}"/>
              </a:ext>
            </a:extLst>
          </p:cNvPr>
          <p:cNvGrpSpPr>
            <a:grpSpLocks/>
          </p:cNvGrpSpPr>
          <p:nvPr/>
        </p:nvGrpSpPr>
        <p:grpSpPr bwMode="auto">
          <a:xfrm>
            <a:off x="2079301" y="2466975"/>
            <a:ext cx="1981200" cy="838200"/>
            <a:chOff x="1104" y="1536"/>
            <a:chExt cx="1248" cy="528"/>
          </a:xfrm>
          <a:noFill/>
        </p:grpSpPr>
        <p:sp>
          <p:nvSpPr>
            <p:cNvPr id="2060" name="AutoShape 13">
              <a:extLst>
                <a:ext uri="{FF2B5EF4-FFF2-40B4-BE49-F238E27FC236}">
                  <a16:creationId xmlns:a16="http://schemas.microsoft.com/office/drawing/2014/main" id="{27CAA54A-6297-413A-8CD9-02609F97D479}"/>
                </a:ext>
              </a:extLst>
            </p:cNvPr>
            <p:cNvSpPr>
              <a:spLocks noChangeArrowheads="1"/>
            </p:cNvSpPr>
            <p:nvPr/>
          </p:nvSpPr>
          <p:spPr bwMode="auto">
            <a:xfrm>
              <a:off x="1104" y="1536"/>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1" name="Object 11">
              <a:extLst>
                <a:ext uri="{FF2B5EF4-FFF2-40B4-BE49-F238E27FC236}">
                  <a16:creationId xmlns:a16="http://schemas.microsoft.com/office/drawing/2014/main" id="{52844764-DCF4-4686-AB87-A7DED601CE41}"/>
                </a:ext>
              </a:extLst>
            </p:cNvPr>
            <p:cNvGraphicFramePr>
              <a:graphicFrameLocks noChangeAspect="1"/>
            </p:cNvGraphicFramePr>
            <p:nvPr/>
          </p:nvGraphicFramePr>
          <p:xfrm>
            <a:off x="1300" y="1568"/>
            <a:ext cx="856" cy="464"/>
          </p:xfrm>
          <a:graphic>
            <a:graphicData uri="http://schemas.openxmlformats.org/presentationml/2006/ole">
              <mc:AlternateContent xmlns:mc="http://schemas.openxmlformats.org/markup-compatibility/2006">
                <mc:Choice xmlns:v="urn:schemas-microsoft-com:vml" Requires="v">
                  <p:oleObj spid="_x0000_s2075" name="Equation" r:id="rId3" imgW="787400" imgH="431800" progId="Equation.3">
                    <p:embed/>
                  </p:oleObj>
                </mc:Choice>
                <mc:Fallback>
                  <p:oleObj name="Equation" r:id="rId3" imgW="787400" imgH="431800" progId="Equation.3">
                    <p:embed/>
                    <p:pic>
                      <p:nvPicPr>
                        <p:cNvPr id="2051" name="Object 11">
                          <a:extLst>
                            <a:ext uri="{FF2B5EF4-FFF2-40B4-BE49-F238E27FC236}">
                              <a16:creationId xmlns:a16="http://schemas.microsoft.com/office/drawing/2014/main" id="{52844764-DCF4-4686-AB87-A7DED601C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1568"/>
                          <a:ext cx="85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4" name="Text Box 14">
            <a:extLst>
              <a:ext uri="{FF2B5EF4-FFF2-40B4-BE49-F238E27FC236}">
                <a16:creationId xmlns:a16="http://schemas.microsoft.com/office/drawing/2014/main" id="{EC20B57B-4104-4836-82BD-AE233FE82054}"/>
              </a:ext>
            </a:extLst>
          </p:cNvPr>
          <p:cNvSpPr txBox="1">
            <a:spLocks noChangeArrowheads="1"/>
          </p:cNvSpPr>
          <p:nvPr/>
        </p:nvSpPr>
        <p:spPr bwMode="auto">
          <a:xfrm>
            <a:off x="1250626" y="1976438"/>
            <a:ext cx="3333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a:latin typeface="Times New Roman" panose="02020603050405020304" pitchFamily="18" charset="0"/>
                <a:cs typeface="Times New Roman" panose="02020603050405020304" pitchFamily="18" charset="0"/>
              </a:rPr>
              <a:t>Amplificador inversor</a:t>
            </a:r>
          </a:p>
        </p:txBody>
      </p:sp>
      <p:pic>
        <p:nvPicPr>
          <p:cNvPr id="2057" name="Picture 13">
            <a:extLst>
              <a:ext uri="{FF2B5EF4-FFF2-40B4-BE49-F238E27FC236}">
                <a16:creationId xmlns:a16="http://schemas.microsoft.com/office/drawing/2014/main" id="{370AB5C8-CE8F-47F6-A4E3-7DBF6939C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26" y="3657600"/>
            <a:ext cx="39624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inversor</a:t>
            </a:r>
            <a:endParaRPr lang="pt-B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3" name="Group 15">
            <a:extLst>
              <a:ext uri="{FF2B5EF4-FFF2-40B4-BE49-F238E27FC236}">
                <a16:creationId xmlns:a16="http://schemas.microsoft.com/office/drawing/2014/main" id="{85C672AA-2D6C-4E71-B51D-E9057573C16B}"/>
              </a:ext>
            </a:extLst>
          </p:cNvPr>
          <p:cNvGrpSpPr>
            <a:grpSpLocks/>
          </p:cNvGrpSpPr>
          <p:nvPr/>
        </p:nvGrpSpPr>
        <p:grpSpPr bwMode="auto">
          <a:xfrm>
            <a:off x="2079301" y="2466975"/>
            <a:ext cx="1981200" cy="838200"/>
            <a:chOff x="1104" y="1536"/>
            <a:chExt cx="1248" cy="528"/>
          </a:xfrm>
          <a:noFill/>
        </p:grpSpPr>
        <p:sp>
          <p:nvSpPr>
            <p:cNvPr id="2060" name="AutoShape 13">
              <a:extLst>
                <a:ext uri="{FF2B5EF4-FFF2-40B4-BE49-F238E27FC236}">
                  <a16:creationId xmlns:a16="http://schemas.microsoft.com/office/drawing/2014/main" id="{27CAA54A-6297-413A-8CD9-02609F97D479}"/>
                </a:ext>
              </a:extLst>
            </p:cNvPr>
            <p:cNvSpPr>
              <a:spLocks noChangeArrowheads="1"/>
            </p:cNvSpPr>
            <p:nvPr/>
          </p:nvSpPr>
          <p:spPr bwMode="auto">
            <a:xfrm>
              <a:off x="1104" y="1536"/>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1" name="Object 11">
              <a:extLst>
                <a:ext uri="{FF2B5EF4-FFF2-40B4-BE49-F238E27FC236}">
                  <a16:creationId xmlns:a16="http://schemas.microsoft.com/office/drawing/2014/main" id="{52844764-DCF4-4686-AB87-A7DED601CE41}"/>
                </a:ext>
              </a:extLst>
            </p:cNvPr>
            <p:cNvGraphicFramePr>
              <a:graphicFrameLocks noChangeAspect="1"/>
            </p:cNvGraphicFramePr>
            <p:nvPr/>
          </p:nvGraphicFramePr>
          <p:xfrm>
            <a:off x="1300" y="1568"/>
            <a:ext cx="856" cy="464"/>
          </p:xfrm>
          <a:graphic>
            <a:graphicData uri="http://schemas.openxmlformats.org/presentationml/2006/ole">
              <mc:AlternateContent xmlns:mc="http://schemas.openxmlformats.org/markup-compatibility/2006">
                <mc:Choice xmlns:v="urn:schemas-microsoft-com:vml" Requires="v">
                  <p:oleObj spid="_x0000_s5146" name="Equation" r:id="rId3" imgW="787400" imgH="431800" progId="Equation.3">
                    <p:embed/>
                  </p:oleObj>
                </mc:Choice>
                <mc:Fallback>
                  <p:oleObj name="Equation" r:id="rId3" imgW="787400" imgH="431800" progId="Equation.3">
                    <p:embed/>
                    <p:pic>
                      <p:nvPicPr>
                        <p:cNvPr id="2051" name="Object 11">
                          <a:extLst>
                            <a:ext uri="{FF2B5EF4-FFF2-40B4-BE49-F238E27FC236}">
                              <a16:creationId xmlns:a16="http://schemas.microsoft.com/office/drawing/2014/main" id="{52844764-DCF4-4686-AB87-A7DED601C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1568"/>
                          <a:ext cx="85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4" name="Text Box 14">
            <a:extLst>
              <a:ext uri="{FF2B5EF4-FFF2-40B4-BE49-F238E27FC236}">
                <a16:creationId xmlns:a16="http://schemas.microsoft.com/office/drawing/2014/main" id="{EC20B57B-4104-4836-82BD-AE233FE82054}"/>
              </a:ext>
            </a:extLst>
          </p:cNvPr>
          <p:cNvSpPr txBox="1">
            <a:spLocks noChangeArrowheads="1"/>
          </p:cNvSpPr>
          <p:nvPr/>
        </p:nvSpPr>
        <p:spPr bwMode="auto">
          <a:xfrm>
            <a:off x="1250626" y="1976438"/>
            <a:ext cx="3333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a:latin typeface="Times New Roman" panose="02020603050405020304" pitchFamily="18" charset="0"/>
                <a:cs typeface="Times New Roman" panose="02020603050405020304" pitchFamily="18" charset="0"/>
              </a:rPr>
              <a:t>Amplificador inversor</a:t>
            </a:r>
          </a:p>
        </p:txBody>
      </p:sp>
      <p:pic>
        <p:nvPicPr>
          <p:cNvPr id="2057" name="Picture 13">
            <a:extLst>
              <a:ext uri="{FF2B5EF4-FFF2-40B4-BE49-F238E27FC236}">
                <a16:creationId xmlns:a16="http://schemas.microsoft.com/office/drawing/2014/main" id="{370AB5C8-CE8F-47F6-A4E3-7DBF6939C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26" y="3657600"/>
            <a:ext cx="39624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inversor</a:t>
            </a:r>
            <a:endParaRPr lang="pt-BR" dirty="0"/>
          </a:p>
        </p:txBody>
      </p:sp>
      <p:sp>
        <p:nvSpPr>
          <p:cNvPr id="5" name="Content Placeholder 4">
            <a:extLst>
              <a:ext uri="{FF2B5EF4-FFF2-40B4-BE49-F238E27FC236}">
                <a16:creationId xmlns:a16="http://schemas.microsoft.com/office/drawing/2014/main" id="{892B0A37-F4F7-40D6-B368-3872F499A01A}"/>
              </a:ext>
            </a:extLst>
          </p:cNvPr>
          <p:cNvSpPr>
            <a:spLocks noGrp="1"/>
          </p:cNvSpPr>
          <p:nvPr>
            <p:ph sz="half" idx="2"/>
          </p:nvPr>
        </p:nvSpPr>
        <p:spPr>
          <a:xfrm>
            <a:off x="4895526" y="1825625"/>
            <a:ext cx="6803138" cy="4351338"/>
          </a:xfrm>
        </p:spPr>
        <p:txBody>
          <a:bodyPr>
            <a:normAutofit/>
          </a:bodyPr>
          <a:lstStyle/>
          <a:p>
            <a:r>
              <a:rPr lang="pt-BR" sz="2400" dirty="0"/>
              <a:t>Configuração muito utilizada para ganhos constantes</a:t>
            </a:r>
          </a:p>
          <a:p>
            <a:r>
              <a:rPr lang="pt-BR" sz="2400" dirty="0"/>
              <a:t>Saída invertida em relação à entrada</a:t>
            </a:r>
          </a:p>
        </p:txBody>
      </p:sp>
    </p:spTree>
    <p:extLst>
      <p:ext uri="{BB962C8B-B14F-4D97-AF65-F5344CB8AC3E}">
        <p14:creationId xmlns:p14="http://schemas.microsoft.com/office/powerpoint/2010/main" val="7279612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3" name="Group 15">
            <a:extLst>
              <a:ext uri="{FF2B5EF4-FFF2-40B4-BE49-F238E27FC236}">
                <a16:creationId xmlns:a16="http://schemas.microsoft.com/office/drawing/2014/main" id="{85C672AA-2D6C-4E71-B51D-E9057573C16B}"/>
              </a:ext>
            </a:extLst>
          </p:cNvPr>
          <p:cNvGrpSpPr>
            <a:grpSpLocks/>
          </p:cNvGrpSpPr>
          <p:nvPr/>
        </p:nvGrpSpPr>
        <p:grpSpPr bwMode="auto">
          <a:xfrm>
            <a:off x="2079301" y="2466975"/>
            <a:ext cx="1981200" cy="838200"/>
            <a:chOff x="1104" y="1536"/>
            <a:chExt cx="1248" cy="528"/>
          </a:xfrm>
          <a:noFill/>
        </p:grpSpPr>
        <p:sp>
          <p:nvSpPr>
            <p:cNvPr id="2060" name="AutoShape 13">
              <a:extLst>
                <a:ext uri="{FF2B5EF4-FFF2-40B4-BE49-F238E27FC236}">
                  <a16:creationId xmlns:a16="http://schemas.microsoft.com/office/drawing/2014/main" id="{27CAA54A-6297-413A-8CD9-02609F97D479}"/>
                </a:ext>
              </a:extLst>
            </p:cNvPr>
            <p:cNvSpPr>
              <a:spLocks noChangeArrowheads="1"/>
            </p:cNvSpPr>
            <p:nvPr/>
          </p:nvSpPr>
          <p:spPr bwMode="auto">
            <a:xfrm>
              <a:off x="1104" y="1536"/>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1" name="Object 11">
              <a:extLst>
                <a:ext uri="{FF2B5EF4-FFF2-40B4-BE49-F238E27FC236}">
                  <a16:creationId xmlns:a16="http://schemas.microsoft.com/office/drawing/2014/main" id="{52844764-DCF4-4686-AB87-A7DED601CE41}"/>
                </a:ext>
              </a:extLst>
            </p:cNvPr>
            <p:cNvGraphicFramePr>
              <a:graphicFrameLocks noChangeAspect="1"/>
            </p:cNvGraphicFramePr>
            <p:nvPr/>
          </p:nvGraphicFramePr>
          <p:xfrm>
            <a:off x="1300" y="1568"/>
            <a:ext cx="856" cy="464"/>
          </p:xfrm>
          <a:graphic>
            <a:graphicData uri="http://schemas.openxmlformats.org/presentationml/2006/ole">
              <mc:AlternateContent xmlns:mc="http://schemas.openxmlformats.org/markup-compatibility/2006">
                <mc:Choice xmlns:v="urn:schemas-microsoft-com:vml" Requires="v">
                  <p:oleObj spid="_x0000_s6171" name="Equation" r:id="rId3" imgW="787400" imgH="431800" progId="Equation.3">
                    <p:embed/>
                  </p:oleObj>
                </mc:Choice>
                <mc:Fallback>
                  <p:oleObj name="Equation" r:id="rId3" imgW="787400" imgH="431800" progId="Equation.3">
                    <p:embed/>
                    <p:pic>
                      <p:nvPicPr>
                        <p:cNvPr id="2051" name="Object 11">
                          <a:extLst>
                            <a:ext uri="{FF2B5EF4-FFF2-40B4-BE49-F238E27FC236}">
                              <a16:creationId xmlns:a16="http://schemas.microsoft.com/office/drawing/2014/main" id="{52844764-DCF4-4686-AB87-A7DED601C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1568"/>
                          <a:ext cx="85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4" name="Text Box 14">
            <a:extLst>
              <a:ext uri="{FF2B5EF4-FFF2-40B4-BE49-F238E27FC236}">
                <a16:creationId xmlns:a16="http://schemas.microsoft.com/office/drawing/2014/main" id="{EC20B57B-4104-4836-82BD-AE233FE82054}"/>
              </a:ext>
            </a:extLst>
          </p:cNvPr>
          <p:cNvSpPr txBox="1">
            <a:spLocks noChangeArrowheads="1"/>
          </p:cNvSpPr>
          <p:nvPr/>
        </p:nvSpPr>
        <p:spPr bwMode="auto">
          <a:xfrm>
            <a:off x="1250626" y="1976438"/>
            <a:ext cx="3333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a:latin typeface="Times New Roman" panose="02020603050405020304" pitchFamily="18" charset="0"/>
                <a:cs typeface="Times New Roman" panose="02020603050405020304" pitchFamily="18" charset="0"/>
              </a:rPr>
              <a:t>Amplificador inversor</a:t>
            </a:r>
          </a:p>
        </p:txBody>
      </p:sp>
      <p:pic>
        <p:nvPicPr>
          <p:cNvPr id="2057" name="Picture 13">
            <a:extLst>
              <a:ext uri="{FF2B5EF4-FFF2-40B4-BE49-F238E27FC236}">
                <a16:creationId xmlns:a16="http://schemas.microsoft.com/office/drawing/2014/main" id="{370AB5C8-CE8F-47F6-A4E3-7DBF6939C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26" y="3657600"/>
            <a:ext cx="39624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inversor</a:t>
            </a:r>
            <a:endParaRPr lang="pt-BR"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92B0A37-F4F7-40D6-B368-3872F499A01A}"/>
                  </a:ext>
                </a:extLst>
              </p:cNvPr>
              <p:cNvSpPr>
                <a:spLocks noGrp="1"/>
              </p:cNvSpPr>
              <p:nvPr>
                <p:ph sz="half" idx="2"/>
              </p:nvPr>
            </p:nvSpPr>
            <p:spPr>
              <a:xfrm>
                <a:off x="4895526" y="1825625"/>
                <a:ext cx="6803138" cy="4351338"/>
              </a:xfrm>
            </p:spPr>
            <p:txBody>
              <a:bodyPr>
                <a:normAutofit/>
              </a:bodyPr>
              <a:lstStyle/>
              <a:p>
                <a:pPr marL="0" indent="0">
                  <a:buNone/>
                </a:pPr>
                <a:r>
                  <a:rPr lang="pt-BR" sz="2400" dirty="0"/>
                  <a:t>Ex_10_5:</a:t>
                </a:r>
              </a:p>
              <a:p>
                <a:pPr marL="0" indent="0">
                  <a:buNone/>
                </a:pPr>
                <a:r>
                  <a:rPr lang="pt-BR" sz="2400" dirty="0"/>
                  <a:t>Se o circuito da figura ao lado tiver </a:t>
                </a:r>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𝑅</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=100</m:t>
                    </m:r>
                    <m:r>
                      <a:rPr lang="pt-BR" sz="2400" b="0" i="1" smtClean="0">
                        <a:latin typeface="Cambria Math" panose="02040503050406030204" pitchFamily="18" charset="0"/>
                      </a:rPr>
                      <m:t>𝑘</m:t>
                    </m:r>
                    <m:r>
                      <m:rPr>
                        <m:sty m:val="p"/>
                      </m:rPr>
                      <a:rPr lang="el-GR" sz="2400" b="0" i="1" smtClean="0">
                        <a:latin typeface="Cambria Math" panose="02040503050406030204" pitchFamily="18" charset="0"/>
                        <a:ea typeface="Cambria Math" panose="02040503050406030204" pitchFamily="18" charset="0"/>
                      </a:rPr>
                      <m:t>Ω</m:t>
                    </m:r>
                  </m:oMath>
                </a14:m>
                <a:r>
                  <a:rPr lang="pt-BR" sz="2400" dirty="0"/>
                  <a:t> e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𝑅</m:t>
                        </m:r>
                      </m:e>
                      <m:sub>
                        <m:r>
                          <a:rPr lang="pt-BR" sz="2400" b="0" i="1" smtClean="0">
                            <a:latin typeface="Cambria Math" panose="02040503050406030204" pitchFamily="18" charset="0"/>
                          </a:rPr>
                          <m:t>𝑓</m:t>
                        </m:r>
                      </m:sub>
                    </m:sSub>
                    <m:r>
                      <a:rPr lang="pt-BR" sz="2400" i="1">
                        <a:latin typeface="Cambria Math" panose="02040503050406030204" pitchFamily="18" charset="0"/>
                      </a:rPr>
                      <m:t>=</m:t>
                    </m:r>
                    <m:r>
                      <a:rPr lang="pt-BR" sz="2400" b="0" i="1" smtClean="0">
                        <a:latin typeface="Cambria Math" panose="02040503050406030204" pitchFamily="18" charset="0"/>
                      </a:rPr>
                      <m:t>5</m:t>
                    </m:r>
                    <m:r>
                      <a:rPr lang="pt-BR" sz="2400" i="1">
                        <a:latin typeface="Cambria Math" panose="02040503050406030204" pitchFamily="18" charset="0"/>
                      </a:rPr>
                      <m:t>00</m:t>
                    </m:r>
                    <m:r>
                      <a:rPr lang="pt-BR" sz="2400" i="1">
                        <a:latin typeface="Cambria Math" panose="02040503050406030204" pitchFamily="18" charset="0"/>
                      </a:rPr>
                      <m:t>𝑘</m:t>
                    </m:r>
                    <m:r>
                      <m:rPr>
                        <m:sty m:val="p"/>
                      </m:rPr>
                      <a:rPr lang="el-GR" sz="2400" i="1">
                        <a:latin typeface="Cambria Math" panose="02040503050406030204" pitchFamily="18" charset="0"/>
                        <a:ea typeface="Cambria Math" panose="02040503050406030204" pitchFamily="18" charset="0"/>
                      </a:rPr>
                      <m:t>Ω</m:t>
                    </m:r>
                  </m:oMath>
                </a14:m>
                <a:r>
                  <a:rPr lang="pt-BR" sz="2400" dirty="0"/>
                  <a:t>, qual a tensão de saída resultante para uma entrada de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𝑉</m:t>
                        </m:r>
                      </m:e>
                      <m:sub>
                        <m:r>
                          <a:rPr lang="pt-BR" sz="2400" i="1">
                            <a:latin typeface="Cambria Math" panose="02040503050406030204" pitchFamily="18" charset="0"/>
                          </a:rPr>
                          <m:t>1</m:t>
                        </m:r>
                      </m:sub>
                    </m:sSub>
                    <m:r>
                      <a:rPr lang="pt-BR" sz="2400" i="1">
                        <a:latin typeface="Cambria Math" panose="02040503050406030204" pitchFamily="18" charset="0"/>
                      </a:rPr>
                      <m:t>=</m:t>
                    </m:r>
                    <m:r>
                      <a:rPr lang="pt-BR" sz="2400" b="0" i="1" smtClean="0">
                        <a:latin typeface="Cambria Math" panose="02040503050406030204" pitchFamily="18" charset="0"/>
                      </a:rPr>
                      <m:t>2</m:t>
                    </m:r>
                    <m:r>
                      <a:rPr lang="pt-BR" sz="2400" b="0" i="1" smtClean="0">
                        <a:latin typeface="Cambria Math" panose="02040503050406030204" pitchFamily="18" charset="0"/>
                      </a:rPr>
                      <m:t>𝑉</m:t>
                    </m:r>
                    <m:r>
                      <a:rPr lang="pt-BR" sz="2400" b="0" i="1" smtClean="0">
                        <a:latin typeface="Cambria Math" panose="02040503050406030204" pitchFamily="18" charset="0"/>
                      </a:rPr>
                      <m:t>?</m:t>
                    </m:r>
                  </m:oMath>
                </a14:m>
                <a:endParaRPr lang="pt-BR" sz="2400" dirty="0"/>
              </a:p>
            </p:txBody>
          </p:sp>
        </mc:Choice>
        <mc:Fallback xmlns="">
          <p:sp>
            <p:nvSpPr>
              <p:cNvPr id="5" name="Content Placeholder 4">
                <a:extLst>
                  <a:ext uri="{FF2B5EF4-FFF2-40B4-BE49-F238E27FC236}">
                    <a16:creationId xmlns:a16="http://schemas.microsoft.com/office/drawing/2014/main" id="{892B0A37-F4F7-40D6-B368-3872F499A01A}"/>
                  </a:ext>
                </a:extLst>
              </p:cNvPr>
              <p:cNvSpPr>
                <a:spLocks noGrp="1" noRot="1" noChangeAspect="1" noMove="1" noResize="1" noEditPoints="1" noAdjustHandles="1" noChangeArrowheads="1" noChangeShapeType="1" noTextEdit="1"/>
              </p:cNvSpPr>
              <p:nvPr>
                <p:ph sz="half" idx="2"/>
              </p:nvPr>
            </p:nvSpPr>
            <p:spPr>
              <a:xfrm>
                <a:off x="4895526" y="1825625"/>
                <a:ext cx="6803138" cy="4351338"/>
              </a:xfrm>
              <a:blipFill>
                <a:blip r:embed="rId6"/>
                <a:stretch>
                  <a:fillRect l="-1344" t="-1961"/>
                </a:stretch>
              </a:blipFill>
            </p:spPr>
            <p:txBody>
              <a:bodyPr/>
              <a:lstStyle/>
              <a:p>
                <a:r>
                  <a:rPr lang="pt-BR">
                    <a:noFill/>
                  </a:rPr>
                  <a:t> </a:t>
                </a:r>
              </a:p>
            </p:txBody>
          </p:sp>
        </mc:Fallback>
      </mc:AlternateContent>
    </p:spTree>
    <p:extLst>
      <p:ext uri="{BB962C8B-B14F-4D97-AF65-F5344CB8AC3E}">
        <p14:creationId xmlns:p14="http://schemas.microsoft.com/office/powerpoint/2010/main" val="13723042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3" name="Group 15">
            <a:extLst>
              <a:ext uri="{FF2B5EF4-FFF2-40B4-BE49-F238E27FC236}">
                <a16:creationId xmlns:a16="http://schemas.microsoft.com/office/drawing/2014/main" id="{85C672AA-2D6C-4E71-B51D-E9057573C16B}"/>
              </a:ext>
            </a:extLst>
          </p:cNvPr>
          <p:cNvGrpSpPr>
            <a:grpSpLocks/>
          </p:cNvGrpSpPr>
          <p:nvPr/>
        </p:nvGrpSpPr>
        <p:grpSpPr bwMode="auto">
          <a:xfrm>
            <a:off x="2079301" y="2466975"/>
            <a:ext cx="1981200" cy="838200"/>
            <a:chOff x="1104" y="1536"/>
            <a:chExt cx="1248" cy="528"/>
          </a:xfrm>
          <a:noFill/>
        </p:grpSpPr>
        <p:sp>
          <p:nvSpPr>
            <p:cNvPr id="2060" name="AutoShape 13">
              <a:extLst>
                <a:ext uri="{FF2B5EF4-FFF2-40B4-BE49-F238E27FC236}">
                  <a16:creationId xmlns:a16="http://schemas.microsoft.com/office/drawing/2014/main" id="{27CAA54A-6297-413A-8CD9-02609F97D479}"/>
                </a:ext>
              </a:extLst>
            </p:cNvPr>
            <p:cNvSpPr>
              <a:spLocks noChangeArrowheads="1"/>
            </p:cNvSpPr>
            <p:nvPr/>
          </p:nvSpPr>
          <p:spPr bwMode="auto">
            <a:xfrm>
              <a:off x="1104" y="1536"/>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1" name="Object 11">
              <a:extLst>
                <a:ext uri="{FF2B5EF4-FFF2-40B4-BE49-F238E27FC236}">
                  <a16:creationId xmlns:a16="http://schemas.microsoft.com/office/drawing/2014/main" id="{52844764-DCF4-4686-AB87-A7DED601CE41}"/>
                </a:ext>
              </a:extLst>
            </p:cNvPr>
            <p:cNvGraphicFramePr>
              <a:graphicFrameLocks noChangeAspect="1"/>
            </p:cNvGraphicFramePr>
            <p:nvPr/>
          </p:nvGraphicFramePr>
          <p:xfrm>
            <a:off x="1300" y="1568"/>
            <a:ext cx="856" cy="464"/>
          </p:xfrm>
          <a:graphic>
            <a:graphicData uri="http://schemas.openxmlformats.org/presentationml/2006/ole">
              <mc:AlternateContent xmlns:mc="http://schemas.openxmlformats.org/markup-compatibility/2006">
                <mc:Choice xmlns:v="urn:schemas-microsoft-com:vml" Requires="v">
                  <p:oleObj spid="_x0000_s7195" name="Equation" r:id="rId3" imgW="787400" imgH="431800" progId="Equation.3">
                    <p:embed/>
                  </p:oleObj>
                </mc:Choice>
                <mc:Fallback>
                  <p:oleObj name="Equation" r:id="rId3" imgW="787400" imgH="431800" progId="Equation.3">
                    <p:embed/>
                    <p:pic>
                      <p:nvPicPr>
                        <p:cNvPr id="2051" name="Object 11">
                          <a:extLst>
                            <a:ext uri="{FF2B5EF4-FFF2-40B4-BE49-F238E27FC236}">
                              <a16:creationId xmlns:a16="http://schemas.microsoft.com/office/drawing/2014/main" id="{52844764-DCF4-4686-AB87-A7DED601C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1568"/>
                          <a:ext cx="85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54" name="Text Box 14">
            <a:extLst>
              <a:ext uri="{FF2B5EF4-FFF2-40B4-BE49-F238E27FC236}">
                <a16:creationId xmlns:a16="http://schemas.microsoft.com/office/drawing/2014/main" id="{EC20B57B-4104-4836-82BD-AE233FE82054}"/>
              </a:ext>
            </a:extLst>
          </p:cNvPr>
          <p:cNvSpPr txBox="1">
            <a:spLocks noChangeArrowheads="1"/>
          </p:cNvSpPr>
          <p:nvPr/>
        </p:nvSpPr>
        <p:spPr bwMode="auto">
          <a:xfrm>
            <a:off x="1250626" y="1976438"/>
            <a:ext cx="3333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a:latin typeface="Times New Roman" panose="02020603050405020304" pitchFamily="18" charset="0"/>
                <a:cs typeface="Times New Roman" panose="02020603050405020304" pitchFamily="18" charset="0"/>
              </a:rPr>
              <a:t>Amplificador inversor</a:t>
            </a:r>
          </a:p>
        </p:txBody>
      </p:sp>
      <p:pic>
        <p:nvPicPr>
          <p:cNvPr id="2057" name="Picture 13">
            <a:extLst>
              <a:ext uri="{FF2B5EF4-FFF2-40B4-BE49-F238E27FC236}">
                <a16:creationId xmlns:a16="http://schemas.microsoft.com/office/drawing/2014/main" id="{370AB5C8-CE8F-47F6-A4E3-7DBF6939C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26" y="3657600"/>
            <a:ext cx="39624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inversor</a:t>
            </a:r>
            <a:endParaRPr lang="pt-BR"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92B0A37-F4F7-40D6-B368-3872F499A01A}"/>
                  </a:ext>
                </a:extLst>
              </p:cNvPr>
              <p:cNvSpPr>
                <a:spLocks noGrp="1"/>
              </p:cNvSpPr>
              <p:nvPr>
                <p:ph sz="half" idx="2"/>
              </p:nvPr>
            </p:nvSpPr>
            <p:spPr>
              <a:xfrm>
                <a:off x="4895526" y="1825625"/>
                <a:ext cx="6803138" cy="4351338"/>
              </a:xfrm>
            </p:spPr>
            <p:txBody>
              <a:bodyPr>
                <a:normAutofit/>
              </a:bodyPr>
              <a:lstStyle/>
              <a:p>
                <a:pPr marL="0" indent="0">
                  <a:buNone/>
                </a:pPr>
                <a:r>
                  <a:rPr lang="pt-BR" sz="2400" dirty="0"/>
                  <a:t>Ex_10_5:</a:t>
                </a:r>
              </a:p>
              <a:p>
                <a:pPr marL="0" indent="0">
                  <a:buNone/>
                </a:pPr>
                <a:r>
                  <a:rPr lang="pt-BR" sz="2400" dirty="0"/>
                  <a:t>Se o circuito da figura ao lado tiver </a:t>
                </a:r>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𝑅</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=100</m:t>
                    </m:r>
                    <m:r>
                      <a:rPr lang="pt-BR" sz="2400" b="0" i="1" smtClean="0">
                        <a:latin typeface="Cambria Math" panose="02040503050406030204" pitchFamily="18" charset="0"/>
                      </a:rPr>
                      <m:t>𝑘</m:t>
                    </m:r>
                    <m:r>
                      <m:rPr>
                        <m:sty m:val="p"/>
                      </m:rPr>
                      <a:rPr lang="el-GR" sz="2400" b="0" i="1" smtClean="0">
                        <a:latin typeface="Cambria Math" panose="02040503050406030204" pitchFamily="18" charset="0"/>
                        <a:ea typeface="Cambria Math" panose="02040503050406030204" pitchFamily="18" charset="0"/>
                      </a:rPr>
                      <m:t>Ω</m:t>
                    </m:r>
                  </m:oMath>
                </a14:m>
                <a:r>
                  <a:rPr lang="pt-BR" sz="2400" dirty="0"/>
                  <a:t> e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𝑅</m:t>
                        </m:r>
                      </m:e>
                      <m:sub>
                        <m:r>
                          <a:rPr lang="pt-BR" sz="2400" b="0" i="1" smtClean="0">
                            <a:latin typeface="Cambria Math" panose="02040503050406030204" pitchFamily="18" charset="0"/>
                          </a:rPr>
                          <m:t>𝑓</m:t>
                        </m:r>
                      </m:sub>
                    </m:sSub>
                    <m:r>
                      <a:rPr lang="pt-BR" sz="2400" i="1">
                        <a:latin typeface="Cambria Math" panose="02040503050406030204" pitchFamily="18" charset="0"/>
                      </a:rPr>
                      <m:t>=</m:t>
                    </m:r>
                    <m:r>
                      <a:rPr lang="pt-BR" sz="2400" b="0" i="1" smtClean="0">
                        <a:latin typeface="Cambria Math" panose="02040503050406030204" pitchFamily="18" charset="0"/>
                      </a:rPr>
                      <m:t>5</m:t>
                    </m:r>
                    <m:r>
                      <a:rPr lang="pt-BR" sz="2400" i="1">
                        <a:latin typeface="Cambria Math" panose="02040503050406030204" pitchFamily="18" charset="0"/>
                      </a:rPr>
                      <m:t>00</m:t>
                    </m:r>
                    <m:r>
                      <a:rPr lang="pt-BR" sz="2400" i="1">
                        <a:latin typeface="Cambria Math" panose="02040503050406030204" pitchFamily="18" charset="0"/>
                      </a:rPr>
                      <m:t>𝑘</m:t>
                    </m:r>
                    <m:r>
                      <m:rPr>
                        <m:sty m:val="p"/>
                      </m:rPr>
                      <a:rPr lang="el-GR" sz="2400" i="1">
                        <a:latin typeface="Cambria Math" panose="02040503050406030204" pitchFamily="18" charset="0"/>
                        <a:ea typeface="Cambria Math" panose="02040503050406030204" pitchFamily="18" charset="0"/>
                      </a:rPr>
                      <m:t>Ω</m:t>
                    </m:r>
                  </m:oMath>
                </a14:m>
                <a:r>
                  <a:rPr lang="pt-BR" sz="2400" dirty="0"/>
                  <a:t>, qual a tensão de saída resultante para uma entrada de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𝑉</m:t>
                        </m:r>
                      </m:e>
                      <m:sub>
                        <m:r>
                          <a:rPr lang="pt-BR" sz="2400" i="1">
                            <a:latin typeface="Cambria Math" panose="02040503050406030204" pitchFamily="18" charset="0"/>
                          </a:rPr>
                          <m:t>1</m:t>
                        </m:r>
                      </m:sub>
                    </m:sSub>
                    <m:r>
                      <a:rPr lang="pt-BR" sz="2400" i="1">
                        <a:latin typeface="Cambria Math" panose="02040503050406030204" pitchFamily="18" charset="0"/>
                      </a:rPr>
                      <m:t>=</m:t>
                    </m:r>
                    <m:r>
                      <a:rPr lang="pt-BR" sz="2400" b="0" i="1" smtClean="0">
                        <a:latin typeface="Cambria Math" panose="02040503050406030204" pitchFamily="18" charset="0"/>
                      </a:rPr>
                      <m:t>2</m:t>
                    </m:r>
                    <m:r>
                      <a:rPr lang="pt-BR" sz="2400" b="0" i="1" smtClean="0">
                        <a:latin typeface="Cambria Math" panose="02040503050406030204" pitchFamily="18" charset="0"/>
                      </a:rPr>
                      <m:t>𝑉</m:t>
                    </m:r>
                    <m:r>
                      <a:rPr lang="pt-BR" sz="2400" b="0" i="1" smtClean="0">
                        <a:latin typeface="Cambria Math" panose="02040503050406030204" pitchFamily="18" charset="0"/>
                      </a:rPr>
                      <m:t>?</m:t>
                    </m:r>
                  </m:oMath>
                </a14:m>
                <a:endParaRPr lang="pt-BR" sz="2400" dirty="0"/>
              </a:p>
              <a:p>
                <a:pPr marL="0" indent="0">
                  <a:buNone/>
                </a:pPr>
                <a:r>
                  <a:rPr lang="pt-BR" sz="2400" dirty="0">
                    <a:solidFill>
                      <a:srgbClr val="FF0000"/>
                    </a:solidFill>
                  </a:rPr>
                  <a:t>R: </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𝑜</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𝑓</m:t>
                              </m:r>
                            </m:sub>
                          </m:sSub>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𝑅</m:t>
                              </m:r>
                            </m:e>
                            <m:sub>
                              <m:r>
                                <a:rPr lang="pt-BR" sz="2400" b="0" i="1" smtClean="0">
                                  <a:solidFill>
                                    <a:srgbClr val="FF0000"/>
                                  </a:solidFill>
                                  <a:latin typeface="Cambria Math" panose="02040503050406030204" pitchFamily="18" charset="0"/>
                                </a:rPr>
                                <m:t>1</m:t>
                              </m:r>
                            </m:sub>
                          </m:sSub>
                        </m:den>
                      </m:f>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𝑉</m:t>
                          </m:r>
                        </m:e>
                        <m:sub>
                          <m:r>
                            <a:rPr lang="pt-BR" sz="2400" b="0" i="1" smtClean="0">
                              <a:solidFill>
                                <a:srgbClr val="FF0000"/>
                              </a:solidFill>
                              <a:latin typeface="Cambria Math" panose="02040503050406030204" pitchFamily="18" charset="0"/>
                            </a:rPr>
                            <m:t>1</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500</m:t>
                          </m:r>
                          <m:r>
                            <a:rPr lang="pt-BR" sz="2400" b="0" i="1" smtClean="0">
                              <a:solidFill>
                                <a:srgbClr val="FF0000"/>
                              </a:solidFill>
                              <a:latin typeface="Cambria Math" panose="02040503050406030204" pitchFamily="18" charset="0"/>
                            </a:rPr>
                            <m:t>𝑘</m:t>
                          </m:r>
                        </m:num>
                        <m:den>
                          <m:r>
                            <a:rPr lang="pt-BR" sz="2400" b="0" i="1" smtClean="0">
                              <a:solidFill>
                                <a:srgbClr val="FF0000"/>
                              </a:solidFill>
                              <a:latin typeface="Cambria Math" panose="02040503050406030204" pitchFamily="18" charset="0"/>
                            </a:rPr>
                            <m:t>100</m:t>
                          </m:r>
                          <m:r>
                            <a:rPr lang="pt-BR" sz="2400" b="0" i="1" smtClean="0">
                              <a:solidFill>
                                <a:srgbClr val="FF0000"/>
                              </a:solidFill>
                              <a:latin typeface="Cambria Math" panose="02040503050406030204" pitchFamily="18" charset="0"/>
                            </a:rPr>
                            <m:t>𝑘</m:t>
                          </m:r>
                        </m:den>
                      </m:f>
                      <m:d>
                        <m:dPr>
                          <m:ctrlPr>
                            <a:rPr lang="pt-BR" sz="2400" b="0" i="1" smtClean="0">
                              <a:solidFill>
                                <a:srgbClr val="FF0000"/>
                              </a:solidFill>
                              <a:latin typeface="Cambria Math" panose="02040503050406030204" pitchFamily="18" charset="0"/>
                            </a:rPr>
                          </m:ctrlPr>
                        </m:dPr>
                        <m:e>
                          <m:r>
                            <a:rPr lang="pt-BR" sz="2400" b="0" i="1" smtClean="0">
                              <a:solidFill>
                                <a:srgbClr val="FF0000"/>
                              </a:solidFill>
                              <a:latin typeface="Cambria Math" panose="02040503050406030204" pitchFamily="18" charset="0"/>
                            </a:rPr>
                            <m:t>2</m:t>
                          </m:r>
                          <m:r>
                            <a:rPr lang="pt-BR" sz="2400" b="0" i="1" smtClean="0">
                              <a:solidFill>
                                <a:srgbClr val="FF0000"/>
                              </a:solidFill>
                              <a:latin typeface="Cambria Math" panose="02040503050406030204" pitchFamily="18" charset="0"/>
                            </a:rPr>
                            <m:t>𝑉</m:t>
                          </m:r>
                        </m:e>
                      </m:d>
                      <m:r>
                        <a:rPr lang="pt-BR" sz="2400" b="0" i="1" smtClean="0">
                          <a:solidFill>
                            <a:srgbClr val="FF0000"/>
                          </a:solidFill>
                          <a:latin typeface="Cambria Math" panose="02040503050406030204" pitchFamily="18" charset="0"/>
                        </a:rPr>
                        <m:t>=−10</m:t>
                      </m:r>
                      <m:r>
                        <a:rPr lang="pt-BR" sz="2400" b="0" i="1" smtClean="0">
                          <a:solidFill>
                            <a:srgbClr val="FF0000"/>
                          </a:solidFill>
                          <a:latin typeface="Cambria Math" panose="02040503050406030204" pitchFamily="18" charset="0"/>
                        </a:rPr>
                        <m:t>𝑉</m:t>
                      </m:r>
                    </m:oMath>
                  </m:oMathPara>
                </a14:m>
                <a:endParaRPr lang="pt-BR" sz="2400" dirty="0">
                  <a:solidFill>
                    <a:srgbClr val="FF0000"/>
                  </a:solidFill>
                </a:endParaRPr>
              </a:p>
            </p:txBody>
          </p:sp>
        </mc:Choice>
        <mc:Fallback xmlns="">
          <p:sp>
            <p:nvSpPr>
              <p:cNvPr id="5" name="Content Placeholder 4">
                <a:extLst>
                  <a:ext uri="{FF2B5EF4-FFF2-40B4-BE49-F238E27FC236}">
                    <a16:creationId xmlns:a16="http://schemas.microsoft.com/office/drawing/2014/main" id="{892B0A37-F4F7-40D6-B368-3872F499A01A}"/>
                  </a:ext>
                </a:extLst>
              </p:cNvPr>
              <p:cNvSpPr>
                <a:spLocks noGrp="1" noRot="1" noChangeAspect="1" noMove="1" noResize="1" noEditPoints="1" noAdjustHandles="1" noChangeArrowheads="1" noChangeShapeType="1" noTextEdit="1"/>
              </p:cNvSpPr>
              <p:nvPr>
                <p:ph sz="half" idx="2"/>
              </p:nvPr>
            </p:nvSpPr>
            <p:spPr>
              <a:xfrm>
                <a:off x="4895526" y="1825625"/>
                <a:ext cx="6803138" cy="4351338"/>
              </a:xfrm>
              <a:blipFill>
                <a:blip r:embed="rId6"/>
                <a:stretch>
                  <a:fillRect l="-1344" t="-1961"/>
                </a:stretch>
              </a:blipFill>
            </p:spPr>
            <p:txBody>
              <a:bodyPr/>
              <a:lstStyle/>
              <a:p>
                <a:r>
                  <a:rPr lang="pt-BR">
                    <a:noFill/>
                  </a:rPr>
                  <a:t> </a:t>
                </a:r>
              </a:p>
            </p:txBody>
          </p:sp>
        </mc:Fallback>
      </mc:AlternateContent>
    </p:spTree>
    <p:extLst>
      <p:ext uri="{BB962C8B-B14F-4D97-AF65-F5344CB8AC3E}">
        <p14:creationId xmlns:p14="http://schemas.microsoft.com/office/powerpoint/2010/main" val="3428927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17">
            <a:extLst>
              <a:ext uri="{FF2B5EF4-FFF2-40B4-BE49-F238E27FC236}">
                <a16:creationId xmlns:a16="http://schemas.microsoft.com/office/drawing/2014/main" id="{1DBC4477-7B37-4230-B2BF-545287949BFA}"/>
              </a:ext>
            </a:extLst>
          </p:cNvPr>
          <p:cNvSpPr txBox="1">
            <a:spLocks noChangeArrowheads="1"/>
          </p:cNvSpPr>
          <p:nvPr/>
        </p:nvSpPr>
        <p:spPr bwMode="auto">
          <a:xfrm>
            <a:off x="1252200" y="1976438"/>
            <a:ext cx="4171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dirty="0" err="1">
                <a:latin typeface="Times New Roman" panose="02020603050405020304" pitchFamily="18" charset="0"/>
                <a:cs typeface="Times New Roman" panose="02020603050405020304" pitchFamily="18" charset="0"/>
              </a:rPr>
              <a:t>Amplificador</a:t>
            </a:r>
            <a:r>
              <a:rPr lang="en-US" altLang="pt-BR" sz="2400" b="1" dirty="0">
                <a:latin typeface="Times New Roman" panose="02020603050405020304" pitchFamily="18" charset="0"/>
                <a:cs typeface="Times New Roman" panose="02020603050405020304" pitchFamily="18" charset="0"/>
              </a:rPr>
              <a:t> </a:t>
            </a:r>
            <a:r>
              <a:rPr lang="en-US" altLang="pt-BR" sz="2400" b="1" dirty="0" err="1">
                <a:latin typeface="Times New Roman" panose="02020603050405020304" pitchFamily="18" charset="0"/>
                <a:cs typeface="Times New Roman" panose="02020603050405020304" pitchFamily="18" charset="0"/>
              </a:rPr>
              <a:t>não</a:t>
            </a:r>
            <a:r>
              <a:rPr lang="en-US" altLang="pt-BR" sz="2400" b="1" dirty="0">
                <a:latin typeface="Times New Roman" panose="02020603050405020304" pitchFamily="18" charset="0"/>
                <a:cs typeface="Times New Roman" panose="02020603050405020304" pitchFamily="18" charset="0"/>
              </a:rPr>
              <a:t> </a:t>
            </a:r>
            <a:r>
              <a:rPr lang="en-US" altLang="pt-BR" sz="2400" b="1" dirty="0" err="1">
                <a:latin typeface="Times New Roman" panose="02020603050405020304" pitchFamily="18" charset="0"/>
                <a:cs typeface="Times New Roman" panose="02020603050405020304" pitchFamily="18" charset="0"/>
              </a:rPr>
              <a:t>inversor</a:t>
            </a:r>
            <a:endParaRPr lang="en-US" altLang="pt-BR" sz="2400" b="1" dirty="0">
              <a:latin typeface="Times New Roman" panose="02020603050405020304" pitchFamily="18" charset="0"/>
              <a:cs typeface="Times New Roman" panose="02020603050405020304" pitchFamily="18" charset="0"/>
            </a:endParaRPr>
          </a:p>
        </p:txBody>
      </p:sp>
      <p:grpSp>
        <p:nvGrpSpPr>
          <p:cNvPr id="2056" name="Group 16">
            <a:extLst>
              <a:ext uri="{FF2B5EF4-FFF2-40B4-BE49-F238E27FC236}">
                <a16:creationId xmlns:a16="http://schemas.microsoft.com/office/drawing/2014/main" id="{5427EC61-1B1E-4C5B-9E1E-B1E8472E14F8}"/>
              </a:ext>
            </a:extLst>
          </p:cNvPr>
          <p:cNvGrpSpPr>
            <a:grpSpLocks/>
          </p:cNvGrpSpPr>
          <p:nvPr/>
        </p:nvGrpSpPr>
        <p:grpSpPr bwMode="auto">
          <a:xfrm>
            <a:off x="2376150" y="2468563"/>
            <a:ext cx="1981200" cy="838200"/>
            <a:chOff x="3696" y="1573"/>
            <a:chExt cx="1248" cy="528"/>
          </a:xfrm>
          <a:noFill/>
        </p:grpSpPr>
        <p:sp>
          <p:nvSpPr>
            <p:cNvPr id="2059" name="AutoShape 14">
              <a:extLst>
                <a:ext uri="{FF2B5EF4-FFF2-40B4-BE49-F238E27FC236}">
                  <a16:creationId xmlns:a16="http://schemas.microsoft.com/office/drawing/2014/main" id="{59FCF7B3-CF3A-49BC-996D-9CB6E92CBF78}"/>
                </a:ext>
              </a:extLst>
            </p:cNvPr>
            <p:cNvSpPr>
              <a:spLocks noChangeArrowheads="1"/>
            </p:cNvSpPr>
            <p:nvPr/>
          </p:nvSpPr>
          <p:spPr bwMode="auto">
            <a:xfrm>
              <a:off x="3696" y="1573"/>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0" name="Object 18">
              <a:extLst>
                <a:ext uri="{FF2B5EF4-FFF2-40B4-BE49-F238E27FC236}">
                  <a16:creationId xmlns:a16="http://schemas.microsoft.com/office/drawing/2014/main" id="{A2AA0A61-4558-4230-BDE4-30BAF3B7E91C}"/>
                </a:ext>
              </a:extLst>
            </p:cNvPr>
            <p:cNvGraphicFramePr>
              <a:graphicFrameLocks noChangeAspect="1"/>
            </p:cNvGraphicFramePr>
            <p:nvPr/>
          </p:nvGraphicFramePr>
          <p:xfrm>
            <a:off x="3762" y="1586"/>
            <a:ext cx="1117" cy="500"/>
          </p:xfrm>
          <a:graphic>
            <a:graphicData uri="http://schemas.openxmlformats.org/presentationml/2006/ole">
              <mc:AlternateContent xmlns:mc="http://schemas.openxmlformats.org/markup-compatibility/2006">
                <mc:Choice xmlns:v="urn:schemas-microsoft-com:vml" Requires="v">
                  <p:oleObj spid="_x0000_s8218" name="Equation" r:id="rId3" imgW="952087" imgH="431613" progId="Equation.3">
                    <p:embed/>
                  </p:oleObj>
                </mc:Choice>
                <mc:Fallback>
                  <p:oleObj name="Equation" r:id="rId3" imgW="952087" imgH="431613" progId="Equation.3">
                    <p:embed/>
                    <p:pic>
                      <p:nvPicPr>
                        <p:cNvPr id="2050" name="Object 18">
                          <a:extLst>
                            <a:ext uri="{FF2B5EF4-FFF2-40B4-BE49-F238E27FC236}">
                              <a16:creationId xmlns:a16="http://schemas.microsoft.com/office/drawing/2014/main" id="{A2AA0A61-4558-4230-BDE4-30BAF3B7E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 y="1586"/>
                          <a:ext cx="1117"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058" name="Picture 14">
            <a:extLst>
              <a:ext uri="{FF2B5EF4-FFF2-40B4-BE49-F238E27FC236}">
                <a16:creationId xmlns:a16="http://schemas.microsoft.com/office/drawing/2014/main" id="{20FCAB5A-2796-414D-89DB-B006081F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964" y="3505201"/>
            <a:ext cx="3906837"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não-inversor</a:t>
            </a:r>
            <a:endParaRPr lang="pt-BR" dirty="0"/>
          </a:p>
        </p:txBody>
      </p:sp>
      <p:sp>
        <p:nvSpPr>
          <p:cNvPr id="13" name="Content Placeholder 4">
            <a:extLst>
              <a:ext uri="{FF2B5EF4-FFF2-40B4-BE49-F238E27FC236}">
                <a16:creationId xmlns:a16="http://schemas.microsoft.com/office/drawing/2014/main" id="{7773EC69-1C3C-4D3D-A8FF-C4C509CE5297}"/>
              </a:ext>
            </a:extLst>
          </p:cNvPr>
          <p:cNvSpPr txBox="1">
            <a:spLocks/>
          </p:cNvSpPr>
          <p:nvPr/>
        </p:nvSpPr>
        <p:spPr>
          <a:xfrm>
            <a:off x="4895526" y="1825625"/>
            <a:ext cx="6803138"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pt-BR" sz="2400" dirty="0"/>
              <a:t>Ganho sempre maior que 1</a:t>
            </a:r>
          </a:p>
          <a:p>
            <a:pPr>
              <a:buFont typeface="Wingdings" panose="05000000000000000000" pitchFamily="2" charset="2"/>
              <a:buChar char="Ø"/>
            </a:pPr>
            <a:r>
              <a:rPr lang="pt-BR" sz="2400" dirty="0"/>
              <a:t>Saída em fase em relação à entrada</a:t>
            </a:r>
          </a:p>
          <a:p>
            <a:pPr>
              <a:buFont typeface="Wingdings" panose="05000000000000000000" pitchFamily="2" charset="2"/>
              <a:buChar char="Ø"/>
            </a:pPr>
            <a:r>
              <a:rPr lang="pt-BR" sz="2400" dirty="0"/>
              <a:t>Também utiliza apenas 2 resistores</a:t>
            </a:r>
          </a:p>
        </p:txBody>
      </p:sp>
    </p:spTree>
    <p:extLst>
      <p:ext uri="{BB962C8B-B14F-4D97-AF65-F5344CB8AC3E}">
        <p14:creationId xmlns:p14="http://schemas.microsoft.com/office/powerpoint/2010/main" val="3180439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17">
            <a:extLst>
              <a:ext uri="{FF2B5EF4-FFF2-40B4-BE49-F238E27FC236}">
                <a16:creationId xmlns:a16="http://schemas.microsoft.com/office/drawing/2014/main" id="{1DBC4477-7B37-4230-B2BF-545287949BFA}"/>
              </a:ext>
            </a:extLst>
          </p:cNvPr>
          <p:cNvSpPr txBox="1">
            <a:spLocks noChangeArrowheads="1"/>
          </p:cNvSpPr>
          <p:nvPr/>
        </p:nvSpPr>
        <p:spPr bwMode="auto">
          <a:xfrm>
            <a:off x="1252200" y="1976438"/>
            <a:ext cx="4171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dirty="0" err="1">
                <a:latin typeface="Times New Roman" panose="02020603050405020304" pitchFamily="18" charset="0"/>
                <a:cs typeface="Times New Roman" panose="02020603050405020304" pitchFamily="18" charset="0"/>
              </a:rPr>
              <a:t>Amplificador</a:t>
            </a:r>
            <a:r>
              <a:rPr lang="en-US" altLang="pt-BR" sz="2400" b="1" dirty="0">
                <a:latin typeface="Times New Roman" panose="02020603050405020304" pitchFamily="18" charset="0"/>
                <a:cs typeface="Times New Roman" panose="02020603050405020304" pitchFamily="18" charset="0"/>
              </a:rPr>
              <a:t> </a:t>
            </a:r>
            <a:r>
              <a:rPr lang="en-US" altLang="pt-BR" sz="2400" b="1" dirty="0" err="1">
                <a:latin typeface="Times New Roman" panose="02020603050405020304" pitchFamily="18" charset="0"/>
                <a:cs typeface="Times New Roman" panose="02020603050405020304" pitchFamily="18" charset="0"/>
              </a:rPr>
              <a:t>não</a:t>
            </a:r>
            <a:r>
              <a:rPr lang="en-US" altLang="pt-BR" sz="2400" b="1" dirty="0">
                <a:latin typeface="Times New Roman" panose="02020603050405020304" pitchFamily="18" charset="0"/>
                <a:cs typeface="Times New Roman" panose="02020603050405020304" pitchFamily="18" charset="0"/>
              </a:rPr>
              <a:t> </a:t>
            </a:r>
            <a:r>
              <a:rPr lang="en-US" altLang="pt-BR" sz="2400" b="1" dirty="0" err="1">
                <a:latin typeface="Times New Roman" panose="02020603050405020304" pitchFamily="18" charset="0"/>
                <a:cs typeface="Times New Roman" panose="02020603050405020304" pitchFamily="18" charset="0"/>
              </a:rPr>
              <a:t>inversor</a:t>
            </a:r>
            <a:endParaRPr lang="en-US" altLang="pt-BR" sz="2400" b="1" dirty="0">
              <a:latin typeface="Times New Roman" panose="02020603050405020304" pitchFamily="18" charset="0"/>
              <a:cs typeface="Times New Roman" panose="02020603050405020304" pitchFamily="18" charset="0"/>
            </a:endParaRPr>
          </a:p>
        </p:txBody>
      </p:sp>
      <p:grpSp>
        <p:nvGrpSpPr>
          <p:cNvPr id="2056" name="Group 16">
            <a:extLst>
              <a:ext uri="{FF2B5EF4-FFF2-40B4-BE49-F238E27FC236}">
                <a16:creationId xmlns:a16="http://schemas.microsoft.com/office/drawing/2014/main" id="{5427EC61-1B1E-4C5B-9E1E-B1E8472E14F8}"/>
              </a:ext>
            </a:extLst>
          </p:cNvPr>
          <p:cNvGrpSpPr>
            <a:grpSpLocks/>
          </p:cNvGrpSpPr>
          <p:nvPr/>
        </p:nvGrpSpPr>
        <p:grpSpPr bwMode="auto">
          <a:xfrm>
            <a:off x="2376150" y="2468563"/>
            <a:ext cx="1981200" cy="838200"/>
            <a:chOff x="3696" y="1573"/>
            <a:chExt cx="1248" cy="528"/>
          </a:xfrm>
          <a:noFill/>
        </p:grpSpPr>
        <p:sp>
          <p:nvSpPr>
            <p:cNvPr id="2059" name="AutoShape 14">
              <a:extLst>
                <a:ext uri="{FF2B5EF4-FFF2-40B4-BE49-F238E27FC236}">
                  <a16:creationId xmlns:a16="http://schemas.microsoft.com/office/drawing/2014/main" id="{59FCF7B3-CF3A-49BC-996D-9CB6E92CBF78}"/>
                </a:ext>
              </a:extLst>
            </p:cNvPr>
            <p:cNvSpPr>
              <a:spLocks noChangeArrowheads="1"/>
            </p:cNvSpPr>
            <p:nvPr/>
          </p:nvSpPr>
          <p:spPr bwMode="auto">
            <a:xfrm>
              <a:off x="3696" y="1573"/>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0" name="Object 18">
              <a:extLst>
                <a:ext uri="{FF2B5EF4-FFF2-40B4-BE49-F238E27FC236}">
                  <a16:creationId xmlns:a16="http://schemas.microsoft.com/office/drawing/2014/main" id="{A2AA0A61-4558-4230-BDE4-30BAF3B7E91C}"/>
                </a:ext>
              </a:extLst>
            </p:cNvPr>
            <p:cNvGraphicFramePr>
              <a:graphicFrameLocks noChangeAspect="1"/>
            </p:cNvGraphicFramePr>
            <p:nvPr/>
          </p:nvGraphicFramePr>
          <p:xfrm>
            <a:off x="3762" y="1586"/>
            <a:ext cx="1117" cy="500"/>
          </p:xfrm>
          <a:graphic>
            <a:graphicData uri="http://schemas.openxmlformats.org/presentationml/2006/ole">
              <mc:AlternateContent xmlns:mc="http://schemas.openxmlformats.org/markup-compatibility/2006">
                <mc:Choice xmlns:v="urn:schemas-microsoft-com:vml" Requires="v">
                  <p:oleObj spid="_x0000_s9244" name="Equation" r:id="rId3" imgW="952087" imgH="431613" progId="Equation.3">
                    <p:embed/>
                  </p:oleObj>
                </mc:Choice>
                <mc:Fallback>
                  <p:oleObj name="Equation" r:id="rId3" imgW="952087" imgH="431613" progId="Equation.3">
                    <p:embed/>
                    <p:pic>
                      <p:nvPicPr>
                        <p:cNvPr id="2050" name="Object 18">
                          <a:extLst>
                            <a:ext uri="{FF2B5EF4-FFF2-40B4-BE49-F238E27FC236}">
                              <a16:creationId xmlns:a16="http://schemas.microsoft.com/office/drawing/2014/main" id="{A2AA0A61-4558-4230-BDE4-30BAF3B7E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 y="1586"/>
                          <a:ext cx="1117"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058" name="Picture 14">
            <a:extLst>
              <a:ext uri="{FF2B5EF4-FFF2-40B4-BE49-F238E27FC236}">
                <a16:creationId xmlns:a16="http://schemas.microsoft.com/office/drawing/2014/main" id="{20FCAB5A-2796-414D-89DB-B006081F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964" y="3505201"/>
            <a:ext cx="3906837"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não-inversor</a:t>
            </a:r>
            <a:endParaRPr lang="pt-BR" dirty="0"/>
          </a:p>
        </p:txBody>
      </p:sp>
      <mc:AlternateContent xmlns:mc="http://schemas.openxmlformats.org/markup-compatibility/2006" xmlns:a14="http://schemas.microsoft.com/office/drawing/2010/main">
        <mc:Choice Requires="a14">
          <p:sp>
            <p:nvSpPr>
              <p:cNvPr id="13" name="Content Placeholder 4">
                <a:extLst>
                  <a:ext uri="{FF2B5EF4-FFF2-40B4-BE49-F238E27FC236}">
                    <a16:creationId xmlns:a16="http://schemas.microsoft.com/office/drawing/2014/main" id="{7773EC69-1C3C-4D3D-A8FF-C4C509CE5297}"/>
                  </a:ext>
                </a:extLst>
              </p:cNvPr>
              <p:cNvSpPr txBox="1">
                <a:spLocks/>
              </p:cNvSpPr>
              <p:nvPr/>
            </p:nvSpPr>
            <p:spPr>
              <a:xfrm>
                <a:off x="4895526" y="1825625"/>
                <a:ext cx="6803138"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dirty="0"/>
                  <a:t>Ex_10_6:</a:t>
                </a:r>
              </a:p>
              <a:p>
                <a:pPr marL="0" indent="0">
                  <a:buNone/>
                </a:pPr>
                <a:r>
                  <a:rPr lang="pt-BR" sz="2400" dirty="0"/>
                  <a:t>Calcule a tensão de saída de um amplificador não inversor para valores de </a:t>
                </a:r>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𝑉</m:t>
                        </m:r>
                      </m:e>
                      <m:sub>
                        <m:r>
                          <a:rPr lang="pt-BR" sz="2400" i="1" smtClean="0">
                            <a:latin typeface="Cambria Math" panose="02040503050406030204" pitchFamily="18" charset="0"/>
                          </a:rPr>
                          <m:t>1</m:t>
                        </m:r>
                      </m:sub>
                    </m:sSub>
                    <m:r>
                      <a:rPr lang="pt-BR" sz="2400" i="1" smtClean="0">
                        <a:latin typeface="Cambria Math" panose="02040503050406030204" pitchFamily="18" charset="0"/>
                      </a:rPr>
                      <m:t>=</m:t>
                    </m:r>
                    <m:r>
                      <a:rPr lang="pt-BR" sz="2400" b="0" i="1" smtClean="0">
                        <a:latin typeface="Cambria Math" panose="02040503050406030204" pitchFamily="18" charset="0"/>
                      </a:rPr>
                      <m:t>2</m:t>
                    </m:r>
                    <m:r>
                      <a:rPr lang="pt-BR" sz="2400" b="0" i="1" smtClean="0">
                        <a:latin typeface="Cambria Math" panose="02040503050406030204" pitchFamily="18" charset="0"/>
                      </a:rPr>
                      <m:t>𝑉</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𝑅</m:t>
                        </m:r>
                      </m:e>
                      <m:sub>
                        <m:r>
                          <a:rPr lang="pt-BR" sz="2400" i="1" smtClean="0">
                            <a:latin typeface="Cambria Math" panose="02040503050406030204" pitchFamily="18" charset="0"/>
                          </a:rPr>
                          <m:t>𝑓</m:t>
                        </m:r>
                      </m:sub>
                    </m:sSub>
                    <m:r>
                      <a:rPr lang="pt-BR" sz="2400" i="1">
                        <a:latin typeface="Cambria Math" panose="02040503050406030204" pitchFamily="18" charset="0"/>
                      </a:rPr>
                      <m:t>=</m:t>
                    </m:r>
                    <m:r>
                      <a:rPr lang="pt-BR" sz="2400" i="1" smtClean="0">
                        <a:latin typeface="Cambria Math" panose="02040503050406030204" pitchFamily="18" charset="0"/>
                      </a:rPr>
                      <m:t>5</m:t>
                    </m:r>
                    <m:r>
                      <a:rPr lang="pt-BR" sz="2400" i="1">
                        <a:latin typeface="Cambria Math" panose="02040503050406030204" pitchFamily="18" charset="0"/>
                      </a:rPr>
                      <m:t>00</m:t>
                    </m:r>
                    <m:r>
                      <a:rPr lang="pt-BR" sz="2400" i="1">
                        <a:latin typeface="Cambria Math" panose="02040503050406030204" pitchFamily="18" charset="0"/>
                      </a:rPr>
                      <m:t>𝑘</m:t>
                    </m:r>
                    <m:r>
                      <m:rPr>
                        <m:sty m:val="p"/>
                      </m:rPr>
                      <a:rPr lang="el-GR" sz="2400" i="1">
                        <a:latin typeface="Cambria Math" panose="02040503050406030204" pitchFamily="18" charset="0"/>
                        <a:ea typeface="Cambria Math" panose="02040503050406030204" pitchFamily="18" charset="0"/>
                      </a:rPr>
                      <m:t>Ω</m:t>
                    </m:r>
                  </m:oMath>
                </a14:m>
                <a:r>
                  <a:rPr lang="pt-BR" sz="2400" dirty="0"/>
                  <a:t> e </a:t>
                </a:r>
                <a14:m>
                  <m:oMath xmlns:m="http://schemas.openxmlformats.org/officeDocument/2006/math">
                    <m:sSub>
                      <m:sSubPr>
                        <m:ctrlPr>
                          <a:rPr lang="pt-BR" sz="2400" i="1">
                            <a:latin typeface="Cambria Math" panose="02040503050406030204" pitchFamily="18" charset="0"/>
                          </a:rPr>
                        </m:ctrlPr>
                      </m:sSubPr>
                      <m:e>
                        <m:r>
                          <a:rPr lang="pt-BR" sz="2400" i="1" smtClean="0">
                            <a:latin typeface="Cambria Math" panose="02040503050406030204" pitchFamily="18" charset="0"/>
                          </a:rPr>
                          <m:t>𝑅</m:t>
                        </m:r>
                      </m:e>
                      <m:sub>
                        <m:r>
                          <a:rPr lang="pt-BR" sz="2400" b="0" i="1" smtClean="0">
                            <a:latin typeface="Cambria Math" panose="02040503050406030204" pitchFamily="18" charset="0"/>
                          </a:rPr>
                          <m:t>1</m:t>
                        </m:r>
                      </m:sub>
                    </m:sSub>
                    <m:r>
                      <a:rPr lang="pt-BR" sz="2400" i="1">
                        <a:latin typeface="Cambria Math" panose="02040503050406030204" pitchFamily="18" charset="0"/>
                      </a:rPr>
                      <m:t>=</m:t>
                    </m:r>
                    <m:r>
                      <a:rPr lang="pt-BR" sz="2400" b="0" i="1" smtClean="0">
                        <a:latin typeface="Cambria Math" panose="02040503050406030204" pitchFamily="18" charset="0"/>
                      </a:rPr>
                      <m:t>1</m:t>
                    </m:r>
                    <m:r>
                      <a:rPr lang="pt-BR" sz="2400" i="1">
                        <a:latin typeface="Cambria Math" panose="02040503050406030204" pitchFamily="18" charset="0"/>
                      </a:rPr>
                      <m:t>00</m:t>
                    </m:r>
                    <m:r>
                      <a:rPr lang="pt-BR" sz="2400" i="1">
                        <a:latin typeface="Cambria Math" panose="02040503050406030204" pitchFamily="18" charset="0"/>
                      </a:rPr>
                      <m:t>𝑘</m:t>
                    </m:r>
                    <m:r>
                      <m:rPr>
                        <m:sty m:val="p"/>
                      </m:rPr>
                      <a:rPr lang="el-GR" sz="2400" i="1">
                        <a:latin typeface="Cambria Math" panose="02040503050406030204" pitchFamily="18" charset="0"/>
                        <a:ea typeface="Cambria Math" panose="02040503050406030204" pitchFamily="18" charset="0"/>
                      </a:rPr>
                      <m:t>Ω</m:t>
                    </m:r>
                    <m:r>
                      <a:rPr lang="pt-BR" sz="2400" i="1" smtClean="0">
                        <a:latin typeface="Cambria Math" panose="02040503050406030204" pitchFamily="18" charset="0"/>
                      </a:rPr>
                      <m:t>?</m:t>
                    </m:r>
                  </m:oMath>
                </a14:m>
                <a:endParaRPr lang="pt-BR" sz="2400" dirty="0"/>
              </a:p>
            </p:txBody>
          </p:sp>
        </mc:Choice>
        <mc:Fallback xmlns="">
          <p:sp>
            <p:nvSpPr>
              <p:cNvPr id="13" name="Content Placeholder 4">
                <a:extLst>
                  <a:ext uri="{FF2B5EF4-FFF2-40B4-BE49-F238E27FC236}">
                    <a16:creationId xmlns:a16="http://schemas.microsoft.com/office/drawing/2014/main" id="{7773EC69-1C3C-4D3D-A8FF-C4C509CE5297}"/>
                  </a:ext>
                </a:extLst>
              </p:cNvPr>
              <p:cNvSpPr txBox="1">
                <a:spLocks noRot="1" noChangeAspect="1" noMove="1" noResize="1" noEditPoints="1" noAdjustHandles="1" noChangeArrowheads="1" noChangeShapeType="1" noTextEdit="1"/>
              </p:cNvSpPr>
              <p:nvPr/>
            </p:nvSpPr>
            <p:spPr>
              <a:xfrm>
                <a:off x="4895526" y="1825625"/>
                <a:ext cx="6803138" cy="4351338"/>
              </a:xfrm>
              <a:prstGeom prst="rect">
                <a:avLst/>
              </a:prstGeom>
              <a:blipFill>
                <a:blip r:embed="rId6"/>
                <a:stretch>
                  <a:fillRect l="-1344" t="-1961"/>
                </a:stretch>
              </a:blipFill>
            </p:spPr>
            <p:txBody>
              <a:bodyPr/>
              <a:lstStyle/>
              <a:p>
                <a:r>
                  <a:rPr lang="pt-BR">
                    <a:noFill/>
                  </a:rPr>
                  <a:t> </a:t>
                </a:r>
              </a:p>
            </p:txBody>
          </p:sp>
        </mc:Fallback>
      </mc:AlternateContent>
    </p:spTree>
    <p:extLst>
      <p:ext uri="{BB962C8B-B14F-4D97-AF65-F5344CB8AC3E}">
        <p14:creationId xmlns:p14="http://schemas.microsoft.com/office/powerpoint/2010/main" val="25672836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17">
            <a:extLst>
              <a:ext uri="{FF2B5EF4-FFF2-40B4-BE49-F238E27FC236}">
                <a16:creationId xmlns:a16="http://schemas.microsoft.com/office/drawing/2014/main" id="{1DBC4477-7B37-4230-B2BF-545287949BFA}"/>
              </a:ext>
            </a:extLst>
          </p:cNvPr>
          <p:cNvSpPr txBox="1">
            <a:spLocks noChangeArrowheads="1"/>
          </p:cNvSpPr>
          <p:nvPr/>
        </p:nvSpPr>
        <p:spPr bwMode="auto">
          <a:xfrm>
            <a:off x="1252200" y="1976438"/>
            <a:ext cx="4171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400" b="1" dirty="0" err="1">
                <a:latin typeface="Times New Roman" panose="02020603050405020304" pitchFamily="18" charset="0"/>
                <a:cs typeface="Times New Roman" panose="02020603050405020304" pitchFamily="18" charset="0"/>
              </a:rPr>
              <a:t>Amplificador</a:t>
            </a:r>
            <a:r>
              <a:rPr lang="en-US" altLang="pt-BR" sz="2400" b="1" dirty="0">
                <a:latin typeface="Times New Roman" panose="02020603050405020304" pitchFamily="18" charset="0"/>
                <a:cs typeface="Times New Roman" panose="02020603050405020304" pitchFamily="18" charset="0"/>
              </a:rPr>
              <a:t> </a:t>
            </a:r>
            <a:r>
              <a:rPr lang="en-US" altLang="pt-BR" sz="2400" b="1" dirty="0" err="1">
                <a:latin typeface="Times New Roman" panose="02020603050405020304" pitchFamily="18" charset="0"/>
                <a:cs typeface="Times New Roman" panose="02020603050405020304" pitchFamily="18" charset="0"/>
              </a:rPr>
              <a:t>não</a:t>
            </a:r>
            <a:r>
              <a:rPr lang="en-US" altLang="pt-BR" sz="2400" b="1" dirty="0">
                <a:latin typeface="Times New Roman" panose="02020603050405020304" pitchFamily="18" charset="0"/>
                <a:cs typeface="Times New Roman" panose="02020603050405020304" pitchFamily="18" charset="0"/>
              </a:rPr>
              <a:t> </a:t>
            </a:r>
            <a:r>
              <a:rPr lang="en-US" altLang="pt-BR" sz="2400" b="1" dirty="0" err="1">
                <a:latin typeface="Times New Roman" panose="02020603050405020304" pitchFamily="18" charset="0"/>
                <a:cs typeface="Times New Roman" panose="02020603050405020304" pitchFamily="18" charset="0"/>
              </a:rPr>
              <a:t>inversor</a:t>
            </a:r>
            <a:endParaRPr lang="en-US" altLang="pt-BR" sz="2400" b="1" dirty="0">
              <a:latin typeface="Times New Roman" panose="02020603050405020304" pitchFamily="18" charset="0"/>
              <a:cs typeface="Times New Roman" panose="02020603050405020304" pitchFamily="18" charset="0"/>
            </a:endParaRPr>
          </a:p>
        </p:txBody>
      </p:sp>
      <p:grpSp>
        <p:nvGrpSpPr>
          <p:cNvPr id="2056" name="Group 16">
            <a:extLst>
              <a:ext uri="{FF2B5EF4-FFF2-40B4-BE49-F238E27FC236}">
                <a16:creationId xmlns:a16="http://schemas.microsoft.com/office/drawing/2014/main" id="{5427EC61-1B1E-4C5B-9E1E-B1E8472E14F8}"/>
              </a:ext>
            </a:extLst>
          </p:cNvPr>
          <p:cNvGrpSpPr>
            <a:grpSpLocks/>
          </p:cNvGrpSpPr>
          <p:nvPr/>
        </p:nvGrpSpPr>
        <p:grpSpPr bwMode="auto">
          <a:xfrm>
            <a:off x="2376150" y="2468563"/>
            <a:ext cx="1981200" cy="838200"/>
            <a:chOff x="3696" y="1573"/>
            <a:chExt cx="1248" cy="528"/>
          </a:xfrm>
          <a:noFill/>
        </p:grpSpPr>
        <p:sp>
          <p:nvSpPr>
            <p:cNvPr id="2059" name="AutoShape 14">
              <a:extLst>
                <a:ext uri="{FF2B5EF4-FFF2-40B4-BE49-F238E27FC236}">
                  <a16:creationId xmlns:a16="http://schemas.microsoft.com/office/drawing/2014/main" id="{59FCF7B3-CF3A-49BC-996D-9CB6E92CBF78}"/>
                </a:ext>
              </a:extLst>
            </p:cNvPr>
            <p:cNvSpPr>
              <a:spLocks noChangeArrowheads="1"/>
            </p:cNvSpPr>
            <p:nvPr/>
          </p:nvSpPr>
          <p:spPr bwMode="auto">
            <a:xfrm>
              <a:off x="3696" y="1573"/>
              <a:ext cx="1248" cy="528"/>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2050" name="Object 18">
              <a:extLst>
                <a:ext uri="{FF2B5EF4-FFF2-40B4-BE49-F238E27FC236}">
                  <a16:creationId xmlns:a16="http://schemas.microsoft.com/office/drawing/2014/main" id="{A2AA0A61-4558-4230-BDE4-30BAF3B7E91C}"/>
                </a:ext>
              </a:extLst>
            </p:cNvPr>
            <p:cNvGraphicFramePr>
              <a:graphicFrameLocks noChangeAspect="1"/>
            </p:cNvGraphicFramePr>
            <p:nvPr/>
          </p:nvGraphicFramePr>
          <p:xfrm>
            <a:off x="3762" y="1586"/>
            <a:ext cx="1117" cy="500"/>
          </p:xfrm>
          <a:graphic>
            <a:graphicData uri="http://schemas.openxmlformats.org/presentationml/2006/ole">
              <mc:AlternateContent xmlns:mc="http://schemas.openxmlformats.org/markup-compatibility/2006">
                <mc:Choice xmlns:v="urn:schemas-microsoft-com:vml" Requires="v">
                  <p:oleObj spid="_x0000_s10268" name="Equation" r:id="rId3" imgW="952087" imgH="431613" progId="Equation.3">
                    <p:embed/>
                  </p:oleObj>
                </mc:Choice>
                <mc:Fallback>
                  <p:oleObj name="Equation" r:id="rId3" imgW="952087" imgH="431613" progId="Equation.3">
                    <p:embed/>
                    <p:pic>
                      <p:nvPicPr>
                        <p:cNvPr id="2050" name="Object 18">
                          <a:extLst>
                            <a:ext uri="{FF2B5EF4-FFF2-40B4-BE49-F238E27FC236}">
                              <a16:creationId xmlns:a16="http://schemas.microsoft.com/office/drawing/2014/main" id="{A2AA0A61-4558-4230-BDE4-30BAF3B7E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 y="1586"/>
                          <a:ext cx="1117"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058" name="Picture 14">
            <a:extLst>
              <a:ext uri="{FF2B5EF4-FFF2-40B4-BE49-F238E27FC236}">
                <a16:creationId xmlns:a16="http://schemas.microsoft.com/office/drawing/2014/main" id="{20FCAB5A-2796-414D-89DB-B006081F0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964" y="3505201"/>
            <a:ext cx="3906837"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D0555AC-A6C1-4544-A03B-3FBB1BEE90AD}"/>
              </a:ext>
            </a:extLst>
          </p:cNvPr>
          <p:cNvSpPr>
            <a:spLocks noGrp="1"/>
          </p:cNvSpPr>
          <p:nvPr>
            <p:ph type="title"/>
          </p:nvPr>
        </p:nvSpPr>
        <p:spPr/>
        <p:txBody>
          <a:bodyPr>
            <a:normAutofit/>
          </a:bodyPr>
          <a:lstStyle/>
          <a:p>
            <a:r>
              <a:rPr lang="en-US" altLang="pt-BR" dirty="0" err="1"/>
              <a:t>Amplificador</a:t>
            </a:r>
            <a:r>
              <a:rPr lang="en-US" altLang="pt-BR" dirty="0"/>
              <a:t> </a:t>
            </a:r>
            <a:r>
              <a:rPr lang="en-US" altLang="pt-BR" dirty="0" err="1"/>
              <a:t>não-inversor</a:t>
            </a:r>
            <a:endParaRPr lang="pt-BR" dirty="0"/>
          </a:p>
        </p:txBody>
      </p:sp>
      <mc:AlternateContent xmlns:mc="http://schemas.openxmlformats.org/markup-compatibility/2006" xmlns:a14="http://schemas.microsoft.com/office/drawing/2010/main">
        <mc:Choice Requires="a14">
          <p:sp>
            <p:nvSpPr>
              <p:cNvPr id="13" name="Content Placeholder 4">
                <a:extLst>
                  <a:ext uri="{FF2B5EF4-FFF2-40B4-BE49-F238E27FC236}">
                    <a16:creationId xmlns:a16="http://schemas.microsoft.com/office/drawing/2014/main" id="{7773EC69-1C3C-4D3D-A8FF-C4C509CE5297}"/>
                  </a:ext>
                </a:extLst>
              </p:cNvPr>
              <p:cNvSpPr txBox="1">
                <a:spLocks/>
              </p:cNvSpPr>
              <p:nvPr/>
            </p:nvSpPr>
            <p:spPr>
              <a:xfrm>
                <a:off x="4895526" y="1825625"/>
                <a:ext cx="6803138"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dirty="0"/>
                  <a:t>Ex_10_6:</a:t>
                </a:r>
              </a:p>
              <a:p>
                <a:pPr marL="0" indent="0">
                  <a:buNone/>
                </a:pPr>
                <a:r>
                  <a:rPr lang="pt-BR" sz="2400" dirty="0"/>
                  <a:t>Calcule a tensão de saída de um amplificador não inversor para valores de </a:t>
                </a:r>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𝑉</m:t>
                        </m:r>
                      </m:e>
                      <m:sub>
                        <m:r>
                          <a:rPr lang="pt-BR" sz="2400" i="1" smtClean="0">
                            <a:latin typeface="Cambria Math" panose="02040503050406030204" pitchFamily="18" charset="0"/>
                          </a:rPr>
                          <m:t>1</m:t>
                        </m:r>
                      </m:sub>
                    </m:sSub>
                    <m:r>
                      <a:rPr lang="pt-BR" sz="2400" i="1" smtClean="0">
                        <a:latin typeface="Cambria Math" panose="02040503050406030204" pitchFamily="18" charset="0"/>
                      </a:rPr>
                      <m:t>=</m:t>
                    </m:r>
                    <m:r>
                      <a:rPr lang="pt-BR" sz="2400" b="0" i="1" smtClean="0">
                        <a:latin typeface="Cambria Math" panose="02040503050406030204" pitchFamily="18" charset="0"/>
                      </a:rPr>
                      <m:t>2</m:t>
                    </m:r>
                    <m:r>
                      <a:rPr lang="pt-BR" sz="2400" b="0" i="1" smtClean="0">
                        <a:latin typeface="Cambria Math" panose="02040503050406030204" pitchFamily="18" charset="0"/>
                      </a:rPr>
                      <m:t>𝑉</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𝑅</m:t>
                        </m:r>
                      </m:e>
                      <m:sub>
                        <m:r>
                          <a:rPr lang="pt-BR" sz="2400" i="1" smtClean="0">
                            <a:latin typeface="Cambria Math" panose="02040503050406030204" pitchFamily="18" charset="0"/>
                          </a:rPr>
                          <m:t>𝑓</m:t>
                        </m:r>
                      </m:sub>
                    </m:sSub>
                    <m:r>
                      <a:rPr lang="pt-BR" sz="2400" i="1">
                        <a:latin typeface="Cambria Math" panose="02040503050406030204" pitchFamily="18" charset="0"/>
                      </a:rPr>
                      <m:t>=</m:t>
                    </m:r>
                    <m:r>
                      <a:rPr lang="pt-BR" sz="2400" i="1" smtClean="0">
                        <a:latin typeface="Cambria Math" panose="02040503050406030204" pitchFamily="18" charset="0"/>
                      </a:rPr>
                      <m:t>5</m:t>
                    </m:r>
                    <m:r>
                      <a:rPr lang="pt-BR" sz="2400" i="1">
                        <a:latin typeface="Cambria Math" panose="02040503050406030204" pitchFamily="18" charset="0"/>
                      </a:rPr>
                      <m:t>00</m:t>
                    </m:r>
                    <m:r>
                      <a:rPr lang="pt-BR" sz="2400" i="1">
                        <a:latin typeface="Cambria Math" panose="02040503050406030204" pitchFamily="18" charset="0"/>
                      </a:rPr>
                      <m:t>𝑘</m:t>
                    </m:r>
                    <m:r>
                      <m:rPr>
                        <m:sty m:val="p"/>
                      </m:rPr>
                      <a:rPr lang="el-GR" sz="2400" i="1">
                        <a:latin typeface="Cambria Math" panose="02040503050406030204" pitchFamily="18" charset="0"/>
                        <a:ea typeface="Cambria Math" panose="02040503050406030204" pitchFamily="18" charset="0"/>
                      </a:rPr>
                      <m:t>Ω</m:t>
                    </m:r>
                  </m:oMath>
                </a14:m>
                <a:r>
                  <a:rPr lang="pt-BR" sz="2400" dirty="0"/>
                  <a:t> e </a:t>
                </a:r>
                <a14:m>
                  <m:oMath xmlns:m="http://schemas.openxmlformats.org/officeDocument/2006/math">
                    <m:sSub>
                      <m:sSubPr>
                        <m:ctrlPr>
                          <a:rPr lang="pt-BR" sz="2400" i="1">
                            <a:latin typeface="Cambria Math" panose="02040503050406030204" pitchFamily="18" charset="0"/>
                          </a:rPr>
                        </m:ctrlPr>
                      </m:sSubPr>
                      <m:e>
                        <m:r>
                          <a:rPr lang="pt-BR" sz="2400" i="1" smtClean="0">
                            <a:latin typeface="Cambria Math" panose="02040503050406030204" pitchFamily="18" charset="0"/>
                          </a:rPr>
                          <m:t>𝑅</m:t>
                        </m:r>
                      </m:e>
                      <m:sub>
                        <m:r>
                          <a:rPr lang="pt-BR" sz="2400" b="0" i="1" smtClean="0">
                            <a:latin typeface="Cambria Math" panose="02040503050406030204" pitchFamily="18" charset="0"/>
                          </a:rPr>
                          <m:t>1</m:t>
                        </m:r>
                      </m:sub>
                    </m:sSub>
                    <m:r>
                      <a:rPr lang="pt-BR" sz="2400" i="1">
                        <a:latin typeface="Cambria Math" panose="02040503050406030204" pitchFamily="18" charset="0"/>
                      </a:rPr>
                      <m:t>=</m:t>
                    </m:r>
                    <m:r>
                      <a:rPr lang="pt-BR" sz="2400" b="0" i="1" smtClean="0">
                        <a:latin typeface="Cambria Math" panose="02040503050406030204" pitchFamily="18" charset="0"/>
                      </a:rPr>
                      <m:t>1</m:t>
                    </m:r>
                    <m:r>
                      <a:rPr lang="pt-BR" sz="2400" i="1">
                        <a:latin typeface="Cambria Math" panose="02040503050406030204" pitchFamily="18" charset="0"/>
                      </a:rPr>
                      <m:t>00</m:t>
                    </m:r>
                    <m:r>
                      <a:rPr lang="pt-BR" sz="2400" i="1">
                        <a:latin typeface="Cambria Math" panose="02040503050406030204" pitchFamily="18" charset="0"/>
                      </a:rPr>
                      <m:t>𝑘</m:t>
                    </m:r>
                    <m:r>
                      <m:rPr>
                        <m:sty m:val="p"/>
                      </m:rPr>
                      <a:rPr lang="el-GR" sz="2400" i="1">
                        <a:latin typeface="Cambria Math" panose="02040503050406030204" pitchFamily="18" charset="0"/>
                        <a:ea typeface="Cambria Math" panose="02040503050406030204" pitchFamily="18" charset="0"/>
                      </a:rPr>
                      <m:t>Ω</m:t>
                    </m:r>
                    <m:r>
                      <a:rPr lang="pt-BR" sz="2400" i="1" smtClean="0">
                        <a:latin typeface="Cambria Math" panose="02040503050406030204" pitchFamily="18" charset="0"/>
                      </a:rPr>
                      <m:t>?</m:t>
                    </m:r>
                  </m:oMath>
                </a14:m>
                <a:endParaRPr lang="pt-BR" sz="2400" dirty="0"/>
              </a:p>
              <a:p>
                <a:pPr marL="0" indent="0">
                  <a:buFont typeface="Arial" panose="020B0604020202020204" pitchFamily="34" charset="0"/>
                  <a:buNone/>
                </a:pPr>
                <a:r>
                  <a:rPr lang="pt-BR" sz="2400" dirty="0">
                    <a:solidFill>
                      <a:srgbClr val="FF0000"/>
                    </a:solidFill>
                  </a:rPr>
                  <a:t>R: </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i="1" smtClean="0">
                              <a:solidFill>
                                <a:srgbClr val="FF0000"/>
                              </a:solidFill>
                              <a:latin typeface="Cambria Math" panose="02040503050406030204" pitchFamily="18" charset="0"/>
                            </a:rPr>
                            <m:t>𝑉</m:t>
                          </m:r>
                        </m:e>
                        <m:sub>
                          <m:r>
                            <a:rPr lang="pt-BR" sz="2400" i="1" smtClean="0">
                              <a:solidFill>
                                <a:srgbClr val="FF0000"/>
                              </a:solidFill>
                              <a:latin typeface="Cambria Math" panose="02040503050406030204" pitchFamily="18" charset="0"/>
                            </a:rPr>
                            <m:t>𝑜</m:t>
                          </m:r>
                        </m:sub>
                      </m:sSub>
                      <m:r>
                        <a:rPr lang="pt-BR" sz="2400" i="1" smtClean="0">
                          <a:solidFill>
                            <a:srgbClr val="FF0000"/>
                          </a:solidFill>
                          <a:latin typeface="Cambria Math" panose="02040503050406030204" pitchFamily="18" charset="0"/>
                        </a:rPr>
                        <m:t>=</m:t>
                      </m:r>
                      <m:d>
                        <m:dPr>
                          <m:ctrlPr>
                            <a:rPr lang="pt-BR" sz="2400" i="1" smtClean="0">
                              <a:solidFill>
                                <a:srgbClr val="FF0000"/>
                              </a:solidFill>
                              <a:latin typeface="Cambria Math" panose="02040503050406030204" pitchFamily="18" charset="0"/>
                            </a:rPr>
                          </m:ctrlPr>
                        </m:dPr>
                        <m:e>
                          <m:r>
                            <a:rPr lang="pt-BR" sz="2400" b="0" i="1" smtClean="0">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𝑓</m:t>
                                  </m:r>
                                </m:sub>
                              </m:sSub>
                            </m:num>
                            <m:den>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𝑅</m:t>
                                  </m:r>
                                </m:e>
                                <m:sub>
                                  <m:r>
                                    <a:rPr lang="pt-BR" sz="2400" i="1">
                                      <a:solidFill>
                                        <a:srgbClr val="FF0000"/>
                                      </a:solidFill>
                                      <a:latin typeface="Cambria Math" panose="02040503050406030204" pitchFamily="18" charset="0"/>
                                    </a:rPr>
                                    <m:t>1</m:t>
                                  </m:r>
                                </m:sub>
                              </m:sSub>
                            </m:den>
                          </m:f>
                        </m:e>
                      </m:d>
                      <m:sSub>
                        <m:sSubPr>
                          <m:ctrlPr>
                            <a:rPr lang="pt-BR" sz="2400" i="1">
                              <a:solidFill>
                                <a:srgbClr val="FF0000"/>
                              </a:solidFill>
                              <a:latin typeface="Cambria Math" panose="02040503050406030204" pitchFamily="18" charset="0"/>
                            </a:rPr>
                          </m:ctrlPr>
                        </m:sSubPr>
                        <m:e>
                          <m:r>
                            <a:rPr lang="pt-BR" sz="2400" i="1">
                              <a:solidFill>
                                <a:srgbClr val="FF0000"/>
                              </a:solidFill>
                              <a:latin typeface="Cambria Math" panose="02040503050406030204" pitchFamily="18" charset="0"/>
                            </a:rPr>
                            <m:t>𝑉</m:t>
                          </m:r>
                        </m:e>
                        <m:sub>
                          <m:r>
                            <a:rPr lang="pt-BR" sz="2400" i="1">
                              <a:solidFill>
                                <a:srgbClr val="FF0000"/>
                              </a:solidFill>
                              <a:latin typeface="Cambria Math" panose="02040503050406030204" pitchFamily="18" charset="0"/>
                            </a:rPr>
                            <m:t>1</m:t>
                          </m:r>
                        </m:sub>
                      </m:sSub>
                      <m:r>
                        <a:rPr lang="pt-BR" sz="2400" i="1" smtClean="0">
                          <a:solidFill>
                            <a:srgbClr val="FF0000"/>
                          </a:solidFill>
                          <a:latin typeface="Cambria Math" panose="02040503050406030204" pitchFamily="18" charset="0"/>
                        </a:rPr>
                        <m:t>=</m:t>
                      </m:r>
                      <m:d>
                        <m:dPr>
                          <m:ctrlPr>
                            <a:rPr lang="pt-BR" sz="2400" i="1">
                              <a:solidFill>
                                <a:srgbClr val="FF0000"/>
                              </a:solidFill>
                              <a:latin typeface="Cambria Math" panose="02040503050406030204" pitchFamily="18" charset="0"/>
                            </a:rPr>
                          </m:ctrlPr>
                        </m:dPr>
                        <m:e>
                          <m:r>
                            <a:rPr lang="pt-BR" sz="2400" i="1">
                              <a:solidFill>
                                <a:srgbClr val="FF0000"/>
                              </a:solidFill>
                              <a:latin typeface="Cambria Math" panose="02040503050406030204" pitchFamily="18" charset="0"/>
                            </a:rPr>
                            <m:t>1+</m:t>
                          </m:r>
                          <m:f>
                            <m:fPr>
                              <m:ctrlPr>
                                <a:rPr lang="pt-BR" sz="2400" i="1">
                                  <a:solidFill>
                                    <a:srgbClr val="FF0000"/>
                                  </a:solidFill>
                                  <a:latin typeface="Cambria Math" panose="02040503050406030204" pitchFamily="18" charset="0"/>
                                </a:rPr>
                              </m:ctrlPr>
                            </m:fPr>
                            <m:num>
                              <m:r>
                                <a:rPr lang="pt-BR" sz="2400" i="1">
                                  <a:solidFill>
                                    <a:srgbClr val="FF0000"/>
                                  </a:solidFill>
                                  <a:latin typeface="Cambria Math" panose="02040503050406030204" pitchFamily="18" charset="0"/>
                                </a:rPr>
                                <m:t>500</m:t>
                              </m:r>
                              <m:r>
                                <a:rPr lang="pt-BR" sz="2400" i="1">
                                  <a:solidFill>
                                    <a:srgbClr val="FF0000"/>
                                  </a:solidFill>
                                  <a:latin typeface="Cambria Math" panose="02040503050406030204" pitchFamily="18" charset="0"/>
                                </a:rPr>
                                <m:t>𝑘</m:t>
                              </m:r>
                            </m:num>
                            <m:den>
                              <m:r>
                                <a:rPr lang="pt-BR" sz="2400" i="1">
                                  <a:solidFill>
                                    <a:srgbClr val="FF0000"/>
                                  </a:solidFill>
                                  <a:latin typeface="Cambria Math" panose="02040503050406030204" pitchFamily="18" charset="0"/>
                                </a:rPr>
                                <m:t>100</m:t>
                              </m:r>
                              <m:r>
                                <a:rPr lang="pt-BR" sz="2400" i="1">
                                  <a:solidFill>
                                    <a:srgbClr val="FF0000"/>
                                  </a:solidFill>
                                  <a:latin typeface="Cambria Math" panose="02040503050406030204" pitchFamily="18" charset="0"/>
                                </a:rPr>
                                <m:t>𝑘</m:t>
                              </m:r>
                            </m:den>
                          </m:f>
                        </m:e>
                      </m:d>
                      <m:d>
                        <m:dPr>
                          <m:ctrlPr>
                            <a:rPr lang="pt-BR" sz="2400" i="1" smtClean="0">
                              <a:solidFill>
                                <a:srgbClr val="FF0000"/>
                              </a:solidFill>
                              <a:latin typeface="Cambria Math" panose="02040503050406030204" pitchFamily="18" charset="0"/>
                            </a:rPr>
                          </m:ctrlPr>
                        </m:dPr>
                        <m:e>
                          <m:r>
                            <a:rPr lang="pt-BR" sz="2400" i="1" smtClean="0">
                              <a:solidFill>
                                <a:srgbClr val="FF0000"/>
                              </a:solidFill>
                              <a:latin typeface="Cambria Math" panose="02040503050406030204" pitchFamily="18" charset="0"/>
                            </a:rPr>
                            <m:t>2</m:t>
                          </m:r>
                          <m:r>
                            <a:rPr lang="pt-BR" sz="2400" i="1" smtClean="0">
                              <a:solidFill>
                                <a:srgbClr val="FF0000"/>
                              </a:solidFill>
                              <a:latin typeface="Cambria Math" panose="02040503050406030204" pitchFamily="18" charset="0"/>
                            </a:rPr>
                            <m:t>𝑉</m:t>
                          </m:r>
                        </m:e>
                      </m:d>
                      <m:r>
                        <a:rPr lang="pt-BR" sz="2400" i="1" smtClean="0">
                          <a:solidFill>
                            <a:srgbClr val="FF0000"/>
                          </a:solidFill>
                          <a:latin typeface="Cambria Math" panose="02040503050406030204" pitchFamily="18" charset="0"/>
                        </a:rPr>
                        <m:t>=</m:t>
                      </m:r>
                      <m:r>
                        <a:rPr lang="pt-BR" sz="2400" b="0" i="1" smtClean="0">
                          <a:solidFill>
                            <a:srgbClr val="FF0000"/>
                          </a:solidFill>
                          <a:latin typeface="Cambria Math" panose="02040503050406030204" pitchFamily="18" charset="0"/>
                        </a:rPr>
                        <m:t>6∗2</m:t>
                      </m:r>
                      <m:r>
                        <a:rPr lang="pt-BR" sz="2400" b="0" i="1" smtClean="0">
                          <a:solidFill>
                            <a:srgbClr val="FF0000"/>
                          </a:solidFill>
                          <a:latin typeface="Cambria Math" panose="02040503050406030204" pitchFamily="18" charset="0"/>
                        </a:rPr>
                        <m:t>𝑉</m:t>
                      </m:r>
                      <m:r>
                        <a:rPr lang="pt-BR" sz="2400" b="0" i="1" smtClean="0">
                          <a:solidFill>
                            <a:srgbClr val="FF0000"/>
                          </a:solidFill>
                          <a:latin typeface="Cambria Math" panose="02040503050406030204" pitchFamily="18" charset="0"/>
                        </a:rPr>
                        <m:t>=</m:t>
                      </m:r>
                      <m:r>
                        <a:rPr lang="pt-BR" sz="2400" b="1" i="1" smtClean="0">
                          <a:solidFill>
                            <a:srgbClr val="FF0000"/>
                          </a:solidFill>
                          <a:latin typeface="Cambria Math" panose="02040503050406030204" pitchFamily="18" charset="0"/>
                        </a:rPr>
                        <m:t>𝟏𝟐</m:t>
                      </m:r>
                      <m:r>
                        <a:rPr lang="pt-BR" sz="2400" b="1" i="1" smtClean="0">
                          <a:solidFill>
                            <a:srgbClr val="FF0000"/>
                          </a:solidFill>
                          <a:latin typeface="Cambria Math" panose="02040503050406030204" pitchFamily="18" charset="0"/>
                        </a:rPr>
                        <m:t>𝑽</m:t>
                      </m:r>
                    </m:oMath>
                  </m:oMathPara>
                </a14:m>
                <a:endParaRPr lang="pt-BR" sz="2400" b="1" dirty="0">
                  <a:solidFill>
                    <a:srgbClr val="FF0000"/>
                  </a:solidFill>
                </a:endParaRPr>
              </a:p>
            </p:txBody>
          </p:sp>
        </mc:Choice>
        <mc:Fallback xmlns="">
          <p:sp>
            <p:nvSpPr>
              <p:cNvPr id="13" name="Content Placeholder 4">
                <a:extLst>
                  <a:ext uri="{FF2B5EF4-FFF2-40B4-BE49-F238E27FC236}">
                    <a16:creationId xmlns:a16="http://schemas.microsoft.com/office/drawing/2014/main" id="{7773EC69-1C3C-4D3D-A8FF-C4C509CE5297}"/>
                  </a:ext>
                </a:extLst>
              </p:cNvPr>
              <p:cNvSpPr txBox="1">
                <a:spLocks noRot="1" noChangeAspect="1" noMove="1" noResize="1" noEditPoints="1" noAdjustHandles="1" noChangeArrowheads="1" noChangeShapeType="1" noTextEdit="1"/>
              </p:cNvSpPr>
              <p:nvPr/>
            </p:nvSpPr>
            <p:spPr>
              <a:xfrm>
                <a:off x="4895526" y="1825625"/>
                <a:ext cx="6803138" cy="4351338"/>
              </a:xfrm>
              <a:prstGeom prst="rect">
                <a:avLst/>
              </a:prstGeom>
              <a:blipFill>
                <a:blip r:embed="rId6"/>
                <a:stretch>
                  <a:fillRect l="-1344" t="-1961"/>
                </a:stretch>
              </a:blipFill>
            </p:spPr>
            <p:txBody>
              <a:bodyPr/>
              <a:lstStyle/>
              <a:p>
                <a:r>
                  <a:rPr lang="pt-BR">
                    <a:noFill/>
                  </a:rPr>
                  <a:t> </a:t>
                </a:r>
              </a:p>
            </p:txBody>
          </p:sp>
        </mc:Fallback>
      </mc:AlternateContent>
    </p:spTree>
    <p:extLst>
      <p:ext uri="{BB962C8B-B14F-4D97-AF65-F5344CB8AC3E}">
        <p14:creationId xmlns:p14="http://schemas.microsoft.com/office/powerpoint/2010/main" val="331759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28772" y="1825625"/>
                <a:ext cx="7023755" cy="4351338"/>
              </a:xfrm>
            </p:spPr>
            <p:txBody>
              <a:bodyPr/>
              <a:lstStyle/>
              <a:p>
                <a:pPr marL="0" indent="0">
                  <a:buNone/>
                </a:pPr>
                <a:r>
                  <a:rPr lang="pt-BR" sz="2400" dirty="0">
                    <a:solidFill>
                      <a:srgbClr val="FF0000"/>
                    </a:solidFill>
                  </a:rPr>
                  <a:t>Das especificações do circuito sabemos que:</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28772" y="1825625"/>
                <a:ext cx="7023755" cy="4351338"/>
              </a:xfrm>
              <a:blipFill>
                <a:blip r:embed="rId3"/>
                <a:stretch>
                  <a:fillRect l="-1389" t="-196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8</a:t>
            </a:fld>
            <a:endParaRPr lang="en-US" altLang="en-US"/>
          </a:p>
        </p:txBody>
      </p:sp>
    </p:spTree>
    <p:extLst>
      <p:ext uri="{BB962C8B-B14F-4D97-AF65-F5344CB8AC3E}">
        <p14:creationId xmlns:p14="http://schemas.microsoft.com/office/powerpoint/2010/main" val="14013325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5">
            <a:extLst>
              <a:ext uri="{FF2B5EF4-FFF2-40B4-BE49-F238E27FC236}">
                <a16:creationId xmlns:a16="http://schemas.microsoft.com/office/drawing/2014/main" id="{6DD095AB-EFD2-46D9-9F17-798C1FDB4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416" y="2199482"/>
            <a:ext cx="5233987"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19">
            <a:extLst>
              <a:ext uri="{FF2B5EF4-FFF2-40B4-BE49-F238E27FC236}">
                <a16:creationId xmlns:a16="http://schemas.microsoft.com/office/drawing/2014/main" id="{C2FF16EB-799A-4B86-A2F8-849F80075B4F}"/>
              </a:ext>
            </a:extLst>
          </p:cNvPr>
          <p:cNvGraphicFramePr>
            <a:graphicFrameLocks noChangeAspect="1"/>
          </p:cNvGraphicFramePr>
          <p:nvPr>
            <p:extLst>
              <p:ext uri="{D42A27DB-BD31-4B8C-83A1-F6EECF244321}">
                <p14:modId xmlns:p14="http://schemas.microsoft.com/office/powerpoint/2010/main" val="1383447887"/>
              </p:ext>
            </p:extLst>
          </p:nvPr>
        </p:nvGraphicFramePr>
        <p:xfrm>
          <a:off x="2854964" y="3509169"/>
          <a:ext cx="1025525" cy="492125"/>
        </p:xfrm>
        <a:graphic>
          <a:graphicData uri="http://schemas.openxmlformats.org/presentationml/2006/ole">
            <mc:AlternateContent xmlns:mc="http://schemas.openxmlformats.org/markup-compatibility/2006">
              <mc:Choice xmlns:v="urn:schemas-microsoft-com:vml" Requires="v">
                <p:oleObj spid="_x0000_s11290" name="Equation" r:id="rId4" imgW="469900" imgH="228600" progId="Equation.3">
                  <p:embed/>
                </p:oleObj>
              </mc:Choice>
              <mc:Fallback>
                <p:oleObj name="Equation" r:id="rId4" imgW="469900" imgH="228600" progId="Equation.3">
                  <p:embed/>
                  <p:pic>
                    <p:nvPicPr>
                      <p:cNvPr id="3074" name="Object 19">
                        <a:extLst>
                          <a:ext uri="{FF2B5EF4-FFF2-40B4-BE49-F238E27FC236}">
                            <a16:creationId xmlns:a16="http://schemas.microsoft.com/office/drawing/2014/main" id="{C2FF16EB-799A-4B86-A2F8-849F80075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964" y="3509169"/>
                        <a:ext cx="1025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a:extLst>
              <a:ext uri="{FF2B5EF4-FFF2-40B4-BE49-F238E27FC236}">
                <a16:creationId xmlns:a16="http://schemas.microsoft.com/office/drawing/2014/main" id="{D9C45863-4303-44CE-8116-9020B9E48995}"/>
              </a:ext>
            </a:extLst>
          </p:cNvPr>
          <p:cNvSpPr>
            <a:spLocks noGrp="1"/>
          </p:cNvSpPr>
          <p:nvPr>
            <p:ph type="title"/>
          </p:nvPr>
        </p:nvSpPr>
        <p:spPr/>
        <p:txBody>
          <a:bodyPr/>
          <a:lstStyle/>
          <a:p>
            <a:r>
              <a:rPr lang="en-US" altLang="pt-BR" dirty="0" err="1"/>
              <a:t>Seguidor</a:t>
            </a:r>
            <a:r>
              <a:rPr lang="en-US" altLang="pt-BR" dirty="0"/>
              <a:t> </a:t>
            </a:r>
            <a:r>
              <a:rPr lang="en-US" altLang="pt-BR" dirty="0" err="1"/>
              <a:t>unitário</a:t>
            </a:r>
            <a:endParaRPr lang="pt-BR" dirty="0"/>
          </a:p>
        </p:txBody>
      </p:sp>
      <p:sp>
        <p:nvSpPr>
          <p:cNvPr id="3" name="Rectangle 2">
            <a:extLst>
              <a:ext uri="{FF2B5EF4-FFF2-40B4-BE49-F238E27FC236}">
                <a16:creationId xmlns:a16="http://schemas.microsoft.com/office/drawing/2014/main" id="{C5463A09-C44B-41D7-80CF-A0A530DD1985}"/>
              </a:ext>
            </a:extLst>
          </p:cNvPr>
          <p:cNvSpPr/>
          <p:nvPr/>
        </p:nvSpPr>
        <p:spPr>
          <a:xfrm>
            <a:off x="5524107" y="5184742"/>
            <a:ext cx="4751109" cy="216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18">
            <a:extLst>
              <a:ext uri="{FF2B5EF4-FFF2-40B4-BE49-F238E27FC236}">
                <a16:creationId xmlns:a16="http://schemas.microsoft.com/office/drawing/2014/main" id="{A7C7D085-2AF8-47DF-A077-3AF1B640E37E}"/>
              </a:ext>
            </a:extLst>
          </p:cNvPr>
          <p:cNvSpPr txBox="1">
            <a:spLocks noChangeArrowheads="1"/>
          </p:cNvSpPr>
          <p:nvPr/>
        </p:nvSpPr>
        <p:spPr bwMode="auto">
          <a:xfrm>
            <a:off x="1752600" y="1981200"/>
            <a:ext cx="4343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Pelo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fato</a:t>
            </a:r>
            <a:r>
              <a:rPr lang="en-US" altLang="en-US" sz="2400" dirty="0">
                <a:latin typeface="Times New Roman" panose="02020603050405020304" pitchFamily="18" charset="0"/>
                <a:cs typeface="Times New Roman" panose="02020603050405020304" pitchFamily="18" charset="0"/>
              </a:rPr>
              <a:t> de o amp-op </a:t>
            </a:r>
            <a:r>
              <a:rPr lang="en-US" altLang="en-US" sz="2400" dirty="0" err="1">
                <a:latin typeface="Times New Roman" panose="02020603050405020304" pitchFamily="18" charset="0"/>
                <a:cs typeface="Times New Roman" panose="02020603050405020304" pitchFamily="18" charset="0"/>
              </a:rPr>
              <a:t>ter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uma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alta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impedância</a:t>
            </a:r>
            <a:r>
              <a:rPr lang="en-US" altLang="en-US" sz="2400" dirty="0">
                <a:latin typeface="Times New Roman" panose="02020603050405020304" pitchFamily="18" charset="0"/>
                <a:cs typeface="Times New Roman" panose="02020603050405020304" pitchFamily="18" charset="0"/>
              </a:rPr>
              <a:t> de entrada, as </a:t>
            </a:r>
            <a:r>
              <a:rPr lang="en-US" altLang="en-US" sz="2400" dirty="0" err="1">
                <a:latin typeface="Times New Roman" panose="02020603050405020304" pitchFamily="18" charset="0"/>
                <a:cs typeface="Times New Roman" panose="02020603050405020304" pitchFamily="18" charset="0"/>
              </a:rPr>
              <a:t>múltiplas</a:t>
            </a:r>
            <a:r>
              <a:rPr lang="en-US" altLang="en-US" sz="2400" dirty="0">
                <a:latin typeface="Times New Roman" panose="02020603050405020304" pitchFamily="18" charset="0"/>
                <a:cs typeface="Times New Roman" panose="02020603050405020304" pitchFamily="18" charset="0"/>
              </a:rPr>
              <a:t> entradas </a:t>
            </a:r>
            <a:r>
              <a:rPr lang="en-US" altLang="en-US" sz="2400" dirty="0" err="1">
                <a:latin typeface="Times New Roman" panose="02020603050405020304" pitchFamily="18" charset="0"/>
                <a:cs typeface="Times New Roman" panose="02020603050405020304" pitchFamily="18" charset="0"/>
              </a:rPr>
              <a:t>são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tratadas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como</a:t>
            </a:r>
            <a:r>
              <a:rPr lang="en-US" altLang="en-US" sz="2400" dirty="0">
                <a:latin typeface="Times New Roman" panose="02020603050405020304" pitchFamily="18" charset="0"/>
                <a:cs typeface="Times New Roman" panose="02020603050405020304" pitchFamily="18" charset="0"/>
              </a:rPr>
              <a:t> entradas </a:t>
            </a:r>
            <a:r>
              <a:rPr lang="en-US" altLang="en-US" sz="2400" dirty="0" err="1">
                <a:latin typeface="Times New Roman" panose="02020603050405020304" pitchFamily="18" charset="0"/>
                <a:cs typeface="Times New Roman" panose="02020603050405020304" pitchFamily="18" charset="0"/>
              </a:rPr>
              <a:t>separadas</a:t>
            </a:r>
            <a:r>
              <a:rPr lang="en-US" altLang="en-US" sz="2400" dirty="0">
                <a:latin typeface="Times New Roman" panose="02020603050405020304" pitchFamily="18" charset="0"/>
                <a:cs typeface="Times New Roman" panose="02020603050405020304" pitchFamily="18" charset="0"/>
              </a:rPr>
              <a:t>.</a:t>
            </a:r>
          </a:p>
        </p:txBody>
      </p:sp>
      <p:grpSp>
        <p:nvGrpSpPr>
          <p:cNvPr id="4101" name="Group 11">
            <a:extLst>
              <a:ext uri="{FF2B5EF4-FFF2-40B4-BE49-F238E27FC236}">
                <a16:creationId xmlns:a16="http://schemas.microsoft.com/office/drawing/2014/main" id="{2C39690C-4680-4DAF-97F2-98C08650FC12}"/>
              </a:ext>
            </a:extLst>
          </p:cNvPr>
          <p:cNvGrpSpPr>
            <a:grpSpLocks/>
          </p:cNvGrpSpPr>
          <p:nvPr/>
        </p:nvGrpSpPr>
        <p:grpSpPr bwMode="auto">
          <a:xfrm>
            <a:off x="2470608" y="3958359"/>
            <a:ext cx="3429000" cy="990600"/>
            <a:chOff x="384" y="2928"/>
            <a:chExt cx="2160" cy="624"/>
          </a:xfrm>
          <a:noFill/>
        </p:grpSpPr>
        <p:sp>
          <p:nvSpPr>
            <p:cNvPr id="4103" name="AutoShape 10">
              <a:extLst>
                <a:ext uri="{FF2B5EF4-FFF2-40B4-BE49-F238E27FC236}">
                  <a16:creationId xmlns:a16="http://schemas.microsoft.com/office/drawing/2014/main" id="{21AB8862-BE6C-4F38-9D22-12DE2950768E}"/>
                </a:ext>
              </a:extLst>
            </p:cNvPr>
            <p:cNvSpPr>
              <a:spLocks noChangeArrowheads="1"/>
            </p:cNvSpPr>
            <p:nvPr/>
          </p:nvSpPr>
          <p:spPr bwMode="auto">
            <a:xfrm>
              <a:off x="384" y="2928"/>
              <a:ext cx="216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4098" name="Object 19">
              <a:extLst>
                <a:ext uri="{FF2B5EF4-FFF2-40B4-BE49-F238E27FC236}">
                  <a16:creationId xmlns:a16="http://schemas.microsoft.com/office/drawing/2014/main" id="{7D8AA0FF-4CF4-42F6-A6F3-0B33B991EB19}"/>
                </a:ext>
              </a:extLst>
            </p:cNvPr>
            <p:cNvGraphicFramePr>
              <a:graphicFrameLocks noChangeAspect="1"/>
            </p:cNvGraphicFramePr>
            <p:nvPr/>
          </p:nvGraphicFramePr>
          <p:xfrm>
            <a:off x="442" y="2987"/>
            <a:ext cx="2043" cy="507"/>
          </p:xfrm>
          <a:graphic>
            <a:graphicData uri="http://schemas.openxmlformats.org/presentationml/2006/ole">
              <mc:AlternateContent xmlns:mc="http://schemas.openxmlformats.org/markup-compatibility/2006">
                <mc:Choice xmlns:v="urn:schemas-microsoft-com:vml" Requires="v">
                  <p:oleObj spid="_x0000_s12314" name="Equation" r:id="rId3" imgW="1930400" imgH="482600" progId="Equation.3">
                    <p:embed/>
                  </p:oleObj>
                </mc:Choice>
                <mc:Fallback>
                  <p:oleObj name="Equation" r:id="rId3" imgW="1930400" imgH="482600" progId="Equation.3">
                    <p:embed/>
                    <p:pic>
                      <p:nvPicPr>
                        <p:cNvPr id="4098" name="Object 19">
                          <a:extLst>
                            <a:ext uri="{FF2B5EF4-FFF2-40B4-BE49-F238E27FC236}">
                              <a16:creationId xmlns:a16="http://schemas.microsoft.com/office/drawing/2014/main" id="{7D8AA0FF-4CF4-42F6-A6F3-0B33B991E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 y="2987"/>
                          <a:ext cx="204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Title 1">
            <a:extLst>
              <a:ext uri="{FF2B5EF4-FFF2-40B4-BE49-F238E27FC236}">
                <a16:creationId xmlns:a16="http://schemas.microsoft.com/office/drawing/2014/main" id="{1692899C-7205-48FD-996F-FC2CF8E90918}"/>
              </a:ext>
            </a:extLst>
          </p:cNvPr>
          <p:cNvSpPr>
            <a:spLocks noGrp="1"/>
          </p:cNvSpPr>
          <p:nvPr>
            <p:ph type="title"/>
          </p:nvPr>
        </p:nvSpPr>
        <p:spPr/>
        <p:txBody>
          <a:bodyPr/>
          <a:lstStyle/>
          <a:p>
            <a:r>
              <a:rPr lang="en-US" altLang="pt-BR" dirty="0" err="1"/>
              <a:t>Amplificador</a:t>
            </a:r>
            <a:r>
              <a:rPr lang="en-US" altLang="pt-BR" dirty="0"/>
              <a:t> </a:t>
            </a:r>
            <a:r>
              <a:rPr lang="en-US" altLang="pt-BR" dirty="0" err="1"/>
              <a:t>somador</a:t>
            </a:r>
            <a:endParaRPr lang="pt-BR" dirty="0"/>
          </a:p>
        </p:txBody>
      </p:sp>
      <p:pic>
        <p:nvPicPr>
          <p:cNvPr id="10" name="Picture 8">
            <a:extLst>
              <a:ext uri="{FF2B5EF4-FFF2-40B4-BE49-F238E27FC236}">
                <a16:creationId xmlns:a16="http://schemas.microsoft.com/office/drawing/2014/main" id="{DDC76F6B-4DA1-4862-ABF2-EC68B042FA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688" y="2809580"/>
            <a:ext cx="491013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8">
            <a:extLst>
              <a:ext uri="{FF2B5EF4-FFF2-40B4-BE49-F238E27FC236}">
                <a16:creationId xmlns:a16="http://schemas.microsoft.com/office/drawing/2014/main" id="{C8BBDFEE-4788-4A34-97B6-0BAB77BCB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688" y="2809580"/>
            <a:ext cx="491013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692899C-7205-48FD-996F-FC2CF8E90918}"/>
              </a:ext>
            </a:extLst>
          </p:cNvPr>
          <p:cNvSpPr>
            <a:spLocks noGrp="1"/>
          </p:cNvSpPr>
          <p:nvPr>
            <p:ph type="title"/>
          </p:nvPr>
        </p:nvSpPr>
        <p:spPr/>
        <p:txBody>
          <a:bodyPr/>
          <a:lstStyle/>
          <a:p>
            <a:r>
              <a:rPr lang="en-US" altLang="pt-BR" dirty="0" err="1"/>
              <a:t>Amplificador</a:t>
            </a:r>
            <a:r>
              <a:rPr lang="en-US" altLang="pt-BR" dirty="0"/>
              <a:t> </a:t>
            </a:r>
            <a:r>
              <a:rPr lang="en-US" altLang="pt-BR" dirty="0" err="1"/>
              <a:t>somador</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3BBBE-18A6-416C-8C59-F63ED0507765}"/>
                  </a:ext>
                </a:extLst>
              </p:cNvPr>
              <p:cNvSpPr>
                <a:spLocks noGrp="1"/>
              </p:cNvSpPr>
              <p:nvPr>
                <p:ph sz="half" idx="1"/>
              </p:nvPr>
            </p:nvSpPr>
            <p:spPr>
              <a:xfrm>
                <a:off x="838199" y="1825625"/>
                <a:ext cx="6156489" cy="4351338"/>
              </a:xfrm>
            </p:spPr>
            <p:txBody>
              <a:bodyPr/>
              <a:lstStyle/>
              <a:p>
                <a:pPr marL="0" indent="0">
                  <a:buNone/>
                </a:pPr>
                <a:r>
                  <a:rPr lang="pt-BR" dirty="0"/>
                  <a:t>Ex_10_7:</a:t>
                </a:r>
              </a:p>
              <a:p>
                <a:pPr marL="0" indent="0">
                  <a:buNone/>
                </a:pPr>
                <a:r>
                  <a:rPr lang="pt-BR" dirty="0"/>
                  <a:t>Calcule a tensão de saída de um amplificador somador com </a:t>
                </a:r>
                <a:r>
                  <a:rPr lang="pt-BR" dirty="0" err="1"/>
                  <a:t>amp-op</a:t>
                </a:r>
                <a:r>
                  <a:rPr lang="pt-BR" dirty="0"/>
                  <a:t> para os conjuntos de tensões e resistores a seguir. Use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𝑓</m:t>
                        </m:r>
                      </m:sub>
                    </m:sSub>
                    <m:r>
                      <a:rPr lang="pt-BR" i="1">
                        <a:latin typeface="Cambria Math" panose="02040503050406030204" pitchFamily="18" charset="0"/>
                      </a:rPr>
                      <m:t>=</m:t>
                    </m:r>
                    <m:r>
                      <a:rPr lang="pt-BR" b="0" i="1" smtClean="0">
                        <a:latin typeface="Cambria Math" panose="02040503050406030204" pitchFamily="18" charset="0"/>
                      </a:rPr>
                      <m:t>1</m:t>
                    </m:r>
                    <m:r>
                      <m:rPr>
                        <m:sty m:val="p"/>
                      </m:rPr>
                      <a:rPr lang="pt-BR" b="0" i="0" smtClean="0">
                        <a:latin typeface="Cambria Math" panose="02040503050406030204" pitchFamily="18" charset="0"/>
                      </a:rPr>
                      <m:t>M</m:t>
                    </m:r>
                    <m:r>
                      <m:rPr>
                        <m:sty m:val="p"/>
                      </m:rPr>
                      <a:rPr lang="el-GR" i="1">
                        <a:latin typeface="Cambria Math" panose="02040503050406030204" pitchFamily="18" charset="0"/>
                        <a:ea typeface="Cambria Math" panose="02040503050406030204" pitchFamily="18" charset="0"/>
                      </a:rPr>
                      <m:t>Ω</m:t>
                    </m:r>
                    <m:r>
                      <a:rPr lang="pt-BR" b="0" i="0" smtClean="0">
                        <a:latin typeface="Cambria Math" panose="02040503050406030204" pitchFamily="18" charset="0"/>
                        <a:ea typeface="Cambria Math" panose="02040503050406030204" pitchFamily="18" charset="0"/>
                      </a:rPr>
                      <m:t>.</m:t>
                    </m:r>
                  </m:oMath>
                </a14:m>
                <a:endParaRPr lang="pt-BR" dirty="0"/>
              </a:p>
              <a:p>
                <a:pPr marL="0" indent="0">
                  <a:buNone/>
                </a:pPr>
                <a:r>
                  <a:rPr lang="pt-BR" dirty="0"/>
                  <a:t>a)</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b="0" i="1" smtClean="0">
                            <a:latin typeface="Cambria Math" panose="02040503050406030204" pitchFamily="18" charset="0"/>
                          </a:rPr>
                          <m:t>𝑉</m:t>
                        </m:r>
                      </m:e>
                      <m:sub>
                        <m:r>
                          <a:rPr lang="pt-BR" b="0" i="1" smtClean="0">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1</m:t>
                    </m:r>
                    <m:r>
                      <a:rPr lang="pt-BR" b="0" i="1" smtClean="0">
                        <a:latin typeface="Cambria Math" panose="02040503050406030204" pitchFamily="18" charset="0"/>
                      </a:rPr>
                      <m:t>𝑉</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b="0" i="1" smtClean="0">
                            <a:latin typeface="Cambria Math" panose="02040503050406030204" pitchFamily="18" charset="0"/>
                          </a:rPr>
                          <m:t>2</m:t>
                        </m:r>
                      </m:sub>
                    </m:sSub>
                    <m:r>
                      <a:rPr lang="pt-BR" i="1">
                        <a:latin typeface="Cambria Math" panose="02040503050406030204" pitchFamily="18" charset="0"/>
                      </a:rPr>
                      <m:t>=</m:t>
                    </m:r>
                    <m:r>
                      <a:rPr lang="pt-BR" b="0" i="1" smtClean="0">
                        <a:latin typeface="Cambria Math" panose="02040503050406030204" pitchFamily="18" charset="0"/>
                      </a:rPr>
                      <m:t>2</m:t>
                    </m:r>
                    <m:r>
                      <a:rPr lang="pt-BR" b="0" i="1" smtClean="0">
                        <a:latin typeface="Cambria Math" panose="02040503050406030204" pitchFamily="18" charset="0"/>
                      </a:rPr>
                      <m:t>𝑉</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b="0" i="1" smtClean="0">
                            <a:latin typeface="Cambria Math" panose="02040503050406030204" pitchFamily="18" charset="0"/>
                          </a:rPr>
                          <m:t>3</m:t>
                        </m:r>
                      </m:sub>
                    </m:sSub>
                    <m:r>
                      <a:rPr lang="pt-BR" i="1">
                        <a:latin typeface="Cambria Math" panose="02040503050406030204" pitchFamily="18" charset="0"/>
                      </a:rPr>
                      <m:t>=</m:t>
                    </m:r>
                    <m:r>
                      <a:rPr lang="pt-BR" b="0" i="1" smtClean="0">
                        <a:latin typeface="Cambria Math" panose="02040503050406030204" pitchFamily="18" charset="0"/>
                      </a:rPr>
                      <m:t>3</m:t>
                    </m:r>
                    <m:r>
                      <a:rPr lang="pt-BR" b="0" i="1" smtClean="0">
                        <a:latin typeface="Cambria Math" panose="02040503050406030204" pitchFamily="18" charset="0"/>
                      </a:rPr>
                      <m:t>𝑉</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b="0" i="1" smtClean="0">
                            <a:latin typeface="Cambria Math" panose="02040503050406030204" pitchFamily="18" charset="0"/>
                          </a:rPr>
                          <m:t>1</m:t>
                        </m:r>
                      </m:sub>
                    </m:sSub>
                    <m:r>
                      <a:rPr lang="pt-BR" i="1">
                        <a:latin typeface="Cambria Math" panose="02040503050406030204" pitchFamily="18" charset="0"/>
                      </a:rPr>
                      <m:t>=500</m:t>
                    </m:r>
                    <m:r>
                      <a:rPr lang="pt-BR" i="1">
                        <a:latin typeface="Cambria Math" panose="02040503050406030204" pitchFamily="18" charset="0"/>
                      </a:rPr>
                      <m:t>𝑘</m:t>
                    </m:r>
                    <m:r>
                      <m:rPr>
                        <m:sty m:val="p"/>
                      </m:rPr>
                      <a:rPr lang="el-GR" i="1">
                        <a:latin typeface="Cambria Math" panose="02040503050406030204" pitchFamily="18" charset="0"/>
                        <a:ea typeface="Cambria Math" panose="02040503050406030204" pitchFamily="18" charset="0"/>
                      </a:rPr>
                      <m:t>Ω</m:t>
                    </m:r>
                    <m:r>
                      <a:rPr lang="pt-BR" b="0" i="1" smtClean="0">
                        <a:latin typeface="Cambria Math" panose="02040503050406030204" pitchFamily="18" charset="0"/>
                        <a:ea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2</m:t>
                        </m:r>
                      </m:sub>
                    </m:sSub>
                    <m:r>
                      <a:rPr lang="pt-BR" i="1">
                        <a:latin typeface="Cambria Math" panose="02040503050406030204" pitchFamily="18" charset="0"/>
                      </a:rPr>
                      <m:t>=</m:t>
                    </m:r>
                    <m:r>
                      <a:rPr lang="pt-BR" b="0" i="1" smtClean="0">
                        <a:latin typeface="Cambria Math" panose="02040503050406030204" pitchFamily="18" charset="0"/>
                      </a:rPr>
                      <m:t>1</m:t>
                    </m:r>
                    <m:r>
                      <m:rPr>
                        <m:sty m:val="p"/>
                      </m:rPr>
                      <a:rPr lang="pt-BR" b="0" i="0" smtClean="0">
                        <a:latin typeface="Cambria Math" panose="02040503050406030204" pitchFamily="18" charset="0"/>
                      </a:rPr>
                      <m:t>M</m:t>
                    </m:r>
                    <m:r>
                      <m:rPr>
                        <m:sty m:val="p"/>
                      </m:rPr>
                      <a:rPr lang="el-GR" i="1">
                        <a:latin typeface="Cambria Math" panose="02040503050406030204" pitchFamily="18" charset="0"/>
                        <a:ea typeface="Cambria Math" panose="02040503050406030204" pitchFamily="18" charset="0"/>
                      </a:rPr>
                      <m:t>Ω</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b="0" i="1" smtClean="0">
                            <a:latin typeface="Cambria Math" panose="02040503050406030204" pitchFamily="18" charset="0"/>
                          </a:rPr>
                          <m:t>3</m:t>
                        </m:r>
                      </m:sub>
                    </m:sSub>
                    <m:r>
                      <a:rPr lang="pt-BR" i="1">
                        <a:latin typeface="Cambria Math" panose="02040503050406030204" pitchFamily="18" charset="0"/>
                      </a:rPr>
                      <m:t>=</m:t>
                    </m:r>
                    <m:r>
                      <a:rPr lang="pt-BR" b="0" i="1" smtClean="0">
                        <a:latin typeface="Cambria Math" panose="02040503050406030204" pitchFamily="18" charset="0"/>
                      </a:rPr>
                      <m:t>1</m:t>
                    </m:r>
                    <m:r>
                      <m:rPr>
                        <m:sty m:val="p"/>
                      </m:rPr>
                      <a:rPr lang="pt-BR" b="0" i="0" smtClean="0">
                        <a:latin typeface="Cambria Math" panose="02040503050406030204" pitchFamily="18" charset="0"/>
                      </a:rPr>
                      <m:t>M</m:t>
                    </m:r>
                    <m:r>
                      <m:rPr>
                        <m:sty m:val="p"/>
                      </m:rPr>
                      <a:rPr lang="el-GR" i="1">
                        <a:latin typeface="Cambria Math" panose="02040503050406030204" pitchFamily="18" charset="0"/>
                        <a:ea typeface="Cambria Math" panose="02040503050406030204" pitchFamily="18" charset="0"/>
                      </a:rPr>
                      <m:t>Ω</m:t>
                    </m:r>
                    <m:r>
                      <a:rPr lang="pt-BR" b="0" i="1" smtClean="0">
                        <a:latin typeface="Cambria Math" panose="02040503050406030204" pitchFamily="18" charset="0"/>
                        <a:ea typeface="Cambria Math" panose="02040503050406030204" pitchFamily="18" charset="0"/>
                      </a:rPr>
                      <m:t>.</m:t>
                    </m:r>
                  </m:oMath>
                </a14:m>
                <a:endParaRPr lang="pt-BR" dirty="0"/>
              </a:p>
              <a:p>
                <a:pPr marL="0" indent="0">
                  <a:buNone/>
                </a:pPr>
                <a:r>
                  <a:rPr lang="pt-BR" dirty="0"/>
                  <a:t>b)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−2</m:t>
                    </m:r>
                    <m:r>
                      <a:rPr lang="pt-BR" i="1">
                        <a:latin typeface="Cambria Math" panose="02040503050406030204" pitchFamily="18" charset="0"/>
                      </a:rPr>
                      <m:t>𝑉</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2</m:t>
                        </m:r>
                      </m:sub>
                    </m:sSub>
                    <m:r>
                      <a:rPr lang="pt-BR" i="1">
                        <a:latin typeface="Cambria Math" panose="02040503050406030204" pitchFamily="18" charset="0"/>
                      </a:rPr>
                      <m:t>=</m:t>
                    </m:r>
                    <m:r>
                      <a:rPr lang="pt-BR" b="0" i="1" smtClean="0">
                        <a:latin typeface="Cambria Math" panose="02040503050406030204" pitchFamily="18" charset="0"/>
                      </a:rPr>
                      <m:t>3</m:t>
                    </m:r>
                    <m:r>
                      <a:rPr lang="pt-BR" i="1">
                        <a:latin typeface="Cambria Math" panose="02040503050406030204" pitchFamily="18" charset="0"/>
                      </a:rPr>
                      <m:t>𝑉</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3</m:t>
                        </m:r>
                      </m:sub>
                    </m:sSub>
                    <m:r>
                      <a:rPr lang="pt-BR" i="1">
                        <a:latin typeface="Cambria Math" panose="02040503050406030204" pitchFamily="18" charset="0"/>
                      </a:rPr>
                      <m:t>=</m:t>
                    </m:r>
                    <m:r>
                      <a:rPr lang="pt-BR" b="0" i="1" smtClean="0">
                        <a:latin typeface="Cambria Math" panose="02040503050406030204" pitchFamily="18" charset="0"/>
                      </a:rPr>
                      <m:t>1</m:t>
                    </m:r>
                    <m:r>
                      <a:rPr lang="pt-BR" i="1">
                        <a:latin typeface="Cambria Math" panose="02040503050406030204" pitchFamily="18" charset="0"/>
                      </a:rPr>
                      <m:t>𝑉</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2</m:t>
                    </m:r>
                    <m:r>
                      <a:rPr lang="pt-BR" i="1">
                        <a:latin typeface="Cambria Math" panose="02040503050406030204" pitchFamily="18" charset="0"/>
                      </a:rPr>
                      <m:t>00</m:t>
                    </m:r>
                    <m:r>
                      <a:rPr lang="pt-BR" i="1">
                        <a:latin typeface="Cambria Math" panose="02040503050406030204" pitchFamily="18" charset="0"/>
                      </a:rPr>
                      <m:t>𝑘</m:t>
                    </m:r>
                    <m:r>
                      <m:rPr>
                        <m:sty m:val="p"/>
                      </m:rPr>
                      <a:rPr lang="el-GR" i="1">
                        <a:latin typeface="Cambria Math" panose="02040503050406030204" pitchFamily="18" charset="0"/>
                        <a:ea typeface="Cambria Math" panose="02040503050406030204" pitchFamily="18" charset="0"/>
                      </a:rPr>
                      <m:t>Ω</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2</m:t>
                        </m:r>
                      </m:sub>
                    </m:sSub>
                    <m:r>
                      <a:rPr lang="pt-BR" i="1">
                        <a:latin typeface="Cambria Math" panose="02040503050406030204" pitchFamily="18" charset="0"/>
                      </a:rPr>
                      <m:t>=</m:t>
                    </m:r>
                    <m:r>
                      <a:rPr lang="pt-BR" b="0" i="1" smtClean="0">
                        <a:latin typeface="Cambria Math" panose="02040503050406030204" pitchFamily="18" charset="0"/>
                      </a:rPr>
                      <m:t>500</m:t>
                    </m:r>
                    <m:r>
                      <a:rPr lang="pt-BR" b="0" i="1" smtClean="0">
                        <a:latin typeface="Cambria Math" panose="02040503050406030204" pitchFamily="18" charset="0"/>
                      </a:rPr>
                      <m:t>𝑘</m:t>
                    </m:r>
                    <m:r>
                      <m:rPr>
                        <m:sty m:val="p"/>
                      </m:rPr>
                      <a:rPr lang="el-GR" i="1">
                        <a:latin typeface="Cambria Math" panose="02040503050406030204" pitchFamily="18" charset="0"/>
                        <a:ea typeface="Cambria Math" panose="02040503050406030204" pitchFamily="18" charset="0"/>
                      </a:rPr>
                      <m:t>Ω</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3</m:t>
                        </m:r>
                      </m:sub>
                    </m:sSub>
                    <m:r>
                      <a:rPr lang="pt-BR" i="1">
                        <a:latin typeface="Cambria Math" panose="02040503050406030204" pitchFamily="18" charset="0"/>
                      </a:rPr>
                      <m:t>=1</m:t>
                    </m:r>
                    <m:r>
                      <m:rPr>
                        <m:sty m:val="p"/>
                      </m:rPr>
                      <a:rPr lang="pt-BR">
                        <a:latin typeface="Cambria Math" panose="02040503050406030204" pitchFamily="18" charset="0"/>
                      </a:rPr>
                      <m:t>M</m:t>
                    </m:r>
                    <m:r>
                      <m:rPr>
                        <m:sty m:val="p"/>
                      </m:rPr>
                      <a:rPr lang="el-GR" i="1">
                        <a:latin typeface="Cambria Math" panose="02040503050406030204" pitchFamily="18" charset="0"/>
                        <a:ea typeface="Cambria Math" panose="02040503050406030204" pitchFamily="18" charset="0"/>
                      </a:rPr>
                      <m:t>Ω</m:t>
                    </m:r>
                    <m:r>
                      <a:rPr lang="pt-BR" i="1">
                        <a:latin typeface="Cambria Math" panose="02040503050406030204" pitchFamily="18" charset="0"/>
                        <a:ea typeface="Cambria Math" panose="02040503050406030204" pitchFamily="18" charset="0"/>
                      </a:rPr>
                      <m:t>.</m:t>
                    </m:r>
                  </m:oMath>
                </a14:m>
                <a:endParaRPr lang="pt-BR" dirty="0"/>
              </a:p>
              <a:p>
                <a:pPr marL="0" indent="0">
                  <a:buNone/>
                </a:pPr>
                <a:endParaRPr lang="pt-BR" dirty="0"/>
              </a:p>
            </p:txBody>
          </p:sp>
        </mc:Choice>
        <mc:Fallback xmlns="">
          <p:sp>
            <p:nvSpPr>
              <p:cNvPr id="3" name="Content Placeholder 2">
                <a:extLst>
                  <a:ext uri="{FF2B5EF4-FFF2-40B4-BE49-F238E27FC236}">
                    <a16:creationId xmlns:a16="http://schemas.microsoft.com/office/drawing/2014/main" id="{F4C3BBBE-18A6-416C-8C59-F63ED0507765}"/>
                  </a:ext>
                </a:extLst>
              </p:cNvPr>
              <p:cNvSpPr>
                <a:spLocks noGrp="1" noRot="1" noChangeAspect="1" noMove="1" noResize="1" noEditPoints="1" noAdjustHandles="1" noChangeArrowheads="1" noChangeShapeType="1" noTextEdit="1"/>
              </p:cNvSpPr>
              <p:nvPr>
                <p:ph sz="half" idx="1"/>
              </p:nvPr>
            </p:nvSpPr>
            <p:spPr>
              <a:xfrm>
                <a:off x="838199" y="1825625"/>
                <a:ext cx="6156489" cy="4351338"/>
              </a:xfrm>
              <a:blipFill>
                <a:blip r:embed="rId3"/>
                <a:stretch>
                  <a:fillRect l="-1683" t="-2101"/>
                </a:stretch>
              </a:blipFill>
            </p:spPr>
            <p:txBody>
              <a:bodyPr/>
              <a:lstStyle/>
              <a:p>
                <a:r>
                  <a:rPr lang="pt-BR">
                    <a:noFill/>
                  </a:rPr>
                  <a:t> </a:t>
                </a:r>
              </a:p>
            </p:txBody>
          </p:sp>
        </mc:Fallback>
      </mc:AlternateContent>
    </p:spTree>
    <p:extLst>
      <p:ext uri="{BB962C8B-B14F-4D97-AF65-F5344CB8AC3E}">
        <p14:creationId xmlns:p14="http://schemas.microsoft.com/office/powerpoint/2010/main" val="230099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8">
            <a:extLst>
              <a:ext uri="{FF2B5EF4-FFF2-40B4-BE49-F238E27FC236}">
                <a16:creationId xmlns:a16="http://schemas.microsoft.com/office/drawing/2014/main" id="{C8BBDFEE-4788-4A34-97B6-0BAB77BCB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641" y="4383464"/>
            <a:ext cx="3549733" cy="210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692899C-7205-48FD-996F-FC2CF8E90918}"/>
              </a:ext>
            </a:extLst>
          </p:cNvPr>
          <p:cNvSpPr>
            <a:spLocks noGrp="1"/>
          </p:cNvSpPr>
          <p:nvPr>
            <p:ph type="title"/>
          </p:nvPr>
        </p:nvSpPr>
        <p:spPr/>
        <p:txBody>
          <a:bodyPr/>
          <a:lstStyle/>
          <a:p>
            <a:r>
              <a:rPr lang="en-US" altLang="pt-BR" dirty="0" err="1"/>
              <a:t>Amplificador</a:t>
            </a:r>
            <a:r>
              <a:rPr lang="en-US" altLang="pt-BR" dirty="0"/>
              <a:t> </a:t>
            </a:r>
            <a:r>
              <a:rPr lang="en-US" altLang="pt-BR" dirty="0" err="1"/>
              <a:t>somador</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3BBBE-18A6-416C-8C59-F63ED0507765}"/>
                  </a:ext>
                </a:extLst>
              </p:cNvPr>
              <p:cNvSpPr>
                <a:spLocks noGrp="1"/>
              </p:cNvSpPr>
              <p:nvPr>
                <p:ph sz="half" idx="1"/>
              </p:nvPr>
            </p:nvSpPr>
            <p:spPr>
              <a:xfrm>
                <a:off x="838198" y="1825625"/>
                <a:ext cx="8173827" cy="4351338"/>
              </a:xfrm>
            </p:spPr>
            <p:txBody>
              <a:bodyPr/>
              <a:lstStyle/>
              <a:p>
                <a:pPr marL="0" indent="0">
                  <a:buNone/>
                </a:pPr>
                <a:r>
                  <a:rPr lang="pt-BR" dirty="0">
                    <a:solidFill>
                      <a:srgbClr val="FF0000"/>
                    </a:solidFill>
                  </a:rPr>
                  <a:t>R: </a:t>
                </a:r>
              </a:p>
              <a:p>
                <a:pPr marL="0" indent="0">
                  <a:buNone/>
                </a:pPr>
                <a:r>
                  <a:rPr lang="pt-BR" dirty="0">
                    <a:solidFill>
                      <a:srgbClr val="FF0000"/>
                    </a:solidFill>
                  </a:rPr>
                  <a:t>a)</a:t>
                </a:r>
                <a14:m>
                  <m:oMath xmlns:m="http://schemas.openxmlformats.org/officeDocument/2006/math">
                    <m:r>
                      <a:rPr lang="pt-BR" b="0" i="0" smtClean="0">
                        <a:solidFill>
                          <a:srgbClr val="FF0000"/>
                        </a:solidFill>
                        <a:latin typeface="Cambria Math" panose="02040503050406030204" pitchFamily="18" charset="0"/>
                      </a:rPr>
                      <m:t> </m:t>
                    </m:r>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𝑜</m:t>
                        </m:r>
                      </m:sub>
                    </m:sSub>
                    <m:r>
                      <a:rPr lang="pt-BR" b="0" i="1" smtClean="0">
                        <a:solidFill>
                          <a:srgbClr val="FF0000"/>
                        </a:solidFill>
                        <a:latin typeface="Cambria Math" panose="02040503050406030204" pitchFamily="18" charset="0"/>
                      </a:rPr>
                      <m:t>=−</m:t>
                    </m:r>
                    <m:d>
                      <m:dPr>
                        <m:begChr m:val="["/>
                        <m:endChr m:val="]"/>
                        <m:ctrlPr>
                          <a:rPr lang="pt-BR" b="0" i="1" smtClean="0">
                            <a:solidFill>
                              <a:srgbClr val="FF0000"/>
                            </a:solidFill>
                            <a:latin typeface="Cambria Math" panose="02040503050406030204" pitchFamily="18" charset="0"/>
                          </a:rPr>
                        </m:ctrlPr>
                      </m:dPr>
                      <m:e>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500</m:t>
                            </m:r>
                            <m:r>
                              <a:rPr lang="pt-BR" b="0" i="1" smtClean="0">
                                <a:solidFill>
                                  <a:srgbClr val="FF0000"/>
                                </a:solidFill>
                                <a:latin typeface="Cambria Math" panose="02040503050406030204" pitchFamily="18" charset="0"/>
                              </a:rPr>
                              <m:t>𝑘</m:t>
                            </m:r>
                          </m:den>
                        </m:f>
                        <m:r>
                          <a:rPr lang="pt-BR" b="0" i="1" smtClean="0">
                            <a:solidFill>
                              <a:srgbClr val="FF0000"/>
                            </a:solidFill>
                            <a:latin typeface="Cambria Math" panose="02040503050406030204" pitchFamily="18" charset="0"/>
                          </a:rPr>
                          <m:t>(1</m:t>
                        </m:r>
                        <m:r>
                          <a:rPr lang="pt-BR" b="0" i="1" smtClean="0">
                            <a:solidFill>
                              <a:srgbClr val="FF0000"/>
                            </a:solidFill>
                            <a:latin typeface="Cambria Math" panose="02040503050406030204" pitchFamily="18" charset="0"/>
                          </a:rPr>
                          <m:t>𝑉</m:t>
                        </m:r>
                        <m:r>
                          <a:rPr lang="pt-BR" b="0" i="1" smtClean="0">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den>
                        </m:f>
                        <m:r>
                          <a:rPr lang="pt-BR" b="0" i="1" smtClean="0">
                            <a:solidFill>
                              <a:srgbClr val="FF0000"/>
                            </a:solidFill>
                            <a:latin typeface="Cambria Math" panose="02040503050406030204" pitchFamily="18" charset="0"/>
                          </a:rPr>
                          <m:t>(2</m:t>
                        </m:r>
                        <m:r>
                          <a:rPr lang="pt-BR" b="0" i="1" smtClean="0">
                            <a:solidFill>
                              <a:srgbClr val="FF0000"/>
                            </a:solidFill>
                            <a:latin typeface="Cambria Math" panose="02040503050406030204" pitchFamily="18" charset="0"/>
                          </a:rPr>
                          <m:t>𝑉</m:t>
                        </m:r>
                        <m:r>
                          <a:rPr lang="pt-BR" b="0" i="1" smtClean="0">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den>
                        </m:f>
                        <m:r>
                          <a:rPr lang="pt-BR" b="0" i="1" smtClean="0">
                            <a:solidFill>
                              <a:srgbClr val="FF0000"/>
                            </a:solidFill>
                            <a:latin typeface="Cambria Math" panose="02040503050406030204" pitchFamily="18" charset="0"/>
                          </a:rPr>
                          <m:t>(3</m:t>
                        </m:r>
                        <m:r>
                          <a:rPr lang="pt-BR" b="0" i="1" smtClean="0">
                            <a:solidFill>
                              <a:srgbClr val="FF0000"/>
                            </a:solidFill>
                            <a:latin typeface="Cambria Math" panose="02040503050406030204" pitchFamily="18" charset="0"/>
                          </a:rPr>
                          <m:t>𝑉</m:t>
                        </m:r>
                        <m:r>
                          <a:rPr lang="pt-BR" b="0" i="1" smtClean="0">
                            <a:solidFill>
                              <a:srgbClr val="FF0000"/>
                            </a:solidFill>
                            <a:latin typeface="Cambria Math" panose="02040503050406030204" pitchFamily="18" charset="0"/>
                          </a:rPr>
                          <m:t>)</m:t>
                        </m:r>
                      </m:e>
                    </m:d>
                    <m:r>
                      <a:rPr lang="pt-BR" b="0" i="1" smtClean="0">
                        <a:solidFill>
                          <a:srgbClr val="FF0000"/>
                        </a:solidFill>
                        <a:latin typeface="Cambria Math" panose="02040503050406030204" pitchFamily="18" charset="0"/>
                      </a:rPr>
                      <m:t>=−</m:t>
                    </m:r>
                    <m:d>
                      <m:dPr>
                        <m:begChr m:val="["/>
                        <m:endChr m:val="]"/>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2</m:t>
                        </m:r>
                        <m:d>
                          <m:dPr>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1</m:t>
                            </m:r>
                          </m:e>
                        </m:d>
                        <m:r>
                          <a:rPr lang="pt-BR" b="0" i="1" smtClean="0">
                            <a:solidFill>
                              <a:srgbClr val="FF0000"/>
                            </a:solidFill>
                            <a:latin typeface="Cambria Math" panose="02040503050406030204" pitchFamily="18" charset="0"/>
                          </a:rPr>
                          <m:t>+1</m:t>
                        </m:r>
                        <m:d>
                          <m:dPr>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2</m:t>
                            </m:r>
                          </m:e>
                        </m:d>
                        <m:r>
                          <a:rPr lang="pt-BR" b="0" i="1" smtClean="0">
                            <a:solidFill>
                              <a:srgbClr val="FF0000"/>
                            </a:solidFill>
                            <a:latin typeface="Cambria Math" panose="02040503050406030204" pitchFamily="18" charset="0"/>
                          </a:rPr>
                          <m:t>+1</m:t>
                        </m:r>
                        <m:d>
                          <m:dPr>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3</m:t>
                            </m:r>
                          </m:e>
                        </m:d>
                      </m:e>
                    </m:d>
                    <m:r>
                      <a:rPr lang="pt-BR" b="0" i="1" smtClean="0">
                        <a:solidFill>
                          <a:srgbClr val="FF0000"/>
                        </a:solidFill>
                        <a:latin typeface="Cambria Math" panose="02040503050406030204" pitchFamily="18" charset="0"/>
                      </a:rPr>
                      <m:t>=</m:t>
                    </m:r>
                    <m:r>
                      <a:rPr lang="pt-BR" b="1" i="1" smtClean="0">
                        <a:solidFill>
                          <a:srgbClr val="FF0000"/>
                        </a:solidFill>
                        <a:latin typeface="Cambria Math" panose="02040503050406030204" pitchFamily="18" charset="0"/>
                      </a:rPr>
                      <m:t>−</m:t>
                    </m:r>
                    <m:r>
                      <a:rPr lang="pt-BR" b="1" i="1" smtClean="0">
                        <a:solidFill>
                          <a:srgbClr val="FF0000"/>
                        </a:solidFill>
                        <a:latin typeface="Cambria Math" panose="02040503050406030204" pitchFamily="18" charset="0"/>
                      </a:rPr>
                      <m:t>𝟕</m:t>
                    </m:r>
                    <m:r>
                      <a:rPr lang="pt-BR" b="1" i="1" smtClean="0">
                        <a:solidFill>
                          <a:srgbClr val="FF0000"/>
                        </a:solidFill>
                        <a:latin typeface="Cambria Math" panose="02040503050406030204" pitchFamily="18" charset="0"/>
                      </a:rPr>
                      <m:t>𝑽</m:t>
                    </m:r>
                  </m:oMath>
                </a14:m>
                <a:endParaRPr lang="pt-BR" b="1" dirty="0">
                  <a:solidFill>
                    <a:srgbClr val="FF0000"/>
                  </a:solidFill>
                </a:endParaRPr>
              </a:p>
              <a:p>
                <a:pPr marL="0" indent="0">
                  <a:buNone/>
                </a:pPr>
                <a:endParaRPr lang="pt-BR" dirty="0">
                  <a:solidFill>
                    <a:srgbClr val="FF0000"/>
                  </a:solidFill>
                </a:endParaRPr>
              </a:p>
              <a:p>
                <a:pPr marL="0" indent="0">
                  <a:buNone/>
                </a:pPr>
                <a:endParaRPr lang="pt-BR" dirty="0"/>
              </a:p>
            </p:txBody>
          </p:sp>
        </mc:Choice>
        <mc:Fallback xmlns="">
          <p:sp>
            <p:nvSpPr>
              <p:cNvPr id="3" name="Content Placeholder 2">
                <a:extLst>
                  <a:ext uri="{FF2B5EF4-FFF2-40B4-BE49-F238E27FC236}">
                    <a16:creationId xmlns:a16="http://schemas.microsoft.com/office/drawing/2014/main" id="{F4C3BBBE-18A6-416C-8C59-F63ED0507765}"/>
                  </a:ext>
                </a:extLst>
              </p:cNvPr>
              <p:cNvSpPr>
                <a:spLocks noGrp="1" noRot="1" noChangeAspect="1" noMove="1" noResize="1" noEditPoints="1" noAdjustHandles="1" noChangeArrowheads="1" noChangeShapeType="1" noTextEdit="1"/>
              </p:cNvSpPr>
              <p:nvPr>
                <p:ph sz="half" idx="1"/>
              </p:nvPr>
            </p:nvSpPr>
            <p:spPr>
              <a:xfrm>
                <a:off x="838198" y="1825625"/>
                <a:ext cx="8173827" cy="4351338"/>
              </a:xfrm>
              <a:blipFill>
                <a:blip r:embed="rId3"/>
                <a:stretch>
                  <a:fillRect l="-1268" t="-2101"/>
                </a:stretch>
              </a:blipFill>
            </p:spPr>
            <p:txBody>
              <a:bodyPr/>
              <a:lstStyle/>
              <a:p>
                <a:r>
                  <a:rPr lang="pt-BR">
                    <a:noFill/>
                  </a:rPr>
                  <a:t> </a:t>
                </a:r>
              </a:p>
            </p:txBody>
          </p:sp>
        </mc:Fallback>
      </mc:AlternateContent>
    </p:spTree>
    <p:extLst>
      <p:ext uri="{BB962C8B-B14F-4D97-AF65-F5344CB8AC3E}">
        <p14:creationId xmlns:p14="http://schemas.microsoft.com/office/powerpoint/2010/main" val="8815518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8">
            <a:extLst>
              <a:ext uri="{FF2B5EF4-FFF2-40B4-BE49-F238E27FC236}">
                <a16:creationId xmlns:a16="http://schemas.microsoft.com/office/drawing/2014/main" id="{C8BBDFEE-4788-4A34-97B6-0BAB77BCB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641" y="4383464"/>
            <a:ext cx="3549733" cy="210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692899C-7205-48FD-996F-FC2CF8E90918}"/>
              </a:ext>
            </a:extLst>
          </p:cNvPr>
          <p:cNvSpPr>
            <a:spLocks noGrp="1"/>
          </p:cNvSpPr>
          <p:nvPr>
            <p:ph type="title"/>
          </p:nvPr>
        </p:nvSpPr>
        <p:spPr/>
        <p:txBody>
          <a:bodyPr/>
          <a:lstStyle/>
          <a:p>
            <a:r>
              <a:rPr lang="en-US" altLang="pt-BR" dirty="0" err="1"/>
              <a:t>Amplificador</a:t>
            </a:r>
            <a:r>
              <a:rPr lang="en-US" altLang="pt-BR" dirty="0"/>
              <a:t> </a:t>
            </a:r>
            <a:r>
              <a:rPr lang="en-US" altLang="pt-BR" dirty="0" err="1"/>
              <a:t>somador</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3BBBE-18A6-416C-8C59-F63ED0507765}"/>
                  </a:ext>
                </a:extLst>
              </p:cNvPr>
              <p:cNvSpPr>
                <a:spLocks noGrp="1"/>
              </p:cNvSpPr>
              <p:nvPr>
                <p:ph sz="half" idx="1"/>
              </p:nvPr>
            </p:nvSpPr>
            <p:spPr>
              <a:xfrm>
                <a:off x="838198" y="1825625"/>
                <a:ext cx="8173827" cy="4351338"/>
              </a:xfrm>
            </p:spPr>
            <p:txBody>
              <a:bodyPr/>
              <a:lstStyle/>
              <a:p>
                <a:pPr marL="0" indent="0">
                  <a:buNone/>
                </a:pPr>
                <a:r>
                  <a:rPr lang="pt-BR" dirty="0">
                    <a:solidFill>
                      <a:srgbClr val="FF0000"/>
                    </a:solidFill>
                  </a:rPr>
                  <a:t>R: </a:t>
                </a:r>
              </a:p>
              <a:p>
                <a:pPr marL="0" indent="0">
                  <a:buNone/>
                </a:pPr>
                <a:r>
                  <a:rPr lang="pt-BR" dirty="0">
                    <a:solidFill>
                      <a:srgbClr val="FF0000"/>
                    </a:solidFill>
                  </a:rPr>
                  <a:t>a)</a:t>
                </a:r>
                <a14:m>
                  <m:oMath xmlns:m="http://schemas.openxmlformats.org/officeDocument/2006/math">
                    <m:r>
                      <a:rPr lang="pt-BR" b="0" i="0" smtClean="0">
                        <a:solidFill>
                          <a:srgbClr val="FF0000"/>
                        </a:solidFill>
                        <a:latin typeface="Cambria Math" panose="02040503050406030204" pitchFamily="18" charset="0"/>
                      </a:rPr>
                      <m:t> </m:t>
                    </m:r>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𝑉</m:t>
                        </m:r>
                      </m:e>
                      <m:sub>
                        <m:r>
                          <a:rPr lang="pt-BR" b="0" i="1" smtClean="0">
                            <a:solidFill>
                              <a:srgbClr val="FF0000"/>
                            </a:solidFill>
                            <a:latin typeface="Cambria Math" panose="02040503050406030204" pitchFamily="18" charset="0"/>
                          </a:rPr>
                          <m:t>𝑜</m:t>
                        </m:r>
                      </m:sub>
                    </m:sSub>
                    <m:r>
                      <a:rPr lang="pt-BR" b="0" i="1" smtClean="0">
                        <a:solidFill>
                          <a:srgbClr val="FF0000"/>
                        </a:solidFill>
                        <a:latin typeface="Cambria Math" panose="02040503050406030204" pitchFamily="18" charset="0"/>
                      </a:rPr>
                      <m:t>=−</m:t>
                    </m:r>
                    <m:d>
                      <m:dPr>
                        <m:begChr m:val="["/>
                        <m:endChr m:val="]"/>
                        <m:ctrlPr>
                          <a:rPr lang="pt-BR" b="0" i="1" smtClean="0">
                            <a:solidFill>
                              <a:srgbClr val="FF0000"/>
                            </a:solidFill>
                            <a:latin typeface="Cambria Math" panose="02040503050406030204" pitchFamily="18" charset="0"/>
                          </a:rPr>
                        </m:ctrlPr>
                      </m:dPr>
                      <m:e>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500</m:t>
                            </m:r>
                            <m:r>
                              <a:rPr lang="pt-BR" b="0" i="1" smtClean="0">
                                <a:solidFill>
                                  <a:srgbClr val="FF0000"/>
                                </a:solidFill>
                                <a:latin typeface="Cambria Math" panose="02040503050406030204" pitchFamily="18" charset="0"/>
                              </a:rPr>
                              <m:t>𝑘</m:t>
                            </m:r>
                          </m:den>
                        </m:f>
                        <m:r>
                          <a:rPr lang="pt-BR" b="0" i="1" smtClean="0">
                            <a:solidFill>
                              <a:srgbClr val="FF0000"/>
                            </a:solidFill>
                            <a:latin typeface="Cambria Math" panose="02040503050406030204" pitchFamily="18" charset="0"/>
                          </a:rPr>
                          <m:t>(1</m:t>
                        </m:r>
                        <m:r>
                          <a:rPr lang="pt-BR" b="0" i="1" smtClean="0">
                            <a:solidFill>
                              <a:srgbClr val="FF0000"/>
                            </a:solidFill>
                            <a:latin typeface="Cambria Math" panose="02040503050406030204" pitchFamily="18" charset="0"/>
                          </a:rPr>
                          <m:t>𝑉</m:t>
                        </m:r>
                        <m:r>
                          <a:rPr lang="pt-BR" b="0" i="1" smtClean="0">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den>
                        </m:f>
                        <m:r>
                          <a:rPr lang="pt-BR" b="0" i="1" smtClean="0">
                            <a:solidFill>
                              <a:srgbClr val="FF0000"/>
                            </a:solidFill>
                            <a:latin typeface="Cambria Math" panose="02040503050406030204" pitchFamily="18" charset="0"/>
                          </a:rPr>
                          <m:t>(2</m:t>
                        </m:r>
                        <m:r>
                          <a:rPr lang="pt-BR" b="0" i="1" smtClean="0">
                            <a:solidFill>
                              <a:srgbClr val="FF0000"/>
                            </a:solidFill>
                            <a:latin typeface="Cambria Math" panose="02040503050406030204" pitchFamily="18" charset="0"/>
                          </a:rPr>
                          <m:t>𝑉</m:t>
                        </m:r>
                        <m:r>
                          <a:rPr lang="pt-BR" b="0" i="1" smtClean="0">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1000</m:t>
                            </m:r>
                            <m:r>
                              <a:rPr lang="pt-BR" b="0" i="1" smtClean="0">
                                <a:solidFill>
                                  <a:srgbClr val="FF0000"/>
                                </a:solidFill>
                                <a:latin typeface="Cambria Math" panose="02040503050406030204" pitchFamily="18" charset="0"/>
                              </a:rPr>
                              <m:t>𝑘</m:t>
                            </m:r>
                          </m:den>
                        </m:f>
                        <m:r>
                          <a:rPr lang="pt-BR" b="0" i="1" smtClean="0">
                            <a:solidFill>
                              <a:srgbClr val="FF0000"/>
                            </a:solidFill>
                            <a:latin typeface="Cambria Math" panose="02040503050406030204" pitchFamily="18" charset="0"/>
                          </a:rPr>
                          <m:t>(3</m:t>
                        </m:r>
                        <m:r>
                          <a:rPr lang="pt-BR" b="0" i="1" smtClean="0">
                            <a:solidFill>
                              <a:srgbClr val="FF0000"/>
                            </a:solidFill>
                            <a:latin typeface="Cambria Math" panose="02040503050406030204" pitchFamily="18" charset="0"/>
                          </a:rPr>
                          <m:t>𝑉</m:t>
                        </m:r>
                        <m:r>
                          <a:rPr lang="pt-BR" b="0" i="1" smtClean="0">
                            <a:solidFill>
                              <a:srgbClr val="FF0000"/>
                            </a:solidFill>
                            <a:latin typeface="Cambria Math" panose="02040503050406030204" pitchFamily="18" charset="0"/>
                          </a:rPr>
                          <m:t>)</m:t>
                        </m:r>
                      </m:e>
                    </m:d>
                    <m:r>
                      <a:rPr lang="pt-BR" b="0" i="1" smtClean="0">
                        <a:solidFill>
                          <a:srgbClr val="FF0000"/>
                        </a:solidFill>
                        <a:latin typeface="Cambria Math" panose="02040503050406030204" pitchFamily="18" charset="0"/>
                      </a:rPr>
                      <m:t>=−</m:t>
                    </m:r>
                    <m:d>
                      <m:dPr>
                        <m:begChr m:val="["/>
                        <m:endChr m:val="]"/>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2</m:t>
                        </m:r>
                        <m:d>
                          <m:dPr>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1</m:t>
                            </m:r>
                          </m:e>
                        </m:d>
                        <m:r>
                          <a:rPr lang="pt-BR" b="0" i="1" smtClean="0">
                            <a:solidFill>
                              <a:srgbClr val="FF0000"/>
                            </a:solidFill>
                            <a:latin typeface="Cambria Math" panose="02040503050406030204" pitchFamily="18" charset="0"/>
                          </a:rPr>
                          <m:t>+1</m:t>
                        </m:r>
                        <m:d>
                          <m:dPr>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2</m:t>
                            </m:r>
                          </m:e>
                        </m:d>
                        <m:r>
                          <a:rPr lang="pt-BR" b="0" i="1" smtClean="0">
                            <a:solidFill>
                              <a:srgbClr val="FF0000"/>
                            </a:solidFill>
                            <a:latin typeface="Cambria Math" panose="02040503050406030204" pitchFamily="18" charset="0"/>
                          </a:rPr>
                          <m:t>+1</m:t>
                        </m:r>
                        <m:d>
                          <m:dPr>
                            <m:ctrlPr>
                              <a:rPr lang="pt-BR" b="0" i="1" smtClean="0">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3</m:t>
                            </m:r>
                          </m:e>
                        </m:d>
                      </m:e>
                    </m:d>
                    <m:r>
                      <a:rPr lang="pt-BR" b="0" i="1" smtClean="0">
                        <a:solidFill>
                          <a:srgbClr val="FF0000"/>
                        </a:solidFill>
                        <a:latin typeface="Cambria Math" panose="02040503050406030204" pitchFamily="18" charset="0"/>
                      </a:rPr>
                      <m:t>=</m:t>
                    </m:r>
                    <m:r>
                      <a:rPr lang="pt-BR" b="1" i="1" smtClean="0">
                        <a:solidFill>
                          <a:srgbClr val="FF0000"/>
                        </a:solidFill>
                        <a:latin typeface="Cambria Math" panose="02040503050406030204" pitchFamily="18" charset="0"/>
                      </a:rPr>
                      <m:t>−</m:t>
                    </m:r>
                    <m:r>
                      <a:rPr lang="pt-BR" b="1" i="1" smtClean="0">
                        <a:solidFill>
                          <a:srgbClr val="FF0000"/>
                        </a:solidFill>
                        <a:latin typeface="Cambria Math" panose="02040503050406030204" pitchFamily="18" charset="0"/>
                      </a:rPr>
                      <m:t>𝟕</m:t>
                    </m:r>
                    <m:r>
                      <a:rPr lang="pt-BR" b="1" i="1" smtClean="0">
                        <a:solidFill>
                          <a:srgbClr val="FF0000"/>
                        </a:solidFill>
                        <a:latin typeface="Cambria Math" panose="02040503050406030204" pitchFamily="18" charset="0"/>
                      </a:rPr>
                      <m:t>𝑽</m:t>
                    </m:r>
                  </m:oMath>
                </a14:m>
                <a:endParaRPr lang="pt-BR" b="1" dirty="0">
                  <a:solidFill>
                    <a:srgbClr val="FF0000"/>
                  </a:solidFill>
                </a:endParaRPr>
              </a:p>
              <a:p>
                <a:pPr marL="0" indent="0">
                  <a:buNone/>
                </a:pPr>
                <a:endParaRPr lang="pt-BR" dirty="0">
                  <a:solidFill>
                    <a:srgbClr val="FF0000"/>
                  </a:solidFill>
                </a:endParaRPr>
              </a:p>
              <a:p>
                <a:pPr marL="0" indent="0">
                  <a:buNone/>
                </a:pPr>
                <a:r>
                  <a:rPr lang="pt-BR" dirty="0">
                    <a:solidFill>
                      <a:srgbClr val="FF0000"/>
                    </a:solidFill>
                  </a:rPr>
                  <a:t>b) </a:t>
                </a:r>
                <a14:m>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𝑉</m:t>
                        </m:r>
                      </m:e>
                      <m:sub>
                        <m:r>
                          <a:rPr lang="pt-BR" i="1">
                            <a:solidFill>
                              <a:srgbClr val="FF0000"/>
                            </a:solidFill>
                            <a:latin typeface="Cambria Math" panose="02040503050406030204" pitchFamily="18" charset="0"/>
                          </a:rPr>
                          <m:t>𝑜</m:t>
                        </m:r>
                      </m:sub>
                    </m:sSub>
                    <m:r>
                      <a:rPr lang="pt-BR" i="1">
                        <a:solidFill>
                          <a:srgbClr val="FF0000"/>
                        </a:solidFill>
                        <a:latin typeface="Cambria Math" panose="02040503050406030204" pitchFamily="18" charset="0"/>
                      </a:rPr>
                      <m:t>=</m:t>
                    </m:r>
                    <m:r>
                      <a:rPr lang="pt-BR" b="0" i="1" smtClean="0">
                        <a:solidFill>
                          <a:srgbClr val="FF0000"/>
                        </a:solidFill>
                        <a:latin typeface="Cambria Math" panose="02040503050406030204" pitchFamily="18" charset="0"/>
                      </a:rPr>
                      <m:t>−</m:t>
                    </m:r>
                    <m:d>
                      <m:dPr>
                        <m:begChr m:val="["/>
                        <m:endChr m:val="]"/>
                        <m:ctrlPr>
                          <a:rPr lang="pt-BR" i="1">
                            <a:solidFill>
                              <a:srgbClr val="FF0000"/>
                            </a:solidFill>
                            <a:latin typeface="Cambria Math" panose="02040503050406030204" pitchFamily="18" charset="0"/>
                          </a:rPr>
                        </m:ctrlPr>
                      </m:dPr>
                      <m:e>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1000</m:t>
                            </m:r>
                            <m:r>
                              <a:rPr lang="pt-BR" i="1">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20</m:t>
                            </m:r>
                            <m:r>
                              <a:rPr lang="pt-BR" i="1">
                                <a:solidFill>
                                  <a:srgbClr val="FF0000"/>
                                </a:solidFill>
                                <a:latin typeface="Cambria Math" panose="02040503050406030204" pitchFamily="18" charset="0"/>
                              </a:rPr>
                              <m:t>0</m:t>
                            </m:r>
                            <m:r>
                              <a:rPr lang="pt-BR" i="1">
                                <a:solidFill>
                                  <a:srgbClr val="FF0000"/>
                                </a:solidFill>
                                <a:latin typeface="Cambria Math" panose="02040503050406030204" pitchFamily="18" charset="0"/>
                              </a:rPr>
                              <m:t>𝑘</m:t>
                            </m:r>
                          </m:den>
                        </m:f>
                        <m:d>
                          <m:dPr>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−2</m:t>
                            </m:r>
                            <m:r>
                              <a:rPr lang="pt-BR" i="1">
                                <a:solidFill>
                                  <a:srgbClr val="FF0000"/>
                                </a:solidFill>
                                <a:latin typeface="Cambria Math" panose="02040503050406030204" pitchFamily="18" charset="0"/>
                              </a:rPr>
                              <m:t>𝑉</m:t>
                            </m:r>
                          </m:e>
                        </m:d>
                        <m:r>
                          <a:rPr lang="pt-BR" i="1">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1000</m:t>
                            </m:r>
                            <m:r>
                              <a:rPr lang="pt-BR" i="1">
                                <a:solidFill>
                                  <a:srgbClr val="FF0000"/>
                                </a:solidFill>
                                <a:latin typeface="Cambria Math" panose="02040503050406030204" pitchFamily="18" charset="0"/>
                              </a:rPr>
                              <m:t>𝑘</m:t>
                            </m:r>
                          </m:num>
                          <m:den>
                            <m:r>
                              <a:rPr lang="pt-BR" b="0" i="1" smtClean="0">
                                <a:solidFill>
                                  <a:srgbClr val="FF0000"/>
                                </a:solidFill>
                                <a:latin typeface="Cambria Math" panose="02040503050406030204" pitchFamily="18" charset="0"/>
                              </a:rPr>
                              <m:t>5</m:t>
                            </m:r>
                            <m:r>
                              <a:rPr lang="pt-BR" i="1">
                                <a:solidFill>
                                  <a:srgbClr val="FF0000"/>
                                </a:solidFill>
                                <a:latin typeface="Cambria Math" panose="02040503050406030204" pitchFamily="18" charset="0"/>
                              </a:rPr>
                              <m:t>00</m:t>
                            </m:r>
                            <m:r>
                              <a:rPr lang="pt-BR" i="1">
                                <a:solidFill>
                                  <a:srgbClr val="FF0000"/>
                                </a:solidFill>
                                <a:latin typeface="Cambria Math" panose="02040503050406030204" pitchFamily="18" charset="0"/>
                              </a:rPr>
                              <m:t>𝑘</m:t>
                            </m:r>
                          </m:den>
                        </m:f>
                        <m:d>
                          <m:dPr>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3</m:t>
                            </m:r>
                            <m:r>
                              <a:rPr lang="pt-BR" i="1">
                                <a:solidFill>
                                  <a:srgbClr val="FF0000"/>
                                </a:solidFill>
                                <a:latin typeface="Cambria Math" panose="02040503050406030204" pitchFamily="18" charset="0"/>
                              </a:rPr>
                              <m:t>𝑉</m:t>
                            </m:r>
                          </m:e>
                        </m:d>
                        <m:r>
                          <a:rPr lang="pt-BR" i="1">
                            <a:solidFill>
                              <a:srgbClr val="FF0000"/>
                            </a:solidFill>
                            <a:latin typeface="Cambria Math" panose="02040503050406030204" pitchFamily="18" charset="0"/>
                          </a:rPr>
                          <m:t>+</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1000</m:t>
                            </m:r>
                            <m:r>
                              <a:rPr lang="pt-BR" i="1">
                                <a:solidFill>
                                  <a:srgbClr val="FF0000"/>
                                </a:solidFill>
                                <a:latin typeface="Cambria Math" panose="02040503050406030204" pitchFamily="18" charset="0"/>
                              </a:rPr>
                              <m:t>𝑘</m:t>
                            </m:r>
                          </m:num>
                          <m:den>
                            <m:r>
                              <a:rPr lang="pt-BR" i="1">
                                <a:solidFill>
                                  <a:srgbClr val="FF0000"/>
                                </a:solidFill>
                                <a:latin typeface="Cambria Math" panose="02040503050406030204" pitchFamily="18" charset="0"/>
                              </a:rPr>
                              <m:t>1000</m:t>
                            </m:r>
                            <m:r>
                              <a:rPr lang="pt-BR" i="1">
                                <a:solidFill>
                                  <a:srgbClr val="FF0000"/>
                                </a:solidFill>
                                <a:latin typeface="Cambria Math" panose="02040503050406030204" pitchFamily="18" charset="0"/>
                              </a:rPr>
                              <m:t>𝑘</m:t>
                            </m:r>
                          </m:den>
                        </m:f>
                        <m:d>
                          <m:dPr>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1</m:t>
                            </m:r>
                            <m:r>
                              <a:rPr lang="pt-BR" i="1">
                                <a:solidFill>
                                  <a:srgbClr val="FF0000"/>
                                </a:solidFill>
                                <a:latin typeface="Cambria Math" panose="02040503050406030204" pitchFamily="18" charset="0"/>
                              </a:rPr>
                              <m:t>𝑉</m:t>
                            </m:r>
                          </m:e>
                        </m:d>
                      </m:e>
                    </m:d>
                    <m:r>
                      <a:rPr lang="pt-BR" b="0" i="1" smtClean="0">
                        <a:solidFill>
                          <a:srgbClr val="FF0000"/>
                        </a:solidFill>
                        <a:latin typeface="Cambria Math" panose="02040503050406030204" pitchFamily="18" charset="0"/>
                      </a:rPr>
                      <m:t>=</m:t>
                    </m:r>
                    <m:r>
                      <a:rPr lang="pt-BR" i="1">
                        <a:solidFill>
                          <a:srgbClr val="FF0000"/>
                        </a:solidFill>
                        <a:latin typeface="Cambria Math" panose="02040503050406030204" pitchFamily="18" charset="0"/>
                      </a:rPr>
                      <m:t>−</m:t>
                    </m:r>
                    <m:d>
                      <m:dPr>
                        <m:begChr m:val="["/>
                        <m:endChr m:val="]"/>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5</m:t>
                        </m:r>
                        <m:d>
                          <m:dPr>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−2</m:t>
                            </m:r>
                          </m:e>
                        </m:d>
                        <m:r>
                          <a:rPr lang="pt-BR" i="1">
                            <a:solidFill>
                              <a:srgbClr val="FF0000"/>
                            </a:solidFill>
                            <a:latin typeface="Cambria Math" panose="02040503050406030204" pitchFamily="18" charset="0"/>
                          </a:rPr>
                          <m:t>+</m:t>
                        </m:r>
                        <m:r>
                          <a:rPr lang="pt-BR" b="0" i="1" smtClean="0">
                            <a:solidFill>
                              <a:srgbClr val="FF0000"/>
                            </a:solidFill>
                            <a:latin typeface="Cambria Math" panose="02040503050406030204" pitchFamily="18" charset="0"/>
                          </a:rPr>
                          <m:t>2</m:t>
                        </m:r>
                        <m:d>
                          <m:dPr>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3</m:t>
                            </m:r>
                          </m:e>
                        </m:d>
                        <m:r>
                          <a:rPr lang="pt-BR" i="1">
                            <a:solidFill>
                              <a:srgbClr val="FF0000"/>
                            </a:solidFill>
                            <a:latin typeface="Cambria Math" panose="02040503050406030204" pitchFamily="18" charset="0"/>
                          </a:rPr>
                          <m:t>+1</m:t>
                        </m:r>
                        <m:d>
                          <m:dPr>
                            <m:ctrlPr>
                              <a:rPr lang="pt-BR" i="1">
                                <a:solidFill>
                                  <a:srgbClr val="FF0000"/>
                                </a:solidFill>
                                <a:latin typeface="Cambria Math" panose="02040503050406030204" pitchFamily="18" charset="0"/>
                              </a:rPr>
                            </m:ctrlPr>
                          </m:dPr>
                          <m:e>
                            <m:r>
                              <a:rPr lang="pt-BR" b="0" i="1" smtClean="0">
                                <a:solidFill>
                                  <a:srgbClr val="FF0000"/>
                                </a:solidFill>
                                <a:latin typeface="Cambria Math" panose="02040503050406030204" pitchFamily="18" charset="0"/>
                              </a:rPr>
                              <m:t>1</m:t>
                            </m:r>
                          </m:e>
                        </m:d>
                      </m:e>
                    </m:d>
                    <m:r>
                      <a:rPr lang="pt-BR" i="1">
                        <a:solidFill>
                          <a:srgbClr val="FF0000"/>
                        </a:solidFill>
                        <a:latin typeface="Cambria Math" panose="02040503050406030204" pitchFamily="18" charset="0"/>
                      </a:rPr>
                      <m:t>=</m:t>
                    </m:r>
                    <m:r>
                      <a:rPr lang="pt-BR" b="1" i="1" smtClean="0">
                        <a:solidFill>
                          <a:srgbClr val="FF0000"/>
                        </a:solidFill>
                        <a:latin typeface="Cambria Math" panose="02040503050406030204" pitchFamily="18" charset="0"/>
                      </a:rPr>
                      <m:t>𝟑</m:t>
                    </m:r>
                    <m:r>
                      <a:rPr lang="pt-BR" b="1" i="1">
                        <a:solidFill>
                          <a:srgbClr val="FF0000"/>
                        </a:solidFill>
                        <a:latin typeface="Cambria Math" panose="02040503050406030204" pitchFamily="18" charset="0"/>
                      </a:rPr>
                      <m:t>𝑽</m:t>
                    </m:r>
                  </m:oMath>
                </a14:m>
                <a:endParaRPr lang="pt-BR" b="1" dirty="0">
                  <a:solidFill>
                    <a:srgbClr val="FF0000"/>
                  </a:solidFill>
                </a:endParaRPr>
              </a:p>
              <a:p>
                <a:pPr marL="0" indent="0">
                  <a:buNone/>
                </a:pPr>
                <a:endParaRPr lang="pt-BR" dirty="0"/>
              </a:p>
            </p:txBody>
          </p:sp>
        </mc:Choice>
        <mc:Fallback xmlns="">
          <p:sp>
            <p:nvSpPr>
              <p:cNvPr id="3" name="Content Placeholder 2">
                <a:extLst>
                  <a:ext uri="{FF2B5EF4-FFF2-40B4-BE49-F238E27FC236}">
                    <a16:creationId xmlns:a16="http://schemas.microsoft.com/office/drawing/2014/main" id="{F4C3BBBE-18A6-416C-8C59-F63ED0507765}"/>
                  </a:ext>
                </a:extLst>
              </p:cNvPr>
              <p:cNvSpPr>
                <a:spLocks noGrp="1" noRot="1" noChangeAspect="1" noMove="1" noResize="1" noEditPoints="1" noAdjustHandles="1" noChangeArrowheads="1" noChangeShapeType="1" noTextEdit="1"/>
              </p:cNvSpPr>
              <p:nvPr>
                <p:ph sz="half" idx="1"/>
              </p:nvPr>
            </p:nvSpPr>
            <p:spPr>
              <a:xfrm>
                <a:off x="838198" y="1825625"/>
                <a:ext cx="8173827" cy="4351338"/>
              </a:xfrm>
              <a:blipFill>
                <a:blip r:embed="rId3"/>
                <a:stretch>
                  <a:fillRect l="-1268" t="-2101"/>
                </a:stretch>
              </a:blipFill>
            </p:spPr>
            <p:txBody>
              <a:bodyPr/>
              <a:lstStyle/>
              <a:p>
                <a:r>
                  <a:rPr lang="pt-BR">
                    <a:noFill/>
                  </a:rPr>
                  <a:t> </a:t>
                </a:r>
              </a:p>
            </p:txBody>
          </p:sp>
        </mc:Fallback>
      </mc:AlternateContent>
    </p:spTree>
    <p:extLst>
      <p:ext uri="{BB962C8B-B14F-4D97-AF65-F5344CB8AC3E}">
        <p14:creationId xmlns:p14="http://schemas.microsoft.com/office/powerpoint/2010/main" val="214262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11">
            <a:extLst>
              <a:ext uri="{FF2B5EF4-FFF2-40B4-BE49-F238E27FC236}">
                <a16:creationId xmlns:a16="http://schemas.microsoft.com/office/drawing/2014/main" id="{90FC333B-4740-4739-8AE9-FED0223FFB0D}"/>
              </a:ext>
            </a:extLst>
          </p:cNvPr>
          <p:cNvSpPr txBox="1">
            <a:spLocks noChangeArrowheads="1"/>
          </p:cNvSpPr>
          <p:nvPr/>
        </p:nvSpPr>
        <p:spPr bwMode="auto">
          <a:xfrm>
            <a:off x="1752599" y="1981201"/>
            <a:ext cx="507240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saída</a:t>
            </a:r>
            <a:r>
              <a:rPr lang="en-US" altLang="en-US" sz="2400" dirty="0">
                <a:latin typeface="Times New Roman" panose="02020603050405020304" pitchFamily="18" charset="0"/>
                <a:cs typeface="Times New Roman" panose="02020603050405020304" pitchFamily="18" charset="0"/>
              </a:rPr>
              <a:t> é a integral da entrada,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e., </a:t>
            </a:r>
            <a:r>
              <a:rPr lang="en-US" altLang="en-US" sz="2400" dirty="0" err="1">
                <a:latin typeface="Times New Roman" panose="02020603050405020304" pitchFamily="18" charset="0"/>
                <a:cs typeface="Times New Roman" panose="02020603050405020304" pitchFamily="18" charset="0"/>
              </a:rPr>
              <a:t>ela</a:t>
            </a:r>
            <a:r>
              <a:rPr lang="en-US" altLang="en-US" sz="2400" dirty="0">
                <a:latin typeface="Times New Roman" panose="02020603050405020304" pitchFamily="18" charset="0"/>
                <a:cs typeface="Times New Roman" panose="02020603050405020304" pitchFamily="18" charset="0"/>
              </a:rPr>
              <a:t> é </a:t>
            </a:r>
            <a:r>
              <a:rPr lang="en-US" altLang="en-US" sz="2400" dirty="0" err="1">
                <a:latin typeface="Times New Roman" panose="02020603050405020304" pitchFamily="18" charset="0"/>
                <a:cs typeface="Times New Roman" panose="02020603050405020304" pitchFamily="18" charset="0"/>
              </a:rPr>
              <a:t>proporcional</a:t>
            </a:r>
            <a:r>
              <a:rPr lang="en-US" altLang="en-US" sz="2400" dirty="0">
                <a:latin typeface="Times New Roman" panose="02020603050405020304" pitchFamily="18" charset="0"/>
                <a:cs typeface="Times New Roman" panose="02020603050405020304" pitchFamily="18" charset="0"/>
              </a:rPr>
              <a:t> à </a:t>
            </a:r>
            <a:r>
              <a:rPr lang="en-US" altLang="en-US" sz="2400" dirty="0" err="1">
                <a:latin typeface="Times New Roman" panose="02020603050405020304" pitchFamily="18" charset="0"/>
                <a:cs typeface="Times New Roman" panose="02020603050405020304" pitchFamily="18" charset="0"/>
              </a:rPr>
              <a:t>área</a:t>
            </a:r>
            <a:r>
              <a:rPr lang="en-US" altLang="en-US" sz="2400" dirty="0">
                <a:latin typeface="Times New Roman" panose="02020603050405020304" pitchFamily="18" charset="0"/>
                <a:cs typeface="Times New Roman" panose="02020603050405020304" pitchFamily="18" charset="0"/>
              </a:rPr>
              <a:t> sob a forma de </a:t>
            </a:r>
            <a:r>
              <a:rPr lang="en-US" altLang="en-US" sz="2400" dirty="0" err="1">
                <a:latin typeface="Times New Roman" panose="02020603050405020304" pitchFamily="18" charset="0"/>
                <a:cs typeface="Times New Roman" panose="02020603050405020304" pitchFamily="18" charset="0"/>
              </a:rPr>
              <a:t>onda</a:t>
            </a:r>
            <a:r>
              <a:rPr lang="en-US" altLang="en-US" sz="2400" dirty="0">
                <a:latin typeface="Times New Roman" panose="02020603050405020304" pitchFamily="18" charset="0"/>
                <a:cs typeface="Times New Roman" panose="02020603050405020304" pitchFamily="18" charset="0"/>
              </a:rPr>
              <a:t> da entrada. </a:t>
            </a:r>
            <a:r>
              <a:rPr lang="en-US" altLang="en-US" sz="2400" dirty="0" err="1">
                <a:latin typeface="Times New Roman" panose="02020603050405020304" pitchFamily="18" charset="0"/>
                <a:cs typeface="Times New Roman" panose="02020603050405020304" pitchFamily="18" charset="0"/>
              </a:rPr>
              <a:t>Esse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circuito</a:t>
            </a:r>
            <a:r>
              <a:rPr lang="en-US" altLang="en-US" sz="2400" dirty="0">
                <a:latin typeface="Times New Roman" panose="02020603050405020304" pitchFamily="18" charset="0"/>
                <a:cs typeface="Times New Roman" panose="02020603050405020304" pitchFamily="18" charset="0"/>
              </a:rPr>
              <a:t> é </a:t>
            </a:r>
            <a:r>
              <a:rPr lang="en-US" altLang="en-US" sz="2400" dirty="0" err="1">
                <a:latin typeface="Times New Roman" panose="02020603050405020304" pitchFamily="18" charset="0"/>
                <a:cs typeface="Times New Roman" panose="02020603050405020304" pitchFamily="18" charset="0"/>
              </a:rPr>
              <a:t>útil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nos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circuitos</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filtro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passa-baixas</a:t>
            </a:r>
            <a:r>
              <a:rPr lang="en-US" altLang="en-US" sz="2400" dirty="0">
                <a:latin typeface="Times New Roman" panose="02020603050405020304" pitchFamily="18" charset="0"/>
                <a:cs typeface="Times New Roman" panose="02020603050405020304" pitchFamily="18" charset="0"/>
              </a:rPr>
              <a:t> e </a:t>
            </a:r>
            <a:r>
              <a:rPr lang="en-US" altLang="en-US" sz="2400" dirty="0" err="1">
                <a:latin typeface="Times New Roman" panose="02020603050405020304" pitchFamily="18" charset="0"/>
                <a:cs typeface="Times New Roman" panose="02020603050405020304" pitchFamily="18" charset="0"/>
              </a:rPr>
              <a:t>circuitos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condicionados</a:t>
            </a:r>
            <a:r>
              <a:rPr lang="en-US" altLang="en-US" sz="2400" dirty="0">
                <a:latin typeface="Times New Roman" panose="02020603050405020304" pitchFamily="18" charset="0"/>
                <a:cs typeface="Times New Roman" panose="02020603050405020304" pitchFamily="18" charset="0"/>
              </a:rPr>
              <a:t> por </a:t>
            </a:r>
            <a:r>
              <a:rPr lang="en-US" altLang="en-US" sz="2400" dirty="0" err="1">
                <a:latin typeface="Times New Roman" panose="02020603050405020304" pitchFamily="18" charset="0"/>
                <a:cs typeface="Times New Roman" panose="02020603050405020304" pitchFamily="18" charset="0"/>
              </a:rPr>
              <a:t>sensores</a:t>
            </a:r>
            <a:r>
              <a:rPr lang="en-US" altLang="en-US" sz="2400" dirty="0">
                <a:latin typeface="Times New Roman" panose="02020603050405020304" pitchFamily="18" charset="0"/>
                <a:cs typeface="Times New Roman" panose="02020603050405020304" pitchFamily="18" charset="0"/>
              </a:rPr>
              <a:t>.</a:t>
            </a:r>
          </a:p>
        </p:txBody>
      </p:sp>
      <p:grpSp>
        <p:nvGrpSpPr>
          <p:cNvPr id="5125" name="Group 11">
            <a:extLst>
              <a:ext uri="{FF2B5EF4-FFF2-40B4-BE49-F238E27FC236}">
                <a16:creationId xmlns:a16="http://schemas.microsoft.com/office/drawing/2014/main" id="{35AD497B-0267-469A-B49A-04DA89511DC0}"/>
              </a:ext>
            </a:extLst>
          </p:cNvPr>
          <p:cNvGrpSpPr>
            <a:grpSpLocks/>
          </p:cNvGrpSpPr>
          <p:nvPr/>
        </p:nvGrpSpPr>
        <p:grpSpPr bwMode="auto">
          <a:xfrm>
            <a:off x="3048000" y="4580038"/>
            <a:ext cx="3048000" cy="990600"/>
            <a:chOff x="384" y="3168"/>
            <a:chExt cx="1920" cy="624"/>
          </a:xfrm>
          <a:noFill/>
        </p:grpSpPr>
        <p:sp>
          <p:nvSpPr>
            <p:cNvPr id="5127" name="AutoShape 10">
              <a:extLst>
                <a:ext uri="{FF2B5EF4-FFF2-40B4-BE49-F238E27FC236}">
                  <a16:creationId xmlns:a16="http://schemas.microsoft.com/office/drawing/2014/main" id="{746ABDC9-BD1D-4976-8C58-2188C4F2F6ED}"/>
                </a:ext>
              </a:extLst>
            </p:cNvPr>
            <p:cNvSpPr>
              <a:spLocks noChangeArrowheads="1"/>
            </p:cNvSpPr>
            <p:nvPr/>
          </p:nvSpPr>
          <p:spPr bwMode="auto">
            <a:xfrm>
              <a:off x="384" y="3168"/>
              <a:ext cx="192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5122" name="Object 12">
              <a:extLst>
                <a:ext uri="{FF2B5EF4-FFF2-40B4-BE49-F238E27FC236}">
                  <a16:creationId xmlns:a16="http://schemas.microsoft.com/office/drawing/2014/main" id="{D7B8A09F-9CF5-4530-94C9-A8EB228202E0}"/>
                </a:ext>
              </a:extLst>
            </p:cNvPr>
            <p:cNvGraphicFramePr>
              <a:graphicFrameLocks noChangeAspect="1"/>
            </p:cNvGraphicFramePr>
            <p:nvPr>
              <p:extLst>
                <p:ext uri="{D42A27DB-BD31-4B8C-83A1-F6EECF244321}">
                  <p14:modId xmlns:p14="http://schemas.microsoft.com/office/powerpoint/2010/main" val="1251513676"/>
                </p:ext>
              </p:extLst>
            </p:nvPr>
          </p:nvGraphicFramePr>
          <p:xfrm>
            <a:off x="494" y="3244"/>
            <a:ext cx="1699" cy="473"/>
          </p:xfrm>
          <a:graphic>
            <a:graphicData uri="http://schemas.openxmlformats.org/presentationml/2006/ole">
              <mc:AlternateContent xmlns:mc="http://schemas.openxmlformats.org/markup-compatibility/2006">
                <mc:Choice xmlns:v="urn:schemas-microsoft-com:vml" Requires="v">
                  <p:oleObj spid="_x0000_s13338" name="Equation" r:id="rId3" imgW="1396394" imgH="393529" progId="Equation.3">
                    <p:embed/>
                  </p:oleObj>
                </mc:Choice>
                <mc:Fallback>
                  <p:oleObj name="Equation" r:id="rId3" imgW="1396394" imgH="393529" progId="Equation.3">
                    <p:embed/>
                    <p:pic>
                      <p:nvPicPr>
                        <p:cNvPr id="5122" name="Object 12">
                          <a:extLst>
                            <a:ext uri="{FF2B5EF4-FFF2-40B4-BE49-F238E27FC236}">
                              <a16:creationId xmlns:a16="http://schemas.microsoft.com/office/drawing/2014/main" id="{D7B8A09F-9CF5-4530-94C9-A8EB22820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 y="3244"/>
                          <a:ext cx="1699"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5126" name="Picture 8">
            <a:extLst>
              <a:ext uri="{FF2B5EF4-FFF2-40B4-BE49-F238E27FC236}">
                <a16:creationId xmlns:a16="http://schemas.microsoft.com/office/drawing/2014/main" id="{F69F1506-3C49-48CD-94A5-8B9DE31EC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1889" y="2572637"/>
            <a:ext cx="43576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2B09F73-93E9-4E5A-8BDF-6C5B69150ED6}"/>
              </a:ext>
            </a:extLst>
          </p:cNvPr>
          <p:cNvSpPr>
            <a:spLocks noGrp="1"/>
          </p:cNvSpPr>
          <p:nvPr>
            <p:ph type="title"/>
          </p:nvPr>
        </p:nvSpPr>
        <p:spPr/>
        <p:txBody>
          <a:bodyPr/>
          <a:lstStyle/>
          <a:p>
            <a:r>
              <a:rPr lang="pt-BR" dirty="0"/>
              <a:t>integrador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integrador</a:t>
            </a:r>
          </a:p>
        </p:txBody>
      </p:sp>
      <p:sp>
        <p:nvSpPr>
          <p:cNvPr id="7" name="Content Placeholder 6">
            <a:extLst>
              <a:ext uri="{FF2B5EF4-FFF2-40B4-BE49-F238E27FC236}">
                <a16:creationId xmlns:a16="http://schemas.microsoft.com/office/drawing/2014/main" id="{1097D397-E3BB-4D5F-895D-D829F0186CFD}"/>
              </a:ext>
            </a:extLst>
          </p:cNvPr>
          <p:cNvSpPr>
            <a:spLocks noGrp="1"/>
          </p:cNvSpPr>
          <p:nvPr>
            <p:ph sz="half" idx="1"/>
          </p:nvPr>
        </p:nvSpPr>
        <p:spPr>
          <a:xfrm>
            <a:off x="838199" y="1825625"/>
            <a:ext cx="6806939" cy="4895850"/>
          </a:xfrm>
        </p:spPr>
        <p:txBody>
          <a:bodyPr>
            <a:normAutofit/>
          </a:bodyPr>
          <a:lstStyle/>
          <a:p>
            <a:r>
              <a:rPr lang="pt-BR" dirty="0"/>
              <a:t>A operação de integração é uma soma, uma vez que se constitui da soma da área sobre uma forma de onda ou sob uma curva em um período de tempo. Se uma tensão fixa for aplicada como entrada a um circuito integrador, a equação vista cresce ao longo de um período, fornecendo uma tensão em forma de rampa (com polaridade invertida ao sinal de entrada).</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86</a:t>
            </a:fld>
            <a:endParaRPr lang="en-US" altLang="en-US"/>
          </a:p>
        </p:txBody>
      </p:sp>
      <p:pic>
        <p:nvPicPr>
          <p:cNvPr id="9" name="Picture 8">
            <a:extLst>
              <a:ext uri="{FF2B5EF4-FFF2-40B4-BE49-F238E27FC236}">
                <a16:creationId xmlns:a16="http://schemas.microsoft.com/office/drawing/2014/main" id="{76E45ED0-C906-4823-B513-C4D16BD11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762" y="1995632"/>
            <a:ext cx="43576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a:extLst>
              <a:ext uri="{FF2B5EF4-FFF2-40B4-BE49-F238E27FC236}">
                <a16:creationId xmlns:a16="http://schemas.microsoft.com/office/drawing/2014/main" id="{F9102E92-9DC7-4250-BF82-F958B57163BD}"/>
              </a:ext>
            </a:extLst>
          </p:cNvPr>
          <p:cNvGrpSpPr>
            <a:grpSpLocks/>
          </p:cNvGrpSpPr>
          <p:nvPr/>
        </p:nvGrpSpPr>
        <p:grpSpPr bwMode="auto">
          <a:xfrm>
            <a:off x="8153400" y="4969741"/>
            <a:ext cx="3048000" cy="990600"/>
            <a:chOff x="384" y="3168"/>
            <a:chExt cx="1920" cy="624"/>
          </a:xfrm>
          <a:noFill/>
        </p:grpSpPr>
        <p:sp>
          <p:nvSpPr>
            <p:cNvPr id="11" name="AutoShape 10">
              <a:extLst>
                <a:ext uri="{FF2B5EF4-FFF2-40B4-BE49-F238E27FC236}">
                  <a16:creationId xmlns:a16="http://schemas.microsoft.com/office/drawing/2014/main" id="{E2A463FF-0F12-4DEE-AF63-118C04AFC0D7}"/>
                </a:ext>
              </a:extLst>
            </p:cNvPr>
            <p:cNvSpPr>
              <a:spLocks noChangeArrowheads="1"/>
            </p:cNvSpPr>
            <p:nvPr/>
          </p:nvSpPr>
          <p:spPr bwMode="auto">
            <a:xfrm>
              <a:off x="384" y="3168"/>
              <a:ext cx="192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2" name="Object 12">
              <a:extLst>
                <a:ext uri="{FF2B5EF4-FFF2-40B4-BE49-F238E27FC236}">
                  <a16:creationId xmlns:a16="http://schemas.microsoft.com/office/drawing/2014/main" id="{7BBDBA40-BE16-4C13-97CB-8AE3015EB8F2}"/>
                </a:ext>
              </a:extLst>
            </p:cNvPr>
            <p:cNvGraphicFramePr>
              <a:graphicFrameLocks noChangeAspect="1"/>
            </p:cNvGraphicFramePr>
            <p:nvPr>
              <p:extLst>
                <p:ext uri="{D42A27DB-BD31-4B8C-83A1-F6EECF244321}">
                  <p14:modId xmlns:p14="http://schemas.microsoft.com/office/powerpoint/2010/main" val="462391449"/>
                </p:ext>
              </p:extLst>
            </p:nvPr>
          </p:nvGraphicFramePr>
          <p:xfrm>
            <a:off x="494" y="3244"/>
            <a:ext cx="1699" cy="473"/>
          </p:xfrm>
          <a:graphic>
            <a:graphicData uri="http://schemas.openxmlformats.org/presentationml/2006/ole">
              <mc:AlternateContent xmlns:mc="http://schemas.openxmlformats.org/markup-compatibility/2006">
                <mc:Choice xmlns:v="urn:schemas-microsoft-com:vml" Requires="v">
                  <p:oleObj spid="_x0000_s14359" name="Equation" r:id="rId4" imgW="1396394" imgH="393529" progId="Equation.3">
                    <p:embed/>
                  </p:oleObj>
                </mc:Choice>
                <mc:Fallback>
                  <p:oleObj name="Equation" r:id="rId4" imgW="1396394" imgH="393529" progId="Equation.3">
                    <p:embed/>
                    <p:pic>
                      <p:nvPicPr>
                        <p:cNvPr id="5122" name="Object 12">
                          <a:extLst>
                            <a:ext uri="{FF2B5EF4-FFF2-40B4-BE49-F238E27FC236}">
                              <a16:creationId xmlns:a16="http://schemas.microsoft.com/office/drawing/2014/main" id="{D7B8A09F-9CF5-4530-94C9-A8EB228202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 y="3244"/>
                          <a:ext cx="1699"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2262795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integrador</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097D397-E3BB-4D5F-895D-D829F0186CFD}"/>
                  </a:ext>
                </a:extLst>
              </p:cNvPr>
              <p:cNvSpPr>
                <a:spLocks noGrp="1"/>
              </p:cNvSpPr>
              <p:nvPr>
                <p:ph sz="half" idx="1"/>
              </p:nvPr>
            </p:nvSpPr>
            <p:spPr>
              <a:xfrm>
                <a:off x="838200" y="1825625"/>
                <a:ext cx="6778658" cy="4895850"/>
              </a:xfrm>
            </p:spPr>
            <p:txBody>
              <a:bodyPr>
                <a:normAutofit/>
              </a:bodyPr>
              <a:lstStyle/>
              <a:p>
                <a:r>
                  <a:rPr lang="pt-BR" sz="2400" dirty="0"/>
                  <a:t>Considere por exemplo o seguinte exemplo ao lado. O fator de escala 1/RC é:</a:t>
                </a:r>
              </a:p>
              <a:p>
                <a:pPr marL="0" indent="0">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𝑅𝐶</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r>
                            <a:rPr lang="pt-BR" sz="2400" b="0" i="1" smtClean="0">
                              <a:latin typeface="Cambria Math" panose="02040503050406030204" pitchFamily="18" charset="0"/>
                            </a:rPr>
                            <m:t>𝑀</m:t>
                          </m:r>
                          <m:r>
                            <a:rPr lang="pt-BR" sz="2400" b="0" i="1" smtClean="0">
                              <a:latin typeface="Cambria Math" panose="02040503050406030204" pitchFamily="18" charset="0"/>
                            </a:rPr>
                            <m:t>∗1</m:t>
                          </m:r>
                          <m:r>
                            <a:rPr lang="pt-BR" sz="2400" b="0" i="1" smtClean="0">
                              <a:latin typeface="Cambria Math" panose="02040503050406030204" pitchFamily="18" charset="0"/>
                              <a:ea typeface="Cambria Math" panose="02040503050406030204" pitchFamily="18" charset="0"/>
                            </a:rPr>
                            <m:t>𝜇</m:t>
                          </m:r>
                          <m:r>
                            <a:rPr lang="pt-BR" sz="2400" b="0" i="1" smtClean="0">
                              <a:latin typeface="Cambria Math" panose="02040503050406030204" pitchFamily="18" charset="0"/>
                              <a:ea typeface="Cambria Math" panose="02040503050406030204" pitchFamily="18" charset="0"/>
                            </a:rPr>
                            <m:t>𝐹</m:t>
                          </m:r>
                        </m:den>
                      </m:f>
                      <m:r>
                        <a:rPr lang="pt-BR" sz="2400" b="0" i="1" smtClean="0">
                          <a:latin typeface="Cambria Math" panose="02040503050406030204" pitchFamily="18" charset="0"/>
                        </a:rPr>
                        <m:t>=−1</m:t>
                      </m:r>
                    </m:oMath>
                  </m:oMathPara>
                </a14:m>
                <a:endParaRPr lang="pt-BR" sz="2400" dirty="0"/>
              </a:p>
            </p:txBody>
          </p:sp>
        </mc:Choice>
        <mc:Fallback xmlns="">
          <p:sp>
            <p:nvSpPr>
              <p:cNvPr id="7" name="Content Placeholder 6">
                <a:extLst>
                  <a:ext uri="{FF2B5EF4-FFF2-40B4-BE49-F238E27FC236}">
                    <a16:creationId xmlns:a16="http://schemas.microsoft.com/office/drawing/2014/main" id="{1097D397-E3BB-4D5F-895D-D829F0186CFD}"/>
                  </a:ext>
                </a:extLst>
              </p:cNvPr>
              <p:cNvSpPr>
                <a:spLocks noGrp="1" noRot="1" noChangeAspect="1" noMove="1" noResize="1" noEditPoints="1" noAdjustHandles="1" noChangeArrowheads="1" noChangeShapeType="1" noTextEdit="1"/>
              </p:cNvSpPr>
              <p:nvPr>
                <p:ph sz="half" idx="1"/>
              </p:nvPr>
            </p:nvSpPr>
            <p:spPr>
              <a:xfrm>
                <a:off x="838200" y="1825625"/>
                <a:ext cx="6778658" cy="4895850"/>
              </a:xfrm>
              <a:blipFill>
                <a:blip r:embed="rId3"/>
                <a:stretch>
                  <a:fillRect l="-1260" t="-174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87</a:t>
            </a:fld>
            <a:endParaRPr lang="en-US" altLang="en-US"/>
          </a:p>
        </p:txBody>
      </p:sp>
      <p:grpSp>
        <p:nvGrpSpPr>
          <p:cNvPr id="10" name="Group 11">
            <a:extLst>
              <a:ext uri="{FF2B5EF4-FFF2-40B4-BE49-F238E27FC236}">
                <a16:creationId xmlns:a16="http://schemas.microsoft.com/office/drawing/2014/main" id="{F9102E92-9DC7-4250-BF82-F958B57163BD}"/>
              </a:ext>
            </a:extLst>
          </p:cNvPr>
          <p:cNvGrpSpPr>
            <a:grpSpLocks/>
          </p:cNvGrpSpPr>
          <p:nvPr/>
        </p:nvGrpSpPr>
        <p:grpSpPr bwMode="auto">
          <a:xfrm>
            <a:off x="8305800" y="189960"/>
            <a:ext cx="3048000" cy="990600"/>
            <a:chOff x="384" y="3168"/>
            <a:chExt cx="1920" cy="624"/>
          </a:xfrm>
          <a:noFill/>
        </p:grpSpPr>
        <p:sp>
          <p:nvSpPr>
            <p:cNvPr id="11" name="AutoShape 10">
              <a:extLst>
                <a:ext uri="{FF2B5EF4-FFF2-40B4-BE49-F238E27FC236}">
                  <a16:creationId xmlns:a16="http://schemas.microsoft.com/office/drawing/2014/main" id="{E2A463FF-0F12-4DEE-AF63-118C04AFC0D7}"/>
                </a:ext>
              </a:extLst>
            </p:cNvPr>
            <p:cNvSpPr>
              <a:spLocks noChangeArrowheads="1"/>
            </p:cNvSpPr>
            <p:nvPr/>
          </p:nvSpPr>
          <p:spPr bwMode="auto">
            <a:xfrm>
              <a:off x="384" y="3168"/>
              <a:ext cx="192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2" name="Object 12">
              <a:extLst>
                <a:ext uri="{FF2B5EF4-FFF2-40B4-BE49-F238E27FC236}">
                  <a16:creationId xmlns:a16="http://schemas.microsoft.com/office/drawing/2014/main" id="{7BBDBA40-BE16-4C13-97CB-8AE3015EB8F2}"/>
                </a:ext>
              </a:extLst>
            </p:cNvPr>
            <p:cNvGraphicFramePr>
              <a:graphicFrameLocks noChangeAspect="1"/>
            </p:cNvGraphicFramePr>
            <p:nvPr/>
          </p:nvGraphicFramePr>
          <p:xfrm>
            <a:off x="494" y="3244"/>
            <a:ext cx="1699" cy="473"/>
          </p:xfrm>
          <a:graphic>
            <a:graphicData uri="http://schemas.openxmlformats.org/presentationml/2006/ole">
              <mc:AlternateContent xmlns:mc="http://schemas.openxmlformats.org/markup-compatibility/2006">
                <mc:Choice xmlns:v="urn:schemas-microsoft-com:vml" Requires="v">
                  <p:oleObj spid="_x0000_s15384" name="Equation" r:id="rId4" imgW="1396394" imgH="393529" progId="Equation.3">
                    <p:embed/>
                  </p:oleObj>
                </mc:Choice>
                <mc:Fallback>
                  <p:oleObj name="Equation" r:id="rId4" imgW="1396394" imgH="393529" progId="Equation.3">
                    <p:embed/>
                    <p:pic>
                      <p:nvPicPr>
                        <p:cNvPr id="12" name="Object 12">
                          <a:extLst>
                            <a:ext uri="{FF2B5EF4-FFF2-40B4-BE49-F238E27FC236}">
                              <a16:creationId xmlns:a16="http://schemas.microsoft.com/office/drawing/2014/main" id="{7BBDBA40-BE16-4C13-97CB-8AE3015EB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 y="3244"/>
                          <a:ext cx="1699"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3" name="Picture 2">
            <a:extLst>
              <a:ext uri="{FF2B5EF4-FFF2-40B4-BE49-F238E27FC236}">
                <a16:creationId xmlns:a16="http://schemas.microsoft.com/office/drawing/2014/main" id="{569B27D4-04E3-4E3F-BC83-7100EF11B6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6874" b="21638"/>
          <a:stretch/>
        </p:blipFill>
        <p:spPr bwMode="auto">
          <a:xfrm>
            <a:off x="7550085" y="1263383"/>
            <a:ext cx="4266591" cy="229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1900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integrador</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097D397-E3BB-4D5F-895D-D829F0186CFD}"/>
                  </a:ext>
                </a:extLst>
              </p:cNvPr>
              <p:cNvSpPr>
                <a:spLocks noGrp="1"/>
              </p:cNvSpPr>
              <p:nvPr>
                <p:ph sz="half" idx="1"/>
              </p:nvPr>
            </p:nvSpPr>
            <p:spPr>
              <a:xfrm>
                <a:off x="838200" y="1825625"/>
                <a:ext cx="6778658" cy="4895850"/>
              </a:xfrm>
            </p:spPr>
            <p:txBody>
              <a:bodyPr>
                <a:normAutofit/>
              </a:bodyPr>
              <a:lstStyle/>
              <a:p>
                <a:r>
                  <a:rPr lang="pt-BR" sz="2400" dirty="0"/>
                  <a:t>Considere por exemplo o seguinte exemplo ao lado. O fator de escala 1/RC é:</a:t>
                </a:r>
              </a:p>
              <a:p>
                <a:pPr marL="0" indent="0">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𝑅𝐶</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r>
                            <a:rPr lang="pt-BR" sz="2400" b="0" i="1" smtClean="0">
                              <a:latin typeface="Cambria Math" panose="02040503050406030204" pitchFamily="18" charset="0"/>
                            </a:rPr>
                            <m:t>𝑀</m:t>
                          </m:r>
                          <m:r>
                            <a:rPr lang="pt-BR" sz="2400" b="0" i="1" smtClean="0">
                              <a:latin typeface="Cambria Math" panose="02040503050406030204" pitchFamily="18" charset="0"/>
                            </a:rPr>
                            <m:t>∗1</m:t>
                          </m:r>
                          <m:r>
                            <a:rPr lang="pt-BR" sz="2400" b="0" i="1" smtClean="0">
                              <a:latin typeface="Cambria Math" panose="02040503050406030204" pitchFamily="18" charset="0"/>
                              <a:ea typeface="Cambria Math" panose="02040503050406030204" pitchFamily="18" charset="0"/>
                            </a:rPr>
                            <m:t>𝜇</m:t>
                          </m:r>
                          <m:r>
                            <a:rPr lang="pt-BR" sz="2400" b="0" i="1" smtClean="0">
                              <a:latin typeface="Cambria Math" panose="02040503050406030204" pitchFamily="18" charset="0"/>
                              <a:ea typeface="Cambria Math" panose="02040503050406030204" pitchFamily="18" charset="0"/>
                            </a:rPr>
                            <m:t>𝐹</m:t>
                          </m:r>
                        </m:den>
                      </m:f>
                      <m:r>
                        <a:rPr lang="pt-BR" sz="2400" b="0" i="1" smtClean="0">
                          <a:latin typeface="Cambria Math" panose="02040503050406030204" pitchFamily="18" charset="0"/>
                        </a:rPr>
                        <m:t>=−1</m:t>
                      </m:r>
                    </m:oMath>
                  </m:oMathPara>
                </a14:m>
                <a:endParaRPr lang="pt-BR" sz="2400" dirty="0"/>
              </a:p>
              <a:p>
                <a:pPr marL="0" indent="0">
                  <a:buNone/>
                </a:pPr>
                <a:r>
                  <a:rPr lang="pt-BR" sz="2400" dirty="0"/>
                  <a:t>De modo que a rampa tenha uma inclinação para baixo.</a:t>
                </a:r>
              </a:p>
            </p:txBody>
          </p:sp>
        </mc:Choice>
        <mc:Fallback xmlns="">
          <p:sp>
            <p:nvSpPr>
              <p:cNvPr id="7" name="Content Placeholder 6">
                <a:extLst>
                  <a:ext uri="{FF2B5EF4-FFF2-40B4-BE49-F238E27FC236}">
                    <a16:creationId xmlns:a16="http://schemas.microsoft.com/office/drawing/2014/main" id="{1097D397-E3BB-4D5F-895D-D829F0186CFD}"/>
                  </a:ext>
                </a:extLst>
              </p:cNvPr>
              <p:cNvSpPr>
                <a:spLocks noGrp="1" noRot="1" noChangeAspect="1" noMove="1" noResize="1" noEditPoints="1" noAdjustHandles="1" noChangeArrowheads="1" noChangeShapeType="1" noTextEdit="1"/>
              </p:cNvSpPr>
              <p:nvPr>
                <p:ph sz="half" idx="1"/>
              </p:nvPr>
            </p:nvSpPr>
            <p:spPr>
              <a:xfrm>
                <a:off x="838200" y="1825625"/>
                <a:ext cx="6778658" cy="4895850"/>
              </a:xfrm>
              <a:blipFill>
                <a:blip r:embed="rId3"/>
                <a:stretch>
                  <a:fillRect l="-1440" t="-174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88</a:t>
            </a:fld>
            <a:endParaRPr lang="en-US" altLang="en-US"/>
          </a:p>
        </p:txBody>
      </p:sp>
      <p:grpSp>
        <p:nvGrpSpPr>
          <p:cNvPr id="10" name="Group 11">
            <a:extLst>
              <a:ext uri="{FF2B5EF4-FFF2-40B4-BE49-F238E27FC236}">
                <a16:creationId xmlns:a16="http://schemas.microsoft.com/office/drawing/2014/main" id="{F9102E92-9DC7-4250-BF82-F958B57163BD}"/>
              </a:ext>
            </a:extLst>
          </p:cNvPr>
          <p:cNvGrpSpPr>
            <a:grpSpLocks/>
          </p:cNvGrpSpPr>
          <p:nvPr/>
        </p:nvGrpSpPr>
        <p:grpSpPr bwMode="auto">
          <a:xfrm>
            <a:off x="8305800" y="189960"/>
            <a:ext cx="3048000" cy="990600"/>
            <a:chOff x="384" y="3168"/>
            <a:chExt cx="1920" cy="624"/>
          </a:xfrm>
          <a:noFill/>
        </p:grpSpPr>
        <p:sp>
          <p:nvSpPr>
            <p:cNvPr id="11" name="AutoShape 10">
              <a:extLst>
                <a:ext uri="{FF2B5EF4-FFF2-40B4-BE49-F238E27FC236}">
                  <a16:creationId xmlns:a16="http://schemas.microsoft.com/office/drawing/2014/main" id="{E2A463FF-0F12-4DEE-AF63-118C04AFC0D7}"/>
                </a:ext>
              </a:extLst>
            </p:cNvPr>
            <p:cNvSpPr>
              <a:spLocks noChangeArrowheads="1"/>
            </p:cNvSpPr>
            <p:nvPr/>
          </p:nvSpPr>
          <p:spPr bwMode="auto">
            <a:xfrm>
              <a:off x="384" y="3168"/>
              <a:ext cx="192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2" name="Object 12">
              <a:extLst>
                <a:ext uri="{FF2B5EF4-FFF2-40B4-BE49-F238E27FC236}">
                  <a16:creationId xmlns:a16="http://schemas.microsoft.com/office/drawing/2014/main" id="{7BBDBA40-BE16-4C13-97CB-8AE3015EB8F2}"/>
                </a:ext>
              </a:extLst>
            </p:cNvPr>
            <p:cNvGraphicFramePr>
              <a:graphicFrameLocks noChangeAspect="1"/>
            </p:cNvGraphicFramePr>
            <p:nvPr/>
          </p:nvGraphicFramePr>
          <p:xfrm>
            <a:off x="494" y="3244"/>
            <a:ext cx="1699" cy="473"/>
          </p:xfrm>
          <a:graphic>
            <a:graphicData uri="http://schemas.openxmlformats.org/presentationml/2006/ole">
              <mc:AlternateContent xmlns:mc="http://schemas.openxmlformats.org/markup-compatibility/2006">
                <mc:Choice xmlns:v="urn:schemas-microsoft-com:vml" Requires="v">
                  <p:oleObj spid="_x0000_s18451" name="Equation" r:id="rId4" imgW="1396394" imgH="393529" progId="Equation.3">
                    <p:embed/>
                  </p:oleObj>
                </mc:Choice>
                <mc:Fallback>
                  <p:oleObj name="Equation" r:id="rId4" imgW="1396394" imgH="393529" progId="Equation.3">
                    <p:embed/>
                    <p:pic>
                      <p:nvPicPr>
                        <p:cNvPr id="12" name="Object 12">
                          <a:extLst>
                            <a:ext uri="{FF2B5EF4-FFF2-40B4-BE49-F238E27FC236}">
                              <a16:creationId xmlns:a16="http://schemas.microsoft.com/office/drawing/2014/main" id="{7BBDBA40-BE16-4C13-97CB-8AE3015EB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 y="3244"/>
                          <a:ext cx="1699"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3" name="Picture 2">
            <a:extLst>
              <a:ext uri="{FF2B5EF4-FFF2-40B4-BE49-F238E27FC236}">
                <a16:creationId xmlns:a16="http://schemas.microsoft.com/office/drawing/2014/main" id="{569B27D4-04E3-4E3F-BC83-7100EF11B6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6874" b="21638"/>
          <a:stretch/>
        </p:blipFill>
        <p:spPr bwMode="auto">
          <a:xfrm>
            <a:off x="7550085" y="1263383"/>
            <a:ext cx="4266591" cy="229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a:extLst>
              <a:ext uri="{FF2B5EF4-FFF2-40B4-BE49-F238E27FC236}">
                <a16:creationId xmlns:a16="http://schemas.microsoft.com/office/drawing/2014/main" id="{D3B14D6A-65DD-4D93-A15E-BC1310B47B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4343" t="15245" r="21520" b="25606"/>
          <a:stretch/>
        </p:blipFill>
        <p:spPr bwMode="auto">
          <a:xfrm>
            <a:off x="7365781" y="3807899"/>
            <a:ext cx="2438095" cy="2181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5279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integrador</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097D397-E3BB-4D5F-895D-D829F0186CFD}"/>
                  </a:ext>
                </a:extLst>
              </p:cNvPr>
              <p:cNvSpPr>
                <a:spLocks noGrp="1"/>
              </p:cNvSpPr>
              <p:nvPr>
                <p:ph sz="half" idx="1"/>
              </p:nvPr>
            </p:nvSpPr>
            <p:spPr>
              <a:xfrm>
                <a:off x="838200" y="1825625"/>
                <a:ext cx="6778658" cy="4895850"/>
              </a:xfrm>
            </p:spPr>
            <p:txBody>
              <a:bodyPr>
                <a:normAutofit/>
              </a:bodyPr>
              <a:lstStyle/>
              <a:p>
                <a:r>
                  <a:rPr lang="pt-BR" sz="2400" dirty="0"/>
                  <a:t>Considere por exemplo o seguinte exemplo ao lado. O fator de escala 1/RC é:</a:t>
                </a:r>
              </a:p>
              <a:p>
                <a:pPr marL="0" indent="0">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𝑅𝐶</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r>
                            <a:rPr lang="pt-BR" sz="2400" b="0" i="1" smtClean="0">
                              <a:latin typeface="Cambria Math" panose="02040503050406030204" pitchFamily="18" charset="0"/>
                            </a:rPr>
                            <m:t>𝑀</m:t>
                          </m:r>
                          <m:r>
                            <a:rPr lang="pt-BR" sz="2400" b="0" i="1" smtClean="0">
                              <a:latin typeface="Cambria Math" panose="02040503050406030204" pitchFamily="18" charset="0"/>
                            </a:rPr>
                            <m:t>∗1</m:t>
                          </m:r>
                          <m:r>
                            <a:rPr lang="pt-BR" sz="2400" b="0" i="1" smtClean="0">
                              <a:latin typeface="Cambria Math" panose="02040503050406030204" pitchFamily="18" charset="0"/>
                              <a:ea typeface="Cambria Math" panose="02040503050406030204" pitchFamily="18" charset="0"/>
                            </a:rPr>
                            <m:t>𝜇</m:t>
                          </m:r>
                          <m:r>
                            <a:rPr lang="pt-BR" sz="2400" b="0" i="1" smtClean="0">
                              <a:latin typeface="Cambria Math" panose="02040503050406030204" pitchFamily="18" charset="0"/>
                              <a:ea typeface="Cambria Math" panose="02040503050406030204" pitchFamily="18" charset="0"/>
                            </a:rPr>
                            <m:t>𝐹</m:t>
                          </m:r>
                        </m:den>
                      </m:f>
                      <m:r>
                        <a:rPr lang="pt-BR" sz="2400" b="0" i="1" smtClean="0">
                          <a:latin typeface="Cambria Math" panose="02040503050406030204" pitchFamily="18" charset="0"/>
                        </a:rPr>
                        <m:t>=−1</m:t>
                      </m:r>
                    </m:oMath>
                  </m:oMathPara>
                </a14:m>
                <a:endParaRPr lang="pt-BR" sz="2400" dirty="0"/>
              </a:p>
              <a:p>
                <a:pPr marL="0" indent="0">
                  <a:buNone/>
                </a:pPr>
                <a:r>
                  <a:rPr lang="pt-BR" sz="2400" dirty="0"/>
                  <a:t>De modo que a rampa tenha uma inclinação para baixo.</a:t>
                </a:r>
              </a:p>
              <a:p>
                <a:pPr marL="0" indent="0">
                  <a:buNone/>
                </a:pPr>
                <a:endParaRPr lang="pt-BR" sz="2400" dirty="0"/>
              </a:p>
              <a:p>
                <a:pPr marL="0" indent="0">
                  <a:buNone/>
                </a:pPr>
                <a:r>
                  <a:rPr lang="pt-BR" sz="2400" dirty="0"/>
                  <a:t>Agora, se o fator de escala for alterado para </a:t>
                </a:r>
                <a:br>
                  <a:rPr lang="pt-BR" sz="2400" dirty="0"/>
                </a:br>
                <a14:m>
                  <m:oMath xmlns:m="http://schemas.openxmlformats.org/officeDocument/2006/math">
                    <m:r>
                      <m:rPr>
                        <m:sty m:val="p"/>
                      </m:rPr>
                      <a:rPr lang="pt-BR" sz="2400" b="0" i="0" smtClean="0">
                        <a:latin typeface="Cambria Math" panose="02040503050406030204" pitchFamily="18" charset="0"/>
                      </a:rPr>
                      <m:t>R</m:t>
                    </m:r>
                    <m:r>
                      <a:rPr lang="pt-BR" sz="2400" i="1">
                        <a:latin typeface="Cambria Math" panose="02040503050406030204" pitchFamily="18" charset="0"/>
                      </a:rPr>
                      <m:t>=1</m:t>
                    </m:r>
                    <m:r>
                      <a:rPr lang="pt-BR" sz="2400" b="0" i="1" smtClean="0">
                        <a:latin typeface="Cambria Math" panose="02040503050406030204" pitchFamily="18" charset="0"/>
                      </a:rPr>
                      <m:t>00</m:t>
                    </m:r>
                    <m:r>
                      <a:rPr lang="pt-BR" sz="2400" b="0" i="1" smtClean="0">
                        <a:latin typeface="Cambria Math" panose="02040503050406030204" pitchFamily="18" charset="0"/>
                      </a:rPr>
                      <m:t>𝑘</m:t>
                    </m:r>
                  </m:oMath>
                </a14:m>
                <a:r>
                  <a:rPr lang="pt-BR" sz="2400" dirty="0"/>
                  <a:t>, termos :</a:t>
                </a:r>
              </a:p>
            </p:txBody>
          </p:sp>
        </mc:Choice>
        <mc:Fallback xmlns="">
          <p:sp>
            <p:nvSpPr>
              <p:cNvPr id="7" name="Content Placeholder 6">
                <a:extLst>
                  <a:ext uri="{FF2B5EF4-FFF2-40B4-BE49-F238E27FC236}">
                    <a16:creationId xmlns:a16="http://schemas.microsoft.com/office/drawing/2014/main" id="{1097D397-E3BB-4D5F-895D-D829F0186CFD}"/>
                  </a:ext>
                </a:extLst>
              </p:cNvPr>
              <p:cNvSpPr>
                <a:spLocks noGrp="1" noRot="1" noChangeAspect="1" noMove="1" noResize="1" noEditPoints="1" noAdjustHandles="1" noChangeArrowheads="1" noChangeShapeType="1" noTextEdit="1"/>
              </p:cNvSpPr>
              <p:nvPr>
                <p:ph sz="half" idx="1"/>
              </p:nvPr>
            </p:nvSpPr>
            <p:spPr>
              <a:xfrm>
                <a:off x="838200" y="1825625"/>
                <a:ext cx="6778658" cy="4895850"/>
              </a:xfrm>
              <a:blipFill>
                <a:blip r:embed="rId3"/>
                <a:stretch>
                  <a:fillRect l="-1440" t="-174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89</a:t>
            </a:fld>
            <a:endParaRPr lang="en-US" altLang="en-US"/>
          </a:p>
        </p:txBody>
      </p:sp>
      <p:grpSp>
        <p:nvGrpSpPr>
          <p:cNvPr id="10" name="Group 11">
            <a:extLst>
              <a:ext uri="{FF2B5EF4-FFF2-40B4-BE49-F238E27FC236}">
                <a16:creationId xmlns:a16="http://schemas.microsoft.com/office/drawing/2014/main" id="{F9102E92-9DC7-4250-BF82-F958B57163BD}"/>
              </a:ext>
            </a:extLst>
          </p:cNvPr>
          <p:cNvGrpSpPr>
            <a:grpSpLocks/>
          </p:cNvGrpSpPr>
          <p:nvPr/>
        </p:nvGrpSpPr>
        <p:grpSpPr bwMode="auto">
          <a:xfrm>
            <a:off x="8305800" y="189960"/>
            <a:ext cx="3048000" cy="990600"/>
            <a:chOff x="384" y="3168"/>
            <a:chExt cx="1920" cy="624"/>
          </a:xfrm>
          <a:noFill/>
        </p:grpSpPr>
        <p:sp>
          <p:nvSpPr>
            <p:cNvPr id="11" name="AutoShape 10">
              <a:extLst>
                <a:ext uri="{FF2B5EF4-FFF2-40B4-BE49-F238E27FC236}">
                  <a16:creationId xmlns:a16="http://schemas.microsoft.com/office/drawing/2014/main" id="{E2A463FF-0F12-4DEE-AF63-118C04AFC0D7}"/>
                </a:ext>
              </a:extLst>
            </p:cNvPr>
            <p:cNvSpPr>
              <a:spLocks noChangeArrowheads="1"/>
            </p:cNvSpPr>
            <p:nvPr/>
          </p:nvSpPr>
          <p:spPr bwMode="auto">
            <a:xfrm>
              <a:off x="384" y="3168"/>
              <a:ext cx="192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2" name="Object 12">
              <a:extLst>
                <a:ext uri="{FF2B5EF4-FFF2-40B4-BE49-F238E27FC236}">
                  <a16:creationId xmlns:a16="http://schemas.microsoft.com/office/drawing/2014/main" id="{7BBDBA40-BE16-4C13-97CB-8AE3015EB8F2}"/>
                </a:ext>
              </a:extLst>
            </p:cNvPr>
            <p:cNvGraphicFramePr>
              <a:graphicFrameLocks noChangeAspect="1"/>
            </p:cNvGraphicFramePr>
            <p:nvPr/>
          </p:nvGraphicFramePr>
          <p:xfrm>
            <a:off x="494" y="3244"/>
            <a:ext cx="1699" cy="473"/>
          </p:xfrm>
          <a:graphic>
            <a:graphicData uri="http://schemas.openxmlformats.org/presentationml/2006/ole">
              <mc:AlternateContent xmlns:mc="http://schemas.openxmlformats.org/markup-compatibility/2006">
                <mc:Choice xmlns:v="urn:schemas-microsoft-com:vml" Requires="v">
                  <p:oleObj spid="_x0000_s16407" name="Equation" r:id="rId4" imgW="1396394" imgH="393529" progId="Equation.3">
                    <p:embed/>
                  </p:oleObj>
                </mc:Choice>
                <mc:Fallback>
                  <p:oleObj name="Equation" r:id="rId4" imgW="1396394" imgH="393529" progId="Equation.3">
                    <p:embed/>
                    <p:pic>
                      <p:nvPicPr>
                        <p:cNvPr id="12" name="Object 12">
                          <a:extLst>
                            <a:ext uri="{FF2B5EF4-FFF2-40B4-BE49-F238E27FC236}">
                              <a16:creationId xmlns:a16="http://schemas.microsoft.com/office/drawing/2014/main" id="{7BBDBA40-BE16-4C13-97CB-8AE3015EB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 y="3244"/>
                          <a:ext cx="1699"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3" name="Picture 2">
            <a:extLst>
              <a:ext uri="{FF2B5EF4-FFF2-40B4-BE49-F238E27FC236}">
                <a16:creationId xmlns:a16="http://schemas.microsoft.com/office/drawing/2014/main" id="{569B27D4-04E3-4E3F-BC83-7100EF11B6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6874" b="21638"/>
          <a:stretch/>
        </p:blipFill>
        <p:spPr bwMode="auto">
          <a:xfrm>
            <a:off x="7550085" y="1263383"/>
            <a:ext cx="4266591" cy="229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a:extLst>
              <a:ext uri="{FF2B5EF4-FFF2-40B4-BE49-F238E27FC236}">
                <a16:creationId xmlns:a16="http://schemas.microsoft.com/office/drawing/2014/main" id="{DD87730B-1175-4E54-BCA0-DD90921CA8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4343" t="15245" r="21520" b="25606"/>
          <a:stretch/>
        </p:blipFill>
        <p:spPr bwMode="auto">
          <a:xfrm>
            <a:off x="7365781" y="3807899"/>
            <a:ext cx="2438095" cy="2181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47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2664C38-0014-491E-933F-66D31114FB55}"/>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b="21986"/>
          <a:stretch/>
        </p:blipFill>
        <p:spPr bwMode="auto">
          <a:xfrm>
            <a:off x="6710117" y="2252642"/>
            <a:ext cx="5481883" cy="3082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D42D713-C999-4A92-9C4C-461ED919D59B}"/>
              </a:ext>
            </a:extLst>
          </p:cNvPr>
          <p:cNvSpPr>
            <a:spLocks noGrp="1"/>
          </p:cNvSpPr>
          <p:nvPr>
            <p:ph type="title"/>
          </p:nvPr>
        </p:nvSpPr>
        <p:spPr/>
        <p:txBody>
          <a:bodyPr/>
          <a:lstStyle/>
          <a:p>
            <a:r>
              <a:rPr lang="pt-BR" dirty="0"/>
              <a:t>Exercício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0A441-E68E-43D0-891E-729E3C5C0E75}"/>
                  </a:ext>
                </a:extLst>
              </p:cNvPr>
              <p:cNvSpPr>
                <a:spLocks noGrp="1"/>
              </p:cNvSpPr>
              <p:nvPr>
                <p:ph sz="half" idx="1"/>
              </p:nvPr>
            </p:nvSpPr>
            <p:spPr>
              <a:xfrm>
                <a:off x="828772" y="1825625"/>
                <a:ext cx="7023755" cy="4351338"/>
              </a:xfrm>
            </p:spPr>
            <p:txBody>
              <a:bodyPr/>
              <a:lstStyle/>
              <a:p>
                <a:pPr marL="0" indent="0">
                  <a:buNone/>
                </a:pPr>
                <a:r>
                  <a:rPr lang="pt-BR" sz="2400" dirty="0">
                    <a:solidFill>
                      <a:srgbClr val="FF0000"/>
                    </a:solidFill>
                  </a:rPr>
                  <a:t>Das especificações do circuito sabemos que:</a:t>
                </a:r>
              </a:p>
              <a:p>
                <a:pPr marL="0" indent="0">
                  <a:buNone/>
                </a:pPr>
                <a14:m>
                  <m:oMathPara xmlns:m="http://schemas.openxmlformats.org/officeDocument/2006/math">
                    <m:oMathParaPr>
                      <m:jc m:val="centerGroup"/>
                    </m:oMathParaPr>
                    <m:oMath xmlns:m="http://schemas.openxmlformats.org/officeDocument/2006/math">
                      <m:sSub>
                        <m:sSubPr>
                          <m:ctrlPr>
                            <a:rPr lang="pt-BR" sz="240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𝑟</m:t>
                          </m:r>
                        </m:e>
                        <m:sub>
                          <m:r>
                            <a:rPr lang="pt-BR" sz="2400" b="0" i="1" smtClean="0">
                              <a:solidFill>
                                <a:srgbClr val="FF0000"/>
                              </a:solidFill>
                              <a:latin typeface="Cambria Math" panose="02040503050406030204" pitchFamily="18" charset="0"/>
                            </a:rPr>
                            <m:t>𝑑</m:t>
                          </m:r>
                        </m:sub>
                      </m:sSub>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sSub>
                            <m:sSubPr>
                              <m:ctrlPr>
                                <a:rPr lang="pt-BR" sz="2400" b="0" i="1" smtClean="0">
                                  <a:solidFill>
                                    <a:srgbClr val="FF0000"/>
                                  </a:solidFill>
                                  <a:latin typeface="Cambria Math" panose="02040503050406030204" pitchFamily="18" charset="0"/>
                                </a:rPr>
                              </m:ctrlPr>
                            </m:sSubPr>
                            <m:e>
                              <m:r>
                                <a:rPr lang="pt-BR" sz="2400" b="0" i="1" smtClean="0">
                                  <a:solidFill>
                                    <a:srgbClr val="FF0000"/>
                                  </a:solidFill>
                                  <a:latin typeface="Cambria Math" panose="02040503050406030204" pitchFamily="18" charset="0"/>
                                </a:rPr>
                                <m:t>𝑔</m:t>
                              </m:r>
                            </m:e>
                            <m:sub>
                              <m:r>
                                <a:rPr lang="pt-BR" sz="2400" b="0" i="1" smtClean="0">
                                  <a:solidFill>
                                    <a:srgbClr val="FF0000"/>
                                  </a:solidFill>
                                  <a:latin typeface="Cambria Math" panose="02040503050406030204" pitchFamily="18" charset="0"/>
                                </a:rPr>
                                <m:t>𝑜𝑠</m:t>
                              </m:r>
                            </m:sub>
                          </m:sSub>
                        </m:den>
                      </m:f>
                      <m:r>
                        <a:rPr lang="pt-BR" sz="2400" b="0" i="1" smtClean="0">
                          <a:solidFill>
                            <a:srgbClr val="FF0000"/>
                          </a:solidFill>
                          <a:latin typeface="Cambria Math" panose="02040503050406030204" pitchFamily="18" charset="0"/>
                        </a:rPr>
                        <m:t>=</m:t>
                      </m:r>
                      <m:f>
                        <m:fPr>
                          <m:ctrlPr>
                            <a:rPr lang="pt-BR" sz="2400" b="0" i="1" smtClean="0">
                              <a:solidFill>
                                <a:srgbClr val="FF0000"/>
                              </a:solidFill>
                              <a:latin typeface="Cambria Math" panose="02040503050406030204" pitchFamily="18" charset="0"/>
                            </a:rPr>
                          </m:ctrlPr>
                        </m:fPr>
                        <m:num>
                          <m:r>
                            <a:rPr lang="pt-BR" sz="2400" b="0" i="1" smtClean="0">
                              <a:solidFill>
                                <a:srgbClr val="FF0000"/>
                              </a:solidFill>
                              <a:latin typeface="Cambria Math" panose="02040503050406030204" pitchFamily="18" charset="0"/>
                            </a:rPr>
                            <m:t>1</m:t>
                          </m:r>
                        </m:num>
                        <m:den>
                          <m:r>
                            <a:rPr lang="pt-BR" sz="2400" b="0" i="1" smtClean="0">
                              <a:solidFill>
                                <a:srgbClr val="FF0000"/>
                              </a:solidFill>
                              <a:latin typeface="Cambria Math" panose="02040503050406030204" pitchFamily="18" charset="0"/>
                            </a:rPr>
                            <m:t>20</m:t>
                          </m:r>
                          <m:r>
                            <a:rPr lang="pt-BR" sz="2400" b="0" i="1" smtClean="0">
                              <a:solidFill>
                                <a:srgbClr val="FF0000"/>
                              </a:solidFill>
                              <a:latin typeface="Cambria Math" panose="02040503050406030204" pitchFamily="18" charset="0"/>
                            </a:rPr>
                            <m:t>𝑥</m:t>
                          </m:r>
                          <m:sSup>
                            <m:sSupPr>
                              <m:ctrlPr>
                                <a:rPr lang="pt-BR" sz="2400" b="0" i="1" smtClean="0">
                                  <a:solidFill>
                                    <a:srgbClr val="FF0000"/>
                                  </a:solidFill>
                                  <a:latin typeface="Cambria Math" panose="02040503050406030204" pitchFamily="18" charset="0"/>
                                </a:rPr>
                              </m:ctrlPr>
                            </m:sSupPr>
                            <m:e>
                              <m:r>
                                <a:rPr lang="pt-BR" sz="2400" b="0" i="1" smtClean="0">
                                  <a:solidFill>
                                    <a:srgbClr val="FF0000"/>
                                  </a:solidFill>
                                  <a:latin typeface="Cambria Math" panose="02040503050406030204" pitchFamily="18" charset="0"/>
                                </a:rPr>
                                <m:t>10</m:t>
                              </m:r>
                            </m:e>
                            <m:sup>
                              <m:r>
                                <a:rPr lang="pt-BR" sz="2400" b="0" i="1" smtClean="0">
                                  <a:solidFill>
                                    <a:srgbClr val="FF0000"/>
                                  </a:solidFill>
                                  <a:latin typeface="Cambria Math" panose="02040503050406030204" pitchFamily="18" charset="0"/>
                                </a:rPr>
                                <m:t>−6</m:t>
                              </m:r>
                            </m:sup>
                          </m:sSup>
                        </m:den>
                      </m:f>
                      <m:r>
                        <a:rPr lang="pt-BR" sz="2400" b="0" i="1" smtClean="0">
                          <a:solidFill>
                            <a:srgbClr val="FF0000"/>
                          </a:solidFill>
                          <a:latin typeface="Cambria Math" panose="02040503050406030204" pitchFamily="18" charset="0"/>
                        </a:rPr>
                        <m:t>=50</m:t>
                      </m:r>
                      <m:r>
                        <a:rPr lang="pt-BR" sz="2400" b="0" i="1" smtClean="0">
                          <a:solidFill>
                            <a:srgbClr val="FF0000"/>
                          </a:solidFill>
                          <a:latin typeface="Cambria Math" panose="02040503050406030204" pitchFamily="18" charset="0"/>
                        </a:rPr>
                        <m:t>𝑘</m:t>
                      </m:r>
                      <m:r>
                        <m:rPr>
                          <m:sty m:val="p"/>
                        </m:rPr>
                        <a:rPr lang="el-GR" sz="2400" b="0" i="1" smtClean="0">
                          <a:solidFill>
                            <a:srgbClr val="FF0000"/>
                          </a:solidFill>
                          <a:latin typeface="Cambria Math" panose="02040503050406030204" pitchFamily="18" charset="0"/>
                          <a:ea typeface="Cambria Math" panose="02040503050406030204" pitchFamily="18" charset="0"/>
                        </a:rPr>
                        <m:t>Ω</m:t>
                      </m:r>
                    </m:oMath>
                  </m:oMathPara>
                </a14:m>
                <a:endParaRPr lang="pt-BR" sz="2400" dirty="0">
                  <a:solidFill>
                    <a:srgbClr val="FF0000"/>
                  </a:solidFill>
                </a:endParaRPr>
              </a:p>
            </p:txBody>
          </p:sp>
        </mc:Choice>
        <mc:Fallback xmlns="">
          <p:sp>
            <p:nvSpPr>
              <p:cNvPr id="3" name="Content Placeholder 2">
                <a:extLst>
                  <a:ext uri="{FF2B5EF4-FFF2-40B4-BE49-F238E27FC236}">
                    <a16:creationId xmlns:a16="http://schemas.microsoft.com/office/drawing/2014/main" id="{CAD0A441-E68E-43D0-891E-729E3C5C0E75}"/>
                  </a:ext>
                </a:extLst>
              </p:cNvPr>
              <p:cNvSpPr>
                <a:spLocks noGrp="1" noRot="1" noChangeAspect="1" noMove="1" noResize="1" noEditPoints="1" noAdjustHandles="1" noChangeArrowheads="1" noChangeShapeType="1" noTextEdit="1"/>
              </p:cNvSpPr>
              <p:nvPr>
                <p:ph sz="half" idx="1"/>
              </p:nvPr>
            </p:nvSpPr>
            <p:spPr>
              <a:xfrm>
                <a:off x="828772" y="1825625"/>
                <a:ext cx="7023755" cy="4351338"/>
              </a:xfrm>
              <a:blipFill>
                <a:blip r:embed="rId3"/>
                <a:stretch>
                  <a:fillRect l="-1389" t="-196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C34D17D0-6701-4C63-B915-473790B3893A}"/>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E7E37ACD-5BBB-4088-AA49-CE298541E3A5}"/>
              </a:ext>
            </a:extLst>
          </p:cNvPr>
          <p:cNvSpPr>
            <a:spLocks noGrp="1"/>
          </p:cNvSpPr>
          <p:nvPr>
            <p:ph type="sldNum" sz="quarter" idx="12"/>
          </p:nvPr>
        </p:nvSpPr>
        <p:spPr/>
        <p:txBody>
          <a:bodyPr/>
          <a:lstStyle/>
          <a:p>
            <a:fld id="{D70E266F-DC34-4EBC-B26B-29CFE51B5C59}" type="slidenum">
              <a:rPr lang="en-US" altLang="en-US" smtClean="0"/>
              <a:pPr/>
              <a:t>9</a:t>
            </a:fld>
            <a:endParaRPr lang="en-US" altLang="en-US"/>
          </a:p>
        </p:txBody>
      </p:sp>
    </p:spTree>
    <p:extLst>
      <p:ext uri="{BB962C8B-B14F-4D97-AF65-F5344CB8AC3E}">
        <p14:creationId xmlns:p14="http://schemas.microsoft.com/office/powerpoint/2010/main" val="20427985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integrador</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097D397-E3BB-4D5F-895D-D829F0186CFD}"/>
                  </a:ext>
                </a:extLst>
              </p:cNvPr>
              <p:cNvSpPr>
                <a:spLocks noGrp="1"/>
              </p:cNvSpPr>
              <p:nvPr>
                <p:ph sz="half" idx="1"/>
              </p:nvPr>
            </p:nvSpPr>
            <p:spPr>
              <a:xfrm>
                <a:off x="838200" y="1825625"/>
                <a:ext cx="6778658" cy="4895850"/>
              </a:xfrm>
            </p:spPr>
            <p:txBody>
              <a:bodyPr>
                <a:normAutofit/>
              </a:bodyPr>
              <a:lstStyle/>
              <a:p>
                <a:r>
                  <a:rPr lang="pt-BR" sz="2400" dirty="0"/>
                  <a:t>Considere por exemplo o seguinte exemplo ao lado. O fator de escala 1/RC é:</a:t>
                </a:r>
              </a:p>
              <a:p>
                <a:pPr marL="0" indent="0">
                  <a:buNone/>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𝑅𝐶</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r>
                            <a:rPr lang="pt-BR" sz="2400" b="0" i="1" smtClean="0">
                              <a:latin typeface="Cambria Math" panose="02040503050406030204" pitchFamily="18" charset="0"/>
                            </a:rPr>
                            <m:t>𝑀</m:t>
                          </m:r>
                          <m:r>
                            <a:rPr lang="pt-BR" sz="2400" b="0" i="1" smtClean="0">
                              <a:latin typeface="Cambria Math" panose="02040503050406030204" pitchFamily="18" charset="0"/>
                            </a:rPr>
                            <m:t>∗1</m:t>
                          </m:r>
                          <m:r>
                            <a:rPr lang="pt-BR" sz="2400" b="0" i="1" smtClean="0">
                              <a:latin typeface="Cambria Math" panose="02040503050406030204" pitchFamily="18" charset="0"/>
                              <a:ea typeface="Cambria Math" panose="02040503050406030204" pitchFamily="18" charset="0"/>
                            </a:rPr>
                            <m:t>𝜇</m:t>
                          </m:r>
                          <m:r>
                            <a:rPr lang="pt-BR" sz="2400" b="0" i="1" smtClean="0">
                              <a:latin typeface="Cambria Math" panose="02040503050406030204" pitchFamily="18" charset="0"/>
                              <a:ea typeface="Cambria Math" panose="02040503050406030204" pitchFamily="18" charset="0"/>
                            </a:rPr>
                            <m:t>𝐹</m:t>
                          </m:r>
                        </m:den>
                      </m:f>
                      <m:r>
                        <a:rPr lang="pt-BR" sz="2400" b="0" i="1" smtClean="0">
                          <a:latin typeface="Cambria Math" panose="02040503050406030204" pitchFamily="18" charset="0"/>
                        </a:rPr>
                        <m:t>=−1</m:t>
                      </m:r>
                    </m:oMath>
                  </m:oMathPara>
                </a14:m>
                <a:endParaRPr lang="pt-BR" sz="2400" dirty="0"/>
              </a:p>
              <a:p>
                <a:pPr marL="0" indent="0">
                  <a:buNone/>
                </a:pPr>
                <a:r>
                  <a:rPr lang="pt-BR" sz="2400" dirty="0"/>
                  <a:t>De modo que a rampa tenha uma inclinação para baixo.</a:t>
                </a:r>
              </a:p>
              <a:p>
                <a:pPr marL="0" indent="0">
                  <a:buNone/>
                </a:pPr>
                <a:endParaRPr lang="pt-BR" sz="2400" dirty="0"/>
              </a:p>
              <a:p>
                <a:pPr marL="0" indent="0">
                  <a:buNone/>
                </a:pPr>
                <a:r>
                  <a:rPr lang="pt-BR" sz="2400" dirty="0"/>
                  <a:t>Agora, se o fator de escala for alterado para </a:t>
                </a:r>
                <a:br>
                  <a:rPr lang="pt-BR" sz="2400" dirty="0"/>
                </a:br>
                <a14:m>
                  <m:oMath xmlns:m="http://schemas.openxmlformats.org/officeDocument/2006/math">
                    <m:r>
                      <m:rPr>
                        <m:sty m:val="p"/>
                      </m:rPr>
                      <a:rPr lang="pt-BR" sz="2400" b="0" i="0" smtClean="0">
                        <a:latin typeface="Cambria Math" panose="02040503050406030204" pitchFamily="18" charset="0"/>
                      </a:rPr>
                      <m:t>R</m:t>
                    </m:r>
                    <m:r>
                      <a:rPr lang="pt-BR" sz="2400" i="1">
                        <a:latin typeface="Cambria Math" panose="02040503050406030204" pitchFamily="18" charset="0"/>
                      </a:rPr>
                      <m:t>=1</m:t>
                    </m:r>
                    <m:r>
                      <a:rPr lang="pt-BR" sz="2400" b="0" i="1" smtClean="0">
                        <a:latin typeface="Cambria Math" panose="02040503050406030204" pitchFamily="18" charset="0"/>
                      </a:rPr>
                      <m:t>00</m:t>
                    </m:r>
                    <m:r>
                      <a:rPr lang="pt-BR" sz="2400" b="0" i="1" smtClean="0">
                        <a:latin typeface="Cambria Math" panose="02040503050406030204" pitchFamily="18" charset="0"/>
                      </a:rPr>
                      <m:t>𝑘</m:t>
                    </m:r>
                  </m:oMath>
                </a14:m>
                <a:r>
                  <a:rPr lang="pt-BR" sz="2400" dirty="0"/>
                  <a:t>, termos :</a:t>
                </a:r>
              </a:p>
              <a:p>
                <a:pPr marL="0" indent="0">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𝑅𝐶</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1</m:t>
                          </m:r>
                          <m:r>
                            <a:rPr lang="pt-BR" sz="2400" b="0" i="1" smtClean="0">
                              <a:latin typeface="Cambria Math" panose="02040503050406030204" pitchFamily="18" charset="0"/>
                            </a:rPr>
                            <m:t>00</m:t>
                          </m:r>
                          <m:r>
                            <a:rPr lang="pt-BR" sz="2400" b="0" i="1" smtClean="0">
                              <a:latin typeface="Cambria Math" panose="02040503050406030204" pitchFamily="18" charset="0"/>
                            </a:rPr>
                            <m:t>𝑘</m:t>
                          </m:r>
                          <m:r>
                            <a:rPr lang="pt-BR" sz="2400" i="1">
                              <a:latin typeface="Cambria Math" panose="02040503050406030204" pitchFamily="18" charset="0"/>
                            </a:rPr>
                            <m:t>∗1</m:t>
                          </m:r>
                          <m:r>
                            <a:rPr lang="pt-BR" sz="2400" i="1">
                              <a:latin typeface="Cambria Math" panose="02040503050406030204" pitchFamily="18" charset="0"/>
                              <a:ea typeface="Cambria Math" panose="02040503050406030204" pitchFamily="18" charset="0"/>
                            </a:rPr>
                            <m:t>𝜇</m:t>
                          </m:r>
                          <m:r>
                            <a:rPr lang="pt-BR" sz="2400" i="1">
                              <a:latin typeface="Cambria Math" panose="02040503050406030204" pitchFamily="18" charset="0"/>
                              <a:ea typeface="Cambria Math" panose="02040503050406030204" pitchFamily="18" charset="0"/>
                            </a:rPr>
                            <m:t>𝐹</m:t>
                          </m:r>
                        </m:den>
                      </m:f>
                      <m:r>
                        <a:rPr lang="pt-BR" sz="2400" i="1">
                          <a:latin typeface="Cambria Math" panose="02040503050406030204" pitchFamily="18" charset="0"/>
                        </a:rPr>
                        <m:t>=−1</m:t>
                      </m:r>
                      <m:r>
                        <a:rPr lang="pt-BR" sz="2400" b="0" i="1" smtClean="0">
                          <a:latin typeface="Cambria Math" panose="02040503050406030204" pitchFamily="18" charset="0"/>
                        </a:rPr>
                        <m:t>0</m:t>
                      </m:r>
                    </m:oMath>
                  </m:oMathPara>
                </a14:m>
                <a:endParaRPr lang="pt-BR" sz="2400" dirty="0"/>
              </a:p>
              <a:p>
                <a:pPr marL="0" indent="0">
                  <a:buNone/>
                </a:pPr>
                <a:r>
                  <a:rPr lang="pt-BR" sz="2400" dirty="0"/>
                  <a:t>Neste caso a inclinação é maior.</a:t>
                </a:r>
              </a:p>
            </p:txBody>
          </p:sp>
        </mc:Choice>
        <mc:Fallback xmlns="">
          <p:sp>
            <p:nvSpPr>
              <p:cNvPr id="7" name="Content Placeholder 6">
                <a:extLst>
                  <a:ext uri="{FF2B5EF4-FFF2-40B4-BE49-F238E27FC236}">
                    <a16:creationId xmlns:a16="http://schemas.microsoft.com/office/drawing/2014/main" id="{1097D397-E3BB-4D5F-895D-D829F0186CFD}"/>
                  </a:ext>
                </a:extLst>
              </p:cNvPr>
              <p:cNvSpPr>
                <a:spLocks noGrp="1" noRot="1" noChangeAspect="1" noMove="1" noResize="1" noEditPoints="1" noAdjustHandles="1" noChangeArrowheads="1" noChangeShapeType="1" noTextEdit="1"/>
              </p:cNvSpPr>
              <p:nvPr>
                <p:ph sz="half" idx="1"/>
              </p:nvPr>
            </p:nvSpPr>
            <p:spPr>
              <a:xfrm>
                <a:off x="838200" y="1825625"/>
                <a:ext cx="6778658" cy="4895850"/>
              </a:xfrm>
              <a:blipFill>
                <a:blip r:embed="rId3"/>
                <a:stretch>
                  <a:fillRect l="-1440" t="-1741"/>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90</a:t>
            </a:fld>
            <a:endParaRPr lang="en-US" altLang="en-US"/>
          </a:p>
        </p:txBody>
      </p:sp>
      <p:grpSp>
        <p:nvGrpSpPr>
          <p:cNvPr id="10" name="Group 11">
            <a:extLst>
              <a:ext uri="{FF2B5EF4-FFF2-40B4-BE49-F238E27FC236}">
                <a16:creationId xmlns:a16="http://schemas.microsoft.com/office/drawing/2014/main" id="{F9102E92-9DC7-4250-BF82-F958B57163BD}"/>
              </a:ext>
            </a:extLst>
          </p:cNvPr>
          <p:cNvGrpSpPr>
            <a:grpSpLocks/>
          </p:cNvGrpSpPr>
          <p:nvPr/>
        </p:nvGrpSpPr>
        <p:grpSpPr bwMode="auto">
          <a:xfrm>
            <a:off x="8305800" y="189960"/>
            <a:ext cx="3048000" cy="990600"/>
            <a:chOff x="384" y="3168"/>
            <a:chExt cx="1920" cy="624"/>
          </a:xfrm>
          <a:noFill/>
        </p:grpSpPr>
        <p:sp>
          <p:nvSpPr>
            <p:cNvPr id="11" name="AutoShape 10">
              <a:extLst>
                <a:ext uri="{FF2B5EF4-FFF2-40B4-BE49-F238E27FC236}">
                  <a16:creationId xmlns:a16="http://schemas.microsoft.com/office/drawing/2014/main" id="{E2A463FF-0F12-4DEE-AF63-118C04AFC0D7}"/>
                </a:ext>
              </a:extLst>
            </p:cNvPr>
            <p:cNvSpPr>
              <a:spLocks noChangeArrowheads="1"/>
            </p:cNvSpPr>
            <p:nvPr/>
          </p:nvSpPr>
          <p:spPr bwMode="auto">
            <a:xfrm>
              <a:off x="384" y="3168"/>
              <a:ext cx="192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2" name="Object 12">
              <a:extLst>
                <a:ext uri="{FF2B5EF4-FFF2-40B4-BE49-F238E27FC236}">
                  <a16:creationId xmlns:a16="http://schemas.microsoft.com/office/drawing/2014/main" id="{7BBDBA40-BE16-4C13-97CB-8AE3015EB8F2}"/>
                </a:ext>
              </a:extLst>
            </p:cNvPr>
            <p:cNvGraphicFramePr>
              <a:graphicFrameLocks noChangeAspect="1"/>
            </p:cNvGraphicFramePr>
            <p:nvPr/>
          </p:nvGraphicFramePr>
          <p:xfrm>
            <a:off x="494" y="3244"/>
            <a:ext cx="1699" cy="473"/>
          </p:xfrm>
          <a:graphic>
            <a:graphicData uri="http://schemas.openxmlformats.org/presentationml/2006/ole">
              <mc:AlternateContent xmlns:mc="http://schemas.openxmlformats.org/markup-compatibility/2006">
                <mc:Choice xmlns:v="urn:schemas-microsoft-com:vml" Requires="v">
                  <p:oleObj spid="_x0000_s19475" name="Equation" r:id="rId4" imgW="1396394" imgH="393529" progId="Equation.3">
                    <p:embed/>
                  </p:oleObj>
                </mc:Choice>
                <mc:Fallback>
                  <p:oleObj name="Equation" r:id="rId4" imgW="1396394" imgH="393529" progId="Equation.3">
                    <p:embed/>
                    <p:pic>
                      <p:nvPicPr>
                        <p:cNvPr id="12" name="Object 12">
                          <a:extLst>
                            <a:ext uri="{FF2B5EF4-FFF2-40B4-BE49-F238E27FC236}">
                              <a16:creationId xmlns:a16="http://schemas.microsoft.com/office/drawing/2014/main" id="{7BBDBA40-BE16-4C13-97CB-8AE3015EB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 y="3244"/>
                          <a:ext cx="1699"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3" name="Picture 2">
            <a:extLst>
              <a:ext uri="{FF2B5EF4-FFF2-40B4-BE49-F238E27FC236}">
                <a16:creationId xmlns:a16="http://schemas.microsoft.com/office/drawing/2014/main" id="{569B27D4-04E3-4E3F-BC83-7100EF11B6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6874" b="21638"/>
          <a:stretch/>
        </p:blipFill>
        <p:spPr bwMode="auto">
          <a:xfrm>
            <a:off x="7550085" y="1263383"/>
            <a:ext cx="4266591" cy="229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a:extLst>
              <a:ext uri="{FF2B5EF4-FFF2-40B4-BE49-F238E27FC236}">
                <a16:creationId xmlns:a16="http://schemas.microsoft.com/office/drawing/2014/main" id="{D3B14D6A-65DD-4D93-A15E-BC1310B47B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4343" t="15245" b="25606"/>
          <a:stretch/>
        </p:blipFill>
        <p:spPr bwMode="auto">
          <a:xfrm>
            <a:off x="7365781" y="3807899"/>
            <a:ext cx="4611794" cy="2181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19821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0DBFB1B1-62DD-4180-BC6D-73C29BB1FE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6515" y="168921"/>
            <a:ext cx="8380896" cy="6553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Integrador somador</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91</a:t>
            </a:fld>
            <a:endParaRPr lang="en-US" altLang="en-US"/>
          </a:p>
        </p:txBody>
      </p:sp>
    </p:spTree>
    <p:extLst>
      <p:ext uri="{BB962C8B-B14F-4D97-AF65-F5344CB8AC3E}">
        <p14:creationId xmlns:p14="http://schemas.microsoft.com/office/powerpoint/2010/main" val="770427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diferenciador</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92</a:t>
            </a:fld>
            <a:endParaRPr lang="en-US" altLang="en-US"/>
          </a:p>
        </p:txBody>
      </p:sp>
      <p:pic>
        <p:nvPicPr>
          <p:cNvPr id="6" name="Picture 2">
            <a:extLst>
              <a:ext uri="{FF2B5EF4-FFF2-40B4-BE49-F238E27FC236}">
                <a16:creationId xmlns:a16="http://schemas.microsoft.com/office/drawing/2014/main" id="{66338B64-2FE5-4B35-A4CE-AEFA9779B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390" y="2055044"/>
            <a:ext cx="6102026" cy="440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11">
            <a:extLst>
              <a:ext uri="{FF2B5EF4-FFF2-40B4-BE49-F238E27FC236}">
                <a16:creationId xmlns:a16="http://schemas.microsoft.com/office/drawing/2014/main" id="{5705D90D-C2B1-4E67-B1CF-5CBB72EA21D1}"/>
              </a:ext>
            </a:extLst>
          </p:cNvPr>
          <p:cNvSpPr txBox="1">
            <a:spLocks noChangeArrowheads="1"/>
          </p:cNvSpPr>
          <p:nvPr/>
        </p:nvSpPr>
        <p:spPr bwMode="auto">
          <a:xfrm>
            <a:off x="838200" y="1775389"/>
            <a:ext cx="54463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O </a:t>
            </a:r>
            <a:r>
              <a:rPr lang="en-US" altLang="en-US" sz="2400" dirty="0" err="1">
                <a:latin typeface="Times New Roman" panose="02020603050405020304" pitchFamily="18" charset="0"/>
                <a:cs typeface="Times New Roman" panose="02020603050405020304" pitchFamily="18" charset="0"/>
              </a:rPr>
              <a:t>diferenciador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tira</a:t>
            </a:r>
            <a:r>
              <a:rPr lang="en-US" altLang="en-US" sz="2400" dirty="0">
                <a:latin typeface="Times New Roman" panose="02020603050405020304" pitchFamily="18" charset="0"/>
                <a:cs typeface="Times New Roman" panose="02020603050405020304" pitchFamily="18" charset="0"/>
              </a:rPr>
              <a:t> o </a:t>
            </a:r>
            <a:r>
              <a:rPr lang="en-US" altLang="en-US" sz="2400" dirty="0" err="1">
                <a:latin typeface="Times New Roman" panose="02020603050405020304" pitchFamily="18" charset="0"/>
                <a:cs typeface="Times New Roman" panose="02020603050405020304" pitchFamily="18" charset="0"/>
              </a:rPr>
              <a:t>derivado</a:t>
            </a:r>
            <a:r>
              <a:rPr lang="en-US" altLang="en-US" sz="2400" dirty="0">
                <a:latin typeface="Times New Roman" panose="02020603050405020304" pitchFamily="18" charset="0"/>
                <a:cs typeface="Times New Roman" panose="02020603050405020304" pitchFamily="18" charset="0"/>
              </a:rPr>
              <a:t> da entrada. </a:t>
            </a:r>
            <a:r>
              <a:rPr lang="en-US" altLang="en-US" sz="2400" dirty="0" err="1">
                <a:latin typeface="Times New Roman" panose="02020603050405020304" pitchFamily="18" charset="0"/>
                <a:cs typeface="Times New Roman" panose="02020603050405020304" pitchFamily="18" charset="0"/>
              </a:rPr>
              <a:t>Esse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circuito</a:t>
            </a:r>
            <a:r>
              <a:rPr lang="en-US" altLang="en-US" sz="2400" dirty="0">
                <a:latin typeface="Times New Roman" panose="02020603050405020304" pitchFamily="18" charset="0"/>
                <a:cs typeface="Times New Roman" panose="02020603050405020304" pitchFamily="18" charset="0"/>
              </a:rPr>
              <a:t> é </a:t>
            </a:r>
            <a:r>
              <a:rPr lang="en-US" altLang="en-US" sz="2400" dirty="0" err="1">
                <a:latin typeface="Times New Roman" panose="02020603050405020304" pitchFamily="18" charset="0"/>
                <a:cs typeface="Times New Roman" panose="02020603050405020304" pitchFamily="18" charset="0"/>
              </a:rPr>
              <a:t>útil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nos</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circuitos</a:t>
            </a:r>
            <a:r>
              <a:rPr lang="en-US" altLang="en-US" sz="2400" dirty="0">
                <a:latin typeface="Times New Roman" panose="02020603050405020304" pitchFamily="18" charset="0"/>
                <a:cs typeface="Times New Roman" panose="02020603050405020304" pitchFamily="18" charset="0"/>
              </a:rPr>
              <a:t> de </a:t>
            </a:r>
            <a:r>
              <a:rPr lang="en-US" altLang="en-US" sz="2400" dirty="0" err="1">
                <a:latin typeface="Times New Roman" panose="02020603050405020304" pitchFamily="18" charset="0"/>
                <a:cs typeface="Times New Roman" panose="02020603050405020304" pitchFamily="18" charset="0"/>
              </a:rPr>
              <a:t>filtro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passa-altas</a:t>
            </a:r>
            <a:r>
              <a:rPr lang="en-US" altLang="en-US" sz="2400" dirty="0">
                <a:latin typeface="Times New Roman" panose="02020603050405020304" pitchFamily="18" charset="0"/>
                <a:cs typeface="Times New Roman" panose="02020603050405020304" pitchFamily="18" charset="0"/>
              </a:rPr>
              <a:t>.</a:t>
            </a:r>
          </a:p>
        </p:txBody>
      </p:sp>
      <p:grpSp>
        <p:nvGrpSpPr>
          <p:cNvPr id="8" name="Group 11">
            <a:extLst>
              <a:ext uri="{FF2B5EF4-FFF2-40B4-BE49-F238E27FC236}">
                <a16:creationId xmlns:a16="http://schemas.microsoft.com/office/drawing/2014/main" id="{0C3F2862-7742-4BA6-A305-4B9C3224209A}"/>
              </a:ext>
            </a:extLst>
          </p:cNvPr>
          <p:cNvGrpSpPr>
            <a:grpSpLocks/>
          </p:cNvGrpSpPr>
          <p:nvPr/>
        </p:nvGrpSpPr>
        <p:grpSpPr bwMode="auto">
          <a:xfrm>
            <a:off x="1863366" y="3573544"/>
            <a:ext cx="2667000" cy="990600"/>
            <a:chOff x="384" y="2928"/>
            <a:chExt cx="1680" cy="624"/>
          </a:xfrm>
          <a:noFill/>
        </p:grpSpPr>
        <p:sp>
          <p:nvSpPr>
            <p:cNvPr id="9" name="AutoShape 10">
              <a:extLst>
                <a:ext uri="{FF2B5EF4-FFF2-40B4-BE49-F238E27FC236}">
                  <a16:creationId xmlns:a16="http://schemas.microsoft.com/office/drawing/2014/main" id="{6BE8BB5D-2ECA-439D-BADA-02EFA10C7101}"/>
                </a:ext>
              </a:extLst>
            </p:cNvPr>
            <p:cNvSpPr>
              <a:spLocks noChangeArrowheads="1"/>
            </p:cNvSpPr>
            <p:nvPr/>
          </p:nvSpPr>
          <p:spPr bwMode="auto">
            <a:xfrm>
              <a:off x="384" y="2928"/>
              <a:ext cx="1680" cy="624"/>
            </a:xfrm>
            <a:prstGeom prst="roundRect">
              <a:avLst>
                <a:gd name="adj" fmla="val 16667"/>
              </a:avLst>
            </a:prstGeom>
            <a:grp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graphicFrame>
          <p:nvGraphicFramePr>
            <p:cNvPr id="10" name="Object 12">
              <a:extLst>
                <a:ext uri="{FF2B5EF4-FFF2-40B4-BE49-F238E27FC236}">
                  <a16:creationId xmlns:a16="http://schemas.microsoft.com/office/drawing/2014/main" id="{2E1326CB-384E-4C49-BC83-3430CFF9FE0D}"/>
                </a:ext>
              </a:extLst>
            </p:cNvPr>
            <p:cNvGraphicFramePr>
              <a:graphicFrameLocks noChangeAspect="1"/>
            </p:cNvGraphicFramePr>
            <p:nvPr/>
          </p:nvGraphicFramePr>
          <p:xfrm>
            <a:off x="443" y="2994"/>
            <a:ext cx="1562" cy="493"/>
          </p:xfrm>
          <a:graphic>
            <a:graphicData uri="http://schemas.openxmlformats.org/presentationml/2006/ole">
              <mc:AlternateContent xmlns:mc="http://schemas.openxmlformats.org/markup-compatibility/2006">
                <mc:Choice xmlns:v="urn:schemas-microsoft-com:vml" Requires="v">
                  <p:oleObj spid="_x0000_s17431" name="Equation" r:id="rId4" imgW="1244600" imgH="393700" progId="Equation.3">
                    <p:embed/>
                  </p:oleObj>
                </mc:Choice>
                <mc:Fallback>
                  <p:oleObj name="Equation" r:id="rId4" imgW="1244600" imgH="393700" progId="Equation.3">
                    <p:embed/>
                    <p:pic>
                      <p:nvPicPr>
                        <p:cNvPr id="6146" name="Object 12">
                          <a:extLst>
                            <a:ext uri="{FF2B5EF4-FFF2-40B4-BE49-F238E27FC236}">
                              <a16:creationId xmlns:a16="http://schemas.microsoft.com/office/drawing/2014/main" id="{2CA4DF52-4A8D-4778-9BE3-58BAA6D92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 y="2994"/>
                          <a:ext cx="156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5141455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Lista de exercícios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r>
                  <a:rPr lang="pt-BR" dirty="0"/>
                  <a:t>Qual o valor 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𝑜</m:t>
                        </m:r>
                      </m:sub>
                    </m:sSub>
                    <m:r>
                      <a:rPr lang="pt-BR" b="0" i="1" smtClean="0">
                        <a:latin typeface="Cambria Math" panose="02040503050406030204" pitchFamily="18" charset="0"/>
                      </a:rPr>
                      <m:t> </m:t>
                    </m:r>
                  </m:oMath>
                </a14:m>
                <a:r>
                  <a:rPr lang="pt-BR" dirty="0"/>
                  <a:t>para cada letra?</a:t>
                </a:r>
              </a:p>
            </p:txBody>
          </p:sp>
        </mc:Choice>
        <mc:Fallback xmlns="">
          <p:sp>
            <p:nvSpPr>
              <p:cNvPr id="3" name="Content Placeholder 2">
                <a:extLst>
                  <a:ext uri="{FF2B5EF4-FFF2-40B4-BE49-F238E27FC236}">
                    <a16:creationId xmlns:a16="http://schemas.microsoft.com/office/drawing/2014/main" id="{2EF17A32-C9CD-4B6E-A446-EF2173076DDE}"/>
                  </a:ext>
                </a:extLst>
              </p:cNvPr>
              <p:cNvSpPr>
                <a:spLocks noGrp="1" noRot="1" noChangeAspect="1" noMove="1" noResize="1" noEditPoints="1" noAdjustHandles="1" noChangeArrowheads="1" noChangeShapeType="1" noTextEdit="1"/>
              </p:cNvSpPr>
              <p:nvPr>
                <p:ph idx="1"/>
              </p:nvPr>
            </p:nvSpPr>
            <p:spPr>
              <a:blipFill>
                <a:blip r:embed="rId2"/>
                <a:stretch>
                  <a:fillRect l="-829" t="-420"/>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93</a:t>
            </a:fld>
            <a:endParaRPr lang="en-US" altLang="en-US"/>
          </a:p>
        </p:txBody>
      </p:sp>
      <p:pic>
        <p:nvPicPr>
          <p:cNvPr id="21506" name="Picture 2" descr="http://s3.amazonaws.com/magoo/ABAAAg6wgAF-0.jpg">
            <a:extLst>
              <a:ext uri="{FF2B5EF4-FFF2-40B4-BE49-F238E27FC236}">
                <a16:creationId xmlns:a16="http://schemas.microsoft.com/office/drawing/2014/main" id="{E9F381BE-36B7-42D1-A2FE-878B0C028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616" y="6903"/>
            <a:ext cx="5546103" cy="6733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300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 y="1866505"/>
            <a:ext cx="12192000" cy="3161171"/>
          </a:xfrm>
        </p:spPr>
        <p:txBody>
          <a:bodyPr>
            <a:normAutofit fontScale="90000"/>
          </a:bodyPr>
          <a:lstStyle/>
          <a:p>
            <a:br>
              <a:rPr lang="pt-BR" b="1" dirty="0">
                <a:solidFill>
                  <a:schemeClr val="accent6">
                    <a:lumMod val="50000"/>
                  </a:schemeClr>
                </a:solidFill>
              </a:rPr>
            </a:br>
            <a:r>
              <a:rPr lang="pt-BR" dirty="0">
                <a:solidFill>
                  <a:schemeClr val="tx1"/>
                </a:solidFill>
              </a:rPr>
              <a:t>eletrônica analógica</a:t>
            </a:r>
            <a:br>
              <a:rPr lang="pt-BR" dirty="0">
                <a:solidFill>
                  <a:schemeClr val="tx1"/>
                </a:solidFill>
              </a:rPr>
            </a:br>
            <a:br>
              <a:rPr lang="pt-BR" sz="5400" dirty="0">
                <a:solidFill>
                  <a:schemeClr val="tx1"/>
                </a:solidFill>
              </a:rPr>
            </a:br>
            <a:r>
              <a:rPr lang="pt-BR" sz="5400" dirty="0" err="1">
                <a:solidFill>
                  <a:schemeClr val="bg1"/>
                </a:solidFill>
              </a:rPr>
              <a:t>Amp-op</a:t>
            </a:r>
            <a:r>
              <a:rPr lang="pt-BR" sz="5400" dirty="0">
                <a:solidFill>
                  <a:schemeClr val="bg1"/>
                </a:solidFill>
              </a:rPr>
              <a:t> | especificações</a:t>
            </a:r>
            <a:br>
              <a:rPr lang="pt-BR" sz="5400" dirty="0">
                <a:solidFill>
                  <a:schemeClr val="bg1"/>
                </a:solidFill>
              </a:rPr>
            </a:br>
            <a:br>
              <a:rPr lang="pt-BR" b="1" dirty="0">
                <a:solidFill>
                  <a:schemeClr val="tx1"/>
                </a:solidFill>
              </a:rPr>
            </a:br>
            <a:r>
              <a:rPr lang="pt-BR" sz="3600" b="1" dirty="0">
                <a:solidFill>
                  <a:schemeClr val="tx1"/>
                </a:solidFill>
              </a:rPr>
              <a:t>curso </a:t>
            </a:r>
            <a:r>
              <a:rPr lang="pt-BR" sz="3600" dirty="0">
                <a:solidFill>
                  <a:schemeClr val="tx1"/>
                </a:solidFill>
              </a:rPr>
              <a:t>de </a:t>
            </a:r>
            <a:r>
              <a:rPr lang="pt-BR" sz="3600" b="1" dirty="0">
                <a:solidFill>
                  <a:schemeClr val="tx1"/>
                </a:solidFill>
              </a:rPr>
              <a:t>Eng. elétrica</a:t>
            </a:r>
            <a:endParaRPr lang="pt-BR" b="1" dirty="0">
              <a:solidFill>
                <a:schemeClr val="tx1"/>
              </a:solidFill>
            </a:endParaRPr>
          </a:p>
        </p:txBody>
      </p:sp>
      <p:sp>
        <p:nvSpPr>
          <p:cNvPr id="3" name="Subtítulo 2"/>
          <p:cNvSpPr>
            <a:spLocks noGrp="1"/>
          </p:cNvSpPr>
          <p:nvPr>
            <p:ph type="subTitle" idx="1"/>
          </p:nvPr>
        </p:nvSpPr>
        <p:spPr>
          <a:xfrm>
            <a:off x="1524000" y="5562814"/>
            <a:ext cx="9144000" cy="875694"/>
          </a:xfrm>
        </p:spPr>
        <p:txBody>
          <a:bodyPr>
            <a:noAutofit/>
          </a:bodyPr>
          <a:lstStyle/>
          <a:p>
            <a:pPr>
              <a:lnSpc>
                <a:spcPct val="100000"/>
              </a:lnSpc>
            </a:pPr>
            <a:r>
              <a:rPr lang="pt-BR" sz="2000" i="1" dirty="0"/>
              <a:t>Prof. Elyr Teixeira, </a:t>
            </a:r>
            <a:r>
              <a:rPr lang="pt-BR" sz="2000" i="1" dirty="0" err="1"/>
              <a:t>D.Sc</a:t>
            </a:r>
            <a:r>
              <a:rPr lang="pt-BR" sz="2000" i="1" dirty="0"/>
              <a:t>.</a:t>
            </a:r>
          </a:p>
          <a:p>
            <a:pPr>
              <a:lnSpc>
                <a:spcPct val="100000"/>
              </a:lnSpc>
            </a:pPr>
            <a:r>
              <a:rPr lang="pt-BR" sz="2000" dirty="0"/>
              <a:t>2018</a:t>
            </a:r>
          </a:p>
        </p:txBody>
      </p:sp>
      <p:sp>
        <p:nvSpPr>
          <p:cNvPr id="4" name="Retângulo 3"/>
          <p:cNvSpPr/>
          <p:nvPr/>
        </p:nvSpPr>
        <p:spPr>
          <a:xfrm>
            <a:off x="5198533" y="6438508"/>
            <a:ext cx="1778000" cy="2501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m" descr="Imagem">
            <a:extLst>
              <a:ext uri="{FF2B5EF4-FFF2-40B4-BE49-F238E27FC236}">
                <a16:creationId xmlns:a16="http://schemas.microsoft.com/office/drawing/2014/main" id="{2F330037-3211-40E1-A39A-B1AF9C2A5D6D}"/>
              </a:ext>
            </a:extLst>
          </p:cNvPr>
          <p:cNvPicPr>
            <a:picLocks noChangeAspect="1"/>
          </p:cNvPicPr>
          <p:nvPr/>
        </p:nvPicPr>
        <p:blipFill>
          <a:blip r:embed="rId2">
            <a:extLst/>
          </a:blip>
          <a:stretch>
            <a:fillRect/>
          </a:stretch>
        </p:blipFill>
        <p:spPr>
          <a:xfrm>
            <a:off x="190662" y="119213"/>
            <a:ext cx="3999142" cy="752172"/>
          </a:xfrm>
          <a:prstGeom prst="rect">
            <a:avLst/>
          </a:prstGeom>
          <a:ln w="12700">
            <a:miter lim="400000"/>
          </a:ln>
        </p:spPr>
      </p:pic>
    </p:spTree>
    <p:extLst>
      <p:ext uri="{BB962C8B-B14F-4D97-AF65-F5344CB8AC3E}">
        <p14:creationId xmlns:p14="http://schemas.microsoft.com/office/powerpoint/2010/main" val="1889545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Especificações do </a:t>
            </a:r>
            <a:r>
              <a:rPr lang="pt-BR" dirty="0" err="1"/>
              <a:t>amp-op</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r>
              <a:rPr lang="pt-BR" dirty="0"/>
              <a:t>É importante se familiarizar com alguns parâmetros dos </a:t>
            </a:r>
            <a:r>
              <a:rPr lang="pt-BR" dirty="0" err="1"/>
              <a:t>amp-ops</a:t>
            </a:r>
            <a:r>
              <a:rPr lang="pt-BR" dirty="0"/>
              <a:t> antes de vermos aplicações mais práticas deles.</a:t>
            </a:r>
          </a:p>
          <a:p>
            <a:r>
              <a:rPr lang="pt-BR" dirty="0"/>
              <a:t>Essas especificações incluem tanto características CC quanto características em frequência ou transitórias.</a:t>
            </a:r>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95</a:t>
            </a:fld>
            <a:endParaRPr lang="en-US" altLang="en-US"/>
          </a:p>
        </p:txBody>
      </p:sp>
    </p:spTree>
    <p:extLst>
      <p:ext uri="{BB962C8B-B14F-4D97-AF65-F5344CB8AC3E}">
        <p14:creationId xmlns:p14="http://schemas.microsoft.com/office/powerpoint/2010/main" val="10587697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offset </a:t>
            </a:r>
            <a:r>
              <a:rPr lang="pt-BR" dirty="0" err="1"/>
              <a:t>cc</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lstStyle/>
          <a:p>
            <a:pPr algn="just" fontAlgn="base">
              <a:spcBef>
                <a:spcPct val="0"/>
              </a:spcBef>
              <a:spcAft>
                <a:spcPct val="0"/>
              </a:spcAft>
            </a:pPr>
            <a:r>
              <a:rPr lang="en-US" altLang="en-US" sz="2400" dirty="0" err="1">
                <a:solidFill>
                  <a:srgbClr val="000000"/>
                </a:solidFill>
                <a:latin typeface="Times New Roman" panose="02020603050405020304" pitchFamily="18" charset="0"/>
                <a:cs typeface="Times New Roman" panose="02020603050405020304" pitchFamily="18" charset="0"/>
              </a:rPr>
              <a:t>Mesmo</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quando</a:t>
            </a:r>
            <a:r>
              <a:rPr lang="en-US" altLang="en-US" sz="2400" dirty="0">
                <a:solidFill>
                  <a:srgbClr val="000000"/>
                </a:solidFill>
                <a:latin typeface="Times New Roman" panose="02020603050405020304" pitchFamily="18" charset="0"/>
                <a:cs typeface="Times New Roman" panose="02020603050405020304" pitchFamily="18" charset="0"/>
              </a:rPr>
              <a:t> a </a:t>
            </a:r>
            <a:r>
              <a:rPr lang="en-US" altLang="en-US" sz="2400" dirty="0" err="1">
                <a:solidFill>
                  <a:srgbClr val="000000"/>
                </a:solidFill>
                <a:latin typeface="Times New Roman" panose="02020603050405020304" pitchFamily="18" charset="0"/>
                <a:cs typeface="Times New Roman" panose="02020603050405020304" pitchFamily="18" charset="0"/>
              </a:rPr>
              <a:t>tensão</a:t>
            </a:r>
            <a:r>
              <a:rPr lang="en-US" altLang="en-US" sz="2400" dirty="0">
                <a:solidFill>
                  <a:srgbClr val="000000"/>
                </a:solidFill>
                <a:latin typeface="Times New Roman" panose="02020603050405020304" pitchFamily="18" charset="0"/>
                <a:cs typeface="Times New Roman" panose="02020603050405020304" pitchFamily="18" charset="0"/>
              </a:rPr>
              <a:t> de entrada é zero, um amp-op </a:t>
            </a:r>
            <a:r>
              <a:rPr lang="en-US" altLang="en-US" sz="2400" dirty="0" err="1">
                <a:solidFill>
                  <a:srgbClr val="000000"/>
                </a:solidFill>
                <a:latin typeface="Times New Roman" panose="02020603050405020304" pitchFamily="18" charset="0"/>
                <a:cs typeface="Times New Roman" panose="02020603050405020304" pitchFamily="18" charset="0"/>
              </a:rPr>
              <a:t>pode</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ter</a:t>
            </a:r>
            <a:r>
              <a:rPr lang="en-US" altLang="en-US" sz="2400" dirty="0">
                <a:solidFill>
                  <a:srgbClr val="000000"/>
                </a:solidFill>
                <a:latin typeface="Times New Roman" panose="02020603050405020304" pitchFamily="18" charset="0"/>
                <a:cs typeface="Times New Roman" panose="02020603050405020304" pitchFamily="18" charset="0"/>
              </a:rPr>
              <a:t> um </a:t>
            </a:r>
            <a:r>
              <a:rPr lang="en-US" altLang="en-US" sz="2400" b="1" dirty="0">
                <a:solidFill>
                  <a:srgbClr val="000000"/>
                </a:solidFill>
                <a:latin typeface="Times New Roman" panose="02020603050405020304" pitchFamily="18" charset="0"/>
                <a:cs typeface="Times New Roman" panose="02020603050405020304" pitchFamily="18" charset="0"/>
              </a:rPr>
              <a:t>offset </a:t>
            </a:r>
            <a:r>
              <a:rPr lang="en-US" altLang="en-US" sz="2400" dirty="0">
                <a:solidFill>
                  <a:srgbClr val="000000"/>
                </a:solidFill>
                <a:latin typeface="Times New Roman" panose="02020603050405020304" pitchFamily="18" charset="0"/>
                <a:cs typeface="Times New Roman" panose="02020603050405020304" pitchFamily="18" charset="0"/>
              </a:rPr>
              <a:t>de </a:t>
            </a:r>
            <a:r>
              <a:rPr lang="en-US" altLang="en-US" sz="2400" dirty="0" err="1">
                <a:solidFill>
                  <a:srgbClr val="000000"/>
                </a:solidFill>
                <a:latin typeface="Times New Roman" panose="02020603050405020304" pitchFamily="18" charset="0"/>
                <a:cs typeface="Times New Roman" panose="02020603050405020304" pitchFamily="18" charset="0"/>
              </a:rPr>
              <a:t>saída</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Os</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seguintes</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itens</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podem</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causar</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este</a:t>
            </a:r>
            <a:r>
              <a:rPr lang="en-US" altLang="en-US" sz="2400" dirty="0">
                <a:solidFill>
                  <a:srgbClr val="000000"/>
                </a:solidFill>
                <a:latin typeface="Times New Roman" panose="02020603050405020304" pitchFamily="18" charset="0"/>
                <a:cs typeface="Times New Roman" panose="02020603050405020304" pitchFamily="18" charset="0"/>
              </a:rPr>
              <a:t> offset:</a:t>
            </a:r>
          </a:p>
          <a:p>
            <a:pPr algn="just"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0" lvl="1" indent="0" algn="just" fontAlgn="base">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a) </a:t>
            </a:r>
            <a:r>
              <a:rPr lang="en-US" altLang="en-US" dirty="0" err="1">
                <a:solidFill>
                  <a:srgbClr val="000000"/>
                </a:solidFill>
                <a:latin typeface="Times New Roman" panose="02020603050405020304" pitchFamily="18" charset="0"/>
                <a:cs typeface="Times New Roman" panose="02020603050405020304" pitchFamily="18" charset="0"/>
              </a:rPr>
              <a:t>Tensão</a:t>
            </a:r>
            <a:r>
              <a:rPr lang="en-US" altLang="en-US" dirty="0">
                <a:solidFill>
                  <a:srgbClr val="000000"/>
                </a:solidFill>
                <a:latin typeface="Times New Roman" panose="02020603050405020304" pitchFamily="18" charset="0"/>
                <a:cs typeface="Times New Roman" panose="02020603050405020304" pitchFamily="18" charset="0"/>
              </a:rPr>
              <a:t> de offset de entrada.</a:t>
            </a:r>
          </a:p>
          <a:p>
            <a:pPr marL="0" lvl="1" indent="0" algn="just" fontAlgn="base">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b) </a:t>
            </a:r>
            <a:r>
              <a:rPr lang="en-US" altLang="en-US" dirty="0" err="1">
                <a:solidFill>
                  <a:srgbClr val="000000"/>
                </a:solidFill>
                <a:latin typeface="Times New Roman" panose="02020603050405020304" pitchFamily="18" charset="0"/>
                <a:cs typeface="Times New Roman" panose="02020603050405020304" pitchFamily="18" charset="0"/>
              </a:rPr>
              <a:t>Corrente</a:t>
            </a:r>
            <a:r>
              <a:rPr lang="en-US" altLang="en-US" dirty="0">
                <a:solidFill>
                  <a:srgbClr val="000000"/>
                </a:solidFill>
                <a:latin typeface="Times New Roman" panose="02020603050405020304" pitchFamily="18" charset="0"/>
                <a:cs typeface="Times New Roman" panose="02020603050405020304" pitchFamily="18" charset="0"/>
              </a:rPr>
              <a:t> de offset de entrada.</a:t>
            </a:r>
          </a:p>
          <a:p>
            <a:pPr marL="0" lvl="1" indent="0" algn="just" fontAlgn="base">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c) </a:t>
            </a:r>
            <a:r>
              <a:rPr lang="en-US" altLang="en-US" dirty="0" err="1">
                <a:solidFill>
                  <a:srgbClr val="000000"/>
                </a:solidFill>
                <a:latin typeface="Times New Roman" panose="02020603050405020304" pitchFamily="18" charset="0"/>
                <a:cs typeface="Times New Roman" panose="02020603050405020304" pitchFamily="18" charset="0"/>
              </a:rPr>
              <a:t>Tensão</a:t>
            </a:r>
            <a:r>
              <a:rPr lang="en-US" altLang="en-US" dirty="0">
                <a:solidFill>
                  <a:srgbClr val="000000"/>
                </a:solidFill>
                <a:latin typeface="Times New Roman" panose="02020603050405020304" pitchFamily="18" charset="0"/>
                <a:cs typeface="Times New Roman" panose="02020603050405020304" pitchFamily="18" charset="0"/>
              </a:rPr>
              <a:t> de offset de entrada </a:t>
            </a:r>
            <a:r>
              <a:rPr lang="en-US" altLang="en-US" i="1" dirty="0">
                <a:solidFill>
                  <a:srgbClr val="000000"/>
                </a:solidFill>
                <a:latin typeface="Times New Roman" panose="02020603050405020304" pitchFamily="18" charset="0"/>
                <a:cs typeface="Times New Roman" panose="02020603050405020304" pitchFamily="18" charset="0"/>
              </a:rPr>
              <a:t>e</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000000"/>
                </a:solidFill>
                <a:latin typeface="Times New Roman" panose="02020603050405020304" pitchFamily="18" charset="0"/>
                <a:cs typeface="Times New Roman" panose="02020603050405020304" pitchFamily="18" charset="0"/>
              </a:rPr>
              <a:t>corrente</a:t>
            </a:r>
            <a:r>
              <a:rPr lang="en-US" altLang="en-US" dirty="0">
                <a:solidFill>
                  <a:srgbClr val="000000"/>
                </a:solidFill>
                <a:latin typeface="Times New Roman" panose="02020603050405020304" pitchFamily="18" charset="0"/>
                <a:cs typeface="Times New Roman" panose="02020603050405020304" pitchFamily="18" charset="0"/>
              </a:rPr>
              <a:t> de offset de entrada.</a:t>
            </a:r>
          </a:p>
          <a:p>
            <a:pPr marL="0" lvl="1" indent="0" algn="just" fontAlgn="base">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d) </a:t>
            </a:r>
            <a:r>
              <a:rPr lang="en-US" altLang="en-US" dirty="0" err="1">
                <a:solidFill>
                  <a:srgbClr val="000000"/>
                </a:solidFill>
                <a:latin typeface="Times New Roman" panose="02020603050405020304" pitchFamily="18" charset="0"/>
                <a:cs typeface="Times New Roman" panose="02020603050405020304" pitchFamily="18" charset="0"/>
              </a:rPr>
              <a:t>Corrente</a:t>
            </a:r>
            <a:r>
              <a:rPr lang="en-US" altLang="en-US" dirty="0">
                <a:solidFill>
                  <a:srgbClr val="000000"/>
                </a:solidFill>
                <a:latin typeface="Times New Roman" panose="02020603050405020304" pitchFamily="18" charset="0"/>
                <a:cs typeface="Times New Roman" panose="02020603050405020304" pitchFamily="18" charset="0"/>
              </a:rPr>
              <a:t> de </a:t>
            </a:r>
            <a:r>
              <a:rPr lang="en-US" altLang="en-US" dirty="0" err="1">
                <a:solidFill>
                  <a:srgbClr val="000000"/>
                </a:solidFill>
                <a:latin typeface="Times New Roman" panose="02020603050405020304" pitchFamily="18" charset="0"/>
                <a:cs typeface="Times New Roman" panose="02020603050405020304" pitchFamily="18" charset="0"/>
              </a:rPr>
              <a:t>polarização</a:t>
            </a:r>
            <a:r>
              <a:rPr lang="en-US" altLang="en-US" dirty="0">
                <a:solidFill>
                  <a:srgbClr val="000000"/>
                </a:solidFill>
                <a:latin typeface="Times New Roman" panose="02020603050405020304" pitchFamily="18" charset="0"/>
                <a:cs typeface="Times New Roman" panose="02020603050405020304" pitchFamily="18" charset="0"/>
              </a:rPr>
              <a:t> de entrada.</a:t>
            </a:r>
          </a:p>
          <a:p>
            <a:endParaRPr lang="pt-BR"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96</a:t>
            </a:fld>
            <a:endParaRPr lang="en-US" altLang="en-US"/>
          </a:p>
        </p:txBody>
      </p:sp>
    </p:spTree>
    <p:extLst>
      <p:ext uri="{BB962C8B-B14F-4D97-AF65-F5344CB8AC3E}">
        <p14:creationId xmlns:p14="http://schemas.microsoft.com/office/powerpoint/2010/main" val="8886187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A8B8-DD5E-4C0B-BEFE-FC544EADBE16}"/>
              </a:ext>
            </a:extLst>
          </p:cNvPr>
          <p:cNvSpPr>
            <a:spLocks noGrp="1"/>
          </p:cNvSpPr>
          <p:nvPr>
            <p:ph type="title"/>
          </p:nvPr>
        </p:nvSpPr>
        <p:spPr/>
        <p:txBody>
          <a:bodyPr/>
          <a:lstStyle/>
          <a:p>
            <a:r>
              <a:rPr lang="en-US" altLang="pt-BR" dirty="0"/>
              <a:t>a) </a:t>
            </a:r>
            <a:r>
              <a:rPr lang="en-US" altLang="pt-BR" dirty="0" err="1"/>
              <a:t>Tensão</a:t>
            </a:r>
            <a:r>
              <a:rPr lang="en-US" altLang="pt-BR" dirty="0"/>
              <a:t> de offset de entrada (</a:t>
            </a:r>
            <a:r>
              <a:rPr lang="en-US" altLang="pt-BR" i="1" dirty="0"/>
              <a:t>V</a:t>
            </a:r>
            <a:r>
              <a:rPr lang="en-US" altLang="pt-BR" i="1" baseline="-25000" dirty="0"/>
              <a:t>IO</a:t>
            </a:r>
            <a:r>
              <a:rPr lang="en-US" altLang="pt-BR" dirty="0"/>
              <a:t>)</a:t>
            </a:r>
            <a:endParaRPr lang="pt-BR" dirty="0"/>
          </a:p>
        </p:txBody>
      </p:sp>
      <p:sp>
        <p:nvSpPr>
          <p:cNvPr id="3" name="Content Placeholder 2">
            <a:extLst>
              <a:ext uri="{FF2B5EF4-FFF2-40B4-BE49-F238E27FC236}">
                <a16:creationId xmlns:a16="http://schemas.microsoft.com/office/drawing/2014/main" id="{F19F3331-85C0-416F-BFE2-2BD5592462B1}"/>
              </a:ext>
            </a:extLst>
          </p:cNvPr>
          <p:cNvSpPr>
            <a:spLocks noGrp="1"/>
          </p:cNvSpPr>
          <p:nvPr>
            <p:ph sz="half" idx="1"/>
          </p:nvPr>
        </p:nvSpPr>
        <p:spPr/>
        <p:txBody>
          <a:bodyPr>
            <a:normAutofit/>
          </a:bodyPr>
          <a:lstStyle/>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a:t>
            </a:r>
            <a:r>
              <a:rPr lang="en-US" altLang="en-US" sz="2400" dirty="0" err="1">
                <a:latin typeface="Times New Roman" panose="02020603050405020304" pitchFamily="18" charset="0"/>
                <a:cs typeface="Times New Roman" panose="02020603050405020304" pitchFamily="18" charset="0"/>
              </a:rPr>
              <a:t>folha</a:t>
            </a:r>
            <a:r>
              <a:rPr lang="en-US" altLang="en-US" sz="2400" dirty="0">
                <a:latin typeface="Times New Roman" panose="02020603050405020304" pitchFamily="18" charset="0"/>
                <a:cs typeface="Times New Roman" panose="02020603050405020304" pitchFamily="18" charset="0"/>
              </a:rPr>
              <a:t> de dados para um amp-op </a:t>
            </a:r>
            <a:r>
              <a:rPr lang="en-US" altLang="en-US" sz="2400" dirty="0" err="1">
                <a:latin typeface="Times New Roman" panose="02020603050405020304" pitchFamily="18" charset="0"/>
                <a:cs typeface="Times New Roman" panose="02020603050405020304" pitchFamily="18" charset="0"/>
              </a:rPr>
              <a:t>indica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uma</a:t>
            </a:r>
            <a:r>
              <a:rPr lang="en-US" altLang="en-US" sz="2400"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tensão</a:t>
            </a:r>
            <a:r>
              <a:rPr lang="en-US" altLang="en-US" sz="2400" b="1" dirty="0">
                <a:latin typeface="Times New Roman" panose="02020603050405020304" pitchFamily="18" charset="0"/>
                <a:cs typeface="Times New Roman" panose="02020603050405020304" pitchFamily="18" charset="0"/>
              </a:rPr>
              <a:t> de offset de entrada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V</a:t>
            </a:r>
            <a:r>
              <a:rPr lang="en-US" altLang="en-US" sz="2400" i="1" baseline="-25000" dirty="0">
                <a:latin typeface="Times New Roman" panose="02020603050405020304" pitchFamily="18" charset="0"/>
                <a:cs typeface="Times New Roman" panose="02020603050405020304" pitchFamily="18" charset="0"/>
              </a:rPr>
              <a:t>IO</a:t>
            </a:r>
            <a:r>
              <a:rPr lang="en-US" alt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O </a:t>
            </a:r>
            <a:r>
              <a:rPr lang="en-US" altLang="en-US" sz="2400" dirty="0" err="1">
                <a:latin typeface="Times New Roman" panose="02020603050405020304" pitchFamily="18" charset="0"/>
                <a:cs typeface="Times New Roman" panose="02020603050405020304" pitchFamily="18" charset="0"/>
              </a:rPr>
              <a:t>efeito</a:t>
            </a:r>
            <a:r>
              <a:rPr lang="en-US" altLang="en-US" sz="2400" dirty="0">
                <a:latin typeface="Times New Roman" panose="02020603050405020304" pitchFamily="18" charset="0"/>
                <a:cs typeface="Times New Roman" panose="02020603050405020304" pitchFamily="18" charset="0"/>
              </a:rPr>
              <a:t> da </a:t>
            </a:r>
            <a:r>
              <a:rPr lang="en-US" altLang="en-US" sz="2400" dirty="0" err="1">
                <a:latin typeface="Times New Roman" panose="02020603050405020304" pitchFamily="18" charset="0"/>
                <a:cs typeface="Times New Roman" panose="02020603050405020304" pitchFamily="18" charset="0"/>
              </a:rPr>
              <a:t>tensão</a:t>
            </a:r>
            <a:r>
              <a:rPr lang="en-US" altLang="en-US" sz="2400" dirty="0">
                <a:latin typeface="Times New Roman" panose="02020603050405020304" pitchFamily="18" charset="0"/>
                <a:cs typeface="Times New Roman" panose="02020603050405020304" pitchFamily="18" charset="0"/>
              </a:rPr>
              <a:t> de offset de entrada </a:t>
            </a:r>
            <a:r>
              <a:rPr lang="en-US" altLang="en-US" sz="2400" dirty="0" err="1">
                <a:latin typeface="Times New Roman" panose="02020603050405020304" pitchFamily="18" charset="0"/>
                <a:cs typeface="Times New Roman" panose="02020603050405020304" pitchFamily="18" charset="0"/>
              </a:rPr>
              <a:t>pode</a:t>
            </a:r>
            <a:r>
              <a:rPr lang="en-US" altLang="en-US" sz="2400" dirty="0">
                <a:latin typeface="Times New Roman" panose="02020603050405020304" pitchFamily="18" charset="0"/>
                <a:cs typeface="Times New Roman" panose="02020603050405020304" pitchFamily="18" charset="0"/>
              </a:rPr>
              <a:t> ser </a:t>
            </a:r>
            <a:r>
              <a:rPr lang="en-US" altLang="en-US" sz="2400" dirty="0" err="1">
                <a:latin typeface="Times New Roman" panose="02020603050405020304" pitchFamily="18" charset="0"/>
                <a:cs typeface="Times New Roman" panose="02020603050405020304" pitchFamily="18" charset="0"/>
              </a:rPr>
              <a:t>calculado</a:t>
            </a:r>
            <a:r>
              <a:rPr lang="en-US" altLang="en-US" sz="2400" dirty="0">
                <a:latin typeface="Times New Roman" panose="02020603050405020304" pitchFamily="18" charset="0"/>
                <a:cs typeface="Times New Roman" panose="02020603050405020304" pitchFamily="18" charset="0"/>
              </a:rPr>
              <a:t> com:</a:t>
            </a:r>
          </a:p>
          <a:p>
            <a:endParaRPr lang="pt-BR" sz="2400" dirty="0"/>
          </a:p>
        </p:txBody>
      </p:sp>
      <p:graphicFrame>
        <p:nvGraphicFramePr>
          <p:cNvPr id="7170" name="Object 11">
            <a:extLst>
              <a:ext uri="{FF2B5EF4-FFF2-40B4-BE49-F238E27FC236}">
                <a16:creationId xmlns:a16="http://schemas.microsoft.com/office/drawing/2014/main" id="{DAB508EE-2D58-418F-A34B-F1ABEBEBF0A7}"/>
              </a:ext>
            </a:extLst>
          </p:cNvPr>
          <p:cNvGraphicFramePr>
            <a:graphicFrameLocks noChangeAspect="1"/>
          </p:cNvGraphicFramePr>
          <p:nvPr>
            <p:extLst>
              <p:ext uri="{D42A27DB-BD31-4B8C-83A1-F6EECF244321}">
                <p14:modId xmlns:p14="http://schemas.microsoft.com/office/powerpoint/2010/main" val="2304092408"/>
              </p:ext>
            </p:extLst>
          </p:nvPr>
        </p:nvGraphicFramePr>
        <p:xfrm>
          <a:off x="1884445" y="4471842"/>
          <a:ext cx="2603500" cy="839788"/>
        </p:xfrm>
        <a:graphic>
          <a:graphicData uri="http://schemas.openxmlformats.org/presentationml/2006/ole">
            <mc:AlternateContent xmlns:mc="http://schemas.openxmlformats.org/markup-compatibility/2006">
              <mc:Choice xmlns:v="urn:schemas-microsoft-com:vml" Requires="v">
                <p:oleObj spid="_x0000_s20498" name="Equation" r:id="rId3" imgW="1320227" imgH="431613" progId="Equation.3">
                  <p:embed/>
                </p:oleObj>
              </mc:Choice>
              <mc:Fallback>
                <p:oleObj name="Equation" r:id="rId3" imgW="1320227" imgH="431613" progId="Equation.3">
                  <p:embed/>
                  <p:pic>
                    <p:nvPicPr>
                      <p:cNvPr id="7170" name="Object 11">
                        <a:extLst>
                          <a:ext uri="{FF2B5EF4-FFF2-40B4-BE49-F238E27FC236}">
                            <a16:creationId xmlns:a16="http://schemas.microsoft.com/office/drawing/2014/main" id="{DAB508EE-2D58-418F-A34B-F1ABEBEBF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445" y="4471842"/>
                        <a:ext cx="26035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2">
            <a:extLst>
              <a:ext uri="{FF2B5EF4-FFF2-40B4-BE49-F238E27FC236}">
                <a16:creationId xmlns:a16="http://schemas.microsoft.com/office/drawing/2014/main" id="{0FF3FC93-F5D5-4A04-845A-1686D5722D42}"/>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637742" y="1825625"/>
            <a:ext cx="4736290"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en-US" altLang="pt-BR" dirty="0"/>
              <a:t>b) </a:t>
            </a:r>
            <a:r>
              <a:rPr lang="en-US" altLang="pt-BR" dirty="0" err="1"/>
              <a:t>Corrente</a:t>
            </a:r>
            <a:r>
              <a:rPr lang="en-US" altLang="pt-BR" dirty="0"/>
              <a:t> de offset de entrada (</a:t>
            </a:r>
            <a:r>
              <a:rPr lang="en-US" altLang="pt-BR" i="1" dirty="0"/>
              <a:t>I</a:t>
            </a:r>
            <a:r>
              <a:rPr lang="en-US" altLang="pt-BR" i="1" baseline="-25000" dirty="0"/>
              <a:t>IO</a:t>
            </a:r>
            <a:r>
              <a:rPr lang="en-US" altLang="pt-BR" dirty="0"/>
              <a:t>)</a:t>
            </a:r>
            <a:endParaRPr lang="pt-BR" dirty="0"/>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sz="half" idx="1"/>
          </p:nvPr>
        </p:nvSpPr>
        <p:spPr>
          <a:xfrm>
            <a:off x="838199" y="1825625"/>
            <a:ext cx="6722097" cy="4351338"/>
          </a:xfrm>
        </p:spPr>
        <p:txBody>
          <a:bodyPr>
            <a:normAutofit/>
          </a:bodyPr>
          <a:lstStyle/>
          <a:p>
            <a:r>
              <a:rPr lang="en-US" altLang="en-US" sz="2200" dirty="0">
                <a:latin typeface="Times New Roman" panose="02020603050405020304" pitchFamily="18" charset="0"/>
                <a:cs typeface="Times New Roman" panose="02020603050405020304" pitchFamily="18" charset="0"/>
              </a:rPr>
              <a:t>Se </a:t>
            </a:r>
            <a:r>
              <a:rPr lang="en-US" altLang="en-US" sz="2200" dirty="0" err="1">
                <a:latin typeface="Times New Roman" panose="02020603050405020304" pitchFamily="18" charset="0"/>
                <a:cs typeface="Times New Roman" panose="02020603050405020304" pitchFamily="18" charset="0"/>
              </a:rPr>
              <a:t>há</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uma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diferença</a:t>
            </a:r>
            <a:r>
              <a:rPr lang="en-US" altLang="en-US" sz="2200" dirty="0">
                <a:latin typeface="Times New Roman" panose="02020603050405020304" pitchFamily="18" charset="0"/>
                <a:cs typeface="Times New Roman" panose="02020603050405020304" pitchFamily="18" charset="0"/>
              </a:rPr>
              <a:t> entre as </a:t>
            </a:r>
            <a:r>
              <a:rPr lang="en-US" altLang="en-US" sz="2200" dirty="0" err="1">
                <a:latin typeface="Times New Roman" panose="02020603050405020304" pitchFamily="18" charset="0"/>
                <a:cs typeface="Times New Roman" panose="02020603050405020304" pitchFamily="18" charset="0"/>
              </a:rPr>
              <a:t>correntes</a:t>
            </a:r>
            <a:r>
              <a:rPr lang="en-US" altLang="en-US" sz="2200" dirty="0">
                <a:latin typeface="Times New Roman" panose="02020603050405020304" pitchFamily="18" charset="0"/>
                <a:cs typeface="Times New Roman" panose="02020603050405020304" pitchFamily="18" charset="0"/>
              </a:rPr>
              <a:t> de </a:t>
            </a:r>
            <a:r>
              <a:rPr lang="en-US" altLang="en-US" sz="2200" dirty="0" err="1">
                <a:latin typeface="Times New Roman" panose="02020603050405020304" pitchFamily="18" charset="0"/>
                <a:cs typeface="Times New Roman" panose="02020603050405020304" pitchFamily="18" charset="0"/>
              </a:rPr>
              <a:t>polarização</a:t>
            </a:r>
            <a:r>
              <a:rPr lang="en-US" altLang="en-US" sz="2200" dirty="0">
                <a:latin typeface="Times New Roman" panose="02020603050405020304" pitchFamily="18" charset="0"/>
                <a:cs typeface="Times New Roman" panose="02020603050405020304" pitchFamily="18" charset="0"/>
              </a:rPr>
              <a:t> CC </a:t>
            </a:r>
            <a:r>
              <a:rPr lang="en-US" altLang="en-US" sz="2200" dirty="0" err="1">
                <a:latin typeface="Times New Roman" panose="02020603050405020304" pitchFamily="18" charset="0"/>
                <a:cs typeface="Times New Roman" panose="02020603050405020304" pitchFamily="18" charset="0"/>
              </a:rPr>
              <a:t>geradas</a:t>
            </a:r>
            <a:r>
              <a:rPr lang="en-US" altLang="en-US" sz="2200" dirty="0">
                <a:latin typeface="Times New Roman" panose="02020603050405020304" pitchFamily="18" charset="0"/>
                <a:cs typeface="Times New Roman" panose="02020603050405020304" pitchFamily="18" charset="0"/>
              </a:rPr>
              <a:t> pela </a:t>
            </a:r>
            <a:r>
              <a:rPr lang="en-US" altLang="en-US" sz="2200" dirty="0" err="1">
                <a:latin typeface="Times New Roman" panose="02020603050405020304" pitchFamily="18" charset="0"/>
                <a:cs typeface="Times New Roman" panose="02020603050405020304" pitchFamily="18" charset="0"/>
              </a:rPr>
              <a:t>mesma</a:t>
            </a:r>
            <a:r>
              <a:rPr lang="en-US" altLang="en-US" sz="2200" dirty="0">
                <a:latin typeface="Times New Roman" panose="02020603050405020304" pitchFamily="18" charset="0"/>
                <a:cs typeface="Times New Roman" panose="02020603050405020304" pitchFamily="18" charset="0"/>
              </a:rPr>
              <a:t> entrada </a:t>
            </a:r>
            <a:r>
              <a:rPr lang="en-US" altLang="en-US" sz="2200" dirty="0" err="1">
                <a:latin typeface="Times New Roman" panose="02020603050405020304" pitchFamily="18" charset="0"/>
                <a:cs typeface="Times New Roman" panose="02020603050405020304" pitchFamily="18" charset="0"/>
              </a:rPr>
              <a:t>aplicada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isso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também</a:t>
            </a:r>
            <a:r>
              <a:rPr lang="en-US" altLang="en-US" sz="2200" dirty="0">
                <a:latin typeface="Times New Roman" panose="02020603050405020304" pitchFamily="18" charset="0"/>
                <a:cs typeface="Times New Roman" panose="02020603050405020304" pitchFamily="18" charset="0"/>
              </a:rPr>
              <a:t> causa </a:t>
            </a:r>
            <a:r>
              <a:rPr lang="en-US" altLang="en-US" sz="2200" dirty="0" err="1">
                <a:latin typeface="Times New Roman" panose="02020603050405020304" pitchFamily="18" charset="0"/>
                <a:cs typeface="Times New Roman" panose="02020603050405020304" pitchFamily="18" charset="0"/>
              </a:rPr>
              <a:t>uma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tensão</a:t>
            </a:r>
            <a:r>
              <a:rPr lang="en-US" altLang="en-US" sz="2200" dirty="0">
                <a:latin typeface="Times New Roman" panose="02020603050405020304" pitchFamily="18" charset="0"/>
                <a:cs typeface="Times New Roman" panose="02020603050405020304" pitchFamily="18" charset="0"/>
              </a:rPr>
              <a:t> de offset de </a:t>
            </a:r>
            <a:r>
              <a:rPr lang="en-US" altLang="en-US" sz="2200" dirty="0" err="1">
                <a:latin typeface="Times New Roman" panose="02020603050405020304" pitchFamily="18" charset="0"/>
                <a:cs typeface="Times New Roman" panose="02020603050405020304" pitchFamily="18" charset="0"/>
              </a:rPr>
              <a:t>saída</a:t>
            </a:r>
            <a:r>
              <a:rPr lang="en-US" altLang="en-US" sz="2200" dirty="0">
                <a:latin typeface="Times New Roman" panose="02020603050405020304" pitchFamily="18" charset="0"/>
                <a:cs typeface="Times New Roman" panose="02020603050405020304" pitchFamily="18" charset="0"/>
              </a:rPr>
              <a:t>:</a:t>
            </a:r>
          </a:p>
          <a:p>
            <a:r>
              <a:rPr lang="en-US" altLang="en-US" sz="2200" dirty="0">
                <a:latin typeface="Times New Roman" panose="02020603050405020304" pitchFamily="18" charset="0"/>
                <a:cs typeface="Times New Roman" panose="02020603050405020304" pitchFamily="18" charset="0"/>
              </a:rPr>
              <a:t>A  </a:t>
            </a:r>
            <a:r>
              <a:rPr lang="en-US" altLang="en-US" sz="2200" b="1" dirty="0" err="1">
                <a:latin typeface="Times New Roman" panose="02020603050405020304" pitchFamily="18" charset="0"/>
                <a:cs typeface="Times New Roman" panose="02020603050405020304" pitchFamily="18" charset="0"/>
              </a:rPr>
              <a:t>corrente</a:t>
            </a:r>
            <a:r>
              <a:rPr lang="en-US" altLang="en-US" sz="2200" b="1" dirty="0">
                <a:latin typeface="Times New Roman" panose="02020603050405020304" pitchFamily="18" charset="0"/>
                <a:cs typeface="Times New Roman" panose="02020603050405020304" pitchFamily="18" charset="0"/>
              </a:rPr>
              <a:t> de offset de entrada</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I</a:t>
            </a:r>
            <a:r>
              <a:rPr lang="en-US" altLang="en-US" sz="2200" i="1" baseline="-25000" dirty="0">
                <a:latin typeface="Times New Roman" panose="02020603050405020304" pitchFamily="18" charset="0"/>
                <a:cs typeface="Times New Roman" panose="02020603050405020304" pitchFamily="18" charset="0"/>
              </a:rPr>
              <a:t>IO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está</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especificada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nos</a:t>
            </a:r>
            <a:r>
              <a:rPr lang="en-US" altLang="en-US" sz="2200" dirty="0">
                <a:latin typeface="Times New Roman" panose="02020603050405020304" pitchFamily="18" charset="0"/>
                <a:cs typeface="Times New Roman" panose="02020603050405020304" pitchFamily="18" charset="0"/>
              </a:rPr>
              <a:t> dados para um amp-op.</a:t>
            </a:r>
          </a:p>
          <a:p>
            <a:r>
              <a:rPr lang="en-US" altLang="en-US" sz="2200" dirty="0">
                <a:latin typeface="Times New Roman" panose="02020603050405020304" pitchFamily="18" charset="0"/>
                <a:cs typeface="Times New Roman" panose="02020603050405020304" pitchFamily="18" charset="0"/>
              </a:rPr>
              <a:t>O </a:t>
            </a:r>
            <a:r>
              <a:rPr lang="en-US" altLang="en-US" sz="2200" dirty="0" err="1">
                <a:latin typeface="Times New Roman" panose="02020603050405020304" pitchFamily="18" charset="0"/>
                <a:cs typeface="Times New Roman" panose="02020603050405020304" pitchFamily="18" charset="0"/>
              </a:rPr>
              <a:t>efeito</a:t>
            </a:r>
            <a:r>
              <a:rPr lang="en-US" altLang="en-US" sz="2200" dirty="0">
                <a:latin typeface="Times New Roman" panose="02020603050405020304" pitchFamily="18" charset="0"/>
                <a:cs typeface="Times New Roman" panose="02020603050405020304" pitchFamily="18" charset="0"/>
              </a:rPr>
              <a:t> da </a:t>
            </a:r>
            <a:r>
              <a:rPr lang="en-US" altLang="en-US" sz="2200" i="1" dirty="0">
                <a:latin typeface="Times New Roman" panose="02020603050405020304" pitchFamily="18" charset="0"/>
                <a:cs typeface="Times New Roman" panose="02020603050405020304" pitchFamily="18" charset="0"/>
              </a:rPr>
              <a:t>I</a:t>
            </a:r>
            <a:r>
              <a:rPr lang="en-US" altLang="en-US" sz="2200" i="1" baseline="-25000" dirty="0">
                <a:latin typeface="Times New Roman" panose="02020603050405020304" pitchFamily="18" charset="0"/>
                <a:cs typeface="Times New Roman" panose="02020603050405020304" pitchFamily="18" charset="0"/>
              </a:rPr>
              <a:t>IO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tensão</a:t>
            </a:r>
            <a:r>
              <a:rPr lang="en-US" altLang="en-US" sz="2200" dirty="0">
                <a:latin typeface="Times New Roman" panose="02020603050405020304" pitchFamily="18" charset="0"/>
                <a:cs typeface="Times New Roman" panose="02020603050405020304" pitchFamily="18" charset="0"/>
              </a:rPr>
              <a:t> de offset de </a:t>
            </a:r>
            <a:r>
              <a:rPr lang="en-US" altLang="en-US" sz="2200" dirty="0" err="1">
                <a:latin typeface="Times New Roman" panose="02020603050405020304" pitchFamily="18" charset="0"/>
                <a:cs typeface="Times New Roman" panose="02020603050405020304" pitchFamily="18" charset="0"/>
              </a:rPr>
              <a:t>saída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pode</a:t>
            </a:r>
            <a:r>
              <a:rPr lang="en-US" altLang="en-US" sz="2200" dirty="0">
                <a:latin typeface="Times New Roman" panose="02020603050405020304" pitchFamily="18" charset="0"/>
                <a:cs typeface="Times New Roman" panose="02020603050405020304" pitchFamily="18" charset="0"/>
              </a:rPr>
              <a:t> ser </a:t>
            </a:r>
            <a:r>
              <a:rPr lang="en-US" altLang="en-US" sz="2200" dirty="0" err="1">
                <a:latin typeface="Times New Roman" panose="02020603050405020304" pitchFamily="18" charset="0"/>
                <a:cs typeface="Times New Roman" panose="02020603050405020304" pitchFamily="18" charset="0"/>
              </a:rPr>
              <a:t>calculado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utilizando</a:t>
            </a:r>
            <a:r>
              <a:rPr lang="en-US" altLang="en-US" sz="2200" dirty="0">
                <a:latin typeface="Times New Roman" panose="02020603050405020304" pitchFamily="18" charset="0"/>
                <a:cs typeface="Times New Roman" panose="02020603050405020304" pitchFamily="18" charset="0"/>
              </a:rPr>
              <a:t>-se:</a:t>
            </a:r>
          </a:p>
          <a:p>
            <a:pPr marL="0" indent="0">
              <a:buNone/>
            </a:pPr>
            <a:endParaRPr lang="pt-BR" sz="2200"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98</a:t>
            </a:fld>
            <a:endParaRPr lang="en-US" altLang="en-US"/>
          </a:p>
        </p:txBody>
      </p:sp>
      <p:pic>
        <p:nvPicPr>
          <p:cNvPr id="7" name="Picture 2">
            <a:extLst>
              <a:ext uri="{FF2B5EF4-FFF2-40B4-BE49-F238E27FC236}">
                <a16:creationId xmlns:a16="http://schemas.microsoft.com/office/drawing/2014/main" id="{5E5F554D-DD70-4EBF-84F1-5AC1C3F71C5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55742" y="1290218"/>
            <a:ext cx="4114800" cy="5951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0" name="Object 11">
                <a:extLst>
                  <a:ext uri="{FF2B5EF4-FFF2-40B4-BE49-F238E27FC236}">
                    <a16:creationId xmlns:a16="http://schemas.microsoft.com/office/drawing/2014/main" id="{3D0912E2-F7CE-4EC5-884B-78140419D576}"/>
                  </a:ext>
                </a:extLst>
              </p:cNvPr>
              <p:cNvSpPr txBox="1"/>
              <p:nvPr/>
            </p:nvSpPr>
            <p:spPr bwMode="auto">
              <a:xfrm>
                <a:off x="115583" y="5013341"/>
                <a:ext cx="8699074" cy="1343009"/>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pt-BR" sz="2800" i="1" smtClean="0">
                              <a:solidFill>
                                <a:srgbClr val="000000"/>
                              </a:solidFill>
                              <a:latin typeface="Cambria Math" panose="02040503050406030204" pitchFamily="18" charset="0"/>
                            </a:rPr>
                          </m:ctrlPr>
                        </m:sSubPr>
                        <m:e>
                          <m:r>
                            <a:rPr lang="pt-BR" sz="2800" i="1">
                              <a:solidFill>
                                <a:srgbClr val="000000"/>
                              </a:solidFill>
                              <a:latin typeface="Cambria Math" panose="02040503050406030204" pitchFamily="18" charset="0"/>
                            </a:rPr>
                            <m:t>𝑉</m:t>
                          </m:r>
                        </m:e>
                        <m:sub>
                          <m:r>
                            <a:rPr lang="pt-BR" sz="2800" i="1">
                              <a:solidFill>
                                <a:srgbClr val="000000"/>
                              </a:solidFill>
                              <a:latin typeface="Cambria Math" panose="02040503050406030204" pitchFamily="18" charset="0"/>
                            </a:rPr>
                            <m:t> </m:t>
                          </m:r>
                          <m:r>
                            <a:rPr lang="pt-BR" sz="2800" i="1">
                              <a:solidFill>
                                <a:srgbClr val="000000"/>
                              </a:solidFill>
                              <a:latin typeface="Cambria Math" panose="02040503050406030204" pitchFamily="18" charset="0"/>
                            </a:rPr>
                            <m:t>𝑜</m:t>
                          </m:r>
                          <m:r>
                            <a:rPr lang="pt-BR" sz="2800" i="1">
                              <a:solidFill>
                                <a:srgbClr val="000000"/>
                              </a:solidFill>
                              <a:latin typeface="Cambria Math" panose="02040503050406030204" pitchFamily="18" charset="0"/>
                            </a:rPr>
                            <m:t>(</m:t>
                          </m:r>
                          <m:r>
                            <a:rPr lang="pt-BR" sz="2800" i="1">
                              <a:solidFill>
                                <a:srgbClr val="000000"/>
                              </a:solidFill>
                              <a:latin typeface="Cambria Math" panose="02040503050406030204" pitchFamily="18" charset="0"/>
                            </a:rPr>
                            <m:t>𝑜𝑓𝑓𝑠𝑒𝑡</m:t>
                          </m:r>
                          <m:r>
                            <a:rPr lang="pt-BR" sz="2800" i="1">
                              <a:solidFill>
                                <a:srgbClr val="000000"/>
                              </a:solidFill>
                              <a:latin typeface="Cambria Math" panose="02040503050406030204" pitchFamily="18" charset="0"/>
                            </a:rPr>
                            <m:t>)</m:t>
                          </m:r>
                        </m:sub>
                      </m:sSub>
                      <m:r>
                        <a:rPr lang="pt-BR" sz="2800" i="1">
                          <a:solidFill>
                            <a:srgbClr val="000000"/>
                          </a:solidFill>
                          <a:latin typeface="Cambria Math" panose="02040503050406030204" pitchFamily="18" charset="0"/>
                        </a:rPr>
                        <m:t>= </m:t>
                      </m:r>
                    </m:oMath>
                  </m:oMathPara>
                </a14:m>
                <a:endParaRPr lang="pt-BR" sz="28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pt-BR" sz="2800" i="1">
                              <a:solidFill>
                                <a:srgbClr val="000000"/>
                              </a:solidFill>
                              <a:latin typeface="Cambria Math" panose="02040503050406030204" pitchFamily="18" charset="0"/>
                            </a:rPr>
                          </m:ctrlPr>
                        </m:sSubPr>
                        <m:e>
                          <m:r>
                            <a:rPr lang="pt-BR" sz="2800" i="1">
                              <a:solidFill>
                                <a:srgbClr val="000000"/>
                              </a:solidFill>
                              <a:latin typeface="Cambria Math" panose="02040503050406030204" pitchFamily="18" charset="0"/>
                            </a:rPr>
                            <m:t>𝑉</m:t>
                          </m:r>
                        </m:e>
                        <m:sub>
                          <m:r>
                            <a:rPr lang="pt-BR" sz="2800" i="1">
                              <a:solidFill>
                                <a:srgbClr val="000000"/>
                              </a:solidFill>
                              <a:latin typeface="Cambria Math" panose="02040503050406030204" pitchFamily="18" charset="0"/>
                            </a:rPr>
                            <m:t>𝑜</m:t>
                          </m:r>
                          <m:r>
                            <a:rPr lang="pt-BR" sz="2800" i="1">
                              <a:solidFill>
                                <a:srgbClr val="000000"/>
                              </a:solidFill>
                              <a:latin typeface="Cambria Math" panose="02040503050406030204" pitchFamily="18" charset="0"/>
                            </a:rPr>
                            <m:t>(</m:t>
                          </m:r>
                          <m:r>
                            <a:rPr lang="pt-BR" sz="2800" i="1">
                              <a:solidFill>
                                <a:srgbClr val="000000"/>
                              </a:solidFill>
                              <a:latin typeface="Cambria Math" panose="02040503050406030204" pitchFamily="18" charset="0"/>
                            </a:rPr>
                            <m:t>𝑜𝑓𝑓𝑠𝑒𝑡</m:t>
                          </m:r>
                          <m:r>
                            <a:rPr lang="pt-BR" sz="2800" i="1">
                              <a:solidFill>
                                <a:srgbClr val="000000"/>
                              </a:solidFill>
                              <a:latin typeface="Cambria Math" panose="02040503050406030204" pitchFamily="18" charset="0"/>
                            </a:rPr>
                            <m:t> </m:t>
                          </m:r>
                          <m:r>
                            <a:rPr lang="pt-BR" sz="2800" i="1">
                              <a:solidFill>
                                <a:srgbClr val="000000"/>
                              </a:solidFill>
                              <a:latin typeface="Cambria Math" panose="02040503050406030204" pitchFamily="18" charset="0"/>
                            </a:rPr>
                            <m:t>𝑑𝑒𝑐𝑜𝑟𝑟𝑒𝑛𝑡𝑒𝑑𝑎</m:t>
                          </m:r>
                          <m:r>
                            <a:rPr lang="pt-BR" sz="2800" i="1">
                              <a:solidFill>
                                <a:srgbClr val="000000"/>
                              </a:solidFill>
                              <a:latin typeface="Cambria Math" panose="02040503050406030204" pitchFamily="18" charset="0"/>
                            </a:rPr>
                            <m:t> </m:t>
                          </m:r>
                          <m:sSub>
                            <m:sSubPr>
                              <m:ctrlPr>
                                <a:rPr lang="pt-BR" sz="2800" i="1">
                                  <a:solidFill>
                                    <a:srgbClr val="000000"/>
                                  </a:solidFill>
                                  <a:latin typeface="Cambria Math" panose="02040503050406030204" pitchFamily="18" charset="0"/>
                                </a:rPr>
                              </m:ctrlPr>
                            </m:sSubPr>
                            <m:e>
                              <m:r>
                                <a:rPr lang="pt-BR" sz="2800" i="1">
                                  <a:solidFill>
                                    <a:srgbClr val="000000"/>
                                  </a:solidFill>
                                  <a:latin typeface="Cambria Math" panose="02040503050406030204" pitchFamily="18" charset="0"/>
                                </a:rPr>
                                <m:t>𝑉</m:t>
                              </m:r>
                            </m:e>
                            <m:sub>
                              <m:r>
                                <a:rPr lang="pt-BR" sz="2800" i="1">
                                  <a:solidFill>
                                    <a:srgbClr val="000000"/>
                                  </a:solidFill>
                                  <a:latin typeface="Cambria Math" panose="02040503050406030204" pitchFamily="18" charset="0"/>
                                </a:rPr>
                                <m:t>𝐼𝑂</m:t>
                              </m:r>
                            </m:sub>
                          </m:sSub>
                          <m:r>
                            <a:rPr lang="pt-BR" sz="2800" i="1">
                              <a:solidFill>
                                <a:srgbClr val="000000"/>
                              </a:solidFill>
                              <a:latin typeface="Cambria Math" panose="02040503050406030204" pitchFamily="18" charset="0"/>
                            </a:rPr>
                            <m:t>)</m:t>
                          </m:r>
                        </m:sub>
                      </m:sSub>
                      <m:r>
                        <a:rPr lang="pt-BR" sz="2800" i="1">
                          <a:solidFill>
                            <a:srgbClr val="000000"/>
                          </a:solidFill>
                          <a:latin typeface="Cambria Math" panose="02040503050406030204" pitchFamily="18" charset="0"/>
                        </a:rPr>
                        <m:t> + </m:t>
                      </m:r>
                      <m:sSub>
                        <m:sSubPr>
                          <m:ctrlPr>
                            <a:rPr lang="pt-BR" sz="2800" i="1">
                              <a:solidFill>
                                <a:srgbClr val="000000"/>
                              </a:solidFill>
                              <a:latin typeface="Cambria Math" panose="02040503050406030204" pitchFamily="18" charset="0"/>
                            </a:rPr>
                          </m:ctrlPr>
                        </m:sSubPr>
                        <m:e>
                          <m:r>
                            <a:rPr lang="pt-BR" sz="2800" i="1">
                              <a:solidFill>
                                <a:srgbClr val="000000"/>
                              </a:solidFill>
                              <a:latin typeface="Cambria Math" panose="02040503050406030204" pitchFamily="18" charset="0"/>
                            </a:rPr>
                            <m:t>𝑉</m:t>
                          </m:r>
                        </m:e>
                        <m:sub>
                          <m:r>
                            <a:rPr lang="pt-BR" sz="2800" i="1">
                              <a:solidFill>
                                <a:srgbClr val="000000"/>
                              </a:solidFill>
                              <a:latin typeface="Cambria Math" panose="02040503050406030204" pitchFamily="18" charset="0"/>
                            </a:rPr>
                            <m:t>𝑜</m:t>
                          </m:r>
                          <m:r>
                            <a:rPr lang="pt-BR" sz="2800" i="1">
                              <a:solidFill>
                                <a:srgbClr val="000000"/>
                              </a:solidFill>
                              <a:latin typeface="Cambria Math" panose="02040503050406030204" pitchFamily="18" charset="0"/>
                            </a:rPr>
                            <m:t>(</m:t>
                          </m:r>
                          <m:r>
                            <a:rPr lang="pt-BR" sz="2800" i="1">
                              <a:solidFill>
                                <a:srgbClr val="000000"/>
                              </a:solidFill>
                              <a:latin typeface="Cambria Math" panose="02040503050406030204" pitchFamily="18" charset="0"/>
                            </a:rPr>
                            <m:t>𝑜𝑓𝑓𝑠𝑒𝑡</m:t>
                          </m:r>
                          <m:r>
                            <a:rPr lang="pt-BR" sz="2800" i="1">
                              <a:solidFill>
                                <a:srgbClr val="000000"/>
                              </a:solidFill>
                              <a:latin typeface="Cambria Math" panose="02040503050406030204" pitchFamily="18" charset="0"/>
                            </a:rPr>
                            <m:t> </m:t>
                          </m:r>
                          <m:r>
                            <a:rPr lang="pt-BR" sz="2800" i="1">
                              <a:solidFill>
                                <a:srgbClr val="000000"/>
                              </a:solidFill>
                              <a:latin typeface="Cambria Math" panose="02040503050406030204" pitchFamily="18" charset="0"/>
                            </a:rPr>
                            <m:t>𝑑𝑒𝑐𝑜𝑟𝑟𝑒𝑛𝑡𝑒𝑑𝑎</m:t>
                          </m:r>
                          <m:r>
                            <a:rPr lang="pt-BR" sz="2800" i="1">
                              <a:solidFill>
                                <a:srgbClr val="000000"/>
                              </a:solidFill>
                              <a:latin typeface="Cambria Math" panose="02040503050406030204" pitchFamily="18" charset="0"/>
                            </a:rPr>
                            <m:t> </m:t>
                          </m:r>
                          <m:sSub>
                            <m:sSubPr>
                              <m:ctrlPr>
                                <a:rPr lang="pt-BR" sz="2800" i="1">
                                  <a:solidFill>
                                    <a:srgbClr val="000000"/>
                                  </a:solidFill>
                                  <a:latin typeface="Cambria Math" panose="02040503050406030204" pitchFamily="18" charset="0"/>
                                </a:rPr>
                              </m:ctrlPr>
                            </m:sSubPr>
                            <m:e>
                              <m:r>
                                <a:rPr lang="pt-BR" sz="2800" i="1">
                                  <a:solidFill>
                                    <a:srgbClr val="000000"/>
                                  </a:solidFill>
                                  <a:latin typeface="Cambria Math" panose="02040503050406030204" pitchFamily="18" charset="0"/>
                                </a:rPr>
                                <m:t>𝐼</m:t>
                              </m:r>
                            </m:e>
                            <m:sub>
                              <m:r>
                                <a:rPr lang="pt-BR" sz="2800" i="1">
                                  <a:solidFill>
                                    <a:srgbClr val="000000"/>
                                  </a:solidFill>
                                  <a:latin typeface="Cambria Math" panose="02040503050406030204" pitchFamily="18" charset="0"/>
                                </a:rPr>
                                <m:t>𝐼𝑂</m:t>
                              </m:r>
                            </m:sub>
                          </m:sSub>
                          <m:r>
                            <a:rPr lang="pt-BR" sz="2800" i="1">
                              <a:solidFill>
                                <a:srgbClr val="000000"/>
                              </a:solidFill>
                              <a:latin typeface="Cambria Math" panose="02040503050406030204" pitchFamily="18" charset="0"/>
                            </a:rPr>
                            <m:t>)</m:t>
                          </m:r>
                        </m:sub>
                      </m:sSub>
                    </m:oMath>
                  </m:oMathPara>
                </a14:m>
                <a:endParaRPr lang="pt-BR" sz="2400" dirty="0"/>
              </a:p>
            </p:txBody>
          </p:sp>
        </mc:Choice>
        <mc:Fallback>
          <p:sp>
            <p:nvSpPr>
              <p:cNvPr id="10" name="Object 11">
                <a:extLst>
                  <a:ext uri="{FF2B5EF4-FFF2-40B4-BE49-F238E27FC236}">
                    <a16:creationId xmlns:a16="http://schemas.microsoft.com/office/drawing/2014/main" id="{3D0912E2-F7CE-4EC5-884B-78140419D576}"/>
                  </a:ext>
                </a:extLst>
              </p:cNvPr>
              <p:cNvSpPr txBox="1">
                <a:spLocks noRot="1" noChangeAspect="1" noMove="1" noResize="1" noEditPoints="1" noAdjustHandles="1" noChangeArrowheads="1" noChangeShapeType="1" noTextEdit="1"/>
              </p:cNvSpPr>
              <p:nvPr/>
            </p:nvSpPr>
            <p:spPr bwMode="auto">
              <a:xfrm>
                <a:off x="115583" y="5013341"/>
                <a:ext cx="8699074" cy="1343009"/>
              </a:xfrm>
              <a:prstGeom prst="rect">
                <a:avLst/>
              </a:prstGeom>
              <a:blipFill>
                <a:blip r:embed="rId3"/>
                <a:stretch>
                  <a:fillRect/>
                </a:stretch>
              </a:blipFill>
              <a:ln>
                <a:noFill/>
              </a:ln>
            </p:spPr>
            <p:txBody>
              <a:bodyPr/>
              <a:lstStyle/>
              <a:p>
                <a:r>
                  <a:rPr lang="pt-BR">
                    <a:noFill/>
                  </a:rPr>
                  <a:t> </a:t>
                </a:r>
              </a:p>
            </p:txBody>
          </p:sp>
        </mc:Fallback>
      </mc:AlternateContent>
    </p:spTree>
    <p:extLst>
      <p:ext uri="{BB962C8B-B14F-4D97-AF65-F5344CB8AC3E}">
        <p14:creationId xmlns:p14="http://schemas.microsoft.com/office/powerpoint/2010/main" val="7532548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469-DF0B-4B79-8CED-8FCDEE01D039}"/>
              </a:ext>
            </a:extLst>
          </p:cNvPr>
          <p:cNvSpPr>
            <a:spLocks noGrp="1"/>
          </p:cNvSpPr>
          <p:nvPr>
            <p:ph type="title"/>
          </p:nvPr>
        </p:nvSpPr>
        <p:spPr/>
        <p:txBody>
          <a:bodyPr/>
          <a:lstStyle/>
          <a:p>
            <a:r>
              <a:rPr lang="pt-BR" dirty="0"/>
              <a:t>Parâmetros de frequência</a:t>
            </a:r>
          </a:p>
        </p:txBody>
      </p:sp>
      <p:sp>
        <p:nvSpPr>
          <p:cNvPr id="3" name="Content Placeholder 2">
            <a:extLst>
              <a:ext uri="{FF2B5EF4-FFF2-40B4-BE49-F238E27FC236}">
                <a16:creationId xmlns:a16="http://schemas.microsoft.com/office/drawing/2014/main" id="{2EF17A32-C9CD-4B6E-A446-EF2173076DDE}"/>
              </a:ext>
            </a:extLst>
          </p:cNvPr>
          <p:cNvSpPr>
            <a:spLocks noGrp="1"/>
          </p:cNvSpPr>
          <p:nvPr>
            <p:ph idx="1"/>
          </p:nvPr>
        </p:nvSpPr>
        <p:spPr/>
        <p:txBody>
          <a:bodyPr>
            <a:normAutofit fontScale="85000" lnSpcReduction="10000"/>
          </a:bodyPr>
          <a:lstStyle/>
          <a:p>
            <a:r>
              <a:rPr lang="pt-BR" altLang="en-US" sz="2800" dirty="0">
                <a:latin typeface="Times New Roman" panose="02020603050405020304" pitchFamily="18" charset="0"/>
                <a:cs typeface="Times New Roman" panose="02020603050405020304" pitchFamily="18" charset="0"/>
              </a:rPr>
              <a:t>Um </a:t>
            </a:r>
            <a:r>
              <a:rPr lang="pt-BR" altLang="en-US" sz="2800" dirty="0" err="1">
                <a:latin typeface="Times New Roman" panose="02020603050405020304" pitchFamily="18" charset="0"/>
                <a:cs typeface="Times New Roman" panose="02020603050405020304" pitchFamily="18" charset="0"/>
              </a:rPr>
              <a:t>amp-op</a:t>
            </a:r>
            <a:r>
              <a:rPr lang="pt-BR" altLang="en-US" sz="2800" dirty="0">
                <a:latin typeface="Times New Roman" panose="02020603050405020304" pitchFamily="18" charset="0"/>
                <a:cs typeface="Times New Roman" panose="02020603050405020304" pitchFamily="18" charset="0"/>
              </a:rPr>
              <a:t> é projetado para ser um amplificador de alto ganho, com ampla largura de banda. Essa operação tende a ser instável (oscilar) devido a efeitos de realimentação positiva. Por isso, os </a:t>
            </a:r>
            <a:r>
              <a:rPr lang="pt-BR" altLang="en-US" sz="2800" dirty="0" err="1">
                <a:latin typeface="Times New Roman" panose="02020603050405020304" pitchFamily="18" charset="0"/>
                <a:cs typeface="Times New Roman" panose="02020603050405020304" pitchFamily="18" charset="0"/>
              </a:rPr>
              <a:t>amp-ops</a:t>
            </a:r>
            <a:r>
              <a:rPr lang="pt-BR" altLang="en-US" sz="2800" dirty="0">
                <a:latin typeface="Times New Roman" panose="02020603050405020304" pitchFamily="18" charset="0"/>
                <a:cs typeface="Times New Roman" panose="02020603050405020304" pitchFamily="18" charset="0"/>
              </a:rPr>
              <a:t> são construídos com circuitos de compensação interna diminuindo o ganho de malha aberta com aumenta da frequência. </a:t>
            </a:r>
          </a:p>
          <a:p>
            <a:r>
              <a:rPr lang="pt-BR" altLang="en-US" sz="2800" dirty="0">
                <a:latin typeface="Times New Roman" panose="02020603050405020304" pitchFamily="18" charset="0"/>
                <a:cs typeface="Times New Roman" panose="02020603050405020304" pitchFamily="18" charset="0"/>
              </a:rPr>
              <a:t>Ao conectar no </a:t>
            </a:r>
            <a:r>
              <a:rPr lang="pt-BR" altLang="en-US" sz="2800" dirty="0" err="1">
                <a:latin typeface="Times New Roman" panose="02020603050405020304" pitchFamily="18" charset="0"/>
                <a:cs typeface="Times New Roman" panose="02020603050405020304" pitchFamily="18" charset="0"/>
              </a:rPr>
              <a:t>amp-op</a:t>
            </a:r>
            <a:r>
              <a:rPr lang="pt-BR" altLang="en-US" sz="2800" dirty="0">
                <a:latin typeface="Times New Roman" panose="02020603050405020304" pitchFamily="18" charset="0"/>
                <a:cs typeface="Times New Roman" panose="02020603050405020304" pitchFamily="18" charset="0"/>
              </a:rPr>
              <a:t> resistores ganha-se estabilidade em troca da diminuição de ganho (agora ganho de malha fechada). Os principais benefícios são:</a:t>
            </a:r>
          </a:p>
          <a:p>
            <a:pPr lvl="1"/>
            <a:r>
              <a:rPr lang="pt-BR" altLang="en-US" sz="2600" dirty="0">
                <a:latin typeface="Times New Roman" panose="02020603050405020304" pitchFamily="18" charset="0"/>
                <a:cs typeface="Times New Roman" panose="02020603050405020304" pitchFamily="18" charset="0"/>
              </a:rPr>
              <a:t>Ganho mais estável e preciso, sendo determinado seu valor pelos resistores externos;</a:t>
            </a:r>
          </a:p>
          <a:p>
            <a:pPr lvl="1"/>
            <a:r>
              <a:rPr lang="pt-BR" altLang="en-US" sz="2600" dirty="0">
                <a:latin typeface="Times New Roman" panose="02020603050405020304" pitchFamily="18" charset="0"/>
                <a:cs typeface="Times New Roman" panose="02020603050405020304" pitchFamily="18" charset="0"/>
              </a:rPr>
              <a:t>Aumento da impedância de entrada;</a:t>
            </a:r>
          </a:p>
          <a:p>
            <a:pPr lvl="1"/>
            <a:r>
              <a:rPr lang="pt-BR" altLang="en-US" sz="2600" dirty="0">
                <a:latin typeface="Times New Roman" panose="02020603050405020304" pitchFamily="18" charset="0"/>
                <a:cs typeface="Times New Roman" panose="02020603050405020304" pitchFamily="18" charset="0"/>
              </a:rPr>
              <a:t>Diminuição da impedância de saída;</a:t>
            </a:r>
          </a:p>
          <a:p>
            <a:pPr lvl="1"/>
            <a:r>
              <a:rPr lang="pt-BR" altLang="en-US" sz="2600" dirty="0">
                <a:latin typeface="Times New Roman" panose="02020603050405020304" pitchFamily="18" charset="0"/>
                <a:cs typeface="Times New Roman" panose="02020603050405020304" pitchFamily="18" charset="0"/>
              </a:rPr>
              <a:t>Resposta em frequência ocupa uma faixa maior do que o </a:t>
            </a:r>
            <a:r>
              <a:rPr lang="pt-BR" altLang="en-US" sz="2600" dirty="0" err="1">
                <a:latin typeface="Times New Roman" panose="02020603050405020304" pitchFamily="18" charset="0"/>
                <a:cs typeface="Times New Roman" panose="02020603050405020304" pitchFamily="18" charset="0"/>
              </a:rPr>
              <a:t>amp-op</a:t>
            </a:r>
            <a:r>
              <a:rPr lang="pt-BR" altLang="en-US" sz="2600" dirty="0">
                <a:latin typeface="Times New Roman" panose="02020603050405020304" pitchFamily="18" charset="0"/>
                <a:cs typeface="Times New Roman" panose="02020603050405020304" pitchFamily="18" charset="0"/>
              </a:rPr>
              <a:t> isolado.</a:t>
            </a:r>
            <a:endParaRPr lang="pt-BR" dirty="0"/>
          </a:p>
        </p:txBody>
      </p:sp>
      <p:sp>
        <p:nvSpPr>
          <p:cNvPr id="4" name="Footer Placeholder 3">
            <a:extLst>
              <a:ext uri="{FF2B5EF4-FFF2-40B4-BE49-F238E27FC236}">
                <a16:creationId xmlns:a16="http://schemas.microsoft.com/office/drawing/2014/main" id="{A698C6AC-AEAA-4A49-9614-11A986955FD0}"/>
              </a:ext>
            </a:extLst>
          </p:cNvPr>
          <p:cNvSpPr>
            <a:spLocks noGrp="1"/>
          </p:cNvSpPr>
          <p:nvPr>
            <p:ph type="ftr" sz="quarter" idx="11"/>
          </p:nvPr>
        </p:nvSpPr>
        <p:spPr/>
        <p:txBody>
          <a:bodyPr/>
          <a:lstStyle/>
          <a:p>
            <a:r>
              <a:rPr lang="en-US" altLang="en-US"/>
              <a:t>Prof. Elyr Teixeira</a:t>
            </a:r>
            <a:endParaRPr lang="en-US" altLang="en-US" dirty="0"/>
          </a:p>
        </p:txBody>
      </p:sp>
      <p:sp>
        <p:nvSpPr>
          <p:cNvPr id="5" name="Slide Number Placeholder 4">
            <a:extLst>
              <a:ext uri="{FF2B5EF4-FFF2-40B4-BE49-F238E27FC236}">
                <a16:creationId xmlns:a16="http://schemas.microsoft.com/office/drawing/2014/main" id="{1F585089-EB22-4C2D-8E6B-CDF2F24607CC}"/>
              </a:ext>
            </a:extLst>
          </p:cNvPr>
          <p:cNvSpPr>
            <a:spLocks noGrp="1"/>
          </p:cNvSpPr>
          <p:nvPr>
            <p:ph type="sldNum" sz="quarter" idx="12"/>
          </p:nvPr>
        </p:nvSpPr>
        <p:spPr/>
        <p:txBody>
          <a:bodyPr/>
          <a:lstStyle/>
          <a:p>
            <a:fld id="{D70E266F-DC34-4EBC-B26B-29CFE51B5C59}" type="slidenum">
              <a:rPr lang="en-US" altLang="en-US" smtClean="0"/>
              <a:pPr/>
              <a:t>99</a:t>
            </a:fld>
            <a:endParaRPr lang="en-US" altLang="en-US"/>
          </a:p>
        </p:txBody>
      </p:sp>
    </p:spTree>
    <p:extLst>
      <p:ext uri="{BB962C8B-B14F-4D97-AF65-F5344CB8AC3E}">
        <p14:creationId xmlns:p14="http://schemas.microsoft.com/office/powerpoint/2010/main" val="2096376659"/>
      </p:ext>
    </p:extLst>
  </p:cSld>
  <p:clrMapOvr>
    <a:masterClrMapping/>
  </p:clrMapOvr>
</p:sld>
</file>

<file path=ppt/theme/theme1.xml><?xml version="1.0" encoding="utf-8"?>
<a:theme xmlns:a="http://schemas.openxmlformats.org/drawingml/2006/main" name="SedraSmith">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16010</TotalTime>
  <Words>4923</Words>
  <Application>Microsoft Office PowerPoint</Application>
  <PresentationFormat>Widescreen</PresentationFormat>
  <Paragraphs>733</Paragraphs>
  <Slides>118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6" baseType="lpstr">
      <vt:lpstr>Arial</vt:lpstr>
      <vt:lpstr>Calibri</vt:lpstr>
      <vt:lpstr>Cambria Math</vt:lpstr>
      <vt:lpstr>Symbol</vt:lpstr>
      <vt:lpstr>Times New Roman</vt:lpstr>
      <vt:lpstr>Wingdings</vt:lpstr>
      <vt:lpstr>SedraSmith</vt:lpstr>
      <vt:lpstr>Equation</vt:lpstr>
      <vt:lpstr> eletrônica analógica  projetos de circuitos amplificadores com fet  curso de Eng. elétrica</vt:lpstr>
      <vt:lpstr>Introdução</vt:lpstr>
      <vt:lpstr>Introdução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Tabela-resumo</vt:lpstr>
      <vt:lpstr>Tabela-resumo</vt:lpstr>
      <vt:lpstr>Tabela-resumo</vt:lpstr>
      <vt:lpstr>Tabela-resumo</vt:lpstr>
      <vt:lpstr>Tabela-resumo</vt:lpstr>
      <vt:lpstr> eletrônica analógica  relação de ganhos  curso de Eng. elétrica</vt:lpstr>
      <vt:lpstr>introdução</vt:lpstr>
      <vt:lpstr>Tabelas-resumo</vt:lpstr>
      <vt:lpstr>Tabelas-resumo</vt:lpstr>
      <vt:lpstr>Tabelas-resumo</vt:lpstr>
      <vt:lpstr>Configuração em cascata</vt:lpstr>
      <vt:lpstr>Configuração em cascata</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 eletrônica analógica  amplificadore operacionais Amp-op  curso de Eng. elétrica</vt:lpstr>
      <vt:lpstr>introdução</vt:lpstr>
      <vt:lpstr>introdução</vt:lpstr>
      <vt:lpstr>Introdução</vt:lpstr>
      <vt:lpstr>O amp-op básico</vt:lpstr>
      <vt:lpstr>Ganho amp-op</vt:lpstr>
      <vt:lpstr>Amp-op inversor</vt:lpstr>
      <vt:lpstr>Ganho do amp-op inversor</vt:lpstr>
      <vt:lpstr>Terra virtual</vt:lpstr>
      <vt:lpstr>Circuitos com amp-op comuns</vt:lpstr>
      <vt:lpstr>Amplificador inversor</vt:lpstr>
      <vt:lpstr>Amplificador inversor</vt:lpstr>
      <vt:lpstr>Amplificador inversor</vt:lpstr>
      <vt:lpstr>Amplificador inversor</vt:lpstr>
      <vt:lpstr>Amplificador não-inversor</vt:lpstr>
      <vt:lpstr>Amplificador não-inversor</vt:lpstr>
      <vt:lpstr>Amplificador não-inversor</vt:lpstr>
      <vt:lpstr>Seguidor unitário</vt:lpstr>
      <vt:lpstr>Amplificador somador</vt:lpstr>
      <vt:lpstr>Amplificador somador</vt:lpstr>
      <vt:lpstr>Amplificador somador</vt:lpstr>
      <vt:lpstr>Amplificador somador</vt:lpstr>
      <vt:lpstr>integrador</vt:lpstr>
      <vt:lpstr>integrador</vt:lpstr>
      <vt:lpstr>integrador</vt:lpstr>
      <vt:lpstr>integrador</vt:lpstr>
      <vt:lpstr>integrador</vt:lpstr>
      <vt:lpstr>integrador</vt:lpstr>
      <vt:lpstr>Integrador somador</vt:lpstr>
      <vt:lpstr>diferenciador</vt:lpstr>
      <vt:lpstr>Lista de exercícios</vt:lpstr>
      <vt:lpstr> eletrônica analógica  Amp-op | especificações  curso de Eng. elétrica</vt:lpstr>
      <vt:lpstr>Especificações do amp-op</vt:lpstr>
      <vt:lpstr>Parâmetros de offset cc</vt:lpstr>
      <vt:lpstr>a) Tensão de offset de entrada (VIO)</vt:lpstr>
      <vt:lpstr>b) Corrente de offset de entrada (IIO)</vt:lpstr>
      <vt:lpstr>Parâmetros de frequência</vt:lpstr>
      <vt:lpstr>Parâmetros de frequência Ganho e largura de banda</vt:lpstr>
      <vt:lpstr>Parâmetros de frequência Ganho e largura de banda</vt:lpstr>
      <vt:lpstr>Parâmetros de frequência Ganho e largura de banda</vt:lpstr>
      <vt:lpstr>Parâmetros de frequência taxa de inclinação (sr)</vt:lpstr>
      <vt:lpstr>Parâmetros de frequência taxa de inclinação (sr)</vt:lpstr>
      <vt:lpstr>Parâmetros de frequência taxa de inclinação (sr)</vt:lpstr>
      <vt:lpstr>Parâmetros de frequência máxima frequência do sinal</vt:lpstr>
      <vt:lpstr>Parâmetros de frequência máxima frequência do sinal</vt:lpstr>
      <vt:lpstr>Parâmetros de frequência máxima frequência do sinal</vt:lpstr>
      <vt:lpstr>Parâmetros de frequência máxima frequência do sinal</vt:lpstr>
      <vt:lpstr>Parâmetros de frequência máxima frequência do sinal</vt:lpstr>
      <vt:lpstr>Parâmetros de frequência máxima frequência do sinal</vt:lpstr>
      <vt:lpstr>Parâmetros de frequência máxima frequência do sinal</vt:lpstr>
      <vt:lpstr>Parâmetros de frequência máxima frequência do sinal</vt:lpstr>
      <vt:lpstr>Dados gerais do amp-op</vt:lpstr>
      <vt:lpstr>Especificações máximas absolutas</vt:lpstr>
      <vt:lpstr>Especificações elétricas</vt:lpstr>
      <vt:lpstr>cmrr</vt:lpstr>
      <vt:lpstr>Desempenho do amp-op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Aulas - Eletrônica Analógica</dc:title>
  <dc:creator>Elyr</dc:creator>
  <cp:lastModifiedBy>Elyr</cp:lastModifiedBy>
  <cp:revision>879</cp:revision>
  <cp:lastPrinted>2018-08-12T04:02:57Z</cp:lastPrinted>
  <dcterms:created xsi:type="dcterms:W3CDTF">2016-06-25T14:13:11Z</dcterms:created>
  <dcterms:modified xsi:type="dcterms:W3CDTF">2018-11-20T21:01:43Z</dcterms:modified>
</cp:coreProperties>
</file>