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24" r:id="rId2"/>
    <p:sldId id="615" r:id="rId3"/>
    <p:sldId id="605" r:id="rId4"/>
    <p:sldId id="607" r:id="rId5"/>
    <p:sldId id="609" r:id="rId6"/>
    <p:sldId id="611" r:id="rId7"/>
    <p:sldId id="61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C1F18477-4669-41E9-B676-AAA2840F18EE}">
          <p14:sldIdLst>
            <p14:sldId id="524"/>
            <p14:sldId id="615"/>
            <p14:sldId id="605"/>
            <p14:sldId id="607"/>
            <p14:sldId id="609"/>
            <p14:sldId id="611"/>
            <p14:sldId id="61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31" autoAdjust="0"/>
  </p:normalViewPr>
  <p:slideViewPr>
    <p:cSldViewPr snapToGrid="0">
      <p:cViewPr>
        <p:scale>
          <a:sx n="66" d="100"/>
          <a:sy n="66" d="100"/>
        </p:scale>
        <p:origin x="6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2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4AEE4-27A6-43A8-93EA-97FDFE1790FF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D741C-ECE4-42A6-A318-15DEFE9C2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320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CCFED-2B61-46D1-A926-3F795F29CBB5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76991-713B-4980-AF7E-91F65288DC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31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8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23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115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2785" y="476251"/>
            <a:ext cx="11061700" cy="5762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43934" y="1341439"/>
            <a:ext cx="5897033" cy="496728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4167" y="1341439"/>
            <a:ext cx="5899151" cy="496728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>
          <a:xfrm>
            <a:off x="9108017" y="6489701"/>
            <a:ext cx="2844800" cy="252413"/>
          </a:xfrm>
        </p:spPr>
        <p:txBody>
          <a:bodyPr/>
          <a:lstStyle>
            <a:lvl1pPr>
              <a:defRPr/>
            </a:lvl1pPr>
          </a:lstStyle>
          <a:p>
            <a:fld id="{7C3CDA36-1C6A-4F31-84C6-0423AD4051A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1780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6261"/>
            <a:ext cx="10515600" cy="1149631"/>
          </a:xfrm>
        </p:spPr>
        <p:txBody>
          <a:bodyPr>
            <a:normAutofit/>
          </a:bodyPr>
          <a:lstStyle>
            <a:lvl1pPr>
              <a:defRPr sz="4000" b="1" cap="all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55892"/>
            <a:ext cx="10515600" cy="482107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Prof. Elyr Teixeira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02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2131"/>
            <a:ext cx="10515600" cy="1174282"/>
          </a:xfrm>
        </p:spPr>
        <p:txBody>
          <a:bodyPr/>
          <a:lstStyle>
            <a:lvl1pPr>
              <a:defRPr b="1" cap="all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376413"/>
            <a:ext cx="5181600" cy="47909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376414"/>
            <a:ext cx="5181600" cy="480055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3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10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201487"/>
            <a:ext cx="10515600" cy="1325563"/>
          </a:xfrm>
        </p:spPr>
        <p:txBody>
          <a:bodyPr>
            <a:normAutofit/>
          </a:bodyPr>
          <a:lstStyle>
            <a:lvl1pPr>
              <a:defRPr sz="4000" b="1" cap="all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536788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370434"/>
            <a:ext cx="5157787" cy="38192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536786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370434"/>
            <a:ext cx="5183188" cy="3819229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7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Prof. Elyr Teixeira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64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Prof. Elyr Teixeira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16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82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2781-8F20-409C-B307-3A6A0139C9C4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58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02781-8F20-409C-B307-3A6A0139C9C4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985DF-39B2-40A4-A2B8-AD3893EFFA2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5469834" y="6400412"/>
            <a:ext cx="1252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i="1" dirty="0"/>
              <a:t>Prof. Elyr Teixeira</a:t>
            </a:r>
          </a:p>
        </p:txBody>
      </p:sp>
    </p:spTree>
    <p:extLst>
      <p:ext uri="{BB962C8B-B14F-4D97-AF65-F5344CB8AC3E}">
        <p14:creationId xmlns:p14="http://schemas.microsoft.com/office/powerpoint/2010/main" val="92588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cap="all" baseline="0">
          <a:solidFill>
            <a:schemeClr val="accent6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elyr.alves@unifbv.edu.b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1866505"/>
            <a:ext cx="12192000" cy="3161171"/>
          </a:xfrm>
        </p:spPr>
        <p:txBody>
          <a:bodyPr>
            <a:normAutofit fontScale="90000"/>
          </a:bodyPr>
          <a:lstStyle/>
          <a:p>
            <a:br>
              <a:rPr lang="pt-BR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b="1" dirty="0">
                <a:solidFill>
                  <a:schemeClr val="tx1"/>
                </a:solidFill>
              </a:rPr>
              <a:t>ENADE</a:t>
            </a:r>
            <a:br>
              <a:rPr lang="pt-BR" b="1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pt-BR" dirty="0">
                <a:solidFill>
                  <a:schemeClr val="tx1"/>
                </a:solidFill>
              </a:rPr>
            </a:br>
            <a:r>
              <a:rPr lang="pt-BR" sz="5400" dirty="0">
                <a:solidFill>
                  <a:schemeClr val="bg1"/>
                </a:solidFill>
              </a:rPr>
              <a:t>Eletrônica </a:t>
            </a:r>
            <a:r>
              <a:rPr lang="pt-BR" sz="5400">
                <a:solidFill>
                  <a:schemeClr val="bg1"/>
                </a:solidFill>
              </a:rPr>
              <a:t>Analógica </a:t>
            </a:r>
            <a:br>
              <a:rPr lang="pt-BR" sz="5400">
                <a:solidFill>
                  <a:schemeClr val="bg1"/>
                </a:solidFill>
              </a:rPr>
            </a:br>
            <a:r>
              <a:rPr lang="pt-BR" sz="5400">
                <a:solidFill>
                  <a:schemeClr val="bg1"/>
                </a:solidFill>
              </a:rPr>
              <a:t>lista de exercícios</a:t>
            </a:r>
            <a:br>
              <a:rPr lang="pt-BR" dirty="0"/>
            </a:br>
            <a:br>
              <a:rPr lang="pt-BR" b="1" dirty="0">
                <a:solidFill>
                  <a:schemeClr val="tx1"/>
                </a:solidFill>
              </a:rPr>
            </a:br>
            <a:r>
              <a:rPr lang="pt-BR" sz="3600" b="1" dirty="0">
                <a:solidFill>
                  <a:schemeClr val="tx1"/>
                </a:solidFill>
              </a:rPr>
              <a:t>Eng. elétrica e ENG. de </a:t>
            </a:r>
            <a:r>
              <a:rPr lang="pt-BR" sz="3600" dirty="0">
                <a:solidFill>
                  <a:schemeClr val="tx1"/>
                </a:solidFill>
              </a:rPr>
              <a:t>controle e automação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562814"/>
            <a:ext cx="9144000" cy="87569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i="1" dirty="0"/>
              <a:t>Prof. Elyr Teixeira, </a:t>
            </a:r>
            <a:r>
              <a:rPr lang="pt-BR" sz="2000" i="1" dirty="0" err="1"/>
              <a:t>D.Sc</a:t>
            </a:r>
            <a:r>
              <a:rPr lang="pt-BR" sz="2000" i="1" dirty="0"/>
              <a:t>.</a:t>
            </a:r>
          </a:p>
          <a:p>
            <a:pPr>
              <a:lnSpc>
                <a:spcPct val="100000"/>
              </a:lnSpc>
            </a:pPr>
            <a:r>
              <a:rPr lang="pt-BR" sz="2000" dirty="0"/>
              <a:t>2019</a:t>
            </a:r>
          </a:p>
        </p:txBody>
      </p:sp>
      <p:sp>
        <p:nvSpPr>
          <p:cNvPr id="4" name="Retângulo 3"/>
          <p:cNvSpPr/>
          <p:nvPr/>
        </p:nvSpPr>
        <p:spPr>
          <a:xfrm>
            <a:off x="5198533" y="6438508"/>
            <a:ext cx="1778000" cy="2501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" descr="Imagem">
            <a:extLst>
              <a:ext uri="{FF2B5EF4-FFF2-40B4-BE49-F238E27FC236}">
                <a16:creationId xmlns:a16="http://schemas.microsoft.com/office/drawing/2014/main" id="{29C97C01-BFA5-4EEC-9085-E3E714221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2" y="119213"/>
            <a:ext cx="3999142" cy="7521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3233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AD559-8A38-404B-96F0-AA1F4184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Minha lista, minhas regras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28CAA7-EC15-48EE-A539-BC5859F4B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Envie suas respostas escritas à mão. Não serão aceitas respostas feitas no computador.</a:t>
            </a:r>
          </a:p>
          <a:p>
            <a:r>
              <a:rPr lang="pt-BR" dirty="0"/>
              <a:t>Coloque seu nome na folha das respostas com a matrícula.</a:t>
            </a:r>
          </a:p>
          <a:p>
            <a:r>
              <a:rPr lang="pt-BR" dirty="0"/>
              <a:t>Seja legível. Se eu não entender a sua letra o problema é seu.</a:t>
            </a:r>
          </a:p>
          <a:p>
            <a:r>
              <a:rPr lang="pt-BR" dirty="0"/>
              <a:t>Envie suas respostas para o e-mail: </a:t>
            </a:r>
            <a:r>
              <a:rPr lang="pt-BR" dirty="0">
                <a:hlinkClick r:id="rId2"/>
              </a:rPr>
              <a:t>elyr.alves@unifbv.edu.br</a:t>
            </a:r>
            <a:r>
              <a:rPr lang="pt-BR" dirty="0"/>
              <a:t> </a:t>
            </a:r>
          </a:p>
          <a:p>
            <a:r>
              <a:rPr lang="pt-BR" dirty="0"/>
              <a:t>Envio máximo até o dia meia-noite do dia 25/09/19.</a:t>
            </a:r>
          </a:p>
          <a:p>
            <a:r>
              <a:rPr lang="pt-BR" dirty="0"/>
              <a:t>Vale no máximo 5 pontos PEX.</a:t>
            </a:r>
          </a:p>
        </p:txBody>
      </p:sp>
    </p:spTree>
    <p:extLst>
      <p:ext uri="{BB962C8B-B14F-4D97-AF65-F5344CB8AC3E}">
        <p14:creationId xmlns:p14="http://schemas.microsoft.com/office/powerpoint/2010/main" val="156192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824EDC4-B749-419B-B7F7-714F73EC71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15288" y="3429000"/>
            <a:ext cx="7500192" cy="335537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D841821-6E8B-4846-AA06-AB912CBD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36982B-73C0-4EB0-BC94-9AAF8D44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892"/>
            <a:ext cx="10515600" cy="4821070"/>
          </a:xfrm>
        </p:spPr>
        <p:txBody>
          <a:bodyPr/>
          <a:lstStyle/>
          <a:p>
            <a:r>
              <a:rPr lang="pt-BR" dirty="0"/>
              <a:t>Para o circuito a seguir determine o valor da tensão elétrica de saída (</a:t>
            </a:r>
            <a:r>
              <a:rPr lang="pt-BR" dirty="0" err="1"/>
              <a:t>Vo</a:t>
            </a:r>
            <a:r>
              <a:rPr lang="pt-BR" dirty="0"/>
              <a:t>) considerando: </a:t>
            </a:r>
            <a:br>
              <a:rPr lang="pt-BR" dirty="0"/>
            </a:br>
            <a:r>
              <a:rPr lang="pt-BR" dirty="0"/>
              <a:t>Ra = 10k𝛺, Rb = 15k𝛺, </a:t>
            </a:r>
            <a:r>
              <a:rPr lang="pt-BR" dirty="0" err="1"/>
              <a:t>Rc</a:t>
            </a:r>
            <a:r>
              <a:rPr lang="pt-BR" dirty="0"/>
              <a:t> = 30k𝛺 e,</a:t>
            </a:r>
            <a:br>
              <a:rPr lang="pt-BR" dirty="0"/>
            </a:br>
            <a:r>
              <a:rPr lang="pt-BR" dirty="0"/>
              <a:t> </a:t>
            </a:r>
            <a:r>
              <a:rPr lang="pt-BR" dirty="0" err="1"/>
              <a:t>Rf</a:t>
            </a:r>
            <a:r>
              <a:rPr lang="pt-BR" dirty="0"/>
              <a:t> = 60k𝛺 e Va = -4V, </a:t>
            </a:r>
            <a:r>
              <a:rPr lang="pt-BR" dirty="0" err="1"/>
              <a:t>Vb</a:t>
            </a:r>
            <a:r>
              <a:rPr lang="pt-BR" dirty="0"/>
              <a:t> = 3V e </a:t>
            </a:r>
            <a:r>
              <a:rPr lang="pt-BR" dirty="0" err="1"/>
              <a:t>Vc</a:t>
            </a:r>
            <a:r>
              <a:rPr lang="pt-BR" dirty="0"/>
              <a:t> = 1V.</a:t>
            </a:r>
          </a:p>
        </p:txBody>
      </p:sp>
    </p:spTree>
    <p:extLst>
      <p:ext uri="{BB962C8B-B14F-4D97-AF65-F5344CB8AC3E}">
        <p14:creationId xmlns:p14="http://schemas.microsoft.com/office/powerpoint/2010/main" val="105006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E73F94B-692A-4F5F-934E-964F1A1553D3}"/>
              </a:ext>
            </a:extLst>
          </p:cNvPr>
          <p:cNvPicPr/>
          <p:nvPr/>
        </p:nvPicPr>
        <p:blipFill rotWithShape="1">
          <a:blip r:embed="rId2"/>
          <a:srcRect t="2718" b="2898"/>
          <a:stretch/>
        </p:blipFill>
        <p:spPr bwMode="auto">
          <a:xfrm>
            <a:off x="6617616" y="2309567"/>
            <a:ext cx="5330098" cy="43421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D841821-6E8B-4846-AA06-AB912CBD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36982B-73C0-4EB0-BC94-9AAF8D44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55892"/>
            <a:ext cx="6740951" cy="4821070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pt-BR" dirty="0"/>
              <a:t>Para o circuito a seguir, determine:</a:t>
            </a:r>
            <a:endParaRPr lang="pt-BR" sz="1800" dirty="0"/>
          </a:p>
          <a:p>
            <a:pPr marL="457200" lvl="0" indent="-457200">
              <a:lnSpc>
                <a:spcPct val="100000"/>
              </a:lnSpc>
              <a:buAutoNum type="alphaLcParenR"/>
            </a:pPr>
            <a:r>
              <a:rPr lang="pt-BR" dirty="0"/>
              <a:t>O valor de </a:t>
            </a:r>
            <a:r>
              <a:rPr lang="pt-BR" dirty="0" err="1"/>
              <a:t>Vo</a:t>
            </a:r>
            <a:r>
              <a:rPr lang="pt-BR" dirty="0"/>
              <a:t> para Va = 2V, </a:t>
            </a:r>
            <a:r>
              <a:rPr lang="pt-BR" dirty="0" err="1"/>
              <a:t>Vb</a:t>
            </a:r>
            <a:r>
              <a:rPr lang="pt-BR" dirty="0"/>
              <a:t> = 10V e </a:t>
            </a:r>
            <a:r>
              <a:rPr lang="pt-BR" dirty="0" err="1"/>
              <a:t>Vc</a:t>
            </a:r>
            <a:r>
              <a:rPr lang="pt-BR" dirty="0"/>
              <a:t> = -3V;</a:t>
            </a:r>
            <a:endParaRPr lang="pt-BR" sz="1800" dirty="0"/>
          </a:p>
          <a:p>
            <a:pPr marL="457200" lvl="0" indent="-457200">
              <a:lnSpc>
                <a:spcPct val="100000"/>
              </a:lnSpc>
              <a:buAutoNum type="alphaLcParenR"/>
            </a:pPr>
            <a:r>
              <a:rPr lang="pt-BR" dirty="0"/>
              <a:t>O valor de </a:t>
            </a:r>
            <a:r>
              <a:rPr lang="pt-BR" dirty="0" err="1"/>
              <a:t>Vo</a:t>
            </a:r>
            <a:r>
              <a:rPr lang="pt-BR" dirty="0"/>
              <a:t> para Va = 21V, </a:t>
            </a:r>
            <a:r>
              <a:rPr lang="pt-BR" dirty="0" err="1"/>
              <a:t>Vb</a:t>
            </a:r>
            <a:r>
              <a:rPr lang="pt-BR" dirty="0"/>
              <a:t> = -14V e </a:t>
            </a:r>
            <a:r>
              <a:rPr lang="pt-BR" dirty="0" err="1"/>
              <a:t>Vc</a:t>
            </a:r>
            <a:r>
              <a:rPr lang="pt-BR" dirty="0"/>
              <a:t> = -8V;</a:t>
            </a:r>
            <a:endParaRPr lang="pt-BR" sz="1800" dirty="0"/>
          </a:p>
          <a:p>
            <a:pPr marL="457200" lvl="0" indent="-457200">
              <a:lnSpc>
                <a:spcPct val="100000"/>
              </a:lnSpc>
              <a:buAutoNum type="alphaLcParenR"/>
            </a:pPr>
            <a:r>
              <a:rPr lang="pt-BR" dirty="0"/>
              <a:t>Considerando que as três fontes tenham sempre a mesma tensão, encontre os limites de variação das fontes para que a saída </a:t>
            </a:r>
            <a:r>
              <a:rPr lang="pt-BR" dirty="0" err="1"/>
              <a:t>Vo</a:t>
            </a:r>
            <a:r>
              <a:rPr lang="pt-BR" dirty="0"/>
              <a:t> não sature.</a:t>
            </a:r>
            <a:endParaRPr lang="pt-BR" sz="1800" dirty="0"/>
          </a:p>
          <a:p>
            <a:pPr>
              <a:lnSpc>
                <a:spcPct val="10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13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41821-6E8B-4846-AA06-AB912CBD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36982B-73C0-4EB0-BC94-9AAF8D440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Cite 2 benefícios claros em se trabalhar com </a:t>
            </a:r>
            <a:r>
              <a:rPr lang="pt-BR" dirty="0" err="1"/>
              <a:t>amp-op</a:t>
            </a:r>
            <a:r>
              <a:rPr lang="pt-BR" dirty="0"/>
              <a:t> em malha fechada.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973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41821-6E8B-4846-AA06-AB912CBD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36982B-73C0-4EB0-BC94-9AAF8D440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Qual a utilidade de se utilizar a configuração seguidor de tensão em um amplificador operacional?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39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603DF27-3152-4BA1-B253-1B7428D2534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t="837" r="16955" b="5335"/>
          <a:stretch/>
        </p:blipFill>
        <p:spPr bwMode="auto">
          <a:xfrm>
            <a:off x="7984503" y="2731767"/>
            <a:ext cx="4207497" cy="29965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D841821-6E8B-4846-AA06-AB912CBD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C04E87F-B91B-4790-AFBE-B5F0FA1CD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892"/>
            <a:ext cx="10515600" cy="9869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Considerando que o amplificador operacional do circuito apresentado seja ideal, assinale a opção correta.</a:t>
            </a:r>
          </a:p>
          <a:p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36DBB3B-E3BE-4B7C-8807-FB5FE342ECE2}"/>
              </a:ext>
            </a:extLst>
          </p:cNvPr>
          <p:cNvSpPr/>
          <p:nvPr/>
        </p:nvSpPr>
        <p:spPr>
          <a:xfrm>
            <a:off x="267094" y="2360698"/>
            <a:ext cx="7547728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spcAft>
                <a:spcPts val="1200"/>
              </a:spcAft>
            </a:pPr>
            <a:r>
              <a:rPr lang="pt-BR" dirty="0"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A) No modelo do amplificador operacional ideal, considera-se que a tensão diferencial de entrada é maior que zero e que as correntes de entrada são nulas.</a:t>
            </a:r>
            <a:endParaRPr lang="pt-BR" sz="1400" dirty="0"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28600" algn="just">
              <a:spcAft>
                <a:spcPts val="1200"/>
              </a:spcAft>
            </a:pPr>
            <a:r>
              <a:rPr lang="pt-BR" dirty="0"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B) O circuito apresentado está na configuração não inversora.</a:t>
            </a:r>
            <a:endParaRPr lang="pt-BR" sz="1400" dirty="0"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28600" algn="just">
              <a:spcAft>
                <a:spcPts val="1200"/>
              </a:spcAft>
            </a:pPr>
            <a:r>
              <a:rPr lang="pt-BR" dirty="0"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C) Se R3 e R1 forem, respectivamente, iguais a 10 </a:t>
            </a:r>
            <a:r>
              <a:rPr lang="pt-BR" dirty="0" err="1"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kΩ</a:t>
            </a:r>
            <a:r>
              <a:rPr lang="pt-BR" dirty="0"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e 100 Ω, então o módulo do ganho do amplificador, ao se desconsiderar a entrada v2, será igual a 10.</a:t>
            </a:r>
            <a:endParaRPr lang="pt-BR" sz="1400" dirty="0"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28600" algn="just">
              <a:spcAft>
                <a:spcPts val="1200"/>
              </a:spcAft>
            </a:pPr>
            <a:r>
              <a:rPr lang="pt-BR" dirty="0"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D) Se a entrada v2 for desconsiderada e o resistor R1 substituído por um capacitor, o circuito resultante será um amplificador integrador.</a:t>
            </a:r>
            <a:endParaRPr lang="pt-BR" sz="1400" dirty="0"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28600" algn="just">
              <a:spcAft>
                <a:spcPts val="1200"/>
              </a:spcAft>
            </a:pPr>
            <a:r>
              <a:rPr lang="pt-BR" dirty="0"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E) O circuito apresentado contém um amplificador somador, tendo cada entrada v1 e v2 o peso de R3/</a:t>
            </a:r>
            <a:r>
              <a:rPr lang="pt-BR" dirty="0" err="1"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Rn</a:t>
            </a:r>
            <a:r>
              <a:rPr lang="pt-BR" dirty="0">
                <a:latin typeface="Verdana" panose="020B060403050404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em que n corresponde à entrada.</a:t>
            </a:r>
            <a:endParaRPr lang="pt-BR" sz="1400" dirty="0">
              <a:effectLst/>
              <a:latin typeface="Verdana" panose="020B060403050404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419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9251</TotalTime>
  <Words>277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Verdana</vt:lpstr>
      <vt:lpstr>Wingdings</vt:lpstr>
      <vt:lpstr>Tema do Office</vt:lpstr>
      <vt:lpstr> ENADE  Eletrônica Analógica  lista de exercícios  Eng. elétrica e ENG. de controle e automação</vt:lpstr>
      <vt:lpstr>Minha lista, minhas regras</vt:lpstr>
      <vt:lpstr>Exercício 1</vt:lpstr>
      <vt:lpstr>Exercício 2</vt:lpstr>
      <vt:lpstr>Exercício 3</vt:lpstr>
      <vt:lpstr>Exercício 4</vt:lpstr>
      <vt:lpstr>Exercício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Aulas - Eletrônica Digital</dc:title>
  <dc:creator>Elyr</dc:creator>
  <cp:lastModifiedBy>Elyr</cp:lastModifiedBy>
  <cp:revision>545</cp:revision>
  <dcterms:created xsi:type="dcterms:W3CDTF">2016-06-25T14:13:11Z</dcterms:created>
  <dcterms:modified xsi:type="dcterms:W3CDTF">2019-09-20T02:32:07Z</dcterms:modified>
</cp:coreProperties>
</file>