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4"/>
  </p:sldMasterIdLst>
  <p:sldIdLst>
    <p:sldId id="257" r:id="rId5"/>
    <p:sldId id="259" r:id="rId6"/>
    <p:sldId id="260" r:id="rId7"/>
    <p:sldId id="262" r:id="rId8"/>
    <p:sldId id="263" r:id="rId9"/>
    <p:sldId id="264" r:id="rId10"/>
    <p:sldId id="266" r:id="rId11"/>
    <p:sldId id="265"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4" d="100"/>
          <a:sy n="64" d="100"/>
        </p:scale>
        <p:origin x="74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12/11/2024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12/11/2024</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12/11/2024</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12/11/2024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12/11/2024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12/11/2024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12/11/2024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12/11/2024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12/11/2024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12/11/2024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12/11/2024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12/11/2024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pixabay.com/fr/illustrations/merci-note-merci-noter-message-1428147/" TargetMode="External"/><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hyperlink" Target="https://www.flickr.com/photos/45969207@N06/7380703848/" TargetMode="External"/><Relationship Id="rId2" Type="http://schemas.openxmlformats.org/officeDocument/2006/relationships/image" Target="../media/image3.jp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58975"/>
            <a:ext cx="6253317" cy="3686015"/>
          </a:xfrm>
        </p:spPr>
        <p:txBody>
          <a:bodyPr>
            <a:normAutofit/>
          </a:bodyPr>
          <a:lstStyle/>
          <a:p>
            <a:r>
              <a:rPr lang="en-US" sz="8000" dirty="0"/>
              <a:t>GROP MRMBERS</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fontScale="25000" lnSpcReduction="20000"/>
          </a:bodyPr>
          <a:lstStyle/>
          <a:p>
            <a:r>
              <a:rPr lang="en-US" sz="5100" dirty="0">
                <a:solidFill>
                  <a:schemeClr val="tx1">
                    <a:lumMod val="85000"/>
                    <a:lumOff val="15000"/>
                  </a:schemeClr>
                </a:solidFill>
              </a:rPr>
              <a:t>1.Eduard gasasira</a:t>
            </a:r>
          </a:p>
          <a:p>
            <a:r>
              <a:rPr lang="en-US" sz="5100" dirty="0">
                <a:solidFill>
                  <a:schemeClr val="tx1">
                    <a:lumMod val="85000"/>
                    <a:lumOff val="15000"/>
                  </a:schemeClr>
                </a:solidFill>
              </a:rPr>
              <a:t>2.Kevin niyonsenga</a:t>
            </a:r>
          </a:p>
          <a:p>
            <a:r>
              <a:rPr lang="en-US" sz="5100" dirty="0">
                <a:solidFill>
                  <a:schemeClr val="tx1">
                    <a:lumMod val="85000"/>
                    <a:lumOff val="15000"/>
                  </a:schemeClr>
                </a:solidFill>
              </a:rPr>
              <a:t>3.Elyse Niyonzima</a:t>
            </a:r>
          </a:p>
          <a:p>
            <a:endParaRPr lang="en-US" sz="2400" dirty="0">
              <a:solidFill>
                <a:schemeClr val="tx1">
                  <a:lumMod val="85000"/>
                  <a:lumOff val="15000"/>
                </a:schemeClr>
              </a:solidFill>
            </a:endParaRPr>
          </a:p>
          <a:p>
            <a:endParaRPr lang="en-US" sz="2400" dirty="0">
              <a:solidFill>
                <a:schemeClr val="tx1">
                  <a:lumMod val="85000"/>
                  <a:lumOff val="15000"/>
                </a:schemeClr>
              </a:solidFill>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0E5C47C4-53E8-F0CF-A35E-BC69D8BC31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4635314" cy="6900730"/>
          </a:xfrm>
          <a:prstGeom prst="rect">
            <a:avLst/>
          </a:prstGeom>
        </p:spPr>
      </p:pic>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DA52E-899C-DE23-9EB5-9A42FF43422A}"/>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13EC4AA3-957B-4C27-99B1-792D8DDAFB54}"/>
              </a:ext>
            </a:extLst>
          </p:cNvPr>
          <p:cNvSpPr>
            <a:spLocks noGrp="1"/>
          </p:cNvSpPr>
          <p:nvPr>
            <p:ph idx="1"/>
          </p:nvPr>
        </p:nvSpPr>
        <p:spPr/>
        <p:txBody>
          <a:bodyPr>
            <a:normAutofit fontScale="92500"/>
          </a:bodyPr>
          <a:lstStyle/>
          <a:p>
            <a:r>
              <a:rPr lang="en-US" sz="2400" dirty="0"/>
              <a:t>The </a:t>
            </a:r>
            <a:r>
              <a:rPr lang="en-US" sz="2400" b="1" dirty="0"/>
              <a:t>Rwanda horizon tours</a:t>
            </a:r>
            <a:r>
              <a:rPr lang="en-US" sz="2400" dirty="0"/>
              <a:t> project is an innovative platform that combines ease of use with robust management tools. By showcasing Rwanda’s breathtaking destinations and streamlining the booking process, it encourages more visitors to explore the country’s natural beauty, cultural heritage, and historical landmarks. Meanwhile, the addition of a managerial dashboard provides administrators with the tools needed to maintain, oversee, and optimize the platform’s operations. Together, these features create a comprehensive solution for both tourists and managers, boosting Rwanda’s tourism sector while ensuring a seamless experience for all stakeholders.</a:t>
            </a:r>
          </a:p>
          <a:p>
            <a:endParaRPr lang="en-US" dirty="0"/>
          </a:p>
        </p:txBody>
      </p:sp>
    </p:spTree>
    <p:extLst>
      <p:ext uri="{BB962C8B-B14F-4D97-AF65-F5344CB8AC3E}">
        <p14:creationId xmlns:p14="http://schemas.microsoft.com/office/powerpoint/2010/main" val="30340121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522DDC1-5ABE-3B63-F2B1-EA12ACA64D28}"/>
              </a:ext>
            </a:extLst>
          </p:cNvPr>
          <p:cNvSpPr>
            <a:spLocks noGrp="1"/>
          </p:cNvSpPr>
          <p:nvPr>
            <p:ph type="title"/>
          </p:nvPr>
        </p:nvSpPr>
        <p:spPr/>
        <p:txBody>
          <a:bodyPr/>
          <a:lstStyle/>
          <a:p>
            <a:r>
              <a:rPr lang="en-US" dirty="0"/>
              <a:t>FOR YOUR KIND ATTENTION!!</a:t>
            </a:r>
          </a:p>
        </p:txBody>
      </p:sp>
      <p:sp>
        <p:nvSpPr>
          <p:cNvPr id="4" name="Text Placeholder 3">
            <a:extLst>
              <a:ext uri="{FF2B5EF4-FFF2-40B4-BE49-F238E27FC236}">
                <a16:creationId xmlns:a16="http://schemas.microsoft.com/office/drawing/2014/main" id="{57C7FE01-496D-A4EE-B7D6-F1C3FC306842}"/>
              </a:ext>
            </a:extLst>
          </p:cNvPr>
          <p:cNvSpPr>
            <a:spLocks noGrp="1"/>
          </p:cNvSpPr>
          <p:nvPr>
            <p:ph type="body" sz="half" idx="2"/>
          </p:nvPr>
        </p:nvSpPr>
        <p:spPr/>
        <p:txBody>
          <a:bodyPr>
            <a:normAutofit/>
          </a:bodyPr>
          <a:lstStyle/>
          <a:p>
            <a:r>
              <a:rPr lang="en-US" sz="2000" dirty="0"/>
              <a:t>WELCOME TO “RWANDA HORIZON TOURS  WEBSITE”</a:t>
            </a:r>
          </a:p>
        </p:txBody>
      </p:sp>
      <p:pic>
        <p:nvPicPr>
          <p:cNvPr id="11" name="Picture Placeholder 10">
            <a:extLst>
              <a:ext uri="{FF2B5EF4-FFF2-40B4-BE49-F238E27FC236}">
                <a16:creationId xmlns:a16="http://schemas.microsoft.com/office/drawing/2014/main" id="{F1154C0C-1762-87BF-0246-C6EAEDDFEC64}"/>
              </a:ext>
            </a:extLst>
          </p:cNvPr>
          <p:cNvPicPr>
            <a:picLocks noGrp="1" noChangeAspect="1"/>
          </p:cNvPicPr>
          <p:nvPr>
            <p:ph type="pic"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31884" b="31884"/>
          <a:stretch>
            <a:fillRect/>
          </a:stretch>
        </p:blipFill>
        <p:spPr>
          <a:xfrm>
            <a:off x="15" y="318052"/>
            <a:ext cx="12191985" cy="3856383"/>
          </a:xfrm>
        </p:spPr>
      </p:pic>
    </p:spTree>
    <p:extLst>
      <p:ext uri="{BB962C8B-B14F-4D97-AF65-F5344CB8AC3E}">
        <p14:creationId xmlns:p14="http://schemas.microsoft.com/office/powerpoint/2010/main" val="2378188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003B4B74-D84B-8828-4D59-687F3A986C61}"/>
              </a:ext>
            </a:extLst>
          </p:cNvPr>
          <p:cNvPicPr>
            <a:picLocks noGrp="1" noChangeAspect="1"/>
          </p:cNvPicPr>
          <p:nvPr>
            <p:ph type="pic"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21864" b="21864"/>
          <a:stretch>
            <a:fillRect/>
          </a:stretch>
        </p:blipFill>
        <p:spPr/>
      </p:pic>
      <p:sp>
        <p:nvSpPr>
          <p:cNvPr id="3" name="Title 2">
            <a:extLst>
              <a:ext uri="{FF2B5EF4-FFF2-40B4-BE49-F238E27FC236}">
                <a16:creationId xmlns:a16="http://schemas.microsoft.com/office/drawing/2014/main" id="{8E56F0FF-80BF-660E-063D-F7FCBC5DC479}"/>
              </a:ext>
            </a:extLst>
          </p:cNvPr>
          <p:cNvSpPr>
            <a:spLocks noGrp="1"/>
          </p:cNvSpPr>
          <p:nvPr>
            <p:ph type="title"/>
          </p:nvPr>
        </p:nvSpPr>
        <p:spPr/>
        <p:txBody>
          <a:bodyPr/>
          <a:lstStyle/>
          <a:p>
            <a:r>
              <a:rPr lang="en-US" dirty="0"/>
              <a:t>RWANDA HORIZON TOURS</a:t>
            </a:r>
          </a:p>
        </p:txBody>
      </p:sp>
      <p:sp>
        <p:nvSpPr>
          <p:cNvPr id="9" name="Text Placeholder 8">
            <a:extLst>
              <a:ext uri="{FF2B5EF4-FFF2-40B4-BE49-F238E27FC236}">
                <a16:creationId xmlns:a16="http://schemas.microsoft.com/office/drawing/2014/main" id="{A8C956A4-3A6F-3629-0FAA-F619EFADE32C}"/>
              </a:ext>
            </a:extLst>
          </p:cNvPr>
          <p:cNvSpPr>
            <a:spLocks noGrp="1"/>
          </p:cNvSpPr>
          <p:nvPr>
            <p:ph type="body" sz="half" idx="2"/>
          </p:nvPr>
        </p:nvSpPr>
        <p:spPr/>
        <p:txBody>
          <a:bodyPr>
            <a:noAutofit/>
          </a:bodyPr>
          <a:lstStyle/>
          <a:p>
            <a:r>
              <a:rPr lang="en-US" sz="2800" b="1" dirty="0"/>
              <a:t>"The gladdest moment in human life is a departure into unknown lands."</a:t>
            </a:r>
            <a:endParaRPr lang="en-US" sz="2800" dirty="0"/>
          </a:p>
        </p:txBody>
      </p:sp>
    </p:spTree>
    <p:extLst>
      <p:ext uri="{BB962C8B-B14F-4D97-AF65-F5344CB8AC3E}">
        <p14:creationId xmlns:p14="http://schemas.microsoft.com/office/powerpoint/2010/main" val="8371233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292DF-2A10-05BE-9CCC-74B07DDEBB7D}"/>
              </a:ext>
            </a:extLst>
          </p:cNvPr>
          <p:cNvSpPr>
            <a:spLocks noGrp="1"/>
          </p:cNvSpPr>
          <p:nvPr>
            <p:ph type="title"/>
          </p:nvPr>
        </p:nvSpPr>
        <p:spPr/>
        <p:txBody>
          <a:bodyPr/>
          <a:lstStyle/>
          <a:p>
            <a:r>
              <a:rPr lang="en-US" dirty="0"/>
              <a:t>users:</a:t>
            </a:r>
          </a:p>
        </p:txBody>
      </p:sp>
      <p:sp>
        <p:nvSpPr>
          <p:cNvPr id="4" name="Rectangle 1">
            <a:extLst>
              <a:ext uri="{FF2B5EF4-FFF2-40B4-BE49-F238E27FC236}">
                <a16:creationId xmlns:a16="http://schemas.microsoft.com/office/drawing/2014/main" id="{866D7589-0F67-5E16-E210-CAAABE2CA80B}"/>
              </a:ext>
            </a:extLst>
          </p:cNvPr>
          <p:cNvSpPr>
            <a:spLocks noGrp="1" noChangeArrowheads="1"/>
          </p:cNvSpPr>
          <p:nvPr>
            <p:ph idx="1"/>
          </p:nvPr>
        </p:nvSpPr>
        <p:spPr bwMode="auto">
          <a:xfrm>
            <a:off x="1097280" y="2130056"/>
            <a:ext cx="13513242"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Travel Enthusiasts:</a:t>
            </a:r>
            <a:r>
              <a:rPr kumimoji="0" lang="en-US" altLang="en-US" sz="2400" b="0" i="0" u="none" strike="noStrike" cap="none" normalizeH="0" baseline="0" dirty="0">
                <a:ln>
                  <a:noFill/>
                </a:ln>
                <a:solidFill>
                  <a:schemeClr val="tx1"/>
                </a:solidFill>
                <a:effectLst/>
                <a:latin typeface="Arial" panose="020B0604020202020204" pitchFamily="34" charset="0"/>
              </a:rPr>
              <a:t> Individuals or groups planning trips to Rwanda, seeking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a:ln>
                  <a:noFill/>
                </a:ln>
                <a:solidFill>
                  <a:schemeClr val="tx1"/>
                </a:solidFill>
                <a:effectLst/>
                <a:latin typeface="Arial" panose="020B0604020202020204" pitchFamily="34" charset="0"/>
              </a:rPr>
              <a:t>wildlife safaris, cultural experiences, or scenic tours.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Tour Operators:</a:t>
            </a:r>
            <a:r>
              <a:rPr kumimoji="0" lang="en-US" altLang="en-US" sz="2400" b="0" i="0" u="none" strike="noStrike" cap="none" normalizeH="0" baseline="0" dirty="0">
                <a:ln>
                  <a:noFill/>
                </a:ln>
                <a:solidFill>
                  <a:schemeClr val="tx1"/>
                </a:solidFill>
                <a:effectLst/>
                <a:latin typeface="Arial" panose="020B0604020202020204" pitchFamily="34" charset="0"/>
              </a:rPr>
              <a:t> Staff members or agents managing bookings, itineraries,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a:ln>
                  <a:noFill/>
                </a:ln>
                <a:solidFill>
                  <a:schemeClr val="tx1"/>
                </a:solidFill>
                <a:effectLst/>
                <a:latin typeface="Arial" panose="020B0604020202020204" pitchFamily="34" charset="0"/>
              </a:rPr>
              <a:t>and customer inquiries through the platform.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Corporate Clients:</a:t>
            </a:r>
            <a:r>
              <a:rPr kumimoji="0" lang="en-US" altLang="en-US" sz="2400" b="0" i="0" u="none" strike="noStrike" cap="none" normalizeH="0" baseline="0" dirty="0">
                <a:ln>
                  <a:noFill/>
                </a:ln>
                <a:solidFill>
                  <a:schemeClr val="tx1"/>
                </a:solidFill>
                <a:effectLst/>
                <a:latin typeface="Arial" panose="020B0604020202020204" pitchFamily="34" charset="0"/>
              </a:rPr>
              <a:t> Organizations planning team-building events, retreats, or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a:ln>
                  <a:noFill/>
                </a:ln>
                <a:solidFill>
                  <a:schemeClr val="tx1"/>
                </a:solidFill>
                <a:effectLst/>
                <a:latin typeface="Arial" panose="020B0604020202020204" pitchFamily="34" charset="0"/>
              </a:rPr>
              <a:t>business trips in Rwanda.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Travel Agencies:</a:t>
            </a:r>
            <a:r>
              <a:rPr kumimoji="0" lang="en-US" altLang="en-US" sz="2400" b="0" i="0" u="none" strike="noStrike" cap="none" normalizeH="0" baseline="0" dirty="0">
                <a:ln>
                  <a:noFill/>
                </a:ln>
                <a:solidFill>
                  <a:schemeClr val="tx1"/>
                </a:solidFill>
                <a:effectLst/>
                <a:latin typeface="Arial" panose="020B0604020202020204" pitchFamily="34" charset="0"/>
              </a:rPr>
              <a:t> Third-party agencies collaborating with Rwanda Horizon Tours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a:ln>
                  <a:noFill/>
                </a:ln>
                <a:solidFill>
                  <a:schemeClr val="tx1"/>
                </a:solidFill>
                <a:effectLst/>
                <a:latin typeface="Arial" panose="020B0604020202020204" pitchFamily="34" charset="0"/>
              </a:rPr>
              <a:t>to offer packages to their clients.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Content Explorers:</a:t>
            </a:r>
            <a:r>
              <a:rPr kumimoji="0" lang="en-US" altLang="en-US" sz="2400" b="0" i="0" u="none" strike="noStrike" cap="none" normalizeH="0" baseline="0" dirty="0">
                <a:ln>
                  <a:noFill/>
                </a:ln>
                <a:solidFill>
                  <a:schemeClr val="tx1"/>
                </a:solidFill>
                <a:effectLst/>
                <a:latin typeface="Arial" panose="020B0604020202020204" pitchFamily="34" charset="0"/>
              </a:rPr>
              <a:t> Users browsing for information about Rwanda’s attractions,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a:ln>
                  <a:noFill/>
                </a:ln>
                <a:solidFill>
                  <a:schemeClr val="tx1"/>
                </a:solidFill>
                <a:effectLst/>
                <a:latin typeface="Arial" panose="020B0604020202020204" pitchFamily="34" charset="0"/>
              </a:rPr>
              <a:t>culture, and travel tips </a:t>
            </a:r>
          </a:p>
        </p:txBody>
      </p:sp>
    </p:spTree>
    <p:extLst>
      <p:ext uri="{BB962C8B-B14F-4D97-AF65-F5344CB8AC3E}">
        <p14:creationId xmlns:p14="http://schemas.microsoft.com/office/powerpoint/2010/main" val="7191721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D2A82-A218-316E-F1E4-AA25C615B5D4}"/>
              </a:ext>
            </a:extLst>
          </p:cNvPr>
          <p:cNvSpPr>
            <a:spLocks noGrp="1"/>
          </p:cNvSpPr>
          <p:nvPr>
            <p:ph type="title"/>
          </p:nvPr>
        </p:nvSpPr>
        <p:spPr/>
        <p:txBody>
          <a:bodyPr/>
          <a:lstStyle/>
          <a:p>
            <a:r>
              <a:rPr lang="en-US" dirty="0"/>
              <a:t>PROBLEMS AND SOLUTIONS</a:t>
            </a:r>
          </a:p>
        </p:txBody>
      </p:sp>
      <p:sp>
        <p:nvSpPr>
          <p:cNvPr id="3" name="Text Placeholder 2">
            <a:extLst>
              <a:ext uri="{FF2B5EF4-FFF2-40B4-BE49-F238E27FC236}">
                <a16:creationId xmlns:a16="http://schemas.microsoft.com/office/drawing/2014/main" id="{7557D486-F51A-62EA-5DE5-49A4E3211203}"/>
              </a:ext>
            </a:extLst>
          </p:cNvPr>
          <p:cNvSpPr>
            <a:spLocks noGrp="1"/>
          </p:cNvSpPr>
          <p:nvPr>
            <p:ph type="body" idx="1"/>
          </p:nvPr>
        </p:nvSpPr>
        <p:spPr/>
        <p:txBody>
          <a:bodyPr/>
          <a:lstStyle/>
          <a:p>
            <a:r>
              <a:rPr lang="en-US" dirty="0"/>
              <a:t>PROBLEM</a:t>
            </a:r>
          </a:p>
        </p:txBody>
      </p:sp>
      <p:sp>
        <p:nvSpPr>
          <p:cNvPr id="4" name="Content Placeholder 3">
            <a:extLst>
              <a:ext uri="{FF2B5EF4-FFF2-40B4-BE49-F238E27FC236}">
                <a16:creationId xmlns:a16="http://schemas.microsoft.com/office/drawing/2014/main" id="{EB0A20B5-89EB-225C-A78F-F73BE18168D9}"/>
              </a:ext>
            </a:extLst>
          </p:cNvPr>
          <p:cNvSpPr>
            <a:spLocks noGrp="1"/>
          </p:cNvSpPr>
          <p:nvPr>
            <p:ph sz="half" idx="2"/>
          </p:nvPr>
        </p:nvSpPr>
        <p:spPr/>
        <p:txBody>
          <a:bodyPr/>
          <a:lstStyle/>
          <a:p>
            <a:r>
              <a:rPr lang="en-US" sz="2400" b="1" dirty="0"/>
              <a:t>Limited Accessibility and Information:</a:t>
            </a:r>
            <a:br>
              <a:rPr lang="en-US" sz="2400" dirty="0"/>
            </a:br>
            <a:r>
              <a:rPr lang="en-US" sz="2400" dirty="0"/>
              <a:t>Many potential travelers struggle to find comprehensive and reliable information about Rwanda's attractions and travel services</a:t>
            </a:r>
            <a:r>
              <a:rPr lang="en-US" dirty="0"/>
              <a:t>.</a:t>
            </a:r>
          </a:p>
        </p:txBody>
      </p:sp>
      <p:sp>
        <p:nvSpPr>
          <p:cNvPr id="5" name="Text Placeholder 4">
            <a:extLst>
              <a:ext uri="{FF2B5EF4-FFF2-40B4-BE49-F238E27FC236}">
                <a16:creationId xmlns:a16="http://schemas.microsoft.com/office/drawing/2014/main" id="{060BE135-009D-2E21-4B23-86BC87E205F4}"/>
              </a:ext>
            </a:extLst>
          </p:cNvPr>
          <p:cNvSpPr>
            <a:spLocks noGrp="1"/>
          </p:cNvSpPr>
          <p:nvPr>
            <p:ph type="body" sz="quarter" idx="3"/>
          </p:nvPr>
        </p:nvSpPr>
        <p:spPr/>
        <p:txBody>
          <a:bodyPr/>
          <a:lstStyle/>
          <a:p>
            <a:r>
              <a:rPr lang="en-US" dirty="0"/>
              <a:t>SOLUTION</a:t>
            </a:r>
          </a:p>
        </p:txBody>
      </p:sp>
      <p:sp>
        <p:nvSpPr>
          <p:cNvPr id="7" name="Rectangle 1">
            <a:extLst>
              <a:ext uri="{FF2B5EF4-FFF2-40B4-BE49-F238E27FC236}">
                <a16:creationId xmlns:a16="http://schemas.microsoft.com/office/drawing/2014/main" id="{67B44F6D-374F-8E3A-A1CF-540949DC1C95}"/>
              </a:ext>
            </a:extLst>
          </p:cNvPr>
          <p:cNvSpPr>
            <a:spLocks noGrp="1" noChangeArrowheads="1"/>
          </p:cNvSpPr>
          <p:nvPr>
            <p:ph sz="quarter" idx="4"/>
          </p:nvPr>
        </p:nvSpPr>
        <p:spPr bwMode="auto">
          <a:xfrm>
            <a:off x="6376626" y="2914440"/>
            <a:ext cx="5799986" cy="2954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The web application provides detailed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a:ln>
                  <a:noFill/>
                </a:ln>
                <a:solidFill>
                  <a:schemeClr val="tx1"/>
                </a:solidFill>
                <a:effectLst/>
                <a:latin typeface="Arial" panose="020B0604020202020204" pitchFamily="34" charset="0"/>
              </a:rPr>
              <a:t>and interactive content, including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a:ln>
                  <a:noFill/>
                </a:ln>
                <a:solidFill>
                  <a:schemeClr val="tx1"/>
                </a:solidFill>
                <a:effectLst/>
                <a:latin typeface="Arial" panose="020B0604020202020204" pitchFamily="34" charset="0"/>
              </a:rPr>
              <a:t>destination highlights,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a:ln>
                  <a:noFill/>
                </a:ln>
                <a:solidFill>
                  <a:schemeClr val="tx1"/>
                </a:solidFill>
                <a:effectLst/>
                <a:latin typeface="Arial" panose="020B0604020202020204" pitchFamily="34" charset="0"/>
              </a:rPr>
              <a:t>itineraries, virtual tours, and travel tips,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a:ln>
                  <a:noFill/>
                </a:ln>
                <a:solidFill>
                  <a:schemeClr val="tx1"/>
                </a:solidFill>
                <a:effectLst/>
                <a:latin typeface="Arial" panose="020B0604020202020204" pitchFamily="34" charset="0"/>
              </a:rPr>
              <a:t>ensuring users can access all necessary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a:ln>
                  <a:noFill/>
                </a:ln>
                <a:solidFill>
                  <a:schemeClr val="tx1"/>
                </a:solidFill>
                <a:effectLst/>
                <a:latin typeface="Arial" panose="020B0604020202020204" pitchFamily="34" charset="0"/>
              </a:rPr>
              <a:t>information in one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a:ln>
                  <a:noFill/>
                </a:ln>
                <a:solidFill>
                  <a:schemeClr val="tx1"/>
                </a:solidFill>
                <a:effectLst/>
                <a:latin typeface="Arial" panose="020B0604020202020204" pitchFamily="34" charset="0"/>
              </a:rPr>
              <a:t>place.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632785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70BEF-ED29-66A3-B6B7-0AD1027DBF94}"/>
              </a:ext>
            </a:extLst>
          </p:cNvPr>
          <p:cNvSpPr>
            <a:spLocks noGrp="1"/>
          </p:cNvSpPr>
          <p:nvPr>
            <p:ph type="title"/>
          </p:nvPr>
        </p:nvSpPr>
        <p:spPr/>
        <p:txBody>
          <a:bodyPr/>
          <a:lstStyle/>
          <a:p>
            <a:r>
              <a:rPr lang="en-US" dirty="0"/>
              <a:t>CONT…</a:t>
            </a:r>
          </a:p>
        </p:txBody>
      </p:sp>
      <p:sp>
        <p:nvSpPr>
          <p:cNvPr id="3" name="Text Placeholder 2">
            <a:extLst>
              <a:ext uri="{FF2B5EF4-FFF2-40B4-BE49-F238E27FC236}">
                <a16:creationId xmlns:a16="http://schemas.microsoft.com/office/drawing/2014/main" id="{2DA2FA6A-8E06-ED20-94E3-A1B2CC8B7259}"/>
              </a:ext>
            </a:extLst>
          </p:cNvPr>
          <p:cNvSpPr>
            <a:spLocks noGrp="1"/>
          </p:cNvSpPr>
          <p:nvPr>
            <p:ph type="body" idx="1"/>
          </p:nvPr>
        </p:nvSpPr>
        <p:spPr/>
        <p:txBody>
          <a:bodyPr/>
          <a:lstStyle/>
          <a:p>
            <a:r>
              <a:rPr lang="en-US" dirty="0"/>
              <a:t>PROBLEM</a:t>
            </a:r>
          </a:p>
        </p:txBody>
      </p:sp>
      <p:sp>
        <p:nvSpPr>
          <p:cNvPr id="4" name="Content Placeholder 3">
            <a:extLst>
              <a:ext uri="{FF2B5EF4-FFF2-40B4-BE49-F238E27FC236}">
                <a16:creationId xmlns:a16="http://schemas.microsoft.com/office/drawing/2014/main" id="{3BE72F7E-3086-EC9B-C09D-1F94DD053D7C}"/>
              </a:ext>
            </a:extLst>
          </p:cNvPr>
          <p:cNvSpPr>
            <a:spLocks noGrp="1"/>
          </p:cNvSpPr>
          <p:nvPr>
            <p:ph sz="half" idx="2"/>
          </p:nvPr>
        </p:nvSpPr>
        <p:spPr/>
        <p:txBody>
          <a:bodyPr>
            <a:normAutofit/>
          </a:bodyPr>
          <a:lstStyle/>
          <a:p>
            <a:r>
              <a:rPr lang="en-US" sz="2400" b="1" dirty="0"/>
              <a:t>Difficulty in Managing Customer Data and Feedback:</a:t>
            </a:r>
            <a:br>
              <a:rPr lang="en-US" sz="2400" dirty="0"/>
            </a:br>
            <a:r>
              <a:rPr lang="en-US" sz="2400" dirty="0"/>
              <a:t>Manual systems for handling customer inquiries, bookings, and feedback can lead to inefficiencies and errors</a:t>
            </a:r>
          </a:p>
        </p:txBody>
      </p:sp>
      <p:sp>
        <p:nvSpPr>
          <p:cNvPr id="5" name="Text Placeholder 4">
            <a:extLst>
              <a:ext uri="{FF2B5EF4-FFF2-40B4-BE49-F238E27FC236}">
                <a16:creationId xmlns:a16="http://schemas.microsoft.com/office/drawing/2014/main" id="{F5092D59-E955-56F0-6C05-4D28F5C74DC6}"/>
              </a:ext>
            </a:extLst>
          </p:cNvPr>
          <p:cNvSpPr>
            <a:spLocks noGrp="1"/>
          </p:cNvSpPr>
          <p:nvPr>
            <p:ph type="body" sz="quarter" idx="3"/>
          </p:nvPr>
        </p:nvSpPr>
        <p:spPr/>
        <p:txBody>
          <a:bodyPr/>
          <a:lstStyle/>
          <a:p>
            <a:r>
              <a:rPr lang="en-US" dirty="0"/>
              <a:t>SOLUTION</a:t>
            </a:r>
          </a:p>
        </p:txBody>
      </p:sp>
      <p:sp>
        <p:nvSpPr>
          <p:cNvPr id="6" name="Content Placeholder 5">
            <a:extLst>
              <a:ext uri="{FF2B5EF4-FFF2-40B4-BE49-F238E27FC236}">
                <a16:creationId xmlns:a16="http://schemas.microsoft.com/office/drawing/2014/main" id="{F24B3B5E-702A-DE86-B5BF-C25068B40370}"/>
              </a:ext>
            </a:extLst>
          </p:cNvPr>
          <p:cNvSpPr>
            <a:spLocks noGrp="1"/>
          </p:cNvSpPr>
          <p:nvPr>
            <p:ph sz="quarter" idx="4"/>
          </p:nvPr>
        </p:nvSpPr>
        <p:spPr/>
        <p:txBody>
          <a:bodyPr>
            <a:normAutofit/>
          </a:bodyPr>
          <a:lstStyle/>
          <a:p>
            <a:br>
              <a:rPr lang="en-US" sz="2400" dirty="0"/>
            </a:br>
            <a:r>
              <a:rPr lang="en-US" sz="2400" dirty="0"/>
              <a:t>An integrated dashboard for tour operators helps manage bookings, inquiries, and feedback efficiently, improving customer satisfaction and operational </a:t>
            </a:r>
            <a:r>
              <a:rPr lang="en-US" sz="2400" dirty="0" err="1"/>
              <a:t>effectivenes</a:t>
            </a:r>
            <a:endParaRPr lang="en-US" sz="2400" dirty="0"/>
          </a:p>
        </p:txBody>
      </p:sp>
    </p:spTree>
    <p:extLst>
      <p:ext uri="{BB962C8B-B14F-4D97-AF65-F5344CB8AC3E}">
        <p14:creationId xmlns:p14="http://schemas.microsoft.com/office/powerpoint/2010/main" val="26300023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B06A-A7E5-F254-3870-9D04F8031F63}"/>
              </a:ext>
            </a:extLst>
          </p:cNvPr>
          <p:cNvSpPr>
            <a:spLocks noGrp="1"/>
          </p:cNvSpPr>
          <p:nvPr>
            <p:ph type="title"/>
          </p:nvPr>
        </p:nvSpPr>
        <p:spPr/>
        <p:txBody>
          <a:bodyPr/>
          <a:lstStyle/>
          <a:p>
            <a:r>
              <a:rPr lang="en-US" dirty="0"/>
              <a:t>CONT…</a:t>
            </a:r>
          </a:p>
        </p:txBody>
      </p:sp>
      <p:sp>
        <p:nvSpPr>
          <p:cNvPr id="3" name="Content Placeholder 2">
            <a:extLst>
              <a:ext uri="{FF2B5EF4-FFF2-40B4-BE49-F238E27FC236}">
                <a16:creationId xmlns:a16="http://schemas.microsoft.com/office/drawing/2014/main" id="{074687F2-7BCF-0DDB-3964-3AAA9BFF2588}"/>
              </a:ext>
            </a:extLst>
          </p:cNvPr>
          <p:cNvSpPr>
            <a:spLocks noGrp="1"/>
          </p:cNvSpPr>
          <p:nvPr>
            <p:ph sz="half" idx="1"/>
          </p:nvPr>
        </p:nvSpPr>
        <p:spPr/>
        <p:txBody>
          <a:bodyPr>
            <a:normAutofit lnSpcReduction="10000"/>
          </a:bodyPr>
          <a:lstStyle/>
          <a:p>
            <a:r>
              <a:rPr lang="en-US" sz="2800" b="1" dirty="0"/>
              <a:t>Lack of Personalization:</a:t>
            </a:r>
            <a:br>
              <a:rPr lang="en-US" sz="2800" dirty="0"/>
            </a:br>
            <a:r>
              <a:rPr lang="en-US" sz="2800" dirty="0"/>
              <a:t>Many travelers find it challenging to plan trips tailored to their preferences, such as specific interests, durations, or budgets.</a:t>
            </a:r>
          </a:p>
        </p:txBody>
      </p:sp>
      <p:sp>
        <p:nvSpPr>
          <p:cNvPr id="4" name="Content Placeholder 3">
            <a:extLst>
              <a:ext uri="{FF2B5EF4-FFF2-40B4-BE49-F238E27FC236}">
                <a16:creationId xmlns:a16="http://schemas.microsoft.com/office/drawing/2014/main" id="{52093C0F-E820-6D5A-0282-A088FC9D9CB7}"/>
              </a:ext>
            </a:extLst>
          </p:cNvPr>
          <p:cNvSpPr>
            <a:spLocks noGrp="1"/>
          </p:cNvSpPr>
          <p:nvPr>
            <p:ph sz="half" idx="2"/>
          </p:nvPr>
        </p:nvSpPr>
        <p:spPr/>
        <p:txBody>
          <a:bodyPr>
            <a:normAutofit lnSpcReduction="10000"/>
          </a:bodyPr>
          <a:lstStyle/>
          <a:p>
            <a:r>
              <a:rPr lang="en-US" sz="2800" b="1" dirty="0"/>
              <a:t>Solution:</a:t>
            </a:r>
            <a:br>
              <a:rPr lang="en-US" sz="2800" dirty="0"/>
            </a:br>
            <a:r>
              <a:rPr lang="en-US" sz="2800" dirty="0"/>
              <a:t>The platform features personalized recommendations, itinerary customization tools, and filtering options, enabling users to create travel plans that suit their unique needs</a:t>
            </a:r>
            <a:r>
              <a:rPr lang="en-US" dirty="0"/>
              <a:t>.</a:t>
            </a:r>
          </a:p>
        </p:txBody>
      </p:sp>
    </p:spTree>
    <p:extLst>
      <p:ext uri="{BB962C8B-B14F-4D97-AF65-F5344CB8AC3E}">
        <p14:creationId xmlns:p14="http://schemas.microsoft.com/office/powerpoint/2010/main" val="25869459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CF4D7-9B52-F963-DD19-8FDBDCC9FF2E}"/>
              </a:ext>
            </a:extLst>
          </p:cNvPr>
          <p:cNvSpPr>
            <a:spLocks noGrp="1"/>
          </p:cNvSpPr>
          <p:nvPr>
            <p:ph type="title"/>
          </p:nvPr>
        </p:nvSpPr>
        <p:spPr/>
        <p:txBody>
          <a:bodyPr/>
          <a:lstStyle/>
          <a:p>
            <a:r>
              <a:rPr lang="en-US" dirty="0"/>
              <a:t>HOW IT WILL WORK</a:t>
            </a:r>
          </a:p>
        </p:txBody>
      </p:sp>
    </p:spTree>
    <p:extLst>
      <p:ext uri="{BB962C8B-B14F-4D97-AF65-F5344CB8AC3E}">
        <p14:creationId xmlns:p14="http://schemas.microsoft.com/office/powerpoint/2010/main" val="28198115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BB688E2-DB2C-7F50-CD85-3473476DE5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9567" y="640418"/>
            <a:ext cx="8126083" cy="3519576"/>
          </a:xfrm>
          <a:prstGeom prst="rect">
            <a:avLst/>
          </a:prstGeom>
        </p:spPr>
      </p:pic>
      <p:sp>
        <p:nvSpPr>
          <p:cNvPr id="4" name="TextBox 3">
            <a:extLst>
              <a:ext uri="{FF2B5EF4-FFF2-40B4-BE49-F238E27FC236}">
                <a16:creationId xmlns:a16="http://schemas.microsoft.com/office/drawing/2014/main" id="{3288FE73-9528-4417-C744-3797CF54BFE2}"/>
              </a:ext>
            </a:extLst>
          </p:cNvPr>
          <p:cNvSpPr txBox="1"/>
          <p:nvPr/>
        </p:nvSpPr>
        <p:spPr>
          <a:xfrm>
            <a:off x="1418810" y="4264610"/>
            <a:ext cx="8758859" cy="2031325"/>
          </a:xfrm>
          <a:prstGeom prst="rect">
            <a:avLst/>
          </a:prstGeom>
          <a:noFill/>
        </p:spPr>
        <p:txBody>
          <a:bodyPr wrap="square">
            <a:spAutoFit/>
          </a:bodyPr>
          <a:lstStyle/>
          <a:p>
            <a:pPr marL="0" indent="0">
              <a:buNone/>
            </a:pPr>
            <a:r>
              <a:rPr lang="en-US" dirty="0"/>
              <a:t>After selecting a destination, users are directed to the </a:t>
            </a:r>
            <a:r>
              <a:rPr lang="en-US" b="1" dirty="0"/>
              <a:t>Booking Page</a:t>
            </a:r>
            <a:r>
              <a:rPr lang="en-US" dirty="0"/>
              <a:t>, where they can plan the details of their trip. This page includes a form that allows users to provide key travel details, such as the dates of their visit, the type of hotel they prefer, and the transport options they will use during their stay. The booking process is fully customizable, ensuring users can tailor their trip to match their preferences and budget. By handling all aspects of the booking—from accommodations to transportation—the platform simplifies travel planning and makes the experience more convenient for users.</a:t>
            </a:r>
          </a:p>
        </p:txBody>
      </p:sp>
      <p:sp>
        <p:nvSpPr>
          <p:cNvPr id="6" name="TextBox 5">
            <a:extLst>
              <a:ext uri="{FF2B5EF4-FFF2-40B4-BE49-F238E27FC236}">
                <a16:creationId xmlns:a16="http://schemas.microsoft.com/office/drawing/2014/main" id="{F0EE36EB-ACD8-D821-41F6-356F46D8B09C}"/>
              </a:ext>
            </a:extLst>
          </p:cNvPr>
          <p:cNvSpPr txBox="1"/>
          <p:nvPr/>
        </p:nvSpPr>
        <p:spPr>
          <a:xfrm>
            <a:off x="3158158" y="166470"/>
            <a:ext cx="6097656" cy="461665"/>
          </a:xfrm>
          <a:prstGeom prst="rect">
            <a:avLst/>
          </a:prstGeom>
          <a:noFill/>
        </p:spPr>
        <p:txBody>
          <a:bodyPr wrap="square">
            <a:spAutoFit/>
          </a:bodyPr>
          <a:lstStyle/>
          <a:p>
            <a:r>
              <a:rPr lang="en-US" sz="2400" dirty="0"/>
              <a:t>BOOKING PAGE</a:t>
            </a:r>
          </a:p>
        </p:txBody>
      </p:sp>
    </p:spTree>
    <p:extLst>
      <p:ext uri="{BB962C8B-B14F-4D97-AF65-F5344CB8AC3E}">
        <p14:creationId xmlns:p14="http://schemas.microsoft.com/office/powerpoint/2010/main" val="37422358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AA1EE84-ED2F-4885-5C89-7B299B2E43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1006" y="746264"/>
            <a:ext cx="7772690" cy="3027312"/>
          </a:xfrm>
          <a:prstGeom prst="rect">
            <a:avLst/>
          </a:prstGeom>
        </p:spPr>
      </p:pic>
      <p:sp>
        <p:nvSpPr>
          <p:cNvPr id="4" name="TextBox 3">
            <a:extLst>
              <a:ext uri="{FF2B5EF4-FFF2-40B4-BE49-F238E27FC236}">
                <a16:creationId xmlns:a16="http://schemas.microsoft.com/office/drawing/2014/main" id="{23901090-5C8B-5153-C7AF-627D3C2893AD}"/>
              </a:ext>
            </a:extLst>
          </p:cNvPr>
          <p:cNvSpPr txBox="1"/>
          <p:nvPr/>
        </p:nvSpPr>
        <p:spPr>
          <a:xfrm>
            <a:off x="178905" y="3773576"/>
            <a:ext cx="12192000" cy="2585323"/>
          </a:xfrm>
          <a:prstGeom prst="rect">
            <a:avLst/>
          </a:prstGeom>
          <a:noFill/>
        </p:spPr>
        <p:txBody>
          <a:bodyPr wrap="square">
            <a:spAutoFit/>
          </a:bodyPr>
          <a:lstStyle/>
          <a:p>
            <a:pPr marL="0" indent="0">
              <a:buNone/>
            </a:pPr>
            <a:r>
              <a:rPr lang="en-US" sz="1800" dirty="0"/>
              <a:t>The </a:t>
            </a:r>
            <a:r>
              <a:rPr lang="en-US" sz="1800" b="1" dirty="0"/>
              <a:t>Dashboard Page</a:t>
            </a:r>
            <a:r>
              <a:rPr lang="en-US" sz="1800" dirty="0"/>
              <a:t> is designed for site managers to oversee and manage the platform’s operations. To access this section, managers must log in with their credentials. Once inside, the dashboard provides a detailed overview of the platform’s activities, including information submitted by users. Key features include:</a:t>
            </a:r>
          </a:p>
          <a:p>
            <a:r>
              <a:rPr lang="en-US" sz="1800" b="1" dirty="0"/>
              <a:t>Pending Visitors</a:t>
            </a:r>
            <a:r>
              <a:rPr lang="en-US" sz="1800" dirty="0"/>
              <a:t>: A list of visitors whose bookings require approval.</a:t>
            </a:r>
          </a:p>
          <a:p>
            <a:r>
              <a:rPr lang="en-US" sz="1800" b="1" dirty="0"/>
              <a:t>Approved Visitors</a:t>
            </a:r>
            <a:r>
              <a:rPr lang="en-US" sz="1800" dirty="0"/>
              <a:t>: A record of visitors whose bookings have been confirmed.</a:t>
            </a:r>
          </a:p>
          <a:p>
            <a:r>
              <a:rPr lang="en-US" sz="1800" b="1" dirty="0"/>
              <a:t>Total Hotels</a:t>
            </a:r>
            <a:r>
              <a:rPr lang="en-US" sz="1800" dirty="0"/>
              <a:t>: A summary of all the hotels available on the platform.</a:t>
            </a:r>
          </a:p>
          <a:p>
            <a:r>
              <a:rPr lang="en-US" sz="1800" b="1" dirty="0"/>
              <a:t>Total Visitors</a:t>
            </a:r>
            <a:r>
              <a:rPr lang="en-US" sz="1800" dirty="0"/>
              <a:t>: A real-time count of all visitors who have used the platform.</a:t>
            </a:r>
          </a:p>
          <a:p>
            <a:pPr marL="0" indent="0">
              <a:buNone/>
            </a:pPr>
            <a:r>
              <a:rPr lang="en-US" sz="1800" dirty="0"/>
              <a:t>The dashboard also allows managers to modify or update user bookings and other details, as we tell the dashboard, data are all dynamics they fetched and sent to /from database </a:t>
            </a:r>
            <a:r>
              <a:rPr lang="en-US" sz="1800" dirty="0" err="1"/>
              <a:t>straigthly</a:t>
            </a:r>
            <a:r>
              <a:rPr lang="en-US" sz="1800" dirty="0"/>
              <a:t>.</a:t>
            </a:r>
          </a:p>
        </p:txBody>
      </p:sp>
      <p:sp>
        <p:nvSpPr>
          <p:cNvPr id="6" name="TextBox 5">
            <a:extLst>
              <a:ext uri="{FF2B5EF4-FFF2-40B4-BE49-F238E27FC236}">
                <a16:creationId xmlns:a16="http://schemas.microsoft.com/office/drawing/2014/main" id="{E93E33D6-153B-B34A-F942-C76DC8D0F55B}"/>
              </a:ext>
            </a:extLst>
          </p:cNvPr>
          <p:cNvSpPr txBox="1"/>
          <p:nvPr/>
        </p:nvSpPr>
        <p:spPr>
          <a:xfrm>
            <a:off x="2827683" y="129769"/>
            <a:ext cx="6231834" cy="461665"/>
          </a:xfrm>
          <a:prstGeom prst="rect">
            <a:avLst/>
          </a:prstGeom>
          <a:noFill/>
        </p:spPr>
        <p:txBody>
          <a:bodyPr wrap="square">
            <a:spAutoFit/>
          </a:bodyPr>
          <a:lstStyle/>
          <a:p>
            <a:r>
              <a:rPr lang="en-US" sz="2400" dirty="0"/>
              <a:t>Dashboard page</a:t>
            </a:r>
          </a:p>
        </p:txBody>
      </p:sp>
    </p:spTree>
    <p:extLst>
      <p:ext uri="{BB962C8B-B14F-4D97-AF65-F5344CB8AC3E}">
        <p14:creationId xmlns:p14="http://schemas.microsoft.com/office/powerpoint/2010/main" val="1094399016"/>
      </p:ext>
    </p:extLst>
  </p:cSld>
  <p:clrMapOvr>
    <a:masterClrMapping/>
  </p:clrMapOvr>
</p:sld>
</file>

<file path=ppt/theme/theme1.xml><?xml version="1.0" encoding="utf-8"?>
<a:theme xmlns:a="http://schemas.openxmlformats.org/drawingml/2006/main" name="Custom">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80AA9D2D-EE59-4148-A11E-A51EEE828B28}" vid="{AEAFD717-D3C8-4034-8F7E-D5220B0CCEB8}"/>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F4F4D41-822D-40F2-A7AC-E4E6CB36CA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9DAD249-BF80-48EF-9AFB-36A11BCDC2CE}">
  <ds:schemaRefs>
    <ds:schemaRef ds:uri="http://schemas.microsoft.com/sharepoint/v3/contenttype/forms"/>
  </ds:schemaRefs>
</ds:datastoreItem>
</file>

<file path=customXml/itemProps3.xml><?xml version="1.0" encoding="utf-8"?>
<ds:datastoreItem xmlns:ds="http://schemas.openxmlformats.org/officeDocument/2006/customXml" ds:itemID="{C5A59D56-2157-4202-9D02-F44E447A24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{1CF23A91-03FB-4E85-A476-273990FEA01D}tf56160789_win32</Template>
  <TotalTime>77</TotalTime>
  <Words>670</Words>
  <Application>Microsoft Office PowerPoint</Application>
  <PresentationFormat>Widescreen</PresentationFormat>
  <Paragraphs>50</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Bookman Old Style</vt:lpstr>
      <vt:lpstr>Calibri</vt:lpstr>
      <vt:lpstr>Franklin Gothic Book</vt:lpstr>
      <vt:lpstr>Custom</vt:lpstr>
      <vt:lpstr>GROP MRMBERS</vt:lpstr>
      <vt:lpstr>RWANDA HORIZON TOURS</vt:lpstr>
      <vt:lpstr>users:</vt:lpstr>
      <vt:lpstr>PROBLEMS AND SOLUTIONS</vt:lpstr>
      <vt:lpstr>CONT…</vt:lpstr>
      <vt:lpstr>CONT…</vt:lpstr>
      <vt:lpstr>HOW IT WILL WORK</vt:lpstr>
      <vt:lpstr>PowerPoint Presentation</vt:lpstr>
      <vt:lpstr>PowerPoint Presentation</vt:lpstr>
      <vt:lpstr>CONCLUSION</vt:lpstr>
      <vt:lpstr>FOR YOUR KIND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USER</dc:creator>
  <cp:lastModifiedBy>USER</cp:lastModifiedBy>
  <cp:revision>5</cp:revision>
  <dcterms:created xsi:type="dcterms:W3CDTF">2024-12-11T11:37:12Z</dcterms:created>
  <dcterms:modified xsi:type="dcterms:W3CDTF">2024-12-11T12:55:07Z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