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3" r:id="rId3"/>
    <p:sldId id="284" r:id="rId4"/>
    <p:sldId id="300" r:id="rId5"/>
    <p:sldId id="285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0" r:id="rId14"/>
    <p:sldId id="288" r:id="rId15"/>
    <p:sldId id="289" r:id="rId16"/>
    <p:sldId id="280" r:id="rId17"/>
    <p:sldId id="258" r:id="rId18"/>
    <p:sldId id="259" r:id="rId19"/>
    <p:sldId id="291" r:id="rId20"/>
    <p:sldId id="267" r:id="rId21"/>
    <p:sldId id="296" r:id="rId22"/>
    <p:sldId id="260" r:id="rId23"/>
    <p:sldId id="261" r:id="rId24"/>
    <p:sldId id="294" r:id="rId25"/>
    <p:sldId id="293" r:id="rId26"/>
    <p:sldId id="295" r:id="rId27"/>
    <p:sldId id="263" r:id="rId28"/>
    <p:sldId id="264" r:id="rId29"/>
    <p:sldId id="265" r:id="rId30"/>
    <p:sldId id="266" r:id="rId31"/>
    <p:sldId id="282" r:id="rId32"/>
    <p:sldId id="268" r:id="rId33"/>
    <p:sldId id="297" r:id="rId34"/>
    <p:sldId id="298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7493B-19A7-45CF-B967-5AC3A8981DC5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754F7-341F-49FA-A727-A669318206E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BD4C9-4211-448B-AE6B-2E5E3EF6769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110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E207BE-DB95-4963-A026-57FEE80C8F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505745-B47A-4454-A09C-5B3310FF980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-23739"/>
            <a:ext cx="89297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Function definition-Here are all the parts of a function: </a:t>
            </a:r>
          </a:p>
          <a:p>
            <a:endParaRPr lang="en-IN" b="1" dirty="0" smtClean="0"/>
          </a:p>
          <a:p>
            <a:r>
              <a:rPr lang="en-IN" b="1" dirty="0" smtClean="0"/>
              <a:t>Return Type: </a:t>
            </a:r>
            <a:r>
              <a:rPr lang="en-IN" dirty="0" smtClean="0"/>
              <a:t>A function may return a value. The </a:t>
            </a:r>
            <a:r>
              <a:rPr lang="en-IN" dirty="0" err="1" smtClean="0"/>
              <a:t>return_type</a:t>
            </a:r>
            <a:r>
              <a:rPr lang="en-IN" dirty="0" smtClean="0"/>
              <a:t> is the data type of the value the function returns. Some functions perform the desired operations without returning a value. In this case, the </a:t>
            </a:r>
            <a:r>
              <a:rPr lang="en-IN" dirty="0" err="1" smtClean="0"/>
              <a:t>return_type</a:t>
            </a:r>
            <a:r>
              <a:rPr lang="en-IN" dirty="0" smtClean="0"/>
              <a:t> is the keyword void. </a:t>
            </a:r>
          </a:p>
          <a:p>
            <a:endParaRPr lang="en-IN" dirty="0" smtClean="0"/>
          </a:p>
          <a:p>
            <a:r>
              <a:rPr lang="en-IN" b="1" dirty="0" smtClean="0"/>
              <a:t>Function Name: </a:t>
            </a:r>
            <a:r>
              <a:rPr lang="en-IN" dirty="0" smtClean="0"/>
              <a:t>This is the actual name of the function. The function name and the parameter list together constitute the function signature. </a:t>
            </a:r>
          </a:p>
          <a:p>
            <a:endParaRPr lang="en-IN" dirty="0" smtClean="0"/>
          </a:p>
          <a:p>
            <a:r>
              <a:rPr lang="en-IN" b="1" dirty="0" smtClean="0"/>
              <a:t>Parameters: </a:t>
            </a:r>
            <a:r>
              <a:rPr lang="en-IN" dirty="0" smtClean="0"/>
              <a:t>A parameter is like a placeholder. When a function is invoked, you pass a value to the parameter. The parameter list refers to the type, order, and number of the parameters of a function. Parameters are optional; that is, a function may contain no parameters. They constitute the basic inputs for the function and get values or initialized by argument when the function is called. </a:t>
            </a:r>
          </a:p>
          <a:p>
            <a:endParaRPr lang="en-IN" dirty="0" smtClean="0"/>
          </a:p>
          <a:p>
            <a:r>
              <a:rPr lang="en-IN" b="1" dirty="0" smtClean="0"/>
              <a:t>Function Body: </a:t>
            </a:r>
            <a:r>
              <a:rPr lang="en-IN" dirty="0" smtClean="0"/>
              <a:t>The function body contains a collection of statements that define what the function does.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72"/>
            <a:ext cx="8258204" cy="2857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Example function definition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571486"/>
            <a:ext cx="9286940" cy="44291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700" dirty="0" smtClean="0"/>
              <a:t> </a:t>
            </a:r>
            <a:r>
              <a:rPr lang="en-IN" sz="2400" dirty="0" smtClean="0"/>
              <a:t>Function returning the max between two numbers </a:t>
            </a:r>
          </a:p>
          <a:p>
            <a:pPr lvl="2"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max(</a:t>
            </a:r>
            <a:r>
              <a:rPr lang="en-IN" sz="2200" dirty="0" err="1" smtClean="0"/>
              <a:t>int</a:t>
            </a:r>
            <a:r>
              <a:rPr lang="en-IN" sz="2200" dirty="0" smtClean="0"/>
              <a:t> num1, </a:t>
            </a:r>
            <a:r>
              <a:rPr lang="en-IN" sz="2200" dirty="0" err="1" smtClean="0"/>
              <a:t>int</a:t>
            </a:r>
            <a:r>
              <a:rPr lang="en-IN" sz="2200" dirty="0" smtClean="0"/>
              <a:t> num2)   </a:t>
            </a:r>
            <a:r>
              <a:rPr lang="en-IN" sz="2200" b="1" i="1" dirty="0" smtClean="0">
                <a:solidFill>
                  <a:schemeClr val="accent5">
                    <a:lumMod val="75000"/>
                  </a:schemeClr>
                </a:solidFill>
              </a:rPr>
              <a:t>//</a:t>
            </a:r>
            <a:r>
              <a:rPr lang="en-IN" sz="1800" b="1" i="1" dirty="0" smtClean="0">
                <a:solidFill>
                  <a:schemeClr val="accent5">
                    <a:lumMod val="75000"/>
                  </a:schemeClr>
                </a:solidFill>
              </a:rPr>
              <a:t>return type, function name &amp; parameters</a:t>
            </a:r>
          </a:p>
          <a:p>
            <a:pPr lvl="2">
              <a:buNone/>
            </a:pPr>
            <a:r>
              <a:rPr lang="en-IN" sz="2200" dirty="0" smtClean="0"/>
              <a:t>{ </a:t>
            </a:r>
          </a:p>
          <a:p>
            <a:pPr lvl="2">
              <a:buNone/>
            </a:pPr>
            <a:r>
              <a:rPr lang="en-IN" sz="2200" dirty="0" smtClean="0"/>
              <a:t>// local variable declaration </a:t>
            </a:r>
          </a:p>
          <a:p>
            <a:pPr lvl="2"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result; </a:t>
            </a:r>
          </a:p>
          <a:p>
            <a:pPr lvl="2">
              <a:buNone/>
            </a:pPr>
            <a:r>
              <a:rPr lang="en-IN" sz="2200" dirty="0" smtClean="0"/>
              <a:t>if (num1 &gt; num2) </a:t>
            </a:r>
          </a:p>
          <a:p>
            <a:pPr lvl="2">
              <a:buNone/>
            </a:pPr>
            <a:r>
              <a:rPr lang="en-IN" sz="2200" dirty="0" smtClean="0"/>
              <a:t>result = num1; 			        </a:t>
            </a:r>
            <a:r>
              <a:rPr lang="en-IN" sz="1800" b="1" i="1" dirty="0" smtClean="0">
                <a:solidFill>
                  <a:schemeClr val="accent5">
                    <a:lumMod val="75000"/>
                  </a:schemeClr>
                </a:solidFill>
              </a:rPr>
              <a:t>function body</a:t>
            </a:r>
          </a:p>
          <a:p>
            <a:pPr lvl="2">
              <a:buNone/>
            </a:pPr>
            <a:r>
              <a:rPr lang="en-IN" sz="2200" dirty="0" smtClean="0"/>
              <a:t>else </a:t>
            </a:r>
          </a:p>
          <a:p>
            <a:pPr lvl="2">
              <a:buNone/>
            </a:pPr>
            <a:r>
              <a:rPr lang="en-IN" sz="2200" dirty="0" smtClean="0"/>
              <a:t>result = num2; </a:t>
            </a:r>
          </a:p>
          <a:p>
            <a:pPr lvl="2">
              <a:buNone/>
            </a:pPr>
            <a:r>
              <a:rPr lang="en-IN" sz="2200" dirty="0" smtClean="0"/>
              <a:t>return result; </a:t>
            </a:r>
          </a:p>
          <a:p>
            <a:pPr lvl="2">
              <a:buNone/>
            </a:pPr>
            <a:r>
              <a:rPr lang="en-IN" sz="2200" dirty="0" smtClean="0"/>
              <a:t>} </a:t>
            </a:r>
            <a:endParaRPr lang="en-IN" sz="2200" dirty="0"/>
          </a:p>
        </p:txBody>
      </p:sp>
      <p:sp>
        <p:nvSpPr>
          <p:cNvPr id="5" name="Right Brace 4"/>
          <p:cNvSpPr/>
          <p:nvPr/>
        </p:nvSpPr>
        <p:spPr>
          <a:xfrm>
            <a:off x="4643438" y="1785932"/>
            <a:ext cx="571504" cy="285752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 smtClean="0"/>
              <a:t>Call of a function 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54903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While creating a C++ function, you give a definition of what the function has to do. To use a function, you will have to call or invoke that function. </a:t>
            </a:r>
          </a:p>
          <a:p>
            <a:r>
              <a:rPr lang="en-IN" dirty="0" smtClean="0"/>
              <a:t>When a program calls a function, program control is transferred to the called function. A called function performs defined task and when its return statement is executed or when its function-ending closing brace is reached, it returns program control back to the main program. </a:t>
            </a:r>
          </a:p>
          <a:p>
            <a:r>
              <a:rPr lang="en-IN" dirty="0" smtClean="0"/>
              <a:t>To call a function you simply need to pass the required </a:t>
            </a:r>
            <a:r>
              <a:rPr lang="en-IN" b="1" i="1" dirty="0" smtClean="0"/>
              <a:t>parameters</a:t>
            </a:r>
            <a:r>
              <a:rPr lang="en-IN" dirty="0" smtClean="0"/>
              <a:t> along with </a:t>
            </a:r>
            <a:r>
              <a:rPr lang="en-IN" b="1" i="1" dirty="0" smtClean="0"/>
              <a:t>function name </a:t>
            </a:r>
            <a:r>
              <a:rPr lang="en-IN" dirty="0" smtClean="0"/>
              <a:t>and if function returns a value then you can </a:t>
            </a:r>
            <a:r>
              <a:rPr lang="en-IN" b="1" i="1" dirty="0" smtClean="0"/>
              <a:t>store returned value</a:t>
            </a:r>
            <a:r>
              <a:rPr lang="en-IN" dirty="0" smtClean="0"/>
              <a:t>. </a:t>
            </a:r>
          </a:p>
          <a:p>
            <a:pPr>
              <a:buNone/>
            </a:pPr>
            <a:r>
              <a:rPr lang="en-US" b="1" dirty="0" smtClean="0"/>
              <a:t>Format:</a:t>
            </a:r>
          </a:p>
          <a:p>
            <a:pPr lvl="1"/>
            <a:r>
              <a:rPr lang="en-US" dirty="0" err="1" smtClean="0"/>
              <a:t>Storing_variable</a:t>
            </a:r>
            <a:r>
              <a:rPr lang="en-US" dirty="0" smtClean="0"/>
              <a:t>=</a:t>
            </a:r>
            <a:r>
              <a:rPr lang="en-US" dirty="0" err="1" smtClean="0"/>
              <a:t>function_Name</a:t>
            </a:r>
            <a:r>
              <a:rPr lang="en-US" dirty="0" smtClean="0"/>
              <a:t>(parameter s);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7188" t="14000" r="18750" b="40667"/>
          <a:stretch>
            <a:fillRect/>
          </a:stretch>
        </p:blipFill>
        <p:spPr bwMode="auto">
          <a:xfrm>
            <a:off x="304800" y="171450"/>
            <a:ext cx="84582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543050" y="103585"/>
            <a:ext cx="5829300" cy="685800"/>
          </a:xfrm>
        </p:spPr>
        <p:txBody>
          <a:bodyPr/>
          <a:lstStyle/>
          <a:p>
            <a:pPr eaLnBrk="1" hangingPunct="1"/>
            <a:r>
              <a:rPr lang="en-US" sz="1800" dirty="0" err="1"/>
              <a:t>Hierachiacal</a:t>
            </a:r>
            <a:r>
              <a:rPr lang="en-US" sz="1800" dirty="0"/>
              <a:t> boss function/worker function relationship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3935017" y="987028"/>
            <a:ext cx="463910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/>
              <a:t>Main</a:t>
            </a: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2832497" y="1828801"/>
            <a:ext cx="674415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/>
              <a:t>Worker1</a:t>
            </a:r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3918347" y="1828801"/>
            <a:ext cx="674415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/>
              <a:t>Worker2</a:t>
            </a:r>
          </a:p>
        </p:txBody>
      </p:sp>
      <p:sp>
        <p:nvSpPr>
          <p:cNvPr id="8198" name="Rectangle 10"/>
          <p:cNvSpPr>
            <a:spLocks noChangeArrowheads="1"/>
          </p:cNvSpPr>
          <p:nvPr/>
        </p:nvSpPr>
        <p:spPr bwMode="auto">
          <a:xfrm>
            <a:off x="4889897" y="1828801"/>
            <a:ext cx="674415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/>
              <a:t>Worker3</a:t>
            </a:r>
          </a:p>
        </p:txBody>
      </p:sp>
      <p:sp>
        <p:nvSpPr>
          <p:cNvPr id="8199" name="Rectangle 11"/>
          <p:cNvSpPr>
            <a:spLocks noChangeArrowheads="1"/>
          </p:cNvSpPr>
          <p:nvPr/>
        </p:nvSpPr>
        <p:spPr bwMode="auto">
          <a:xfrm>
            <a:off x="2032397" y="2971801"/>
            <a:ext cx="674415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/>
              <a:t>Worker4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3461147" y="3028951"/>
            <a:ext cx="674415" cy="253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/>
              <a:t>Worker5</a:t>
            </a:r>
          </a:p>
        </p:txBody>
      </p:sp>
      <p:sp>
        <p:nvSpPr>
          <p:cNvPr id="8201" name="Line 13"/>
          <p:cNvSpPr>
            <a:spLocks noChangeShapeType="1"/>
          </p:cNvSpPr>
          <p:nvPr/>
        </p:nvSpPr>
        <p:spPr bwMode="auto">
          <a:xfrm flipH="1">
            <a:off x="2286000" y="2057400"/>
            <a:ext cx="571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 anchor="ctr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202" name="Line 14"/>
          <p:cNvSpPr>
            <a:spLocks noChangeShapeType="1"/>
          </p:cNvSpPr>
          <p:nvPr/>
        </p:nvSpPr>
        <p:spPr bwMode="auto">
          <a:xfrm>
            <a:off x="3314700" y="2008585"/>
            <a:ext cx="40005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 anchor="ctr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203" name="Line 15"/>
          <p:cNvSpPr>
            <a:spLocks noChangeShapeType="1"/>
          </p:cNvSpPr>
          <p:nvPr/>
        </p:nvSpPr>
        <p:spPr bwMode="auto">
          <a:xfrm>
            <a:off x="4057650" y="1183482"/>
            <a:ext cx="171450" cy="645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 anchor="ctr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204" name="Line 16"/>
          <p:cNvSpPr>
            <a:spLocks noChangeShapeType="1"/>
          </p:cNvSpPr>
          <p:nvPr/>
        </p:nvSpPr>
        <p:spPr bwMode="auto">
          <a:xfrm>
            <a:off x="4286250" y="1200150"/>
            <a:ext cx="7429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 anchor="ctr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 flipH="1">
            <a:off x="3257550" y="1200150"/>
            <a:ext cx="68580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8580" tIns="34290" rIns="68580" bIns="34290" anchor="ctr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9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E5AB-6278-40FE-A257-F14EEB15DB19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48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450" y="0"/>
            <a:ext cx="593109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06" y="214296"/>
            <a:ext cx="88582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Example function declaration, function definition and call of a function</a:t>
            </a:r>
            <a:endParaRPr lang="en-IN" sz="2000" b="1" dirty="0" smtClean="0"/>
          </a:p>
          <a:p>
            <a:r>
              <a:rPr lang="en-IN" sz="2000" dirty="0" smtClean="0"/>
              <a:t>#include &lt;</a:t>
            </a:r>
            <a:r>
              <a:rPr lang="en-IN" sz="2000" dirty="0" err="1" smtClean="0"/>
              <a:t>iostream</a:t>
            </a:r>
            <a:r>
              <a:rPr lang="en-IN" sz="2000" dirty="0" smtClean="0"/>
              <a:t>&gt; </a:t>
            </a:r>
          </a:p>
          <a:p>
            <a:r>
              <a:rPr lang="en-IN" sz="2000" dirty="0" smtClean="0"/>
              <a:t>using namespace std; </a:t>
            </a:r>
          </a:p>
          <a:p>
            <a:r>
              <a:rPr lang="en-IN" sz="2000" dirty="0" smtClean="0"/>
              <a:t>// function declaration 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max(</a:t>
            </a:r>
            <a:r>
              <a:rPr lang="en-IN" sz="2000" dirty="0" err="1" smtClean="0"/>
              <a:t>int</a:t>
            </a:r>
            <a:r>
              <a:rPr lang="en-IN" sz="2000" dirty="0" smtClean="0"/>
              <a:t> num1, </a:t>
            </a:r>
            <a:r>
              <a:rPr lang="en-IN" sz="2000" dirty="0" err="1" smtClean="0"/>
              <a:t>int</a:t>
            </a:r>
            <a:r>
              <a:rPr lang="en-IN" sz="2000" dirty="0" smtClean="0"/>
              <a:t> num2);</a:t>
            </a:r>
          </a:p>
          <a:p>
            <a:r>
              <a:rPr lang="en-IN" sz="2000" dirty="0" smtClean="0"/>
              <a:t> </a:t>
            </a:r>
            <a:r>
              <a:rPr lang="en-IN" sz="2000" dirty="0" err="1" smtClean="0"/>
              <a:t>int</a:t>
            </a:r>
            <a:r>
              <a:rPr lang="en-IN" sz="2000" dirty="0" smtClean="0"/>
              <a:t> main () </a:t>
            </a:r>
          </a:p>
          <a:p>
            <a:r>
              <a:rPr lang="en-IN" sz="2000" dirty="0" smtClean="0"/>
              <a:t>{ </a:t>
            </a:r>
          </a:p>
          <a:p>
            <a:r>
              <a:rPr lang="en-IN" sz="2000" dirty="0" smtClean="0"/>
              <a:t>// local variable declaration: 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a = 100; 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b = 200; 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ret; </a:t>
            </a:r>
          </a:p>
          <a:p>
            <a:r>
              <a:rPr lang="en-IN" sz="2000" dirty="0" smtClean="0"/>
              <a:t>// calling a function to get max value. </a:t>
            </a:r>
          </a:p>
          <a:p>
            <a:r>
              <a:rPr lang="en-IN" sz="2000" dirty="0" smtClean="0"/>
              <a:t>ret = max(a, b); </a:t>
            </a:r>
          </a:p>
          <a:p>
            <a:r>
              <a:rPr lang="en-IN" sz="2000" dirty="0" err="1" smtClean="0"/>
              <a:t>cout</a:t>
            </a:r>
            <a:r>
              <a:rPr lang="en-IN" sz="2000" dirty="0" smtClean="0"/>
              <a:t> &lt;&lt; "Max value is : " &lt;&lt; ret &lt;&lt; </a:t>
            </a:r>
            <a:r>
              <a:rPr lang="en-IN" sz="2000" dirty="0" err="1" smtClean="0"/>
              <a:t>endl</a:t>
            </a:r>
            <a:r>
              <a:rPr lang="en-IN" sz="2000" dirty="0" smtClean="0"/>
              <a:t>; </a:t>
            </a:r>
          </a:p>
          <a:p>
            <a:r>
              <a:rPr lang="en-IN" sz="2000" dirty="0" smtClean="0"/>
              <a:t>return 0; </a:t>
            </a:r>
          </a:p>
          <a:p>
            <a:r>
              <a:rPr lang="en-IN" sz="2000" dirty="0" smtClean="0"/>
              <a:t>}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4714908" y="135730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/* function returning the max between two numbers */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max(</a:t>
            </a:r>
            <a:r>
              <a:rPr lang="en-IN" dirty="0" err="1" smtClean="0"/>
              <a:t>int</a:t>
            </a:r>
            <a:r>
              <a:rPr lang="en-IN" dirty="0" smtClean="0"/>
              <a:t> num1, </a:t>
            </a:r>
            <a:r>
              <a:rPr lang="en-IN" dirty="0" err="1" smtClean="0"/>
              <a:t>int</a:t>
            </a:r>
            <a:r>
              <a:rPr lang="en-IN" dirty="0" smtClean="0"/>
              <a:t> num2) </a:t>
            </a:r>
          </a:p>
          <a:p>
            <a:r>
              <a:rPr lang="en-IN" dirty="0" smtClean="0"/>
              <a:t>{ </a:t>
            </a:r>
          </a:p>
          <a:p>
            <a:r>
              <a:rPr lang="en-IN" dirty="0" smtClean="0"/>
              <a:t>// local variable declaration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result; </a:t>
            </a:r>
          </a:p>
          <a:p>
            <a:r>
              <a:rPr lang="en-IN" dirty="0" smtClean="0"/>
              <a:t>if (num1 &gt; num2) </a:t>
            </a:r>
          </a:p>
          <a:p>
            <a:r>
              <a:rPr lang="en-IN" dirty="0" smtClean="0"/>
              <a:t>result = num1; </a:t>
            </a:r>
          </a:p>
          <a:p>
            <a:r>
              <a:rPr lang="en-IN" dirty="0" smtClean="0"/>
              <a:t>else </a:t>
            </a:r>
          </a:p>
          <a:p>
            <a:r>
              <a:rPr lang="en-IN" dirty="0" smtClean="0"/>
              <a:t>result = num2; </a:t>
            </a:r>
          </a:p>
          <a:p>
            <a:r>
              <a:rPr lang="en-IN" dirty="0" smtClean="0"/>
              <a:t>return result; </a:t>
            </a:r>
          </a:p>
          <a:p>
            <a:r>
              <a:rPr lang="en-IN" dirty="0" smtClean="0"/>
              <a:t>}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393935" y="2963865"/>
            <a:ext cx="4499800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PARAMETERS, ARGUMENTS AND SCOPE OF VARIABLES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/>
              <a:t>Parameters </a:t>
            </a:r>
            <a:endParaRPr lang="en-IN" dirty="0" smtClean="0"/>
          </a:p>
          <a:p>
            <a:r>
              <a:rPr lang="en-IN" dirty="0" smtClean="0"/>
              <a:t>Parameters constitute variables keeping values that are used as basic inputs for the function. </a:t>
            </a:r>
          </a:p>
          <a:p>
            <a:r>
              <a:rPr lang="en-IN" b="1" i="1" dirty="0" smtClean="0">
                <a:solidFill>
                  <a:srgbClr val="FF0000"/>
                </a:solidFill>
              </a:rPr>
              <a:t>Parameters are associated with function declaration and definition. </a:t>
            </a:r>
            <a:r>
              <a:rPr lang="en-IN" dirty="0" smtClean="0"/>
              <a:t>They are one of the ways of coupling the calling with the called function, where the calling function provides the required input to the called function. </a:t>
            </a:r>
          </a:p>
          <a:p>
            <a:r>
              <a:rPr lang="en-IN" dirty="0" smtClean="0"/>
              <a:t>A parameter can be a classic variable, a pointer, an address of a variable, an array or a structure.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600" b="1" dirty="0" smtClean="0"/>
              <a:t>PARAMETERS, ARGUMENTS AND SCOPE OF VARIABLES </a:t>
            </a:r>
            <a:r>
              <a:rPr lang="en-IN" sz="1600" b="1" dirty="0" err="1" smtClean="0"/>
              <a:t>cont..’d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Arguments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b="1" dirty="0" smtClean="0"/>
              <a:t>argument </a:t>
            </a:r>
            <a:r>
              <a:rPr lang="en-IN" dirty="0" smtClean="0"/>
              <a:t>is the value that is passed to the function in place of a parameter. </a:t>
            </a:r>
          </a:p>
          <a:p>
            <a:r>
              <a:rPr lang="en-IN" dirty="0" smtClean="0"/>
              <a:t>When a function is called, all of the parameters of the function are created as variables, and the value of the arguments are copied into the parameters.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6450" y="0"/>
            <a:ext cx="593109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Divide and conquer </a:t>
            </a:r>
          </a:p>
          <a:p>
            <a:pPr lvl="1" eaLnBrk="1" hangingPunct="1"/>
            <a:r>
              <a:rPr lang="en-US" dirty="0" smtClean="0"/>
              <a:t>Large program are developed and maintained from smaller pieces known as modules which are more manageable. This technique of program development is known as divide and conquer.</a:t>
            </a:r>
          </a:p>
          <a:p>
            <a:pPr lvl="1" eaLnBrk="1" hangingPunct="1"/>
            <a:r>
              <a:rPr lang="en-US" dirty="0" smtClean="0"/>
              <a:t>Modules in C++ are called functions</a:t>
            </a:r>
          </a:p>
          <a:p>
            <a:pPr eaLnBrk="1" hangingPunct="1"/>
            <a:r>
              <a:rPr lang="en-US" b="1" dirty="0" smtClean="0"/>
              <a:t>What is a Functions then?</a:t>
            </a:r>
          </a:p>
          <a:p>
            <a:pPr lvl="1" eaLnBrk="1" hangingPunct="1"/>
            <a:r>
              <a:rPr lang="en-US" dirty="0" smtClean="0"/>
              <a:t>A </a:t>
            </a:r>
            <a:r>
              <a:rPr lang="en-US" i="1" dirty="0" smtClean="0"/>
              <a:t>function</a:t>
            </a:r>
            <a:r>
              <a:rPr lang="en-US" dirty="0" smtClean="0"/>
              <a:t> is a named, independent section of C++ code that performs a specific task and optionally returns a value to the calling program.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F77-3E37-4BCA-983E-A21121178344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142858"/>
            <a:ext cx="73581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// Example - function using two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parameters by value</a:t>
            </a:r>
            <a:endParaRPr lang="en-US" sz="2000" dirty="0" smtClean="0"/>
          </a:p>
          <a:p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endParaRPr lang="en-IN" sz="2000" dirty="0" smtClean="0"/>
          </a:p>
          <a:p>
            <a:r>
              <a:rPr lang="en-IN" sz="2000" dirty="0" smtClean="0"/>
              <a:t>void </a:t>
            </a:r>
            <a:r>
              <a:rPr lang="en-IN" sz="2000" dirty="0" err="1" smtClean="0"/>
              <a:t>printTime</a:t>
            </a:r>
            <a:r>
              <a:rPr lang="en-IN" sz="2000" dirty="0" smtClean="0"/>
              <a:t> (</a:t>
            </a:r>
            <a:r>
              <a:rPr lang="en-IN" sz="2000" dirty="0" err="1" smtClean="0"/>
              <a:t>int</a:t>
            </a:r>
            <a:r>
              <a:rPr lang="en-IN" sz="2000" dirty="0" smtClean="0"/>
              <a:t> hour, </a:t>
            </a:r>
            <a:r>
              <a:rPr lang="en-IN" sz="2000" dirty="0" err="1" smtClean="0"/>
              <a:t>int</a:t>
            </a:r>
            <a:r>
              <a:rPr lang="en-IN" sz="2000" dirty="0" smtClean="0"/>
              <a:t> minute)    //parameters</a:t>
            </a:r>
          </a:p>
          <a:p>
            <a:r>
              <a:rPr lang="en-IN" sz="2000" dirty="0" smtClean="0"/>
              <a:t> {</a:t>
            </a:r>
          </a:p>
          <a:p>
            <a:r>
              <a:rPr lang="en-IN" sz="2000" dirty="0" err="1" smtClean="0"/>
              <a:t>cout</a:t>
            </a:r>
            <a:r>
              <a:rPr lang="en-IN" sz="2000" dirty="0" smtClean="0"/>
              <a:t> &lt;&lt; hour;</a:t>
            </a:r>
          </a:p>
          <a:p>
            <a:r>
              <a:rPr lang="en-IN" sz="2000" dirty="0" err="1" smtClean="0"/>
              <a:t>cout</a:t>
            </a:r>
            <a:r>
              <a:rPr lang="en-IN" sz="2000" dirty="0" smtClean="0"/>
              <a:t> &lt;&lt; ":";</a:t>
            </a:r>
          </a:p>
          <a:p>
            <a:r>
              <a:rPr lang="en-IN" sz="2000" dirty="0" err="1" smtClean="0"/>
              <a:t>cout</a:t>
            </a:r>
            <a:r>
              <a:rPr lang="en-IN" sz="2000" dirty="0" smtClean="0"/>
              <a:t> &lt;&lt; minute;</a:t>
            </a:r>
          </a:p>
          <a:p>
            <a:r>
              <a:rPr lang="en-IN" sz="2000" dirty="0" smtClean="0"/>
              <a:t>}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main void(){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hour = 11;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minute = 59;</a:t>
            </a:r>
          </a:p>
          <a:p>
            <a:r>
              <a:rPr lang="en-IN" sz="2000" dirty="0" err="1" smtClean="0"/>
              <a:t>printTime</a:t>
            </a:r>
            <a:r>
              <a:rPr lang="en-IN" sz="2000" dirty="0" smtClean="0"/>
              <a:t>( hour, minute );       //arguments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which incorporates a function using parameter passing and performs the addition, of three numbers. The main section of the program is to print the result.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using the user defined functions concept to receive the marks of a student from the main function and returns the grade of the marks. The main section of the program should print </a:t>
            </a:r>
            <a:r>
              <a:rPr lang="en-US" smtClean="0"/>
              <a:t>the grade.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using the user defined functions concept to accept the marks of a student and print the grade.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600" b="1" dirty="0" smtClean="0"/>
              <a:t>PARAMETERS, ARGUMENTS AND SCOPE OF VARIABLES </a:t>
            </a:r>
            <a:r>
              <a:rPr lang="en-IN" sz="1600" b="1" dirty="0" err="1" smtClean="0"/>
              <a:t>cont..’d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2 primary methods of passing arguments to functions: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IN" sz="2400" dirty="0" smtClean="0"/>
              <a:t>pass by value, </a:t>
            </a:r>
          </a:p>
          <a:p>
            <a:pPr marL="1154430" lvl="2" indent="-514350">
              <a:buFont typeface="+mj-lt"/>
              <a:buAutoNum type="arabicPeriod"/>
            </a:pPr>
            <a:r>
              <a:rPr lang="en-IN" sz="2400" dirty="0" smtClean="0"/>
              <a:t>pass by reference,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6381" y="-27128"/>
            <a:ext cx="8822928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Pass by Value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By default, arguments in C++ are passed by value.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When arguments are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passed by 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a copy of the argument is passed to the function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(to the called function parameters).</a:t>
            </a:r>
            <a:r>
              <a:rPr lang="en-IN" dirty="0" smtClean="0"/>
              <a:t> The changes made to the parameter do not affect the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smtClean="0"/>
              <a:t>arguments. Pass by value mechanism provides security to the calling program.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#include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iostream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#include&lt;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conio.h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using namespace std;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void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&lt;&lt; "y = " &lt;&lt; y &lt;&lt;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main()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(5);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// first call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x = 6;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(x);          // second call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foo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(x+1);     // third call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getch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return 0;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072362" y="3786196"/>
            <a:ext cx="1928794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Output </a:t>
            </a:r>
          </a:p>
          <a:p>
            <a:pPr>
              <a:buNone/>
            </a:pPr>
            <a:r>
              <a:rPr lang="en-US" dirty="0" smtClean="0"/>
              <a:t>Y=5</a:t>
            </a:r>
          </a:p>
          <a:p>
            <a:pPr>
              <a:buNone/>
            </a:pPr>
            <a:r>
              <a:rPr lang="en-US" dirty="0" smtClean="0"/>
              <a:t>Y=6</a:t>
            </a:r>
          </a:p>
          <a:p>
            <a:pPr>
              <a:buNone/>
            </a:pPr>
            <a:r>
              <a:rPr lang="en-US" dirty="0" smtClean="0"/>
              <a:t>Y=7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0"/>
            <a:ext cx="639418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#include&lt;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iostream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using namespace std;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add(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n);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main()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number,result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number=5;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&lt;&lt; " The initial value of number : " &lt;&lt; number &lt;&lt;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endl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result=add(number);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&lt;&lt; " The final value of number : " &lt;&lt; number &lt;&lt;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endl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&lt;&lt; " The result is : " &lt;&lt; result &lt;&lt;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endl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return(0);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add(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number)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number=number+100;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return(number);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://cpp-tutorial.cpp4u.com/images/image004_001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3357568"/>
            <a:ext cx="4786346" cy="171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 smtClean="0"/>
              <a:t>Pass by reference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Pass by reference is the second way of passing parameters to the function. </a:t>
            </a:r>
          </a:p>
          <a:p>
            <a:r>
              <a:rPr lang="en-IN" dirty="0" smtClean="0"/>
              <a:t>The address of the argument is copied into the parameter. </a:t>
            </a:r>
          </a:p>
          <a:p>
            <a:r>
              <a:rPr lang="en-IN" dirty="0" smtClean="0"/>
              <a:t>The changes made to the parameter affect the arguments.  </a:t>
            </a:r>
          </a:p>
          <a:p>
            <a:r>
              <a:rPr lang="en-IN" dirty="0" smtClean="0"/>
              <a:t>The address of the argument is passed to the function and function modifies the values of the arguments in the calling function. </a:t>
            </a:r>
          </a:p>
          <a:p>
            <a:r>
              <a:rPr lang="en-IN" dirty="0" smtClean="0"/>
              <a:t>Following is a program which illustrates the working of pass by reference mechanism.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-142894"/>
            <a:ext cx="929536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#include&lt;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iostream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using namespace std;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adding(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*p)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*p=(*p)+100;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return(*p);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main ()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{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number;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result;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number=5;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&lt;&lt; "The value of the variable number before calling the function : " &lt;&lt; number &lt;&lt;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endl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result=adding(&amp;number);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&lt;&lt; "The value of the variable number after the function is returned : " &lt;&lt; number &lt;&lt;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endl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&lt;&lt; "The value of result : " &lt;&lt; result &lt;&lt;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endl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return(0);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http://cpp-tutorial.cpp4u.com/images/image006_001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6194" y="1000114"/>
            <a:ext cx="5486400" cy="1571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address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1600" b="1" dirty="0" smtClean="0"/>
              <a:t>PARAMETERS, ARGUMENTS AND SCOPE OF VARIABLES </a:t>
            </a:r>
            <a:r>
              <a:rPr lang="en-IN" sz="1600" b="1" dirty="0" err="1" smtClean="0"/>
              <a:t>cont..’d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b="1" dirty="0" smtClean="0"/>
              <a:t>Scope of variables </a:t>
            </a:r>
          </a:p>
          <a:p>
            <a:r>
              <a:rPr lang="en-IN" dirty="0" smtClean="0"/>
              <a:t>A scope is a region of the program and broadly speaking there are three places where variables can be declared: </a:t>
            </a:r>
          </a:p>
          <a:p>
            <a:pPr marL="907542" lvl="1" indent="-514350">
              <a:buFont typeface="+mj-lt"/>
              <a:buAutoNum type="romanUcPeriod"/>
            </a:pPr>
            <a:r>
              <a:rPr lang="en-IN" dirty="0" smtClean="0"/>
              <a:t>Inside a function or a block which is called </a:t>
            </a:r>
            <a:r>
              <a:rPr lang="en-IN" b="1" i="1" dirty="0" smtClean="0"/>
              <a:t>local variables</a:t>
            </a:r>
            <a:r>
              <a:rPr lang="en-IN" dirty="0" smtClean="0"/>
              <a:t>, </a:t>
            </a:r>
          </a:p>
          <a:p>
            <a:pPr marL="907542" lvl="1" indent="-514350">
              <a:buFont typeface="+mj-lt"/>
              <a:buAutoNum type="romanUcPeriod"/>
            </a:pPr>
            <a:r>
              <a:rPr lang="en-IN" dirty="0" smtClean="0"/>
              <a:t>In the definition of function parameters which is called </a:t>
            </a:r>
            <a:r>
              <a:rPr lang="en-IN" b="1" i="1" dirty="0" smtClean="0"/>
              <a:t>formal parameters. </a:t>
            </a:r>
          </a:p>
          <a:p>
            <a:pPr marL="907542" lvl="1" indent="-514350">
              <a:buFont typeface="+mj-lt"/>
              <a:buAutoNum type="romanUcPeriod"/>
            </a:pPr>
            <a:r>
              <a:rPr lang="en-IN" dirty="0" smtClean="0"/>
              <a:t>Outside of all functions which is called </a:t>
            </a:r>
            <a:r>
              <a:rPr lang="en-IN" b="1" i="1" dirty="0" smtClean="0"/>
              <a:t>global variables.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4" y="65205"/>
            <a:ext cx="8858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Local variables</a:t>
            </a:r>
            <a:endParaRPr lang="en-IN" b="1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Variables that are declared inside a function or block are local variables.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They can be used only by statements that are inside that function or block of code.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Local variables are not known to functions outside their own. 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Following is the example using local variables: </a:t>
            </a:r>
          </a:p>
          <a:p>
            <a:pPr lvl="2"/>
            <a:r>
              <a:rPr lang="en-IN" dirty="0" smtClean="0"/>
              <a:t>#include &lt;</a:t>
            </a:r>
            <a:r>
              <a:rPr lang="en-IN" dirty="0" err="1" smtClean="0"/>
              <a:t>iostream</a:t>
            </a:r>
            <a:r>
              <a:rPr lang="en-IN" dirty="0" smtClean="0"/>
              <a:t>&gt; </a:t>
            </a:r>
          </a:p>
          <a:p>
            <a:pPr lvl="2"/>
            <a:r>
              <a:rPr lang="en-IN" dirty="0" smtClean="0"/>
              <a:t>using namespace std; </a:t>
            </a:r>
          </a:p>
          <a:p>
            <a:pPr lvl="2"/>
            <a:r>
              <a:rPr lang="en-IN" dirty="0" err="1" smtClean="0"/>
              <a:t>int</a:t>
            </a:r>
            <a:r>
              <a:rPr lang="en-IN" dirty="0" smtClean="0"/>
              <a:t> main () </a:t>
            </a:r>
          </a:p>
          <a:p>
            <a:pPr lvl="2"/>
            <a:r>
              <a:rPr lang="en-IN" dirty="0" smtClean="0"/>
              <a:t>{ </a:t>
            </a:r>
          </a:p>
          <a:p>
            <a:pPr lvl="2"/>
            <a:r>
              <a:rPr lang="en-IN" dirty="0" smtClean="0"/>
              <a:t>// Local variable declaration: </a:t>
            </a:r>
          </a:p>
          <a:p>
            <a:pPr lvl="2"/>
            <a:r>
              <a:rPr lang="en-IN" dirty="0" err="1" smtClean="0"/>
              <a:t>int</a:t>
            </a:r>
            <a:r>
              <a:rPr lang="en-IN" dirty="0" smtClean="0"/>
              <a:t> a, b; </a:t>
            </a:r>
          </a:p>
          <a:p>
            <a:pPr lvl="2"/>
            <a:r>
              <a:rPr lang="en-IN" dirty="0" err="1" smtClean="0"/>
              <a:t>int</a:t>
            </a:r>
            <a:r>
              <a:rPr lang="en-IN" dirty="0" smtClean="0"/>
              <a:t> c; </a:t>
            </a:r>
          </a:p>
          <a:p>
            <a:pPr lvl="2"/>
            <a:r>
              <a:rPr lang="en-IN" dirty="0" smtClean="0"/>
              <a:t>// actual initialization </a:t>
            </a:r>
          </a:p>
          <a:p>
            <a:pPr lvl="2"/>
            <a:r>
              <a:rPr lang="en-IN" dirty="0" smtClean="0"/>
              <a:t>a = 10; </a:t>
            </a:r>
          </a:p>
          <a:p>
            <a:pPr lvl="2"/>
            <a:r>
              <a:rPr lang="en-IN" dirty="0" smtClean="0"/>
              <a:t>b = 20; </a:t>
            </a:r>
          </a:p>
          <a:p>
            <a:pPr lvl="2"/>
            <a:r>
              <a:rPr lang="en-IN" dirty="0" smtClean="0"/>
              <a:t>c = a + b; </a:t>
            </a:r>
          </a:p>
          <a:p>
            <a:pPr lvl="2"/>
            <a:r>
              <a:rPr lang="en-IN" dirty="0" err="1" smtClean="0"/>
              <a:t>cout</a:t>
            </a:r>
            <a:r>
              <a:rPr lang="en-IN" dirty="0" smtClean="0"/>
              <a:t> &lt;&lt; c; </a:t>
            </a:r>
          </a:p>
          <a:p>
            <a:pPr lvl="2"/>
            <a:r>
              <a:rPr lang="en-IN" dirty="0" smtClean="0"/>
              <a:t>return 0; }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45256"/>
            <a:ext cx="5829300" cy="685800"/>
          </a:xfrm>
        </p:spPr>
        <p:txBody>
          <a:bodyPr tIns="34290">
            <a:normAutofit fontScale="90000"/>
          </a:bodyPr>
          <a:lstStyle/>
          <a:p>
            <a:pPr eaLnBrk="1" hangingPunct="1"/>
            <a:r>
              <a:rPr lang="en-US" smtClean="0"/>
              <a:t>Parts of this definition: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857238"/>
            <a:ext cx="8258204" cy="4143404"/>
          </a:xfrm>
        </p:spPr>
        <p:txBody>
          <a:bodyPr lIns="68580" tIns="34290" rIns="68580" bIns="34290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b="1" i="1" u="sng" dirty="0"/>
              <a:t>A</a:t>
            </a:r>
            <a:r>
              <a:rPr lang="en-US" sz="1800" b="1" u="sng" dirty="0"/>
              <a:t> </a:t>
            </a:r>
            <a:r>
              <a:rPr lang="en-US" sz="1800" b="1" i="1" u="sng" dirty="0"/>
              <a:t>function is named</a:t>
            </a:r>
            <a:r>
              <a:rPr lang="en-US" sz="1800" dirty="0"/>
              <a:t>. Each function has a unique name. By using that name in another part of the program, you can execute the statements contained in the function. This is known as </a:t>
            </a:r>
            <a:r>
              <a:rPr lang="en-US" sz="1800" i="1" dirty="0"/>
              <a:t>calling</a:t>
            </a:r>
            <a:r>
              <a:rPr lang="en-US" sz="1800" dirty="0"/>
              <a:t> the function. A function can be called from within another function.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i="1" u="sng" dirty="0"/>
              <a:t>A function is independent</a:t>
            </a:r>
            <a:r>
              <a:rPr lang="en-US" sz="1800" dirty="0"/>
              <a:t>. A function can perform its task without interference from or interfering with other parts of the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i="1" u="sng" dirty="0"/>
              <a:t>A function performs a specific task</a:t>
            </a:r>
            <a:r>
              <a:rPr lang="en-US" sz="1800" b="1" u="sng" dirty="0"/>
              <a:t>.</a:t>
            </a:r>
            <a:r>
              <a:rPr lang="en-US" sz="1800" dirty="0"/>
              <a:t> This is the easy part of the definition. A task is a discrete job that your program must perform as part of its overall operation, such as sending a line of text to a printer, sorting an array into numerical order, or calculating a cube root.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b="1" i="1" u="sng" dirty="0"/>
              <a:t>A function can return a value to the calling program</a:t>
            </a:r>
            <a:r>
              <a:rPr lang="en-US" sz="1800" b="1" u="sng" dirty="0"/>
              <a:t>.</a:t>
            </a:r>
            <a:r>
              <a:rPr lang="en-US" sz="1800" dirty="0"/>
              <a:t> When your program calls a function, the statements it contains are executed. If you want them to, these statements can pass information back to the calling program. 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600" dirty="0" smtClean="0"/>
              <a:t>The function which sends the data to another function is called as the </a:t>
            </a:r>
            <a:r>
              <a:rPr lang="en-US" sz="1600" b="1" i="1" dirty="0" smtClean="0"/>
              <a:t>Calling Function</a:t>
            </a:r>
            <a:r>
              <a:rPr lang="en-US" sz="1600" i="1" dirty="0" smtClean="0"/>
              <a:t> and the </a:t>
            </a:r>
            <a:r>
              <a:rPr lang="en-US" sz="1600" dirty="0" smtClean="0"/>
              <a:t>function which is called by the calling function is called as </a:t>
            </a:r>
            <a:r>
              <a:rPr lang="en-US" sz="1600" b="1" dirty="0" smtClean="0"/>
              <a:t>the </a:t>
            </a:r>
            <a:r>
              <a:rPr lang="en-US" sz="1600" b="1" i="1" dirty="0" smtClean="0"/>
              <a:t>Called Function</a:t>
            </a:r>
            <a:r>
              <a:rPr lang="en-US" sz="1600" dirty="0" smtClean="0"/>
              <a:t>.</a:t>
            </a:r>
            <a:endParaRPr lang="en-US" sz="1600" dirty="0"/>
          </a:p>
          <a:p>
            <a:pPr eaLnBrk="1" hangingPunct="1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F77-3E37-4BCA-983E-A21121178344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7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850431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Global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Global variables are defined outside of all the functions, usually on top of the program.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global variables will hold their value throughout the lifetime of your program.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global variable can be accessed by any function. Example: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#include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iostream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&gt;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using namespace std;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// Global variable declaration: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 g;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 main ()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{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// Local variable declaration: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 a, b;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// actual initialization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a = 10;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b = 20;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g = a + b;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 &lt;&lt; g;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return 0;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908" y="619203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#include &lt;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iostream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&gt;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using namespace std;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// Global variable declaration: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 g, result;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 main ()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{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// Local variable declaration: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 a, b;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// actual initialization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a = 10;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b = 20;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g = a + b; 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 &lt;&lt; g&lt;&lt;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g=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squre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(a);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&lt;&lt;g;</a:t>
            </a:r>
            <a:endParaRPr lang="en-US" dirty="0" smtClean="0"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return 0; </a:t>
            </a:r>
            <a:r>
              <a:rPr lang="en-US" dirty="0" smtClean="0">
                <a:ea typeface="Calibri" pitchFamily="34" charset="0"/>
                <a:cs typeface="Courier New" pitchFamily="49" charset="0"/>
              </a:rPr>
              <a:t>}</a:t>
            </a:r>
            <a:endParaRPr lang="en-US" dirty="0" smtClean="0"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9256" y="928676"/>
            <a:ext cx="3143272" cy="147732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squre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 num) </a:t>
            </a:r>
            <a:endParaRPr lang="en-US" dirty="0" smtClean="0"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ea typeface="Calibri" pitchFamily="34" charset="0"/>
                <a:cs typeface="Courier New" pitchFamily="49" charset="0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g=num*num;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return g;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}</a:t>
            </a:r>
            <a:endParaRPr lang="en-US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1002090"/>
            <a:ext cx="75724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NB: </a:t>
            </a:r>
            <a:r>
              <a:rPr lang="en-IN" dirty="0" smtClean="0"/>
              <a:t>When a local variable is defined, it is not initialized by the system, you must initialize it yourself. Global variables are initialized automatically by the system when you define them as follows:</a:t>
            </a:r>
            <a:r>
              <a:rPr lang="en-IN" b="1" dirty="0" smtClean="0"/>
              <a:t> </a:t>
            </a:r>
          </a:p>
          <a:p>
            <a:endParaRPr lang="en-IN" b="1" dirty="0" smtClean="0"/>
          </a:p>
          <a:p>
            <a:r>
              <a:rPr lang="en-IN" b="1" dirty="0" smtClean="0"/>
              <a:t>Data Type 	</a:t>
            </a:r>
            <a:r>
              <a:rPr lang="en-IN" b="1" dirty="0" err="1" smtClean="0"/>
              <a:t>Initialiser</a:t>
            </a:r>
            <a:r>
              <a:rPr lang="en-IN" b="1" dirty="0" smtClean="0"/>
              <a:t> 	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		       0 	</a:t>
            </a:r>
          </a:p>
          <a:p>
            <a:r>
              <a:rPr lang="en-IN" dirty="0" smtClean="0"/>
              <a:t>Char 		      '\0' 	</a:t>
            </a:r>
          </a:p>
          <a:p>
            <a:r>
              <a:rPr lang="en-IN" dirty="0" smtClean="0"/>
              <a:t>Float 		        0 	</a:t>
            </a:r>
          </a:p>
          <a:p>
            <a:r>
              <a:rPr lang="en-IN" dirty="0" smtClean="0"/>
              <a:t>Double 		        0 	</a:t>
            </a:r>
          </a:p>
          <a:p>
            <a:r>
              <a:rPr lang="en-IN" dirty="0" smtClean="0"/>
              <a:t>Pointer 		    NULL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C++ provides a feature to define two or more functions with the same name but different argument list. This is known as </a:t>
            </a:r>
            <a:r>
              <a:rPr lang="en-IN" b="1" dirty="0" smtClean="0"/>
              <a:t>function overloading</a:t>
            </a:r>
            <a:r>
              <a:rPr lang="en-IN" dirty="0" smtClean="0"/>
              <a:t>. </a:t>
            </a:r>
          </a:p>
          <a:p>
            <a:r>
              <a:rPr lang="en-US" dirty="0" smtClean="0"/>
              <a:t>It is the compiler job which one is the right to choose.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22532" y="-71456"/>
            <a:ext cx="604979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#include&lt;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iostream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using namespace std;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// two functions with same name but different parameter list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add (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add (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// adds two numbers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add (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 ) 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return (a + b);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// adds three numbers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add (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b,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c ) 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return (a + b + c);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main() {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x = add (5, 4);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y = add (2, 6, 11);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cout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&lt;&lt; x &lt;&lt; " " &lt;&lt; y &lt;&lt;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endl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return 0;</a:t>
            </a:r>
            <a:r>
              <a:rPr lang="en-US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7188" t="14000" r="18750" b="40667"/>
          <a:stretch>
            <a:fillRect/>
          </a:stretch>
        </p:blipFill>
        <p:spPr bwMode="auto">
          <a:xfrm>
            <a:off x="304800" y="171450"/>
            <a:ext cx="84582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34290"/>
          <a:lstStyle/>
          <a:p>
            <a:pPr eaLnBrk="1" hangingPunct="1"/>
            <a:r>
              <a:rPr lang="en-US" smtClean="0"/>
              <a:t>Benefits of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 lIns="68580" tIns="34290" rIns="68580" bIns="34290"/>
          <a:lstStyle/>
          <a:p>
            <a:pPr eaLnBrk="1" hangingPunct="1"/>
            <a:r>
              <a:rPr lang="en-US" sz="1900" dirty="0"/>
              <a:t>Divide and conquer</a:t>
            </a:r>
          </a:p>
          <a:p>
            <a:pPr lvl="1" eaLnBrk="1" hangingPunct="1"/>
            <a:r>
              <a:rPr lang="en-US" sz="1500" dirty="0"/>
              <a:t>Manageable program development</a:t>
            </a:r>
          </a:p>
          <a:p>
            <a:pPr eaLnBrk="1" hangingPunct="1"/>
            <a:r>
              <a:rPr lang="en-US" sz="1900" dirty="0"/>
              <a:t>Software reusability</a:t>
            </a:r>
          </a:p>
          <a:p>
            <a:pPr lvl="1" eaLnBrk="1" hangingPunct="1"/>
            <a:r>
              <a:rPr lang="en-US" sz="1500" dirty="0"/>
              <a:t>Use existing functions as building blocks for new programs</a:t>
            </a:r>
          </a:p>
          <a:p>
            <a:pPr lvl="1" eaLnBrk="1" hangingPunct="1"/>
            <a:r>
              <a:rPr lang="en-US" sz="1500" dirty="0"/>
              <a:t>Abstraction - hide internal details (library functions)</a:t>
            </a:r>
          </a:p>
          <a:p>
            <a:pPr eaLnBrk="1" hangingPunct="1"/>
            <a:r>
              <a:rPr lang="en-US" sz="1900" dirty="0"/>
              <a:t>Avoid code repetition</a:t>
            </a:r>
          </a:p>
          <a:p>
            <a:pPr eaLnBrk="1" hangingPunct="1"/>
            <a:endParaRPr lang="en-US" sz="1900" dirty="0"/>
          </a:p>
          <a:p>
            <a:pPr eaLnBrk="1" hangingPunct="1">
              <a:buFontTx/>
              <a:buNone/>
            </a:pPr>
            <a:r>
              <a:rPr lang="en-US" sz="1900" dirty="0"/>
              <a:t>Note: Each function should be limited to performing a single a well defined  task and the function name should effectively express that task. This facilitates abstraction and promotes reusability.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8F77-3E37-4BCA-983E-A21121178344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5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472048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/>
              <a:t>Functions 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6"/>
            <a:ext cx="8229600" cy="4049098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order to use functions, the programmer must do the following three things:</a:t>
            </a:r>
          </a:p>
          <a:p>
            <a:pPr marL="1435608" lvl="3" indent="-457200">
              <a:buFont typeface="+mj-lt"/>
              <a:buAutoNum type="arabicPeriod"/>
            </a:pPr>
            <a:r>
              <a:rPr lang="en-US" dirty="0" smtClean="0"/>
              <a:t>Function Declaration</a:t>
            </a:r>
          </a:p>
          <a:p>
            <a:pPr marL="1435608" lvl="3" indent="-457200">
              <a:buFont typeface="+mj-lt"/>
              <a:buAutoNum type="arabicPeriod"/>
            </a:pPr>
            <a:r>
              <a:rPr lang="en-US" dirty="0" smtClean="0"/>
              <a:t>Function Definition</a:t>
            </a:r>
          </a:p>
          <a:p>
            <a:pPr marL="1435608" lvl="3" indent="-457200">
              <a:buFont typeface="+mj-lt"/>
              <a:buAutoNum type="arabicPeriod"/>
            </a:pPr>
            <a:r>
              <a:rPr lang="en-US" dirty="0" smtClean="0"/>
              <a:t>Function call/ Invocation</a:t>
            </a:r>
          </a:p>
          <a:p>
            <a:pPr marL="521208" indent="-457200"/>
            <a:r>
              <a:rPr lang="en-IN" sz="2000" dirty="0" smtClean="0"/>
              <a:t>A function </a:t>
            </a:r>
            <a:r>
              <a:rPr lang="en-IN" sz="2000" b="1" dirty="0" smtClean="0"/>
              <a:t>declaration </a:t>
            </a:r>
            <a:r>
              <a:rPr lang="en-IN" sz="2000" dirty="0" smtClean="0"/>
              <a:t>tells the compiler about a function's name, return type, and parameters. </a:t>
            </a:r>
          </a:p>
          <a:p>
            <a:pPr marL="521208" indent="-457200"/>
            <a:r>
              <a:rPr lang="en-IN" sz="2000" dirty="0" smtClean="0"/>
              <a:t>A function </a:t>
            </a:r>
            <a:r>
              <a:rPr lang="en-IN" sz="2000" b="1" dirty="0" smtClean="0"/>
              <a:t>definition </a:t>
            </a:r>
            <a:r>
              <a:rPr lang="en-IN" sz="2000" dirty="0" smtClean="0"/>
              <a:t>provides the actual body of the function or in other words the codes to realize the task of the function.</a:t>
            </a:r>
          </a:p>
          <a:p>
            <a:pPr marL="521208" indent="-457200"/>
            <a:r>
              <a:rPr lang="en-IN" sz="2000" dirty="0" smtClean="0"/>
              <a:t>The </a:t>
            </a:r>
            <a:r>
              <a:rPr lang="en-IN" sz="2000" b="1" dirty="0" smtClean="0"/>
              <a:t>call </a:t>
            </a:r>
            <a:r>
              <a:rPr lang="en-IN" sz="2000" dirty="0" smtClean="0"/>
              <a:t>constitutes a statement that triggers the execution of a defined function after all the parameters are initialized to the values of arguments.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 smtClean="0"/>
              <a:t>Declaration of a function </a:t>
            </a:r>
            <a:endParaRPr lang="en-IN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mtClean="0"/>
              <a:t>Functions can be </a:t>
            </a:r>
            <a:r>
              <a:rPr lang="en-IN" dirty="0" smtClean="0"/>
              <a:t>declared before they are defined and called. </a:t>
            </a:r>
          </a:p>
          <a:p>
            <a:r>
              <a:rPr lang="en-IN" dirty="0" smtClean="0"/>
              <a:t>However the same as a variable can be declared and initialized with the same statement, it is possible to combine declaration and definition of a function into one stage of the program. </a:t>
            </a:r>
          </a:p>
          <a:p>
            <a:pPr>
              <a:buNone/>
            </a:pPr>
            <a:r>
              <a:rPr lang="en-IN" b="1" dirty="0" smtClean="0"/>
              <a:t>Syntax of function declaration: 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Return_type</a:t>
            </a:r>
            <a:r>
              <a:rPr lang="en-IN" dirty="0" smtClean="0"/>
              <a:t> </a:t>
            </a:r>
            <a:r>
              <a:rPr lang="en-IN" dirty="0" err="1" smtClean="0"/>
              <a:t>function_Name</a:t>
            </a:r>
            <a:r>
              <a:rPr lang="en-IN" dirty="0" smtClean="0"/>
              <a:t>(parameters list);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b="1" dirty="0" smtClean="0"/>
              <a:t>Function declaration </a:t>
            </a:r>
            <a:r>
              <a:rPr lang="en-US" sz="2000" b="1" dirty="0" err="1" smtClean="0"/>
              <a:t>cont..’d</a:t>
            </a:r>
            <a:endParaRPr lang="en-IN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Function declaration tells the compiler,” a function that looks like this is coming up later in the program”, so it is like seeing reference of it before the function itself.</a:t>
            </a:r>
          </a:p>
          <a:p>
            <a:r>
              <a:rPr lang="en-IN" dirty="0" smtClean="0"/>
              <a:t>To </a:t>
            </a:r>
            <a:r>
              <a:rPr lang="en-IN" b="1" dirty="0" smtClean="0"/>
              <a:t>declare a function </a:t>
            </a:r>
            <a:r>
              <a:rPr lang="en-IN" dirty="0" smtClean="0"/>
              <a:t>simply state the </a:t>
            </a:r>
            <a:r>
              <a:rPr lang="en-IN" b="1" i="1" dirty="0" smtClean="0"/>
              <a:t>data type </a:t>
            </a:r>
            <a:r>
              <a:rPr lang="en-IN" dirty="0" smtClean="0"/>
              <a:t>the function returns, the </a:t>
            </a:r>
            <a:r>
              <a:rPr lang="en-IN" b="1" i="1" dirty="0" smtClean="0"/>
              <a:t>function name </a:t>
            </a:r>
            <a:r>
              <a:rPr lang="en-IN" dirty="0" smtClean="0"/>
              <a:t>and in brackets list the </a:t>
            </a:r>
            <a:r>
              <a:rPr lang="en-IN" b="1" i="1" dirty="0" smtClean="0"/>
              <a:t>type of parameters</a:t>
            </a:r>
            <a:r>
              <a:rPr lang="en-IN" b="1" dirty="0" smtClean="0"/>
              <a:t> </a:t>
            </a:r>
            <a:r>
              <a:rPr lang="en-IN" dirty="0" smtClean="0"/>
              <a:t>in the function definition.</a:t>
            </a:r>
          </a:p>
          <a:p>
            <a:r>
              <a:rPr lang="en-IN" dirty="0" smtClean="0"/>
              <a:t>There must be the </a:t>
            </a:r>
            <a:r>
              <a:rPr lang="en-IN" b="1" i="1" dirty="0" smtClean="0"/>
              <a:t>semicolon</a:t>
            </a:r>
            <a:r>
              <a:rPr lang="en-IN" dirty="0" smtClean="0"/>
              <a:t> at the end.</a:t>
            </a:r>
          </a:p>
          <a:p>
            <a:pPr>
              <a:buNone/>
            </a:pPr>
            <a:r>
              <a:rPr lang="en-IN" b="1" dirty="0" err="1" smtClean="0"/>
              <a:t>E.g</a:t>
            </a:r>
            <a:r>
              <a:rPr lang="en-IN" b="1" dirty="0" smtClean="0"/>
              <a:t>: </a:t>
            </a:r>
          </a:p>
          <a:p>
            <a:pPr lvl="2">
              <a:buNone/>
            </a:pPr>
            <a:r>
              <a:rPr lang="pt-BR" sz="2600" dirty="0" smtClean="0"/>
              <a:t>a) int max(int num1, int num2); </a:t>
            </a:r>
          </a:p>
          <a:p>
            <a:pPr lvl="2">
              <a:buNone/>
            </a:pPr>
            <a:r>
              <a:rPr lang="en-IN" sz="2600" dirty="0" smtClean="0"/>
              <a:t>b) void swap(</a:t>
            </a:r>
            <a:r>
              <a:rPr lang="en-IN" sz="2600" dirty="0" err="1" smtClean="0"/>
              <a:t>int</a:t>
            </a:r>
            <a:r>
              <a:rPr lang="en-IN" sz="2600" dirty="0" smtClean="0"/>
              <a:t> *x, </a:t>
            </a:r>
            <a:r>
              <a:rPr lang="en-IN" sz="2600" dirty="0" err="1" smtClean="0"/>
              <a:t>int</a:t>
            </a:r>
            <a:r>
              <a:rPr lang="en-IN" sz="2600" dirty="0" smtClean="0"/>
              <a:t> &amp;y);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Function definition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The general form of a C++ function definition is as follows: </a:t>
            </a:r>
          </a:p>
          <a:p>
            <a:pPr lvl="2">
              <a:buNone/>
            </a:pPr>
            <a:r>
              <a:rPr lang="en-IN" sz="2400" dirty="0" smtClean="0"/>
              <a:t>return type </a:t>
            </a:r>
            <a:r>
              <a:rPr lang="en-IN" sz="2400" dirty="0" err="1" smtClean="0"/>
              <a:t>function_name</a:t>
            </a:r>
            <a:r>
              <a:rPr lang="en-IN" sz="2400" dirty="0" smtClean="0"/>
              <a:t>( parameter list ) </a:t>
            </a:r>
          </a:p>
          <a:p>
            <a:pPr lvl="2">
              <a:buNone/>
            </a:pPr>
            <a:r>
              <a:rPr lang="en-IN" sz="2400" dirty="0" smtClean="0"/>
              <a:t>{ </a:t>
            </a:r>
          </a:p>
          <a:p>
            <a:pPr lvl="2">
              <a:buNone/>
            </a:pPr>
            <a:r>
              <a:rPr lang="en-IN" sz="2400" dirty="0" smtClean="0"/>
              <a:t>body of the function </a:t>
            </a:r>
          </a:p>
          <a:p>
            <a:pPr lvl="2">
              <a:buNone/>
            </a:pPr>
            <a:r>
              <a:rPr lang="en-US" sz="2400" dirty="0" smtClean="0"/>
              <a:t>}</a:t>
            </a:r>
          </a:p>
          <a:p>
            <a:r>
              <a:rPr lang="en-IN" dirty="0" smtClean="0"/>
              <a:t>A C++ function definition consists of:</a:t>
            </a:r>
          </a:p>
          <a:p>
            <a:pPr lvl="2"/>
            <a:r>
              <a:rPr lang="en-IN" dirty="0" smtClean="0"/>
              <a:t> </a:t>
            </a:r>
            <a:r>
              <a:rPr lang="en-IN" sz="2400" dirty="0" smtClean="0"/>
              <a:t>a function header and </a:t>
            </a:r>
          </a:p>
          <a:p>
            <a:pPr lvl="2"/>
            <a:r>
              <a:rPr lang="en-IN" sz="2400" dirty="0" smtClean="0"/>
              <a:t>a function body.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742</TotalTime>
  <Words>2195</Words>
  <Application>Microsoft Office PowerPoint</Application>
  <PresentationFormat>On-screen Show (16:9)</PresentationFormat>
  <Paragraphs>309</Paragraphs>
  <Slides>34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Functions </vt:lpstr>
      <vt:lpstr>Introduction</vt:lpstr>
      <vt:lpstr>Parts of this definition:</vt:lpstr>
      <vt:lpstr>Slide 4</vt:lpstr>
      <vt:lpstr>Benefits of functions</vt:lpstr>
      <vt:lpstr>Functions </vt:lpstr>
      <vt:lpstr>Declaration of a function </vt:lpstr>
      <vt:lpstr>Function declaration cont..’d</vt:lpstr>
      <vt:lpstr>Function definition</vt:lpstr>
      <vt:lpstr>Slide 10</vt:lpstr>
      <vt:lpstr>Example function definition</vt:lpstr>
      <vt:lpstr>Call of a function </vt:lpstr>
      <vt:lpstr>Slide 13</vt:lpstr>
      <vt:lpstr>Hierachiacal boss function/worker function relationship</vt:lpstr>
      <vt:lpstr>Slide 15</vt:lpstr>
      <vt:lpstr>Slide 16</vt:lpstr>
      <vt:lpstr>PARAMETERS, ARGUMENTS AND SCOPE OF VARIABLES</vt:lpstr>
      <vt:lpstr>PARAMETERS, ARGUMENTS AND SCOPE OF VARIABLES cont..’d</vt:lpstr>
      <vt:lpstr>Slide 19</vt:lpstr>
      <vt:lpstr>Slide 20</vt:lpstr>
      <vt:lpstr>Class work</vt:lpstr>
      <vt:lpstr>PARAMETERS, ARGUMENTS AND SCOPE OF VARIABLES cont..’d</vt:lpstr>
      <vt:lpstr>Slide 23</vt:lpstr>
      <vt:lpstr>Slide 24</vt:lpstr>
      <vt:lpstr>Pass by reference</vt:lpstr>
      <vt:lpstr>Slide 26</vt:lpstr>
      <vt:lpstr>Read </vt:lpstr>
      <vt:lpstr>PARAMETERS, ARGUMENTS AND SCOPE OF VARIABLES cont..’d</vt:lpstr>
      <vt:lpstr>Slide 29</vt:lpstr>
      <vt:lpstr>Slide 30</vt:lpstr>
      <vt:lpstr>Slide 31</vt:lpstr>
      <vt:lpstr>Slide 32</vt:lpstr>
      <vt:lpstr>FUNCTION OVERLOADING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ADMIN</dc:creator>
  <cp:lastModifiedBy>Admin</cp:lastModifiedBy>
  <cp:revision>72</cp:revision>
  <dcterms:created xsi:type="dcterms:W3CDTF">2015-06-01T19:54:21Z</dcterms:created>
  <dcterms:modified xsi:type="dcterms:W3CDTF">2018-09-27T18:13:16Z</dcterms:modified>
</cp:coreProperties>
</file>