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1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5C33D9-FAE9-427A-8FE8-27F7F407E296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A9FFE4-7D22-43EB-B4AB-73B51B4B074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POINTERS, ARRAYS AND STRUCTURES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 ARRAYS </a:t>
            </a:r>
            <a:br>
              <a:rPr lang="en-IN" b="1" dirty="0" smtClean="0"/>
            </a:br>
            <a:r>
              <a:rPr lang="en-IN" b="1" dirty="0" smtClean="0"/>
              <a:t>Numeric arrays and strings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array constitutes a data structure that is able to keep different values of the same data type. We can say an array is a collection of variables of the same type.</a:t>
            </a:r>
          </a:p>
          <a:p>
            <a:r>
              <a:rPr lang="en-IN" dirty="0" smtClean="0"/>
              <a:t>Each item in an array is called an </a:t>
            </a:r>
            <a:r>
              <a:rPr lang="en-IN" b="1" i="1" dirty="0" smtClean="0"/>
              <a:t>elemen</a:t>
            </a:r>
            <a:r>
              <a:rPr lang="en-IN" dirty="0" smtClean="0"/>
              <a:t>t.</a:t>
            </a:r>
          </a:p>
          <a:p>
            <a:r>
              <a:rPr lang="en-IN" dirty="0" smtClean="0"/>
              <a:t>In case the values of an array have </a:t>
            </a:r>
            <a:r>
              <a:rPr lang="en-IN" b="1" dirty="0" smtClean="0"/>
              <a:t>char </a:t>
            </a:r>
            <a:r>
              <a:rPr lang="en-IN" dirty="0" smtClean="0"/>
              <a:t>as type, then the array is called string.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476229"/>
            <a:ext cx="8229600" cy="915149"/>
          </a:xfrm>
        </p:spPr>
        <p:txBody>
          <a:bodyPr/>
          <a:lstStyle/>
          <a:p>
            <a:r>
              <a:rPr lang="en-US" sz="3600" b="1" dirty="0" smtClean="0"/>
              <a:t>Classification of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b="1" dirty="0" smtClean="0"/>
              <a:t>single dimensional</a:t>
            </a:r>
          </a:p>
          <a:p>
            <a:r>
              <a:rPr lang="en-US" dirty="0" smtClean="0"/>
              <a:t>Array containing single row elements are called single dimensional array or one dimensional or linear array.</a:t>
            </a:r>
          </a:p>
          <a:p>
            <a:pPr>
              <a:buNone/>
            </a:pPr>
            <a:r>
              <a:rPr lang="en-US" dirty="0" smtClean="0"/>
              <a:t>ii)  </a:t>
            </a:r>
            <a:r>
              <a:rPr lang="en-US" b="1" dirty="0" smtClean="0"/>
              <a:t>multidimensional arrays.</a:t>
            </a:r>
          </a:p>
          <a:p>
            <a:r>
              <a:rPr lang="en-US" dirty="0" smtClean="0"/>
              <a:t>More than one column and row are called multidimensional array.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Array declaration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declare an array in C++, the programmer specifies the type of the elements, the name of the array and the number of elements required by an array as follows:</a:t>
            </a:r>
          </a:p>
          <a:p>
            <a:pPr lvl="2">
              <a:buNone/>
            </a:pPr>
            <a:r>
              <a:rPr lang="en-IN" sz="2400" i="1" dirty="0" err="1" smtClean="0"/>
              <a:t>Data_type</a:t>
            </a:r>
            <a:r>
              <a:rPr lang="en-IN" sz="2400" i="1" dirty="0" smtClean="0"/>
              <a:t>  </a:t>
            </a:r>
            <a:r>
              <a:rPr lang="en-IN" sz="2400" i="1" dirty="0" err="1" smtClean="0"/>
              <a:t>arrayName</a:t>
            </a:r>
            <a:r>
              <a:rPr lang="en-IN" sz="2400" i="1" dirty="0" smtClean="0"/>
              <a:t> [ </a:t>
            </a:r>
            <a:r>
              <a:rPr lang="en-IN" sz="2400" i="1" dirty="0" err="1" smtClean="0"/>
              <a:t>arraySize</a:t>
            </a:r>
            <a:r>
              <a:rPr lang="en-IN" sz="2400" i="1" dirty="0" smtClean="0"/>
              <a:t> ]; </a:t>
            </a:r>
          </a:p>
          <a:p>
            <a:r>
              <a:rPr lang="en-IN" sz="2400" dirty="0" smtClean="0"/>
              <a:t>This is called a single-dimension array. The </a:t>
            </a:r>
            <a:r>
              <a:rPr lang="en-IN" sz="2400" b="1" dirty="0" err="1" smtClean="0"/>
              <a:t>arraySize</a:t>
            </a:r>
            <a:r>
              <a:rPr lang="en-IN" sz="2400" b="1" dirty="0" smtClean="0"/>
              <a:t> </a:t>
            </a:r>
            <a:r>
              <a:rPr lang="en-IN" sz="2400" dirty="0" smtClean="0"/>
              <a:t>must be an integer constant greater than zero and type can be any valid C++ data type. </a:t>
            </a:r>
          </a:p>
          <a:p>
            <a:pPr>
              <a:buNone/>
            </a:pPr>
            <a:r>
              <a:rPr lang="en-US" sz="2400" b="1" dirty="0" smtClean="0"/>
              <a:t>Example:</a:t>
            </a:r>
            <a:endParaRPr lang="en-IN" sz="2400" b="1" dirty="0" smtClean="0"/>
          </a:p>
          <a:p>
            <a:pPr lvl="6">
              <a:buNone/>
            </a:pPr>
            <a:r>
              <a:rPr lang="en-IN" sz="2800" dirty="0" err="1" smtClean="0"/>
              <a:t>int</a:t>
            </a:r>
            <a:r>
              <a:rPr lang="en-IN" sz="2800" dirty="0" smtClean="0"/>
              <a:t> balance[10]; 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828836"/>
            <a:ext cx="8858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/>
              <a:t>Structure of the array “balance” </a:t>
            </a:r>
          </a:p>
          <a:p>
            <a:r>
              <a:rPr lang="en-IN" sz="4000" b="1" dirty="0" smtClean="0"/>
              <a:t>index:     0   1   2   3   4   5   6   7   8   9 </a:t>
            </a:r>
          </a:p>
          <a:p>
            <a:r>
              <a:rPr lang="en-IN" sz="4000" b="1" dirty="0" smtClean="0"/>
              <a:t>balance: </a:t>
            </a:r>
          </a:p>
          <a:p>
            <a:r>
              <a:rPr lang="fr-FR" sz="4000" b="1" dirty="0" smtClean="0"/>
              <a:t>position: 1   2   3   4   5   6   7   8   9  10 </a:t>
            </a:r>
            <a:endParaRPr lang="en-IN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28860" y="421481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90870" y="1500174"/>
            <a:ext cx="3220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dirty="0" err="1" smtClean="0"/>
              <a:t>int</a:t>
            </a:r>
            <a:r>
              <a:rPr lang="en-IN" sz="3200" b="1" i="1" dirty="0" smtClean="0"/>
              <a:t> balance[10];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Initializing Arrays: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929718" cy="52149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i="1" dirty="0" smtClean="0"/>
              <a:t>Syntax of initialization of the array: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i="1" dirty="0" smtClean="0"/>
              <a:t>data-type array-name[size] = { list of values separated by comma };</a:t>
            </a:r>
          </a:p>
          <a:p>
            <a:pPr>
              <a:buNone/>
            </a:pPr>
            <a:r>
              <a:rPr lang="en-US" sz="2800" b="1" dirty="0" smtClean="0"/>
              <a:t>For example:</a:t>
            </a:r>
          </a:p>
          <a:p>
            <a:pPr lvl="1">
              <a:buNone/>
            </a:pPr>
            <a:r>
              <a:rPr lang="en-US" sz="2800" i="1" dirty="0" smtClean="0"/>
              <a:t>     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balance[10] = {5, 7, 9, 3, 4, 9, 45, 11, 20, 5};</a:t>
            </a:r>
          </a:p>
          <a:p>
            <a:pPr marL="342900" lvl="1" indent="-342900">
              <a:buNone/>
            </a:pPr>
            <a:r>
              <a:rPr lang="fr-FR" sz="2800" b="1" u="sng" dirty="0" smtClean="0"/>
              <a:t>Omission of  </a:t>
            </a:r>
            <a:r>
              <a:rPr lang="fr-FR" sz="2800" b="1" u="sng" dirty="0" err="1" smtClean="0"/>
              <a:t>array</a:t>
            </a:r>
            <a:r>
              <a:rPr lang="fr-FR" sz="2800" b="1" u="sng" dirty="0" smtClean="0"/>
              <a:t> size</a:t>
            </a:r>
            <a:endParaRPr lang="en-US" sz="2800" dirty="0" smtClean="0"/>
          </a:p>
          <a:p>
            <a:r>
              <a:rPr lang="en-US" sz="2800" dirty="0" smtClean="0"/>
              <a:t>In the array declaration, </a:t>
            </a:r>
            <a:r>
              <a:rPr lang="en-US" sz="2800" b="1" dirty="0" smtClean="0"/>
              <a:t>the size can also be omitted</a:t>
            </a:r>
            <a:r>
              <a:rPr lang="en-US" sz="2800" dirty="0" smtClean="0"/>
              <a:t>. In such cases the compiler will automatically identify the total number of elements and size will be given to it. For example:</a:t>
            </a:r>
          </a:p>
          <a:p>
            <a:pPr lvl="1">
              <a:buNone/>
            </a:pPr>
            <a:r>
              <a:rPr lang="en-US" sz="2800" i="1" dirty="0" smtClean="0"/>
              <a:t>       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balance[] = {5, 7, 9, 3, 4, 9, 45, 11, 20, 5};</a:t>
            </a:r>
          </a:p>
          <a:p>
            <a:r>
              <a:rPr lang="en-US" sz="2800" dirty="0" smtClean="0"/>
              <a:t>This array is not declared with size, but initialized with values. Here, size of the array will be automatically set to 10.</a:t>
            </a:r>
          </a:p>
          <a:p>
            <a:pPr lvl="1">
              <a:buNone/>
            </a:pPr>
            <a:endParaRPr lang="en-US" sz="2600" i="1" dirty="0" smtClean="0"/>
          </a:p>
          <a:p>
            <a:pPr lvl="1">
              <a:buNone/>
            </a:pPr>
            <a:endParaRPr lang="en-US" sz="2600" i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 smtClean="0"/>
              <a:t>Accessing the values of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929718" cy="4389120"/>
          </a:xfrm>
        </p:spPr>
        <p:txBody>
          <a:bodyPr/>
          <a:lstStyle/>
          <a:p>
            <a:pPr>
              <a:buSzPct val="100000"/>
            </a:pPr>
            <a:r>
              <a:rPr lang="en-US" sz="2800" dirty="0" smtClean="0"/>
              <a:t>Each element in the array will be referred individually by its index such as, 	balance[0], balance[1], balance[2], . . .</a:t>
            </a:r>
          </a:p>
          <a:p>
            <a:pPr>
              <a:buNone/>
            </a:pPr>
            <a:r>
              <a:rPr lang="en-IN" sz="2800" dirty="0" smtClean="0"/>
              <a:t>The format is as simple as:</a:t>
            </a:r>
          </a:p>
          <a:p>
            <a:pPr lvl="4">
              <a:buNone/>
            </a:pPr>
            <a:r>
              <a:rPr lang="en-IN" sz="2400" dirty="0" err="1" smtClean="0"/>
              <a:t>arrayname</a:t>
            </a:r>
            <a:r>
              <a:rPr lang="en-IN" sz="2400" dirty="0" smtClean="0"/>
              <a:t>[index]</a:t>
            </a:r>
            <a:endParaRPr lang="en-US" sz="2400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5720" y="4500570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Following the previous examples in which balance had 10 elements and each of those elements was of type </a:t>
            </a:r>
            <a:r>
              <a:rPr lang="en-IN" sz="2400" dirty="0" err="1" smtClean="0"/>
              <a:t>int</a:t>
            </a:r>
            <a:r>
              <a:rPr lang="en-IN" sz="2400" dirty="0" smtClean="0"/>
              <a:t>, the</a:t>
            </a:r>
          </a:p>
          <a:p>
            <a:r>
              <a:rPr lang="en-IN" sz="2400" dirty="0" smtClean="0"/>
              <a:t>name which we can use to refer to each element is the following: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2980" y="6272870"/>
          <a:ext cx="77867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348"/>
                <a:gridCol w="1557348"/>
                <a:gridCol w="1557348"/>
                <a:gridCol w="1557348"/>
                <a:gridCol w="1557348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71470" y="6215082"/>
            <a:ext cx="120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balance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91316" y="5845750"/>
            <a:ext cx="779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Balance[0]       balance[1]        balance[2]          balance[3]          balance[4]</a:t>
            </a:r>
            <a:endParaRPr lang="en-I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</p:spPr>
        <p:txBody>
          <a:bodyPr>
            <a:normAutofit/>
          </a:bodyPr>
          <a:lstStyle/>
          <a:p>
            <a:pPr algn="r"/>
            <a:r>
              <a:rPr lang="en-IN" sz="2400" b="1" dirty="0" smtClean="0"/>
              <a:t>Accessing the values of an array </a:t>
            </a:r>
            <a:r>
              <a:rPr lang="en-IN" sz="2400" b="1" dirty="0" err="1" smtClean="0"/>
              <a:t>cont..’d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9001156" cy="5357850"/>
          </a:xfrm>
        </p:spPr>
        <p:txBody>
          <a:bodyPr>
            <a:normAutofit/>
          </a:bodyPr>
          <a:lstStyle/>
          <a:p>
            <a:r>
              <a:rPr lang="en-IN" dirty="0" smtClean="0"/>
              <a:t>For example, to store the value 75 in the third element of balance, we could write the following statement:</a:t>
            </a:r>
          </a:p>
          <a:p>
            <a:pPr lvl="3">
              <a:buNone/>
            </a:pPr>
            <a:r>
              <a:rPr lang="en-IN" sz="2400" dirty="0" smtClean="0"/>
              <a:t>balance[2] = 75;</a:t>
            </a:r>
          </a:p>
          <a:p>
            <a:r>
              <a:rPr lang="en-IN" dirty="0" smtClean="0"/>
              <a:t>At this point it is important to be able to clearly distinguish between the two uses that brackets [ ] have related to arrays. They perform two different tasks: one is to specify the size of arrays when they are declared; and the second one is to specify indices for concrete array elements. Do not confuse these two possible uses of brackets [ ] with arrays.</a:t>
            </a:r>
          </a:p>
          <a:p>
            <a:pPr lvl="2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balance[5]; // declaration of a new array</a:t>
            </a:r>
          </a:p>
          <a:p>
            <a:pPr lvl="2">
              <a:buNone/>
            </a:pPr>
            <a:r>
              <a:rPr lang="en-IN" sz="2400" dirty="0" smtClean="0"/>
              <a:t>balance[2] = 75; // access to an element of the array.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-24"/>
            <a:ext cx="8643998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900" b="1" dirty="0" smtClean="0"/>
              <a:t>#include&lt;</a:t>
            </a:r>
            <a:r>
              <a:rPr lang="en-IN" sz="1900" b="1" dirty="0" err="1" smtClean="0"/>
              <a:t>iostream</a:t>
            </a:r>
            <a:r>
              <a:rPr lang="en-IN" sz="1900" b="1" dirty="0" smtClean="0"/>
              <a:t>&gt;</a:t>
            </a:r>
          </a:p>
          <a:p>
            <a:r>
              <a:rPr lang="en-IN" sz="1900" b="1" dirty="0" err="1" smtClean="0"/>
              <a:t>int</a:t>
            </a:r>
            <a:r>
              <a:rPr lang="en-IN" sz="1900" b="1" dirty="0" smtClean="0"/>
              <a:t> main() </a:t>
            </a:r>
          </a:p>
          <a:p>
            <a:r>
              <a:rPr lang="en-IN" sz="1900" b="1" dirty="0" smtClean="0"/>
              <a:t>{ </a:t>
            </a:r>
            <a:r>
              <a:rPr lang="en-IN" sz="1900" b="1" dirty="0" err="1" smtClean="0"/>
              <a:t>int</a:t>
            </a:r>
            <a:r>
              <a:rPr lang="en-IN" sz="1900" b="1" dirty="0" smtClean="0"/>
              <a:t> marks[5];    // declare an array to store 5 values</a:t>
            </a:r>
          </a:p>
          <a:p>
            <a:r>
              <a:rPr lang="en-IN" sz="1900" b="1" dirty="0" smtClean="0"/>
              <a:t>   </a:t>
            </a:r>
            <a:r>
              <a:rPr lang="en-IN" sz="1900" b="1" dirty="0" err="1" smtClean="0"/>
              <a:t>int</a:t>
            </a:r>
            <a:r>
              <a:rPr lang="en-IN" sz="1900" b="1" dirty="0" smtClean="0"/>
              <a:t>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;                  // array index </a:t>
            </a:r>
          </a:p>
          <a:p>
            <a:r>
              <a:rPr lang="en-IN" sz="1900" b="1" dirty="0" smtClean="0"/>
              <a:t>   </a:t>
            </a:r>
            <a:r>
              <a:rPr lang="en-IN" sz="1900" b="1" dirty="0" err="1" smtClean="0"/>
              <a:t>int</a:t>
            </a:r>
            <a:r>
              <a:rPr lang="en-IN" sz="1900" b="1" dirty="0" smtClean="0"/>
              <a:t> sum = 0;</a:t>
            </a:r>
          </a:p>
          <a:p>
            <a:r>
              <a:rPr lang="en-IN" sz="1900" b="1" dirty="0" smtClean="0"/>
              <a:t>   float average;</a:t>
            </a:r>
          </a:p>
          <a:p>
            <a:r>
              <a:rPr lang="en-IN" sz="1900" b="1" dirty="0" smtClean="0"/>
              <a:t>   </a:t>
            </a:r>
            <a:r>
              <a:rPr lang="en-IN" sz="1900" b="1" dirty="0" err="1" smtClean="0"/>
              <a:t>cout</a:t>
            </a:r>
            <a:r>
              <a:rPr lang="en-IN" sz="1900" b="1" dirty="0" smtClean="0"/>
              <a:t> &lt;&lt; "Enter the marks of 5 students :- " &lt;&lt; </a:t>
            </a:r>
            <a:r>
              <a:rPr lang="en-IN" sz="1900" b="1" dirty="0" err="1" smtClean="0"/>
              <a:t>endl</a:t>
            </a:r>
            <a:r>
              <a:rPr lang="en-IN" sz="1900" b="1" dirty="0" smtClean="0"/>
              <a:t>;</a:t>
            </a:r>
          </a:p>
          <a:p>
            <a:endParaRPr lang="en-IN" sz="1900" b="1" dirty="0" smtClean="0"/>
          </a:p>
          <a:p>
            <a:r>
              <a:rPr lang="en-IN" sz="1900" b="1" dirty="0" smtClean="0"/>
              <a:t>   // read marks of 5 students</a:t>
            </a:r>
          </a:p>
          <a:p>
            <a:r>
              <a:rPr lang="en-IN" sz="1900" b="1" dirty="0" smtClean="0"/>
              <a:t>   for (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= 0;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&lt; 5 ;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++ ) {</a:t>
            </a:r>
          </a:p>
          <a:p>
            <a:r>
              <a:rPr lang="en-IN" sz="1900" b="1" dirty="0" smtClean="0"/>
              <a:t>      </a:t>
            </a:r>
            <a:r>
              <a:rPr lang="en-IN" sz="1900" b="1" dirty="0" err="1" smtClean="0"/>
              <a:t>cout</a:t>
            </a:r>
            <a:r>
              <a:rPr lang="en-IN" sz="1900" b="1" dirty="0" smtClean="0"/>
              <a:t> &lt;&lt; "Marks of student " &lt;&lt;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&lt;&lt; " : ";</a:t>
            </a:r>
          </a:p>
          <a:p>
            <a:r>
              <a:rPr lang="en-IN" sz="1900" b="1" dirty="0" smtClean="0"/>
              <a:t>      </a:t>
            </a:r>
            <a:r>
              <a:rPr lang="en-IN" sz="1900" b="1" dirty="0" err="1" smtClean="0"/>
              <a:t>cin</a:t>
            </a:r>
            <a:r>
              <a:rPr lang="en-IN" sz="1900" b="1" dirty="0" smtClean="0"/>
              <a:t> &gt;&gt; marks[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];          // input marks of student '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' in index '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' of the array </a:t>
            </a:r>
          </a:p>
          <a:p>
            <a:r>
              <a:rPr lang="en-IN" sz="1900" b="1" dirty="0" smtClean="0"/>
              <a:t>   }</a:t>
            </a:r>
          </a:p>
          <a:p>
            <a:endParaRPr lang="en-IN" sz="1900" b="1" dirty="0" smtClean="0"/>
          </a:p>
          <a:p>
            <a:r>
              <a:rPr lang="en-IN" sz="1900" b="1" dirty="0" smtClean="0"/>
              <a:t>   // compute sum and average</a:t>
            </a:r>
          </a:p>
          <a:p>
            <a:r>
              <a:rPr lang="en-IN" sz="1900" b="1" dirty="0" smtClean="0"/>
              <a:t>   for (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= 0;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 &lt; 5 ; 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++ ) {</a:t>
            </a:r>
          </a:p>
          <a:p>
            <a:r>
              <a:rPr lang="en-IN" sz="1900" b="1" dirty="0" smtClean="0"/>
              <a:t>      sum += marks[</a:t>
            </a:r>
            <a:r>
              <a:rPr lang="en-IN" sz="1900" b="1" dirty="0" err="1" smtClean="0"/>
              <a:t>i</a:t>
            </a:r>
            <a:r>
              <a:rPr lang="en-IN" sz="1900" b="1" dirty="0" smtClean="0"/>
              <a:t>];           // add the value in each index of the array </a:t>
            </a:r>
          </a:p>
          <a:p>
            <a:r>
              <a:rPr lang="en-IN" sz="1900" b="1" dirty="0" smtClean="0"/>
              <a:t>   }</a:t>
            </a:r>
          </a:p>
          <a:p>
            <a:r>
              <a:rPr lang="en-IN" sz="1900" b="1" dirty="0" smtClean="0"/>
              <a:t>   average = (float)sum / 5;</a:t>
            </a:r>
          </a:p>
          <a:p>
            <a:r>
              <a:rPr lang="en-IN" sz="1900" b="1" dirty="0" smtClean="0"/>
              <a:t>   </a:t>
            </a:r>
            <a:r>
              <a:rPr lang="en-IN" sz="1900" b="1" dirty="0" err="1" smtClean="0"/>
              <a:t>cout</a:t>
            </a:r>
            <a:r>
              <a:rPr lang="en-IN" sz="1900" b="1" dirty="0" smtClean="0"/>
              <a:t> &lt;&lt; "Sum : " &lt;&lt; sum &lt;&lt; </a:t>
            </a:r>
            <a:r>
              <a:rPr lang="en-IN" sz="1900" b="1" dirty="0" err="1" smtClean="0"/>
              <a:t>endl</a:t>
            </a:r>
            <a:r>
              <a:rPr lang="en-IN" sz="1900" b="1" dirty="0" smtClean="0"/>
              <a:t>;</a:t>
            </a:r>
          </a:p>
          <a:p>
            <a:r>
              <a:rPr lang="en-IN" sz="1900" b="1" dirty="0" smtClean="0"/>
              <a:t>   </a:t>
            </a:r>
            <a:r>
              <a:rPr lang="en-IN" sz="1900" b="1" dirty="0" err="1" smtClean="0"/>
              <a:t>cout</a:t>
            </a:r>
            <a:r>
              <a:rPr lang="en-IN" sz="1900" b="1" dirty="0" smtClean="0"/>
              <a:t> &lt;&lt; "Average : " &lt;&lt; average &lt;&lt; </a:t>
            </a:r>
            <a:r>
              <a:rPr lang="en-IN" sz="1900" b="1" dirty="0" err="1" smtClean="0"/>
              <a:t>endl</a:t>
            </a:r>
            <a:r>
              <a:rPr lang="en-IN" sz="1900" b="1" dirty="0" smtClean="0"/>
              <a:t>;</a:t>
            </a:r>
          </a:p>
          <a:p>
            <a:r>
              <a:rPr lang="en-IN" sz="1900" b="1" dirty="0" err="1" smtClean="0"/>
              <a:t>getch</a:t>
            </a:r>
            <a:r>
              <a:rPr lang="en-IN" sz="1900" b="1" dirty="0" smtClean="0"/>
              <a:t>();</a:t>
            </a:r>
          </a:p>
          <a:p>
            <a:r>
              <a:rPr lang="en-IN" sz="1900" b="1" dirty="0" smtClean="0"/>
              <a:t>return 0; }</a:t>
            </a:r>
            <a:endParaRPr lang="en-IN" sz="19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above program can be declared and </a:t>
            </a:r>
            <a:r>
              <a:rPr lang="en-US" dirty="0" err="1" smtClean="0"/>
              <a:t>innitialize</a:t>
            </a:r>
            <a:r>
              <a:rPr lang="en-US" dirty="0" smtClean="0"/>
              <a:t> immediately so we don’t need to enter the marks of students from the input device. The 1</a:t>
            </a:r>
            <a:r>
              <a:rPr lang="en-US" baseline="30000" dirty="0" smtClean="0"/>
              <a:t>st</a:t>
            </a:r>
            <a:r>
              <a:rPr lang="en-US" dirty="0" smtClean="0"/>
              <a:t> for loop will be avoided then.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67524"/>
          </a:xfrm>
        </p:spPr>
        <p:txBody>
          <a:bodyPr>
            <a:normAutofit/>
          </a:bodyPr>
          <a:lstStyle/>
          <a:p>
            <a:r>
              <a:rPr lang="en-IN" b="1" dirty="0" smtClean="0"/>
              <a:t>Two 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86800" cy="5715016"/>
          </a:xfrm>
        </p:spPr>
        <p:txBody>
          <a:bodyPr>
            <a:normAutofit/>
          </a:bodyPr>
          <a:lstStyle/>
          <a:p>
            <a:r>
              <a:rPr lang="en-IN" dirty="0" smtClean="0"/>
              <a:t>Two dimensional array is also known as matrix, </a:t>
            </a:r>
            <a:r>
              <a:rPr lang="en-US" dirty="0" smtClean="0"/>
              <a:t>a table or  a grid.</a:t>
            </a:r>
          </a:p>
          <a:p>
            <a:r>
              <a:rPr lang="en-US" dirty="0" smtClean="0"/>
              <a:t>Many applications it is required to manipulate the data in table format or in matrix format which contains rows and columns.</a:t>
            </a:r>
            <a:endParaRPr lang="en-IN" dirty="0" smtClean="0"/>
          </a:p>
          <a:p>
            <a:pPr>
              <a:buNone/>
            </a:pPr>
            <a:r>
              <a:rPr lang="en-US" u="sng" dirty="0" smtClean="0"/>
              <a:t>syntax for declaration: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datatype</a:t>
            </a:r>
            <a:r>
              <a:rPr lang="en-US" b="1" dirty="0" smtClean="0"/>
              <a:t> </a:t>
            </a:r>
            <a:r>
              <a:rPr lang="en-US" b="1" dirty="0" err="1" smtClean="0"/>
              <a:t>arrayname</a:t>
            </a:r>
            <a:r>
              <a:rPr lang="en-US" b="1" dirty="0" smtClean="0"/>
              <a:t>[rows][columns];</a:t>
            </a:r>
            <a:endParaRPr lang="en-IN" dirty="0" smtClean="0"/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x[2][3];</a:t>
            </a:r>
          </a:p>
          <a:p>
            <a:pPr>
              <a:buNone/>
            </a:pPr>
            <a:r>
              <a:rPr lang="en-US" sz="2800" dirty="0" smtClean="0"/>
              <a:t>Where:</a:t>
            </a:r>
          </a:p>
          <a:p>
            <a:pPr>
              <a:buNone/>
            </a:pPr>
            <a:r>
              <a:rPr lang="en-US" sz="2800" dirty="0" smtClean="0"/>
              <a:t>Array type: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Array name: x</a:t>
            </a:r>
          </a:p>
          <a:p>
            <a:pPr>
              <a:buNone/>
            </a:pPr>
            <a:r>
              <a:rPr lang="en-US" sz="2800" dirty="0" smtClean="0"/>
              <a:t>Array indices: </a:t>
            </a:r>
            <a:r>
              <a:rPr lang="en-US" sz="2800" dirty="0" err="1" smtClean="0"/>
              <a:t>i,j</a:t>
            </a:r>
            <a:endParaRPr lang="en-US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86116" y="5628047"/>
            <a:ext cx="7072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>
              <a:buNone/>
            </a:pPr>
            <a:r>
              <a:rPr lang="en-IN" sz="2000" dirty="0" smtClean="0"/>
              <a:t>x[0][0]    x[0][1]      x[0][2]</a:t>
            </a:r>
          </a:p>
          <a:p>
            <a:pPr lvl="5">
              <a:buNone/>
            </a:pPr>
            <a:endParaRPr lang="en-IN" sz="2000" dirty="0" smtClean="0"/>
          </a:p>
          <a:p>
            <a:pPr lvl="5">
              <a:buNone/>
            </a:pPr>
            <a:r>
              <a:rPr lang="en-IN" sz="2000" dirty="0" smtClean="0"/>
              <a:t>x[1][0]     x[1][1]        x[1][2</a:t>
            </a: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86379" y="5572140"/>
          <a:ext cx="3571902" cy="1071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34"/>
                <a:gridCol w="1190634"/>
                <a:gridCol w="1190634"/>
              </a:tblGrid>
              <a:tr h="5357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8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Sizeof</a:t>
            </a:r>
            <a:r>
              <a:rPr lang="en-US" dirty="0" smtClean="0"/>
              <a:t> operator and address of a variable&amp;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4303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Consider the declaration below 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62082" y="785794"/>
          <a:ext cx="6096000" cy="36957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mat [ 3 ][ 4 ];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1214422"/>
            <a:ext cx="899682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We have declared a two dimensional array or matrix with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rows and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columns.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We can store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 x 4 = 12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elements in this matrix. Each element is stored in a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which can be accessed using the combination of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index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column index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Initialization of a</a:t>
            </a:r>
            <a:r>
              <a:rPr kumimoji="0" lang="en-US" sz="2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2D array is shown below :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57818" y="3071810"/>
          <a:ext cx="3714776" cy="15716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8694"/>
                <a:gridCol w="928694"/>
                <a:gridCol w="928694"/>
                <a:gridCol w="928694"/>
              </a:tblGrid>
              <a:tr h="523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17</a:t>
                      </a:r>
                      <a:r>
                        <a:rPr lang="en-IN" sz="2400" baseline="-25000" dirty="0"/>
                        <a:t> [ 0, 0 ]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23</a:t>
                      </a:r>
                      <a:r>
                        <a:rPr lang="en-IN" sz="2400" baseline="-25000"/>
                        <a:t> [ 0, 1 ]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15</a:t>
                      </a:r>
                      <a:r>
                        <a:rPr lang="en-IN" sz="2400" baseline="-25000"/>
                        <a:t> [ 0, 2 ]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19</a:t>
                      </a:r>
                      <a:r>
                        <a:rPr lang="en-IN" sz="2400" baseline="-25000"/>
                        <a:t> [ 0, 3 ]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523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44</a:t>
                      </a:r>
                      <a:r>
                        <a:rPr lang="en-IN" sz="2400" baseline="-25000"/>
                        <a:t> [ 1, 0 ]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29</a:t>
                      </a:r>
                      <a:r>
                        <a:rPr lang="en-IN" sz="2400" baseline="-25000"/>
                        <a:t> [ 1, 1 ]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52</a:t>
                      </a:r>
                      <a:r>
                        <a:rPr lang="en-IN" sz="2400" baseline="-25000"/>
                        <a:t> [ 1, 2 ]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76</a:t>
                      </a:r>
                      <a:r>
                        <a:rPr lang="en-IN" sz="2400" baseline="-25000"/>
                        <a:t> [ 1, 3 ]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523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21</a:t>
                      </a:r>
                      <a:r>
                        <a:rPr lang="en-IN" sz="2400" baseline="-25000"/>
                        <a:t> [ 2, 0 ]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63</a:t>
                      </a:r>
                      <a:r>
                        <a:rPr lang="en-IN" sz="2400" baseline="-25000"/>
                        <a:t> [ 2, 1 ]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35</a:t>
                      </a:r>
                      <a:r>
                        <a:rPr lang="en-IN" sz="2400" baseline="-25000" dirty="0"/>
                        <a:t> [ 2, 2 ]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57</a:t>
                      </a:r>
                      <a:r>
                        <a:rPr lang="en-IN" sz="2400" baseline="-25000" dirty="0"/>
                        <a:t> [ 2, 3 ]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3071810"/>
          <a:ext cx="6429388" cy="1558299"/>
        </p:xfrm>
        <a:graphic>
          <a:graphicData uri="http://schemas.openxmlformats.org/drawingml/2006/table">
            <a:tbl>
              <a:tblPr/>
              <a:tblGrid>
                <a:gridCol w="6429388"/>
              </a:tblGrid>
              <a:tr h="1558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000" b="1" dirty="0" err="1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mat[3][4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]={{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17, 23, 15, 19 },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              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{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44, 29, 52, 76 },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              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{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21, 63, 35, 57 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}};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406" y="4889384"/>
            <a:ext cx="90011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 smtClean="0"/>
              <a:t>We can see how the above initialization statement in the left builds a matrix shown in the right. Every element is stored in a cell which has a index shown as subscript of each element. For </a:t>
            </a:r>
            <a:r>
              <a:rPr lang="en-IN" sz="2100" dirty="0" err="1" smtClean="0"/>
              <a:t>e.g</a:t>
            </a:r>
            <a:r>
              <a:rPr lang="en-IN" sz="2100" dirty="0" smtClean="0"/>
              <a:t>, </a:t>
            </a:r>
            <a:r>
              <a:rPr lang="en-IN" sz="2100" b="1" dirty="0" smtClean="0"/>
              <a:t>52</a:t>
            </a:r>
            <a:r>
              <a:rPr lang="en-IN" sz="2100" dirty="0" smtClean="0"/>
              <a:t> is stored in a cell with index </a:t>
            </a:r>
            <a:br>
              <a:rPr lang="en-IN" sz="2100" dirty="0" smtClean="0"/>
            </a:br>
            <a:r>
              <a:rPr lang="en-IN" sz="2100" b="1" dirty="0" smtClean="0"/>
              <a:t>[ 1, 2 ]</a:t>
            </a:r>
            <a:r>
              <a:rPr lang="en-IN" sz="2100" dirty="0" smtClean="0"/>
              <a:t> where </a:t>
            </a:r>
            <a:r>
              <a:rPr lang="en-IN" sz="2100" b="1" dirty="0" smtClean="0"/>
              <a:t>1</a:t>
            </a:r>
            <a:r>
              <a:rPr lang="en-IN" sz="2100" dirty="0" smtClean="0"/>
              <a:t> denotes the </a:t>
            </a:r>
            <a:r>
              <a:rPr lang="en-IN" sz="2100" b="1" dirty="0" smtClean="0"/>
              <a:t>row number ( index )</a:t>
            </a:r>
            <a:r>
              <a:rPr lang="en-IN" sz="2100" dirty="0" smtClean="0"/>
              <a:t> and </a:t>
            </a:r>
            <a:r>
              <a:rPr lang="en-IN" sz="2100" b="1" dirty="0" smtClean="0"/>
              <a:t>2</a:t>
            </a:r>
            <a:r>
              <a:rPr lang="en-IN" sz="2100" dirty="0" smtClean="0"/>
              <a:t> denotes the </a:t>
            </a:r>
            <a:r>
              <a:rPr lang="en-IN" sz="2100" b="1" dirty="0" smtClean="0"/>
              <a:t>column number ( index )</a:t>
            </a:r>
            <a:r>
              <a:rPr lang="en-IN" sz="2100" dirty="0" smtClean="0"/>
              <a:t>. Note that both </a:t>
            </a:r>
            <a:r>
              <a:rPr lang="en-IN" sz="2100" b="1" dirty="0" smtClean="0"/>
              <a:t>row</a:t>
            </a:r>
            <a:r>
              <a:rPr lang="en-IN" sz="2100" dirty="0" smtClean="0"/>
              <a:t> and </a:t>
            </a:r>
            <a:r>
              <a:rPr lang="en-IN" sz="2100" b="1" dirty="0" smtClean="0"/>
              <a:t>column</a:t>
            </a:r>
            <a:r>
              <a:rPr lang="en-IN" sz="2100" dirty="0" smtClean="0"/>
              <a:t> index starts with </a:t>
            </a:r>
            <a:r>
              <a:rPr lang="en-IN" sz="2100" b="1" dirty="0" smtClean="0"/>
              <a:t>0</a:t>
            </a:r>
            <a:r>
              <a:rPr lang="en-IN" sz="2100" dirty="0" smtClean="0"/>
              <a:t>.</a:t>
            </a:r>
            <a:br>
              <a:rPr lang="en-IN" sz="2100" dirty="0" smtClean="0"/>
            </a:br>
            <a:endParaRPr lang="en-IN" sz="2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864396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 program inputs a matrix from user and displays it : 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iostream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main() {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mat[3][3]; // matrix can have max 3 rows and 3 cols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j;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"Enter the matrix elements row-wise :- " &lt;&lt;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for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0;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 3;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++ ) { // outer loop iterates over each row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for ( j = 0; j &lt; 3; j++ ) { // inner loop iterates over each column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"mat[" &lt;&lt;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"][" &lt;&lt; j &lt;&lt; "] : ";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//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-&gt; row no. and j -&gt;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no.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cin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&gt;&gt; mat[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][j];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}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}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// display the matrix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"You have entered the matrix :- \n“ 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for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= 0;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 3;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++ ) {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for ( j = 0; j &lt; 3; j++ ) {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mat[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][j] &lt;&lt; " ";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}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}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return 0;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 cstate="print"/>
          <a:srcRect l="-1163" r="23688" b="57030"/>
          <a:stretch>
            <a:fillRect/>
          </a:stretch>
        </p:blipFill>
        <p:spPr>
          <a:xfrm>
            <a:off x="4929190" y="3357562"/>
            <a:ext cx="5500726" cy="3262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rcRect l="-1163" r="23688" b="57030"/>
          <a:stretch>
            <a:fillRect/>
          </a:stretch>
        </p:blipFill>
        <p:spPr>
          <a:xfrm>
            <a:off x="1214414" y="380574"/>
            <a:ext cx="7500990" cy="44057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arrays allow you to define variables that combine several data items of the same type but </a:t>
            </a:r>
            <a:r>
              <a:rPr lang="en-US" b="1" dirty="0" smtClean="0"/>
              <a:t>structure</a:t>
            </a:r>
            <a:r>
              <a:rPr lang="en-US" dirty="0" smtClean="0"/>
              <a:t> is user defined data type which allows you to combine data items of different kinds. </a:t>
            </a:r>
          </a:p>
          <a:p>
            <a:r>
              <a:rPr lang="en-US" dirty="0" smtClean="0"/>
              <a:t>They constitute </a:t>
            </a:r>
            <a:r>
              <a:rPr lang="en-US" b="1" dirty="0" smtClean="0"/>
              <a:t>personalized </a:t>
            </a:r>
            <a:r>
              <a:rPr lang="en-US" dirty="0" smtClean="0"/>
              <a:t>or </a:t>
            </a:r>
            <a:r>
              <a:rPr lang="en-US" b="1" dirty="0" smtClean="0"/>
              <a:t>customized </a:t>
            </a:r>
            <a:r>
              <a:rPr lang="en-US" dirty="0" smtClean="0"/>
              <a:t>types that programmer is expecting to use in the rest of his program. </a:t>
            </a:r>
          </a:p>
          <a:p>
            <a:r>
              <a:rPr lang="en-US" dirty="0" smtClean="0"/>
              <a:t>They must be placed at the beginning of the program just after the declaration of header files.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dirty="0" smtClean="0"/>
              <a:t>Structures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 can used to represent a record. Suppose you want to keep track of your students’ profiles. You might want to track the following attributes about each student:</a:t>
            </a:r>
            <a:endParaRPr lang="en-IN" dirty="0" smtClean="0"/>
          </a:p>
          <a:p>
            <a:pPr lvl="2">
              <a:buNone/>
            </a:pPr>
            <a:r>
              <a:rPr lang="en-US" sz="2400" dirty="0" smtClean="0"/>
              <a:t>Roll number</a:t>
            </a:r>
            <a:endParaRPr lang="en-IN" sz="2400" dirty="0" smtClean="0"/>
          </a:p>
          <a:p>
            <a:pPr lvl="2">
              <a:buNone/>
            </a:pPr>
            <a:r>
              <a:rPr lang="en-US" sz="2400" dirty="0" smtClean="0"/>
              <a:t>First name</a:t>
            </a:r>
            <a:endParaRPr lang="en-IN" sz="2400" dirty="0" smtClean="0"/>
          </a:p>
          <a:p>
            <a:pPr lvl="2">
              <a:buNone/>
            </a:pPr>
            <a:r>
              <a:rPr lang="en-US" sz="2400" dirty="0" smtClean="0"/>
              <a:t>Second name</a:t>
            </a:r>
            <a:endParaRPr lang="en-IN" sz="2400" dirty="0" smtClean="0"/>
          </a:p>
          <a:p>
            <a:pPr lvl="2">
              <a:buNone/>
            </a:pPr>
            <a:r>
              <a:rPr lang="en-US" sz="2400" dirty="0" smtClean="0"/>
              <a:t>Sex</a:t>
            </a:r>
            <a:endParaRPr lang="en-IN" sz="2400" dirty="0" smtClean="0"/>
          </a:p>
          <a:p>
            <a:pPr lvl="2">
              <a:buNone/>
            </a:pPr>
            <a:r>
              <a:rPr lang="en-US" sz="2400" dirty="0" smtClean="0"/>
              <a:t>Department code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define a structure, you must use the </a:t>
            </a:r>
            <a:r>
              <a:rPr lang="en-US" dirty="0" err="1" smtClean="0"/>
              <a:t>struct</a:t>
            </a:r>
            <a:r>
              <a:rPr lang="en-US" dirty="0" smtClean="0"/>
              <a:t> statement. The </a:t>
            </a:r>
            <a:r>
              <a:rPr lang="en-US" dirty="0" err="1" smtClean="0"/>
              <a:t>struct</a:t>
            </a:r>
            <a:r>
              <a:rPr lang="en-US" dirty="0" smtClean="0"/>
              <a:t> statement defines a new data type, with more than one member, for your program. The format of the </a:t>
            </a:r>
            <a:r>
              <a:rPr lang="en-US" dirty="0" err="1" smtClean="0"/>
              <a:t>struct</a:t>
            </a:r>
            <a:r>
              <a:rPr lang="en-US" dirty="0" smtClean="0"/>
              <a:t> statement is this: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structure_name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{    type member1;</a:t>
            </a:r>
          </a:p>
          <a:p>
            <a:pPr>
              <a:buNone/>
            </a:pPr>
            <a:r>
              <a:rPr lang="en-US" dirty="0" smtClean="0"/>
              <a:t>   	   type member2;</a:t>
            </a:r>
          </a:p>
          <a:p>
            <a:pPr>
              <a:buNone/>
            </a:pPr>
            <a:r>
              <a:rPr lang="en-US" dirty="0" smtClean="0"/>
              <a:t>  		 ....……….  </a:t>
            </a:r>
          </a:p>
          <a:p>
            <a:pPr>
              <a:buNone/>
            </a:pPr>
            <a:r>
              <a:rPr lang="en-US" dirty="0" smtClean="0"/>
              <a:t>	    type </a:t>
            </a:r>
            <a:r>
              <a:rPr lang="en-US" dirty="0" err="1" smtClean="0"/>
              <a:t>memberN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[one or more structure variables]; 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/>
              <a:t>Defining a Structure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structure name</a:t>
            </a:r>
            <a:r>
              <a:rPr lang="en-US" dirty="0" smtClean="0"/>
              <a:t> is optional and each member definition is a normal variable definition, such as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or float f; or any other valid variable definition. </a:t>
            </a:r>
          </a:p>
          <a:p>
            <a:r>
              <a:rPr lang="en-US" dirty="0" smtClean="0"/>
              <a:t>At the end of the structure's definition, before the final semicolon, you can specify one or more structure variables but it is optional. </a:t>
            </a:r>
          </a:p>
          <a:p>
            <a:r>
              <a:rPr lang="en-US" dirty="0" smtClean="0"/>
              <a:t>Here is the way you would declare the Student structure:</a:t>
            </a:r>
            <a:endParaRPr lang="en-IN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Roll_number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char </a:t>
            </a:r>
            <a:r>
              <a:rPr lang="en-US" dirty="0" err="1" smtClean="0"/>
              <a:t>First_name</a:t>
            </a:r>
            <a:r>
              <a:rPr lang="en-US" dirty="0" smtClean="0"/>
              <a:t>[20];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char </a:t>
            </a:r>
            <a:r>
              <a:rPr lang="en-US" dirty="0" err="1" smtClean="0"/>
              <a:t>Second_name</a:t>
            </a:r>
            <a:r>
              <a:rPr lang="en-US" dirty="0" smtClean="0"/>
              <a:t>[16];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char Sex;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char </a:t>
            </a:r>
            <a:r>
              <a:rPr lang="en-US" dirty="0" err="1" smtClean="0"/>
              <a:t>Department_code</a:t>
            </a:r>
            <a:r>
              <a:rPr lang="en-US" dirty="0" smtClean="0"/>
              <a:t>[5];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err="1" smtClean="0"/>
              <a:t>Student_data</a:t>
            </a:r>
            <a:r>
              <a:rPr lang="en-US" dirty="0" smtClean="0"/>
              <a:t>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Manipulation of a 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2"/>
          </a:xfrm>
        </p:spPr>
        <p:txBody>
          <a:bodyPr>
            <a:normAutofit/>
          </a:bodyPr>
          <a:lstStyle/>
          <a:p>
            <a:r>
              <a:rPr lang="en-US" dirty="0" smtClean="0"/>
              <a:t>After a structure is declared, it can be manipulated through a variable having the name of the structure as its data type. </a:t>
            </a:r>
            <a:endParaRPr lang="en-IN" dirty="0" smtClean="0"/>
          </a:p>
          <a:p>
            <a:r>
              <a:rPr lang="en-IN" dirty="0" smtClean="0"/>
              <a:t>The individual members of a structure can be accessed through the structure variable only. </a:t>
            </a:r>
          </a:p>
          <a:p>
            <a:r>
              <a:rPr lang="en-IN" dirty="0" smtClean="0"/>
              <a:t>The link between a member and a variable is established through the operator ‘.’ is called as the </a:t>
            </a:r>
            <a:r>
              <a:rPr lang="en-IN" b="1" i="1" dirty="0" smtClean="0"/>
              <a:t>dot operator </a:t>
            </a:r>
            <a:r>
              <a:rPr lang="en-IN" dirty="0" smtClean="0"/>
              <a:t>or </a:t>
            </a:r>
            <a:r>
              <a:rPr lang="en-IN" b="1" i="1" dirty="0" smtClean="0"/>
              <a:t>member operator </a:t>
            </a:r>
            <a:r>
              <a:rPr lang="en-IN" dirty="0" smtClean="0"/>
              <a:t>or </a:t>
            </a:r>
            <a:r>
              <a:rPr lang="en-IN" b="1" i="1" dirty="0" smtClean="0"/>
              <a:t>period operator.</a:t>
            </a:r>
          </a:p>
          <a:p>
            <a:r>
              <a:rPr lang="en-US" dirty="0" smtClean="0"/>
              <a:t>The following codes of C++ explain more about structure manipulation:</a:t>
            </a:r>
            <a:endParaRPr lang="en-IN" dirty="0" smtClean="0"/>
          </a:p>
          <a:p>
            <a:pPr>
              <a:buNone/>
            </a:pPr>
            <a:r>
              <a:rPr lang="en-IN" b="1" i="1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-83467"/>
            <a:ext cx="7643834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#include&lt;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iostream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struct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Students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{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Roll_number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    char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First_name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[20];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    char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Second_name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[16];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    char Gender;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    char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Department_code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[5];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};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main(){  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Students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                 //variable creating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&lt;&lt;"Enter the roll number:";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cin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&gt;&gt;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Student_data.Roll_number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&lt;&lt;"First name:";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cin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&gt;&gt;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Student_data.First_name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&lt;&lt;"Second name:";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cin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&gt;&gt;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Student_data.Second_name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&lt;&lt;"Sex:";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cin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&gt;&gt;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Student_data.Sex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&lt;&lt;"The department:";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cin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&gt;&gt;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Student_data.Department_code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&lt;&lt;"You entered:"&lt;&lt;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&lt;&lt;"--------------"&lt;&lt;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Student_data.Roll_number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Student_data.First_name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Student_data.Second_name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Student_data.Sex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endParaRPr lang="en-US" sz="1700" b="1" dirty="0" smtClean="0"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cout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Student_data.Department_code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&lt;&lt;</a:t>
            </a:r>
            <a:r>
              <a:rPr lang="en-US" sz="1700" b="1" dirty="0" err="1" smtClean="0">
                <a:ea typeface="Calibri" pitchFamily="34" charset="0"/>
                <a:cs typeface="Courier New" pitchFamily="49" charset="0"/>
              </a:rPr>
              <a:t>endl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;</a:t>
            </a:r>
            <a:r>
              <a:rPr lang="en-US" sz="1700" b="1" dirty="0" smtClean="0">
                <a:ea typeface="Calibri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ea typeface="Calibri" pitchFamily="34" charset="0"/>
                <a:cs typeface="Courier New" pitchFamily="49" charset="0"/>
              </a:rPr>
              <a:t>}</a:t>
            </a:r>
            <a:endParaRPr lang="en-US" sz="1700" b="1" dirty="0" smtClean="0"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POINTERS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 you know every variable is a memory location and every memory location has its address defined which can be accessed using ampersand (&amp;) operator which denotes an address in memory. </a:t>
            </a:r>
            <a:endParaRPr lang="en-IN" dirty="0" smtClean="0"/>
          </a:p>
          <a:p>
            <a:endParaRPr lang="en-US" dirty="0" smtClean="0"/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Note: </a:t>
            </a:r>
            <a:r>
              <a:rPr lang="en-IN" dirty="0" smtClean="0"/>
              <a:t>remember that </a:t>
            </a:r>
            <a:r>
              <a:rPr lang="en-IN" b="1" dirty="0" smtClean="0"/>
              <a:t>' &amp; '</a:t>
            </a:r>
            <a:r>
              <a:rPr lang="en-IN" dirty="0" smtClean="0"/>
              <a:t> denotes </a:t>
            </a:r>
            <a:r>
              <a:rPr lang="en-IN" b="1" dirty="0" smtClean="0"/>
              <a:t>address of</a:t>
            </a:r>
            <a:r>
              <a:rPr lang="en-IN" dirty="0" smtClean="0"/>
              <a:t> a variable and </a:t>
            </a:r>
            <a:r>
              <a:rPr lang="en-IN" b="1" dirty="0" smtClean="0"/>
              <a:t>' * '</a:t>
            </a:r>
            <a:r>
              <a:rPr lang="en-IN" dirty="0" smtClean="0"/>
              <a:t> denotes </a:t>
            </a:r>
            <a:r>
              <a:rPr lang="en-IN" b="1" dirty="0" smtClean="0"/>
              <a:t>value at</a:t>
            </a:r>
            <a:r>
              <a:rPr lang="en-IN" dirty="0" smtClean="0"/>
              <a:t> a particular address.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4"/>
            <a:ext cx="8929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Consider the following which will print the address of the variables defined: </a:t>
            </a:r>
          </a:p>
          <a:p>
            <a:endParaRPr lang="en-IN" sz="2400" dirty="0" smtClean="0"/>
          </a:p>
          <a:p>
            <a:r>
              <a:rPr lang="en-IN" sz="2400" dirty="0" smtClean="0"/>
              <a:t>#</a:t>
            </a:r>
            <a:r>
              <a:rPr lang="en-IN" sz="2400" dirty="0"/>
              <a:t>include &lt;</a:t>
            </a:r>
            <a:r>
              <a:rPr lang="en-IN" sz="2400" dirty="0" err="1"/>
              <a:t>iostream</a:t>
            </a:r>
            <a:r>
              <a:rPr lang="en-IN" sz="2400" dirty="0"/>
              <a:t>&gt; </a:t>
            </a:r>
          </a:p>
          <a:p>
            <a:r>
              <a:rPr lang="en-IN" sz="2400" dirty="0"/>
              <a:t>using namespace std; 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main () </a:t>
            </a:r>
          </a:p>
          <a:p>
            <a:r>
              <a:rPr lang="en-IN" sz="2400" dirty="0"/>
              <a:t>{ 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var1; </a:t>
            </a:r>
          </a:p>
          <a:p>
            <a:r>
              <a:rPr lang="en-IN" sz="2400" dirty="0"/>
              <a:t>char var2[10]; 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 &lt;&lt; "Address of var1 variable: "; 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 &lt;&lt; &amp;var1 &lt;&lt; </a:t>
            </a:r>
            <a:r>
              <a:rPr lang="en-IN" sz="2400" dirty="0" err="1"/>
              <a:t>endl</a:t>
            </a:r>
            <a:r>
              <a:rPr lang="en-IN" sz="2400" dirty="0"/>
              <a:t>; 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 &lt;&lt; "Address of var2 variable: "; 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 &lt;&lt; &amp;var2 &lt;&lt; </a:t>
            </a:r>
            <a:r>
              <a:rPr lang="en-IN" sz="2400" dirty="0" err="1"/>
              <a:t>endl</a:t>
            </a:r>
            <a:r>
              <a:rPr lang="en-IN" sz="2400" dirty="0"/>
              <a:t>; </a:t>
            </a:r>
          </a:p>
          <a:p>
            <a:r>
              <a:rPr lang="en-IN" sz="2400" dirty="0"/>
              <a:t>return 0</a:t>
            </a:r>
            <a:r>
              <a:rPr lang="en-IN" sz="2400" dirty="0" smtClean="0"/>
              <a:t>;</a:t>
            </a:r>
          </a:p>
          <a:p>
            <a:r>
              <a:rPr lang="en-IN" sz="2400" dirty="0" smtClean="0"/>
              <a:t>} 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357827"/>
            <a:ext cx="8143932" cy="15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are Pointers?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pointer </a:t>
            </a:r>
            <a:r>
              <a:rPr lang="en-IN" dirty="0" smtClean="0"/>
              <a:t>is a variable whose value is the address of another variable. </a:t>
            </a:r>
          </a:p>
          <a:p>
            <a:r>
              <a:rPr lang="en-IN" dirty="0" smtClean="0"/>
              <a:t>You must declare a pointer before you can work with it. The general form of a pointer variable declaration is: </a:t>
            </a:r>
          </a:p>
          <a:p>
            <a:pPr lvl="3">
              <a:buNone/>
            </a:pPr>
            <a:r>
              <a:rPr lang="en-IN" sz="2400" dirty="0" smtClean="0"/>
              <a:t>type *pointer-name; </a:t>
            </a:r>
          </a:p>
          <a:p>
            <a:pPr>
              <a:buNone/>
            </a:pPr>
            <a:r>
              <a:rPr lang="en-IN" dirty="0" smtClean="0"/>
              <a:t>Following are the valid pointer declaration: </a:t>
            </a:r>
          </a:p>
          <a:p>
            <a:pPr lvl="1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*</a:t>
            </a:r>
            <a:r>
              <a:rPr lang="en-IN" dirty="0" err="1" smtClean="0"/>
              <a:t>ip</a:t>
            </a:r>
            <a:r>
              <a:rPr lang="en-IN" dirty="0" smtClean="0"/>
              <a:t>;          // pointer to an integer </a:t>
            </a:r>
          </a:p>
          <a:p>
            <a:pPr lvl="1">
              <a:buNone/>
            </a:pPr>
            <a:r>
              <a:rPr lang="en-IN" dirty="0" smtClean="0"/>
              <a:t>double *</a:t>
            </a:r>
            <a:r>
              <a:rPr lang="en-IN" dirty="0" err="1" smtClean="0"/>
              <a:t>dp</a:t>
            </a:r>
            <a:r>
              <a:rPr lang="en-IN" dirty="0" smtClean="0"/>
              <a:t>; // pointer to a double </a:t>
            </a:r>
          </a:p>
          <a:p>
            <a:pPr lvl="1">
              <a:buNone/>
            </a:pPr>
            <a:r>
              <a:rPr lang="en-IN" dirty="0" smtClean="0"/>
              <a:t>float *</a:t>
            </a:r>
            <a:r>
              <a:rPr lang="en-IN" dirty="0" err="1" smtClean="0"/>
              <a:t>fp</a:t>
            </a:r>
            <a:r>
              <a:rPr lang="en-IN" dirty="0" smtClean="0"/>
              <a:t>;     // pointer to a float </a:t>
            </a:r>
          </a:p>
          <a:p>
            <a:pPr lvl="1">
              <a:buNone/>
            </a:pPr>
            <a:r>
              <a:rPr lang="en-IN" dirty="0" smtClean="0"/>
              <a:t>char *</a:t>
            </a:r>
            <a:r>
              <a:rPr lang="en-IN" dirty="0" err="1" smtClean="0"/>
              <a:t>ch</a:t>
            </a:r>
            <a:r>
              <a:rPr lang="en-IN" dirty="0" smtClean="0"/>
              <a:t>;    // pointer to character </a:t>
            </a:r>
          </a:p>
          <a:p>
            <a:r>
              <a:rPr lang="en-IN" dirty="0" smtClean="0"/>
              <a:t>Note that every address is represented by a number in </a:t>
            </a:r>
            <a:r>
              <a:rPr lang="en-IN" b="1" dirty="0" smtClean="0"/>
              <a:t>hex</a:t>
            </a:r>
            <a:r>
              <a:rPr lang="en-IN" dirty="0" smtClean="0"/>
              <a:t> notation.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1470" y="-71461"/>
            <a:ext cx="942981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 smtClean="0"/>
              <a:t>#include&lt;</a:t>
            </a:r>
            <a:r>
              <a:rPr lang="en-IN" sz="2600" dirty="0" err="1" smtClean="0"/>
              <a:t>iostream</a:t>
            </a:r>
            <a:r>
              <a:rPr lang="en-IN" sz="2600" dirty="0" smtClean="0"/>
              <a:t>&gt;</a:t>
            </a:r>
          </a:p>
          <a:p>
            <a:r>
              <a:rPr lang="en-IN" sz="2600" dirty="0" smtClean="0"/>
              <a:t>using namespace std;</a:t>
            </a:r>
          </a:p>
          <a:p>
            <a:r>
              <a:rPr lang="en-IN" sz="2600" dirty="0" err="1" smtClean="0"/>
              <a:t>int</a:t>
            </a:r>
            <a:r>
              <a:rPr lang="en-IN" sz="2600" dirty="0" smtClean="0"/>
              <a:t> main() </a:t>
            </a:r>
          </a:p>
          <a:p>
            <a:r>
              <a:rPr lang="en-IN" sz="2600" dirty="0" smtClean="0"/>
              <a:t>{</a:t>
            </a:r>
          </a:p>
          <a:p>
            <a:r>
              <a:rPr lang="en-IN" sz="2600" dirty="0" smtClean="0"/>
              <a:t>  </a:t>
            </a:r>
            <a:r>
              <a:rPr lang="en-IN" sz="2600" dirty="0" err="1" smtClean="0"/>
              <a:t>int</a:t>
            </a:r>
            <a:r>
              <a:rPr lang="en-IN" sz="2600" dirty="0" smtClean="0"/>
              <a:t> </a:t>
            </a:r>
            <a:r>
              <a:rPr lang="en-IN" sz="2600" dirty="0" err="1" smtClean="0"/>
              <a:t>var</a:t>
            </a:r>
            <a:r>
              <a:rPr lang="en-IN" sz="2600" dirty="0" smtClean="0"/>
              <a:t> = 20;   // actual variable declaration. </a:t>
            </a:r>
          </a:p>
          <a:p>
            <a:r>
              <a:rPr lang="en-IN" sz="2600" dirty="0" smtClean="0"/>
              <a:t>  </a:t>
            </a:r>
            <a:r>
              <a:rPr lang="en-IN" sz="2600" dirty="0" err="1" smtClean="0"/>
              <a:t>int</a:t>
            </a:r>
            <a:r>
              <a:rPr lang="en-IN" sz="2600" dirty="0" smtClean="0"/>
              <a:t> *</a:t>
            </a:r>
            <a:r>
              <a:rPr lang="en-IN" sz="2600" dirty="0" err="1" smtClean="0"/>
              <a:t>ip</a:t>
            </a:r>
            <a:r>
              <a:rPr lang="en-IN" sz="2600" dirty="0" smtClean="0"/>
              <a:t>;        // pointer variable </a:t>
            </a:r>
          </a:p>
          <a:p>
            <a:r>
              <a:rPr lang="en-IN" sz="2600" dirty="0" smtClean="0"/>
              <a:t>  </a:t>
            </a:r>
            <a:r>
              <a:rPr lang="en-IN" sz="2600" dirty="0" err="1" smtClean="0"/>
              <a:t>ip</a:t>
            </a:r>
            <a:r>
              <a:rPr lang="en-IN" sz="2600" dirty="0" smtClean="0"/>
              <a:t> = &amp;</a:t>
            </a:r>
            <a:r>
              <a:rPr lang="en-IN" sz="2600" dirty="0" err="1" smtClean="0"/>
              <a:t>var</a:t>
            </a:r>
            <a:r>
              <a:rPr lang="en-IN" sz="2600" dirty="0" smtClean="0"/>
              <a:t>;  // store address of </a:t>
            </a:r>
            <a:r>
              <a:rPr lang="en-IN" sz="2600" dirty="0" err="1" smtClean="0"/>
              <a:t>var</a:t>
            </a:r>
            <a:r>
              <a:rPr lang="en-IN" sz="2600" dirty="0" smtClean="0"/>
              <a:t> in pointer variable </a:t>
            </a:r>
          </a:p>
          <a:p>
            <a:r>
              <a:rPr lang="en-IN" sz="2600" dirty="0" smtClean="0"/>
              <a:t>  </a:t>
            </a:r>
            <a:r>
              <a:rPr lang="en-IN" sz="2600" dirty="0" err="1" smtClean="0"/>
              <a:t>cout</a:t>
            </a:r>
            <a:r>
              <a:rPr lang="en-IN" sz="2600" dirty="0" smtClean="0"/>
              <a:t> &lt;&lt; "Value of </a:t>
            </a:r>
            <a:r>
              <a:rPr lang="en-IN" sz="2600" dirty="0" err="1" smtClean="0"/>
              <a:t>var</a:t>
            </a:r>
            <a:r>
              <a:rPr lang="en-IN" sz="2600" dirty="0" smtClean="0"/>
              <a:t> variable: "; </a:t>
            </a:r>
          </a:p>
          <a:p>
            <a:r>
              <a:rPr lang="en-IN" sz="2600" dirty="0" smtClean="0"/>
              <a:t> </a:t>
            </a:r>
            <a:r>
              <a:rPr lang="en-IN" sz="2600" dirty="0" err="1" smtClean="0"/>
              <a:t>cout</a:t>
            </a:r>
            <a:r>
              <a:rPr lang="en-IN" sz="2600" dirty="0" smtClean="0"/>
              <a:t> &lt;&lt; </a:t>
            </a:r>
            <a:r>
              <a:rPr lang="en-IN" sz="2600" dirty="0" err="1" smtClean="0"/>
              <a:t>var</a:t>
            </a:r>
            <a:r>
              <a:rPr lang="en-IN" sz="2600" dirty="0" smtClean="0"/>
              <a:t> &lt;&lt; </a:t>
            </a:r>
            <a:r>
              <a:rPr lang="en-IN" sz="2600" dirty="0" err="1" smtClean="0"/>
              <a:t>endl</a:t>
            </a:r>
            <a:r>
              <a:rPr lang="en-IN" sz="2600" dirty="0" smtClean="0"/>
              <a:t>;</a:t>
            </a:r>
          </a:p>
          <a:p>
            <a:r>
              <a:rPr lang="en-IN" sz="2600" dirty="0" smtClean="0"/>
              <a:t> </a:t>
            </a:r>
            <a:r>
              <a:rPr lang="en-IN" sz="2600" dirty="0" err="1" smtClean="0"/>
              <a:t>cout</a:t>
            </a:r>
            <a:r>
              <a:rPr lang="en-IN" sz="2600" dirty="0" smtClean="0"/>
              <a:t> &lt;&lt; "Address stored in </a:t>
            </a:r>
            <a:r>
              <a:rPr lang="en-IN" sz="2600" dirty="0" err="1" smtClean="0"/>
              <a:t>ip</a:t>
            </a:r>
            <a:r>
              <a:rPr lang="en-IN" sz="2600" dirty="0" smtClean="0"/>
              <a:t> variable: "; </a:t>
            </a:r>
          </a:p>
          <a:p>
            <a:r>
              <a:rPr lang="en-IN" sz="2600" dirty="0" smtClean="0"/>
              <a:t> </a:t>
            </a:r>
            <a:r>
              <a:rPr lang="en-IN" sz="2600" dirty="0" err="1" smtClean="0"/>
              <a:t>cout</a:t>
            </a:r>
            <a:r>
              <a:rPr lang="en-IN" sz="2600" dirty="0" smtClean="0"/>
              <a:t> &lt;&lt; </a:t>
            </a:r>
            <a:r>
              <a:rPr lang="en-IN" sz="2600" dirty="0" err="1" smtClean="0"/>
              <a:t>ip</a:t>
            </a:r>
            <a:r>
              <a:rPr lang="en-IN" sz="2600" dirty="0" smtClean="0"/>
              <a:t> &lt;&lt; </a:t>
            </a:r>
            <a:r>
              <a:rPr lang="en-IN" sz="2600" dirty="0" err="1" smtClean="0"/>
              <a:t>endl</a:t>
            </a:r>
            <a:r>
              <a:rPr lang="en-IN" sz="2600" dirty="0" smtClean="0"/>
              <a:t>; ; // print the address stored in </a:t>
            </a:r>
            <a:r>
              <a:rPr lang="en-IN" sz="2600" dirty="0" err="1" smtClean="0"/>
              <a:t>ip</a:t>
            </a:r>
            <a:r>
              <a:rPr lang="en-IN" sz="2600" dirty="0" smtClean="0"/>
              <a:t> pointer 						//variable </a:t>
            </a:r>
          </a:p>
          <a:p>
            <a:pPr lvl="8"/>
            <a:r>
              <a:rPr lang="en-IN" sz="2600" dirty="0" smtClean="0"/>
              <a:t>  //</a:t>
            </a:r>
            <a:r>
              <a:rPr lang="en-IN" sz="2600" dirty="0" err="1" smtClean="0"/>
              <a:t>cout</a:t>
            </a:r>
            <a:r>
              <a:rPr lang="en-IN" sz="2600" dirty="0" smtClean="0"/>
              <a:t>&lt;&lt;&amp;</a:t>
            </a:r>
            <a:r>
              <a:rPr lang="en-IN" sz="2600" dirty="0" err="1" smtClean="0"/>
              <a:t>var</a:t>
            </a:r>
            <a:r>
              <a:rPr lang="en-IN" sz="2600" dirty="0" smtClean="0"/>
              <a:t>&lt;&lt;</a:t>
            </a:r>
            <a:r>
              <a:rPr lang="en-IN" sz="2600" dirty="0" err="1" smtClean="0"/>
              <a:t>endl</a:t>
            </a:r>
            <a:r>
              <a:rPr lang="en-IN" sz="2600" dirty="0" smtClean="0"/>
              <a:t>;</a:t>
            </a:r>
          </a:p>
          <a:p>
            <a:r>
              <a:rPr lang="en-IN" sz="2800" dirty="0" err="1"/>
              <a:t>cout</a:t>
            </a:r>
            <a:r>
              <a:rPr lang="en-IN" sz="2800" dirty="0"/>
              <a:t> &lt;&lt; "Value of *</a:t>
            </a:r>
            <a:r>
              <a:rPr lang="en-IN" sz="2800" dirty="0" err="1"/>
              <a:t>ip</a:t>
            </a:r>
            <a:r>
              <a:rPr lang="en-IN" sz="2800" dirty="0"/>
              <a:t> variable: "; </a:t>
            </a:r>
            <a:endParaRPr lang="en-IN" sz="2600" dirty="0" smtClean="0"/>
          </a:p>
          <a:p>
            <a:r>
              <a:rPr lang="en-IN" sz="2600" dirty="0" err="1" smtClean="0"/>
              <a:t>cout</a:t>
            </a:r>
            <a:r>
              <a:rPr lang="en-IN" sz="2600" dirty="0" smtClean="0"/>
              <a:t>&lt;&lt;*</a:t>
            </a:r>
            <a:r>
              <a:rPr lang="en-IN" sz="2600" dirty="0" err="1" smtClean="0"/>
              <a:t>ip</a:t>
            </a:r>
            <a:r>
              <a:rPr lang="en-IN" sz="2600" dirty="0" smtClean="0"/>
              <a:t>; //prints the value of the address of which </a:t>
            </a:r>
            <a:r>
              <a:rPr lang="en-IN" sz="2600" dirty="0" err="1" smtClean="0"/>
              <a:t>ip</a:t>
            </a:r>
            <a:r>
              <a:rPr lang="en-IN" sz="2600" dirty="0" smtClean="0"/>
              <a:t> points to.</a:t>
            </a:r>
          </a:p>
          <a:p>
            <a:r>
              <a:rPr lang="en-IN" sz="2600" dirty="0" err="1" smtClean="0"/>
              <a:t>getch</a:t>
            </a:r>
            <a:r>
              <a:rPr lang="en-IN" sz="2600" dirty="0" smtClean="0"/>
              <a:t>();</a:t>
            </a:r>
          </a:p>
          <a:p>
            <a:r>
              <a:rPr lang="en-IN" sz="2600" dirty="0" smtClean="0"/>
              <a:t>return 0; } </a:t>
            </a:r>
            <a:endParaRPr lang="en-I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350830" cy="717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/*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**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Demonstration of pointer concept ****/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#include&lt;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iostream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using namespace std;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main()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x = 13; // declared and initialized a variable of type integer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*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   // declared a pointer variable of type integer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&amp;x;   // assigned the address of 'x' to 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'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/**** Access the address of variable 'x' ************/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&lt;&lt; "Address of variable 'x' is "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&lt;&lt; "Address of variable 'x' is " &lt;&lt; &amp;x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/******** Access the value stored in variable 'x' ****************/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&lt;&lt; " x = " &lt;&lt; x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     // usual manner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&lt;&lt; " x = " &lt;&lt; *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  // print value at 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'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&lt;&lt; " x = " &lt;&lt; *(&amp;x)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 // print value at 'address of x'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/*****************************************************************/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return 0;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 the above program, we declared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pointer variable 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ptr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) of integer 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This indicates that this variable can store the address of an integer variable only.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Next we store the address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of another variable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x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 in the pointer variable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ptr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).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Dynamic memory allocation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Pointers constitute the foundation of the dynamic memory allocation both in C and C++ languages. Dynamic memory allocation is a way of transforming a pointer into a space of memory that not only can hold address but also data. In C++ the functions </a:t>
            </a:r>
            <a:r>
              <a:rPr lang="en-IN" b="1" dirty="0" smtClean="0"/>
              <a:t>new() </a:t>
            </a:r>
            <a:r>
              <a:rPr lang="en-IN" dirty="0" smtClean="0"/>
              <a:t>and </a:t>
            </a:r>
            <a:r>
              <a:rPr lang="en-IN" b="1" dirty="0" smtClean="0"/>
              <a:t>delete() </a:t>
            </a:r>
            <a:r>
              <a:rPr lang="en-IN" dirty="0" smtClean="0"/>
              <a:t>are used to perform that dynamic memory allocation. After a pointer is declared, during the runtime of the program the space for data can be </a:t>
            </a:r>
            <a:r>
              <a:rPr lang="en-IN" b="1" dirty="0" smtClean="0"/>
              <a:t>allocated</a:t>
            </a:r>
            <a:r>
              <a:rPr lang="en-IN" dirty="0" smtClean="0"/>
              <a:t> or </a:t>
            </a:r>
            <a:r>
              <a:rPr lang="en-IN" b="1" dirty="0" smtClean="0"/>
              <a:t>deleted</a:t>
            </a:r>
            <a:r>
              <a:rPr lang="en-IN" dirty="0" smtClean="0"/>
              <a:t> respectively using the functions</a:t>
            </a:r>
            <a:r>
              <a:rPr lang="en-IN" b="1" dirty="0" smtClean="0"/>
              <a:t> </a:t>
            </a:r>
            <a:r>
              <a:rPr lang="en-IN" dirty="0" smtClean="0"/>
              <a:t>new() and delete(). The following codes show how the function new() is used: </a:t>
            </a:r>
            <a:endParaRPr lang="en-I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785794"/>
            <a:ext cx="76438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#include&lt;</a:t>
            </a:r>
            <a:r>
              <a:rPr lang="en-IN" sz="2400" dirty="0" err="1"/>
              <a:t>iostream</a:t>
            </a:r>
            <a:r>
              <a:rPr lang="en-IN" sz="2400" dirty="0"/>
              <a:t>&gt; </a:t>
            </a:r>
          </a:p>
          <a:p>
            <a:r>
              <a:rPr lang="en-IN" sz="2400" dirty="0"/>
              <a:t>#include&lt;</a:t>
            </a:r>
            <a:r>
              <a:rPr lang="en-IN" sz="2400" dirty="0" err="1"/>
              <a:t>conio.h</a:t>
            </a:r>
            <a:r>
              <a:rPr lang="en-IN" sz="2400" dirty="0"/>
              <a:t>&gt; </a:t>
            </a:r>
          </a:p>
          <a:p>
            <a:r>
              <a:rPr lang="en-IN" sz="2400" dirty="0"/>
              <a:t>using namespace std; </a:t>
            </a:r>
          </a:p>
          <a:p>
            <a:r>
              <a:rPr lang="en-IN" sz="2400" dirty="0"/>
              <a:t>main(){ 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*n; </a:t>
            </a:r>
          </a:p>
          <a:p>
            <a:r>
              <a:rPr lang="en-IN" sz="2400" dirty="0"/>
              <a:t>n=new(</a:t>
            </a:r>
            <a:r>
              <a:rPr lang="en-IN" sz="2400" dirty="0" err="1"/>
              <a:t>int</a:t>
            </a:r>
            <a:r>
              <a:rPr lang="en-IN" sz="2400" dirty="0"/>
              <a:t>); 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&lt;&lt;"Enter a number:"; </a:t>
            </a:r>
          </a:p>
          <a:p>
            <a:r>
              <a:rPr lang="en-IN" sz="2400" dirty="0" err="1"/>
              <a:t>cin</a:t>
            </a:r>
            <a:r>
              <a:rPr lang="en-IN" sz="2400" dirty="0"/>
              <a:t>&gt;&gt;*n; 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&lt;&lt;"You entered "&lt;&lt;*n&lt;&lt;" its address is "&lt;&lt;n; </a:t>
            </a:r>
          </a:p>
          <a:p>
            <a:r>
              <a:rPr lang="en-IN" sz="2400" dirty="0" err="1"/>
              <a:t>getch</a:t>
            </a:r>
            <a:r>
              <a:rPr lang="en-IN" sz="2400" dirty="0" smtClean="0"/>
              <a:t>();</a:t>
            </a:r>
          </a:p>
          <a:p>
            <a:r>
              <a:rPr lang="en-IN" sz="2400" dirty="0" smtClean="0"/>
              <a:t>} 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4" y="5214949"/>
            <a:ext cx="7572427" cy="164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762</TotalTime>
  <Words>2315</Words>
  <Application>Microsoft Office PowerPoint</Application>
  <PresentationFormat>On-screen Show (4:3)</PresentationFormat>
  <Paragraphs>274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POINTERS, ARRAYS AND STRUCTURES </vt:lpstr>
      <vt:lpstr>Sizeof operator and address of a variable&amp;</vt:lpstr>
      <vt:lpstr>POINTERS </vt:lpstr>
      <vt:lpstr>Slide 4</vt:lpstr>
      <vt:lpstr>What are Pointers? </vt:lpstr>
      <vt:lpstr>Slide 6</vt:lpstr>
      <vt:lpstr>Slide 7</vt:lpstr>
      <vt:lpstr>Dynamic memory allocation </vt:lpstr>
      <vt:lpstr>Slide 9</vt:lpstr>
      <vt:lpstr>  ARRAYS  Numeric arrays and strings </vt:lpstr>
      <vt:lpstr>Classification of arrays:</vt:lpstr>
      <vt:lpstr>Array declaration </vt:lpstr>
      <vt:lpstr>Slide 13</vt:lpstr>
      <vt:lpstr>Initializing Arrays:</vt:lpstr>
      <vt:lpstr>Accessing the values of an array</vt:lpstr>
      <vt:lpstr>Accessing the values of an array cont..’d</vt:lpstr>
      <vt:lpstr>Slide 17</vt:lpstr>
      <vt:lpstr>.</vt:lpstr>
      <vt:lpstr>Two Dimensional Arrays</vt:lpstr>
      <vt:lpstr>Slide 20</vt:lpstr>
      <vt:lpstr>Slide 21</vt:lpstr>
      <vt:lpstr>Slide 22</vt:lpstr>
      <vt:lpstr>Structures</vt:lpstr>
      <vt:lpstr>Structures</vt:lpstr>
      <vt:lpstr>Defining a Structure</vt:lpstr>
      <vt:lpstr>Defining a Structure</vt:lpstr>
      <vt:lpstr>Manipulation of a structure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ARRAYS AND STRUCTURES</dc:title>
  <dc:creator>ADMIN</dc:creator>
  <cp:lastModifiedBy>Admin</cp:lastModifiedBy>
  <cp:revision>57</cp:revision>
  <dcterms:created xsi:type="dcterms:W3CDTF">2015-07-01T08:51:45Z</dcterms:created>
  <dcterms:modified xsi:type="dcterms:W3CDTF">2018-09-27T18:14:09Z</dcterms:modified>
</cp:coreProperties>
</file>