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3"/>
  </p:notesMasterIdLst>
  <p:sldIdLst>
    <p:sldId id="256" r:id="rId2"/>
    <p:sldId id="357" r:id="rId3"/>
    <p:sldId id="295" r:id="rId4"/>
    <p:sldId id="257" r:id="rId5"/>
    <p:sldId id="258" r:id="rId6"/>
    <p:sldId id="259" r:id="rId7"/>
    <p:sldId id="261" r:id="rId8"/>
    <p:sldId id="260" r:id="rId9"/>
    <p:sldId id="262" r:id="rId10"/>
    <p:sldId id="263" r:id="rId11"/>
    <p:sldId id="358" r:id="rId12"/>
    <p:sldId id="264" r:id="rId13"/>
    <p:sldId id="266" r:id="rId14"/>
    <p:sldId id="353" r:id="rId15"/>
    <p:sldId id="267" r:id="rId16"/>
    <p:sldId id="268" r:id="rId17"/>
    <p:sldId id="265" r:id="rId18"/>
    <p:sldId id="269" r:id="rId19"/>
    <p:sldId id="273" r:id="rId20"/>
    <p:sldId id="274" r:id="rId21"/>
    <p:sldId id="355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98" autoAdjust="0"/>
  </p:normalViewPr>
  <p:slideViewPr>
    <p:cSldViewPr>
      <p:cViewPr varScale="1">
        <p:scale>
          <a:sx n="87" d="100"/>
          <a:sy n="87" d="100"/>
        </p:scale>
        <p:origin x="906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B7AB9-DFC1-4B9C-84E3-02E3BE058142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ABA3C-A1E8-4F98-B8D1-BCD75AFA0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ABA3C-A1E8-4F98-B8D1-BCD75AFA00F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ABA3C-A1E8-4F98-B8D1-BCD75AFA00F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en-IN" b="1" dirty="0"/>
              <a:t>Output :</a:t>
            </a:r>
          </a:p>
          <a:p>
            <a:pPr lvl="2">
              <a:buNone/>
            </a:pPr>
            <a:r>
              <a:rPr lang="en-IN" dirty="0"/>
              <a:t>C++ is powerful programming.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ABA3C-A1E8-4F98-B8D1-BCD75AFA00F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en-IN" b="1" dirty="0"/>
              <a:t>Output :</a:t>
            </a:r>
          </a:p>
          <a:p>
            <a:pPr lvl="2">
              <a:buNone/>
            </a:pPr>
            <a:r>
              <a:rPr lang="en-IN" dirty="0"/>
              <a:t>C++ is powerful programming.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ABA3C-A1E8-4F98-B8D1-BCD75AFA00F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ABA3C-A1E8-4F98-B8D1-BCD75AFA00F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ABA3C-A1E8-4F98-B8D1-BCD75AFA00F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img.c4learn.com/2012/02/Structure-of-C++-Program.jp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4learn.com/c-programming/father-of-c-dennis-ritchi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4learn.com/cplusplus/cpp-pillars-of-oop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INSTRUCTOR </a:t>
            </a:r>
          </a:p>
          <a:p>
            <a:r>
              <a:rPr lang="en-US" dirty="0"/>
              <a:t>Mercy  </a:t>
            </a:r>
            <a:r>
              <a:rPr lang="en-US" dirty="0" err="1"/>
              <a:t>Nyakundi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8"/>
            <a:ext cx="8229600" cy="500066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 of a C++ program</a:t>
            </a:r>
            <a:endParaRPr lang="en-IN" dirty="0"/>
          </a:p>
        </p:txBody>
      </p:sp>
      <p:pic>
        <p:nvPicPr>
          <p:cNvPr id="4" name="Content Placeholder 3" descr="Structure of C++ Program">
            <a:hlinkClick r:id="rId2"/>
          </p:cNvPr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642924"/>
            <a:ext cx="4572032" cy="45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34"/>
            <a:ext cx="8229600" cy="571504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8"/>
            <a:ext cx="8686800" cy="4286262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IN" dirty="0"/>
              <a:t> #include &lt;</a:t>
            </a:r>
            <a:r>
              <a:rPr lang="en-IN" dirty="0" err="1"/>
              <a:t>iostream</a:t>
            </a:r>
            <a:r>
              <a:rPr lang="en-IN" dirty="0"/>
              <a:t>&gt;</a:t>
            </a:r>
          </a:p>
          <a:p>
            <a:pPr lvl="1">
              <a:buNone/>
            </a:pPr>
            <a:r>
              <a:rPr lang="en-IN" b="1" dirty="0" err="1"/>
              <a:t>int</a:t>
            </a:r>
            <a:r>
              <a:rPr lang="en-IN" dirty="0"/>
              <a:t> </a:t>
            </a:r>
            <a:r>
              <a:rPr lang="en-IN" b="1" dirty="0"/>
              <a:t>main</a:t>
            </a:r>
            <a:r>
              <a:rPr lang="en-IN" dirty="0"/>
              <a:t>()</a:t>
            </a:r>
          </a:p>
          <a:p>
            <a:pPr lvl="1">
              <a:buNone/>
            </a:pPr>
            <a:r>
              <a:rPr lang="en-IN" dirty="0"/>
              <a:t>{</a:t>
            </a:r>
          </a:p>
          <a:p>
            <a:pPr lvl="1">
              <a:buNone/>
            </a:pPr>
            <a:r>
              <a:rPr lang="en-IN" dirty="0"/>
              <a:t>std::</a:t>
            </a:r>
            <a:r>
              <a:rPr lang="en-IN" dirty="0" err="1"/>
              <a:t>cout</a:t>
            </a:r>
            <a:r>
              <a:rPr lang="en-IN" dirty="0"/>
              <a:t> &lt;&lt; "C++ is powerful programming.”</a:t>
            </a:r>
          </a:p>
          <a:p>
            <a:pPr lvl="1">
              <a:buNone/>
            </a:pPr>
            <a:r>
              <a:rPr lang="en-IN" dirty="0"/>
              <a:t>std::</a:t>
            </a:r>
            <a:r>
              <a:rPr lang="en-IN" dirty="0" err="1"/>
              <a:t>cout</a:t>
            </a:r>
            <a:r>
              <a:rPr lang="en-IN" dirty="0"/>
              <a:t>&lt;&lt;std::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 lvl="1">
              <a:buNone/>
            </a:pPr>
            <a:r>
              <a:rPr lang="en-IN" b="1" dirty="0"/>
              <a:t>return</a:t>
            </a:r>
            <a:r>
              <a:rPr lang="en-IN" dirty="0"/>
              <a:t> 0;</a:t>
            </a:r>
          </a:p>
          <a:p>
            <a:pPr lvl="1">
              <a:buNone/>
            </a:pPr>
            <a:r>
              <a:rPr lang="en-IN" dirty="0"/>
              <a:t>} </a:t>
            </a:r>
          </a:p>
          <a:p>
            <a:pPr lvl="2">
              <a:buNone/>
            </a:pPr>
            <a:endParaRPr lang="en-IN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34"/>
            <a:ext cx="8229600" cy="571504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8"/>
            <a:ext cx="8686800" cy="4286262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IN" dirty="0"/>
              <a:t> #include &lt;</a:t>
            </a:r>
            <a:r>
              <a:rPr lang="en-IN" dirty="0" err="1"/>
              <a:t>iostream</a:t>
            </a:r>
            <a:r>
              <a:rPr lang="en-IN" dirty="0"/>
              <a:t>&gt;</a:t>
            </a:r>
          </a:p>
          <a:p>
            <a:pPr lvl="1">
              <a:buNone/>
            </a:pPr>
            <a:r>
              <a:rPr lang="en-IN" b="1" dirty="0"/>
              <a:t>using</a:t>
            </a:r>
            <a:r>
              <a:rPr lang="en-IN" dirty="0"/>
              <a:t> </a:t>
            </a:r>
            <a:r>
              <a:rPr lang="en-IN" b="1" dirty="0"/>
              <a:t>namespace</a:t>
            </a:r>
            <a:r>
              <a:rPr lang="en-IN" dirty="0"/>
              <a:t> std;   </a:t>
            </a:r>
          </a:p>
          <a:p>
            <a:pPr lvl="1">
              <a:buNone/>
            </a:pPr>
            <a:r>
              <a:rPr lang="en-IN" b="1" dirty="0" err="1"/>
              <a:t>int</a:t>
            </a:r>
            <a:r>
              <a:rPr lang="en-IN" dirty="0"/>
              <a:t> </a:t>
            </a:r>
            <a:r>
              <a:rPr lang="en-IN" b="1" dirty="0"/>
              <a:t>main</a:t>
            </a:r>
            <a:r>
              <a:rPr lang="en-IN" dirty="0"/>
              <a:t>()</a:t>
            </a:r>
          </a:p>
          <a:p>
            <a:pPr lvl="1">
              <a:buNone/>
            </a:pPr>
            <a:r>
              <a:rPr lang="en-IN" dirty="0"/>
              <a:t>{</a:t>
            </a:r>
          </a:p>
          <a:p>
            <a:pPr lvl="1">
              <a:buNone/>
            </a:pPr>
            <a:r>
              <a:rPr lang="en-IN" dirty="0" err="1"/>
              <a:t>cout</a:t>
            </a:r>
            <a:r>
              <a:rPr lang="en-IN" dirty="0"/>
              <a:t> &lt;&lt; "C++ is powerful programming.“&lt;&lt;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 lvl="1">
              <a:buNone/>
            </a:pPr>
            <a:r>
              <a:rPr lang="en-IN" b="1" dirty="0"/>
              <a:t>return</a:t>
            </a:r>
            <a:r>
              <a:rPr lang="en-IN" dirty="0"/>
              <a:t> 0;</a:t>
            </a:r>
          </a:p>
          <a:p>
            <a:pPr lvl="1">
              <a:buNone/>
            </a:pPr>
            <a:r>
              <a:rPr lang="en-IN" dirty="0"/>
              <a:t>} </a:t>
            </a:r>
          </a:p>
          <a:p>
            <a:pPr lvl="2">
              <a:buNone/>
            </a:pPr>
            <a:endParaRPr lang="en-IN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894"/>
            <a:ext cx="8229600" cy="114858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58"/>
            <a:ext cx="8643998" cy="485778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u="sng" dirty="0"/>
              <a:t>Section 1 : Header File Declaration Section</a:t>
            </a:r>
            <a:endParaRPr lang="en-IN" u="sng" dirty="0"/>
          </a:p>
          <a:p>
            <a:pPr lvl="0"/>
            <a:r>
              <a:rPr lang="en-IN" dirty="0"/>
              <a:t>Header files used in the program are listed here.</a:t>
            </a:r>
          </a:p>
          <a:p>
            <a:pPr lvl="0"/>
            <a:r>
              <a:rPr lang="en-IN" dirty="0"/>
              <a:t>Basically all </a:t>
            </a:r>
            <a:r>
              <a:rPr lang="en-IN" dirty="0" err="1"/>
              <a:t>preprocessor</a:t>
            </a:r>
            <a:r>
              <a:rPr lang="en-IN" dirty="0"/>
              <a:t> directives are written in this section. They start with #.</a:t>
            </a:r>
          </a:p>
          <a:p>
            <a:pPr lvl="2">
              <a:buNone/>
            </a:pPr>
            <a:r>
              <a:rPr lang="en-IN" b="1" dirty="0"/>
              <a:t>#include &lt;</a:t>
            </a:r>
            <a:r>
              <a:rPr lang="en-IN" b="1" dirty="0" err="1"/>
              <a:t>iostream</a:t>
            </a:r>
            <a:r>
              <a:rPr lang="en-IN" b="1" dirty="0"/>
              <a:t>&gt;</a:t>
            </a:r>
          </a:p>
          <a:p>
            <a:pPr lvl="2">
              <a:buNone/>
            </a:pPr>
            <a:r>
              <a:rPr lang="en-IN" b="1" dirty="0"/>
              <a:t>#include&lt;</a:t>
            </a:r>
            <a:r>
              <a:rPr lang="en-IN" b="1" dirty="0" err="1"/>
              <a:t>math.h</a:t>
            </a:r>
            <a:r>
              <a:rPr lang="en-IN" b="1" dirty="0"/>
              <a:t>&gt; </a:t>
            </a:r>
          </a:p>
          <a:p>
            <a:pPr lvl="1"/>
            <a:r>
              <a:rPr lang="en-IN" dirty="0"/>
              <a:t>Include statement tells compiler to include Standard Input Output Stream inside C++ program.</a:t>
            </a:r>
          </a:p>
          <a:p>
            <a:pPr lvl="1"/>
            <a:r>
              <a:rPr lang="en-IN" dirty="0"/>
              <a:t>The </a:t>
            </a:r>
            <a:r>
              <a:rPr lang="en-IN" b="1" dirty="0" err="1"/>
              <a:t>iostream</a:t>
            </a:r>
            <a:r>
              <a:rPr lang="en-IN" b="1" dirty="0"/>
              <a:t> library </a:t>
            </a:r>
            <a:r>
              <a:rPr lang="en-IN" dirty="0"/>
              <a:t>contains routines that handle input and output (I/O) that include functions such as printing to the display, getting user input from the keyboard, and dealing with files.</a:t>
            </a:r>
          </a:p>
          <a:p>
            <a:pPr lvl="1"/>
            <a:r>
              <a:rPr lang="en-IN" dirty="0"/>
              <a:t>Two items </a:t>
            </a:r>
            <a:r>
              <a:rPr lang="en-IN" dirty="0" err="1"/>
              <a:t>used;</a:t>
            </a:r>
            <a:r>
              <a:rPr lang="en-IN" b="1" dirty="0" err="1"/>
              <a:t>cout</a:t>
            </a:r>
            <a:r>
              <a:rPr lang="en-IN" b="1" dirty="0"/>
              <a:t> and </a:t>
            </a:r>
            <a:r>
              <a:rPr lang="en-IN" b="1" dirty="0" err="1"/>
              <a:t>endl</a:t>
            </a:r>
            <a:r>
              <a:rPr lang="en-IN" b="1" dirty="0"/>
              <a:t>, </a:t>
            </a:r>
            <a:r>
              <a:rPr lang="en-IN" dirty="0"/>
              <a:t>are not part of the C++ language itself. They are precompiled and stored in </a:t>
            </a:r>
            <a:r>
              <a:rPr lang="en-IN" dirty="0" err="1"/>
              <a:t>iostream</a:t>
            </a:r>
            <a:r>
              <a:rPr lang="en-IN" dirty="0"/>
              <a:t> file</a:t>
            </a:r>
          </a:p>
          <a:p>
            <a:pPr lvl="0"/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71469" y="530198"/>
          <a:ext cx="7858182" cy="4125869"/>
        </p:xfrm>
        <a:graphic>
          <a:graphicData uri="http://schemas.openxmlformats.org/drawingml/2006/table">
            <a:tbl>
              <a:tblPr/>
              <a:tblGrid>
                <a:gridCol w="392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9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627">
                <a:tc>
                  <a:txBody>
                    <a:bodyPr/>
                    <a:lstStyle/>
                    <a:p>
                      <a:r>
                        <a:rPr lang="en-US" sz="1600" b="1" dirty="0"/>
                        <a:t>Header File</a:t>
                      </a:r>
                    </a:p>
                  </a:txBody>
                  <a:tcPr marL="60657" marR="60657" marT="30328" marB="30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Function and Description</a:t>
                      </a:r>
                    </a:p>
                  </a:txBody>
                  <a:tcPr marL="60657" marR="60657" marT="30328" marB="30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8388">
                <a:tc>
                  <a:txBody>
                    <a:bodyPr/>
                    <a:lstStyle/>
                    <a:p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iostream</a:t>
                      </a:r>
                      <a:r>
                        <a:rPr lang="en-US" sz="1600" dirty="0"/>
                        <a:t>&gt;</a:t>
                      </a:r>
                    </a:p>
                  </a:txBody>
                  <a:tcPr marL="60657" marR="60657" marT="30328" marB="30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This file defines the </a:t>
                      </a:r>
                      <a:r>
                        <a:rPr lang="en-US" sz="1600" b="1"/>
                        <a:t>cin, cout, cerr</a:t>
                      </a:r>
                      <a:r>
                        <a:rPr lang="en-US" sz="1600"/>
                        <a:t> and </a:t>
                      </a:r>
                      <a:r>
                        <a:rPr lang="en-US" sz="1600" b="1"/>
                        <a:t>clog</a:t>
                      </a:r>
                      <a:r>
                        <a:rPr lang="en-US" sz="1600"/>
                        <a:t> objects, which correspond to the standard input stream, the standard output stream, the un-buffered standard error stream and the buffered standard error stream, respectively.</a:t>
                      </a:r>
                    </a:p>
                  </a:txBody>
                  <a:tcPr marL="60657" marR="60657" marT="30328" marB="30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478">
                <a:tc>
                  <a:txBody>
                    <a:bodyPr/>
                    <a:lstStyle/>
                    <a:p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iomanip</a:t>
                      </a:r>
                      <a:r>
                        <a:rPr lang="en-US" sz="1600" dirty="0"/>
                        <a:t>&gt;</a:t>
                      </a:r>
                    </a:p>
                  </a:txBody>
                  <a:tcPr marL="60657" marR="60657" marT="30328" marB="30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This file declares services useful for performing formatted I/O with so-called parameterized stream manipulators, such as </a:t>
                      </a:r>
                      <a:r>
                        <a:rPr lang="en-US" sz="1600" b="1" dirty="0" err="1"/>
                        <a:t>setw</a:t>
                      </a:r>
                      <a:r>
                        <a:rPr lang="en-US" sz="1600" dirty="0"/>
                        <a:t> and </a:t>
                      </a:r>
                      <a:r>
                        <a:rPr lang="en-US" sz="1600" b="1" dirty="0" err="1"/>
                        <a:t>setprecision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60657" marR="60657" marT="30328" marB="30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0507">
                <a:tc>
                  <a:txBody>
                    <a:bodyPr/>
                    <a:lstStyle/>
                    <a:p>
                      <a:r>
                        <a:rPr lang="en-US" sz="1600"/>
                        <a:t>&lt;fstream&gt;</a:t>
                      </a:r>
                    </a:p>
                  </a:txBody>
                  <a:tcPr marL="60657" marR="60657" marT="30328" marB="30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This file declares services for user-controlled file processing. </a:t>
                      </a:r>
                    </a:p>
                  </a:txBody>
                  <a:tcPr marL="60657" marR="60657" marT="30328" marB="303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00"/>
            <a:ext cx="8229600" cy="186296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6"/>
            <a:ext cx="8229600" cy="4643470"/>
          </a:xfrm>
        </p:spPr>
        <p:txBody>
          <a:bodyPr/>
          <a:lstStyle/>
          <a:p>
            <a:pPr>
              <a:buNone/>
            </a:pPr>
            <a:r>
              <a:rPr lang="en-IN" sz="2800" b="1" u="sng" dirty="0"/>
              <a:t>Global Declaration Section</a:t>
            </a:r>
            <a:endParaRPr lang="en-IN" sz="1600" u="sng" dirty="0"/>
          </a:p>
          <a:p>
            <a:pPr lvl="0"/>
            <a:r>
              <a:rPr lang="en-IN" sz="2800" dirty="0"/>
              <a:t>Global Variables are declared here.</a:t>
            </a:r>
            <a:endParaRPr lang="en-IN" sz="2400" dirty="0"/>
          </a:p>
          <a:p>
            <a:pPr lvl="0"/>
            <a:r>
              <a:rPr lang="en-IN" sz="2800" dirty="0"/>
              <a:t>Global Declaration may include -</a:t>
            </a:r>
            <a:endParaRPr lang="en-IN" sz="2400" dirty="0"/>
          </a:p>
          <a:p>
            <a:pPr lvl="1"/>
            <a:r>
              <a:rPr lang="en-IN" dirty="0"/>
              <a:t>Declaring Structure</a:t>
            </a:r>
            <a:endParaRPr lang="en-IN" sz="2000" dirty="0"/>
          </a:p>
          <a:p>
            <a:pPr lvl="1"/>
            <a:r>
              <a:rPr lang="en-IN" dirty="0"/>
              <a:t>Declaring Class</a:t>
            </a:r>
            <a:endParaRPr lang="en-IN" sz="2000" dirty="0"/>
          </a:p>
          <a:p>
            <a:pPr lvl="1"/>
            <a:r>
              <a:rPr lang="en-IN" dirty="0"/>
              <a:t>Declaring Variable</a:t>
            </a:r>
            <a:endParaRPr lang="en-IN" sz="20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56"/>
            <a:ext cx="8229600" cy="186296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-71420"/>
            <a:ext cx="8229600" cy="51435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u="sng" dirty="0"/>
              <a:t>Main Function</a:t>
            </a:r>
            <a:endParaRPr lang="en-IN" sz="1800" u="sng" dirty="0"/>
          </a:p>
          <a:p>
            <a:pPr lvl="0"/>
            <a:r>
              <a:rPr lang="en-IN" sz="1600" dirty="0"/>
              <a:t>Each and every C++ program always starts with main function.</a:t>
            </a:r>
          </a:p>
          <a:p>
            <a:pPr lvl="0"/>
            <a:r>
              <a:rPr lang="en-IN" sz="1600" b="1" dirty="0" err="1"/>
              <a:t>int</a:t>
            </a:r>
            <a:r>
              <a:rPr lang="en-IN" sz="1600" b="1" dirty="0"/>
              <a:t> main()</a:t>
            </a:r>
            <a:endParaRPr lang="en-IN" sz="1600" dirty="0"/>
          </a:p>
          <a:p>
            <a:pPr lvl="1">
              <a:buBlip>
                <a:blip r:embed="rId2"/>
              </a:buBlip>
            </a:pPr>
            <a:r>
              <a:rPr lang="en-IN" sz="1400" dirty="0"/>
              <a:t>This is entry point for all the function/program.</a:t>
            </a:r>
          </a:p>
          <a:p>
            <a:pPr lvl="1">
              <a:buBlip>
                <a:blip r:embed="rId2"/>
              </a:buBlip>
            </a:pPr>
            <a:r>
              <a:rPr lang="en-IN" sz="1400" dirty="0"/>
              <a:t>Program execution always begins from main.</a:t>
            </a:r>
          </a:p>
          <a:p>
            <a:r>
              <a:rPr lang="en-US" sz="1600" b="1" dirty="0"/>
              <a:t>{</a:t>
            </a:r>
          </a:p>
          <a:p>
            <a:pPr lvl="1">
              <a:buBlip>
                <a:blip r:embed="rId2"/>
              </a:buBlip>
            </a:pPr>
            <a:r>
              <a:rPr lang="en-IN" sz="1400" dirty="0"/>
              <a:t>The opening curly brace marks the beginning of the body of a function.</a:t>
            </a:r>
          </a:p>
          <a:p>
            <a:pPr lvl="0"/>
            <a:r>
              <a:rPr lang="en-IN" sz="1600" b="1" dirty="0" err="1"/>
              <a:t>cout</a:t>
            </a:r>
            <a:r>
              <a:rPr lang="en-IN" sz="1600" b="1" dirty="0"/>
              <a:t> &lt;&lt; "C++ is power programming.";</a:t>
            </a:r>
          </a:p>
          <a:p>
            <a:pPr lvl="1">
              <a:buBlip>
                <a:blip r:embed="rId2"/>
              </a:buBlip>
            </a:pPr>
            <a:r>
              <a:rPr lang="en-IN" sz="1400" dirty="0"/>
              <a:t>This line is a </a:t>
            </a:r>
            <a:r>
              <a:rPr lang="en-IN" sz="1400" b="1" dirty="0"/>
              <a:t>statement.</a:t>
            </a:r>
          </a:p>
          <a:p>
            <a:pPr lvl="1">
              <a:buBlip>
                <a:blip r:embed="rId2"/>
              </a:buBlip>
            </a:pPr>
            <a:r>
              <a:rPr lang="en-IN" sz="1400" dirty="0" err="1"/>
              <a:t>cout</a:t>
            </a:r>
            <a:r>
              <a:rPr lang="en-IN" sz="1400" dirty="0"/>
              <a:t> is used for </a:t>
            </a:r>
            <a:r>
              <a:rPr lang="en-IN" sz="1400" b="1" dirty="0"/>
              <a:t>displaying data on the screen</a:t>
            </a:r>
            <a:r>
              <a:rPr lang="en-IN" sz="1400" dirty="0"/>
              <a:t>.</a:t>
            </a:r>
          </a:p>
          <a:p>
            <a:pPr lvl="1">
              <a:buBlip>
                <a:blip r:embed="rId2"/>
              </a:buBlip>
            </a:pPr>
            <a:r>
              <a:rPr lang="en-IN" sz="1400" dirty="0"/>
              <a:t>The operator &lt;&lt; called as </a:t>
            </a:r>
            <a:r>
              <a:rPr lang="en-IN" sz="1400" b="1" dirty="0"/>
              <a:t>insertion operator</a:t>
            </a:r>
            <a:r>
              <a:rPr lang="en-IN" sz="1400" dirty="0"/>
              <a:t> or </a:t>
            </a:r>
            <a:r>
              <a:rPr lang="en-IN" sz="1400" b="1" dirty="0"/>
              <a:t>put to operator</a:t>
            </a:r>
            <a:r>
              <a:rPr lang="en-IN" sz="1400" dirty="0"/>
              <a:t>.</a:t>
            </a:r>
          </a:p>
          <a:p>
            <a:pPr lvl="1">
              <a:buBlip>
                <a:blip r:embed="rId2"/>
              </a:buBlip>
            </a:pPr>
            <a:r>
              <a:rPr lang="en-IN" sz="1400" dirty="0"/>
              <a:t>Insertion operator is </a:t>
            </a:r>
            <a:r>
              <a:rPr lang="en-IN" sz="1400" b="1" dirty="0"/>
              <a:t>similar to the </a:t>
            </a:r>
            <a:r>
              <a:rPr lang="en-IN" sz="1400" b="1" dirty="0" err="1"/>
              <a:t>printf</a:t>
            </a:r>
            <a:r>
              <a:rPr lang="en-IN" sz="1400" b="1" dirty="0"/>
              <a:t>()</a:t>
            </a:r>
            <a:r>
              <a:rPr lang="en-IN" sz="1400" dirty="0"/>
              <a:t> operation in C.</a:t>
            </a:r>
          </a:p>
          <a:p>
            <a:pPr lvl="1">
              <a:buBlip>
                <a:blip r:embed="rId2"/>
              </a:buBlip>
            </a:pPr>
            <a:r>
              <a:rPr lang="en-US" sz="1400" dirty="0"/>
              <a:t>Statements end with semicolon ;</a:t>
            </a:r>
          </a:p>
          <a:p>
            <a:r>
              <a:rPr lang="en-IN" sz="1600" dirty="0"/>
              <a:t>return statement sends status report to the operating system about program execution whether program execution is proper or illegal.</a:t>
            </a:r>
            <a:endParaRPr lang="en-US" sz="1600" dirty="0"/>
          </a:p>
          <a:p>
            <a:pPr lvl="0"/>
            <a:r>
              <a:rPr lang="en-US" sz="1600" b="1" dirty="0"/>
              <a:t>}</a:t>
            </a:r>
          </a:p>
          <a:p>
            <a:pPr lvl="1">
              <a:buBlip>
                <a:blip r:embed="rId2"/>
              </a:buBlip>
            </a:pPr>
            <a:r>
              <a:rPr lang="en-IN" sz="1400" dirty="0"/>
              <a:t>This brace marks the end of the body of main.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34"/>
            <a:ext cx="8229600" cy="571504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8"/>
            <a:ext cx="8686800" cy="4286262"/>
          </a:xfrm>
        </p:spPr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IN" dirty="0"/>
              <a:t>/* This is a simple C++ program. </a:t>
            </a:r>
          </a:p>
          <a:p>
            <a:pPr lvl="1">
              <a:buNone/>
            </a:pPr>
            <a:r>
              <a:rPr lang="en-IN" dirty="0"/>
              <a:t>Call this file Sample.cpp. */   </a:t>
            </a:r>
          </a:p>
          <a:p>
            <a:pPr lvl="1">
              <a:buNone/>
            </a:pPr>
            <a:r>
              <a:rPr lang="en-IN" dirty="0"/>
              <a:t>#include &lt;</a:t>
            </a:r>
            <a:r>
              <a:rPr lang="en-IN" dirty="0" err="1"/>
              <a:t>iostream</a:t>
            </a:r>
            <a:r>
              <a:rPr lang="en-IN" dirty="0"/>
              <a:t>&gt;</a:t>
            </a:r>
          </a:p>
          <a:p>
            <a:pPr lvl="1">
              <a:buNone/>
            </a:pPr>
            <a:r>
              <a:rPr lang="en-IN" b="1" dirty="0"/>
              <a:t>using</a:t>
            </a:r>
            <a:r>
              <a:rPr lang="en-IN" dirty="0"/>
              <a:t> </a:t>
            </a:r>
            <a:r>
              <a:rPr lang="en-IN" b="1" dirty="0"/>
              <a:t>namespace</a:t>
            </a:r>
            <a:r>
              <a:rPr lang="en-IN" dirty="0"/>
              <a:t> std;   </a:t>
            </a:r>
          </a:p>
          <a:p>
            <a:pPr lvl="1">
              <a:buNone/>
            </a:pPr>
            <a:r>
              <a:rPr lang="en-IN" b="1" dirty="0" err="1"/>
              <a:t>int</a:t>
            </a:r>
            <a:r>
              <a:rPr lang="en-IN" dirty="0"/>
              <a:t> </a:t>
            </a:r>
            <a:r>
              <a:rPr lang="en-IN" b="1" dirty="0"/>
              <a:t>main</a:t>
            </a:r>
            <a:r>
              <a:rPr lang="en-IN" dirty="0"/>
              <a:t>()			 // A C++ program begins at main(). </a:t>
            </a:r>
          </a:p>
          <a:p>
            <a:pPr lvl="1">
              <a:buNone/>
            </a:pPr>
            <a:r>
              <a:rPr lang="en-IN" dirty="0"/>
              <a:t>{</a:t>
            </a:r>
          </a:p>
          <a:p>
            <a:pPr lvl="1">
              <a:buNone/>
            </a:pPr>
            <a:r>
              <a:rPr lang="en-IN" dirty="0" err="1"/>
              <a:t>cout</a:t>
            </a:r>
            <a:r>
              <a:rPr lang="en-IN" dirty="0"/>
              <a:t> &lt;&lt; “C++ is power programming.” 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 lvl="1">
              <a:buNone/>
            </a:pPr>
            <a:r>
              <a:rPr lang="en-IN" b="1" dirty="0"/>
              <a:t>return</a:t>
            </a:r>
            <a:r>
              <a:rPr lang="en-IN" dirty="0"/>
              <a:t> 0;</a:t>
            </a:r>
          </a:p>
          <a:p>
            <a:pPr lvl="1">
              <a:buNone/>
            </a:pPr>
            <a:r>
              <a:rPr lang="en-IN" dirty="0"/>
              <a:t>} </a:t>
            </a:r>
          </a:p>
          <a:p>
            <a:pPr lvl="2">
              <a:buNone/>
            </a:pPr>
            <a:endParaRPr lang="en-IN" b="1" dirty="0"/>
          </a:p>
          <a:p>
            <a:pPr lvl="2">
              <a:buNone/>
            </a:pPr>
            <a:r>
              <a:rPr lang="en-IN" b="1" dirty="0"/>
              <a:t>Output :</a:t>
            </a:r>
          </a:p>
          <a:p>
            <a:pPr lvl="2">
              <a:buNone/>
            </a:pPr>
            <a:r>
              <a:rPr lang="en-IN" dirty="0"/>
              <a:t>C++ is power programming.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4332"/>
            <a:ext cx="8229600" cy="329172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0"/>
            <a:ext cx="8229600" cy="4929204"/>
          </a:xfrm>
        </p:spPr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en-US" b="1" dirty="0"/>
              <a:t>Comments:</a:t>
            </a:r>
            <a:endParaRPr lang="en-IN" b="1" dirty="0"/>
          </a:p>
          <a:p>
            <a:pPr lvl="1">
              <a:buBlip>
                <a:blip r:embed="rId3"/>
              </a:buBlip>
            </a:pPr>
            <a:r>
              <a:rPr lang="en-IN" dirty="0"/>
              <a:t>Comments are ignored by compiler.</a:t>
            </a:r>
          </a:p>
          <a:p>
            <a:pPr lvl="1">
              <a:buBlip>
                <a:blip r:embed="rId3"/>
              </a:buBlip>
            </a:pPr>
            <a:r>
              <a:rPr lang="en-IN" dirty="0"/>
              <a:t>Comments are written for user understanding.</a:t>
            </a:r>
          </a:p>
          <a:p>
            <a:pPr lvl="1">
              <a:buBlip>
                <a:blip r:embed="rId3"/>
              </a:buBlip>
            </a:pPr>
            <a:r>
              <a:rPr lang="en-US" dirty="0"/>
              <a:t>Single line and multiple line comments are used.</a:t>
            </a:r>
            <a:endParaRPr lang="en-IN" dirty="0"/>
          </a:p>
          <a:p>
            <a:pPr>
              <a:buNone/>
            </a:pPr>
            <a:r>
              <a:rPr lang="en-IN" b="1" dirty="0"/>
              <a:t>using namespace std;</a:t>
            </a:r>
          </a:p>
          <a:p>
            <a:pPr lvl="1">
              <a:buBlip>
                <a:blip r:embed="rId3"/>
              </a:buBlip>
            </a:pPr>
            <a:r>
              <a:rPr lang="en-IN" dirty="0"/>
              <a:t>The two items in our program needs to display a message on the screen, </a:t>
            </a:r>
            <a:r>
              <a:rPr lang="en-IN" b="1" dirty="0" err="1"/>
              <a:t>cout</a:t>
            </a:r>
            <a:r>
              <a:rPr lang="en-IN" b="1" dirty="0"/>
              <a:t> and </a:t>
            </a:r>
            <a:r>
              <a:rPr lang="en-IN" b="1" dirty="0" err="1"/>
              <a:t>endl</a:t>
            </a:r>
            <a:r>
              <a:rPr lang="en-IN" b="1" dirty="0"/>
              <a:t>, </a:t>
            </a:r>
            <a:r>
              <a:rPr lang="en-IN" dirty="0"/>
              <a:t>have longer names: </a:t>
            </a:r>
            <a:r>
              <a:rPr lang="en-IN" b="1" dirty="0"/>
              <a:t>std::</a:t>
            </a:r>
            <a:r>
              <a:rPr lang="en-IN" b="1" dirty="0" err="1"/>
              <a:t>cout</a:t>
            </a:r>
            <a:r>
              <a:rPr lang="en-IN" b="1" dirty="0"/>
              <a:t> and std::</a:t>
            </a:r>
            <a:r>
              <a:rPr lang="en-IN" b="1" dirty="0" err="1"/>
              <a:t>endl</a:t>
            </a:r>
            <a:r>
              <a:rPr lang="en-IN" b="1" dirty="0"/>
              <a:t>. </a:t>
            </a:r>
          </a:p>
          <a:p>
            <a:pPr lvl="1">
              <a:buBlip>
                <a:blip r:embed="rId3"/>
              </a:buBlip>
            </a:pPr>
            <a:r>
              <a:rPr lang="en-IN" dirty="0"/>
              <a:t>This</a:t>
            </a:r>
            <a:r>
              <a:rPr lang="en-IN" b="1" dirty="0"/>
              <a:t> using namespace std </a:t>
            </a:r>
            <a:r>
              <a:rPr lang="en-IN" dirty="0"/>
              <a:t>directive allows us to omit the </a:t>
            </a:r>
            <a:r>
              <a:rPr lang="en-IN" b="1" dirty="0"/>
              <a:t>std:: prefix </a:t>
            </a:r>
            <a:r>
              <a:rPr lang="en-IN" dirty="0"/>
              <a:t>and use their shorter names. This directive is optional, but if we omit it, we must use the longer names. </a:t>
            </a:r>
          </a:p>
          <a:p>
            <a:pPr lvl="1">
              <a:buBlip>
                <a:blip r:embed="rId3"/>
              </a:buBlip>
            </a:pPr>
            <a:r>
              <a:rPr lang="en-IN" dirty="0"/>
              <a:t>The name </a:t>
            </a:r>
            <a:r>
              <a:rPr lang="en-IN" b="1" dirty="0"/>
              <a:t>std </a:t>
            </a:r>
            <a:r>
              <a:rPr lang="en-IN" dirty="0"/>
              <a:t>stands for </a:t>
            </a:r>
            <a:r>
              <a:rPr lang="en-IN" b="1" dirty="0"/>
              <a:t>“standard,” </a:t>
            </a:r>
            <a:r>
              <a:rPr lang="en-IN" dirty="0"/>
              <a:t>and the </a:t>
            </a:r>
            <a:r>
              <a:rPr lang="en-IN" b="1" dirty="0"/>
              <a:t>using namespace std line </a:t>
            </a:r>
            <a:r>
              <a:rPr lang="en-IN" dirty="0"/>
              <a:t>indicates that some of the names we use in our program are part of the so-called </a:t>
            </a:r>
            <a:r>
              <a:rPr lang="en-IN" b="1" dirty="0"/>
              <a:t>“standard namespace.”</a:t>
            </a:r>
          </a:p>
          <a:p>
            <a:pPr>
              <a:buNone/>
            </a:pPr>
            <a:r>
              <a:rPr lang="en-IN" b="1" u="sng" dirty="0"/>
              <a:t>Method Definition Section</a:t>
            </a:r>
            <a:endParaRPr lang="en-IN" u="sng" dirty="0"/>
          </a:p>
          <a:p>
            <a:pPr lvl="0"/>
            <a:r>
              <a:rPr lang="en-IN" dirty="0"/>
              <a:t>This is optional section . Generally this method was used in C Programming.</a:t>
            </a:r>
            <a:endParaRPr lang="en-IN" b="1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Executing a C++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Steps: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3200" dirty="0"/>
              <a:t>Creating a program and save it.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3200" dirty="0"/>
              <a:t>Compiling the program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3200" dirty="0"/>
              <a:t>Linking the program with functions that are needed from the C++ library.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IN" sz="3200" dirty="0"/>
              <a:t>Executing the program</a:t>
            </a:r>
            <a:endParaRPr lang="en-IN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85734"/>
            <a:ext cx="8329642" cy="44577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Creating, Editing, saving, and executing </a:t>
            </a:r>
            <a:r>
              <a:rPr lang="en-US" dirty="0" err="1"/>
              <a:t>c++</a:t>
            </a:r>
            <a:r>
              <a:rPr lang="en-US" dirty="0"/>
              <a:t> program</a:t>
            </a:r>
          </a:p>
          <a:p>
            <a:r>
              <a:rPr lang="en-US" dirty="0"/>
              <a:t> Structure of a </a:t>
            </a:r>
            <a:r>
              <a:rPr lang="en-US" dirty="0" err="1"/>
              <a:t>c++</a:t>
            </a:r>
            <a:r>
              <a:rPr lang="en-US" dirty="0"/>
              <a:t> program</a:t>
            </a:r>
          </a:p>
          <a:p>
            <a:r>
              <a:rPr lang="en-US" dirty="0" err="1"/>
              <a:t>Datatypes</a:t>
            </a:r>
            <a:r>
              <a:rPr lang="en-US" dirty="0"/>
              <a:t>, keywords, identifiers, variables</a:t>
            </a:r>
          </a:p>
          <a:p>
            <a:r>
              <a:rPr lang="en-US" dirty="0"/>
              <a:t>Output and input operation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Control statements/constructs</a:t>
            </a:r>
          </a:p>
          <a:p>
            <a:r>
              <a:rPr lang="en-US" dirty="0"/>
              <a:t>pointers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Structures</a:t>
            </a:r>
          </a:p>
          <a:p>
            <a:r>
              <a:rPr lang="en-US" dirty="0"/>
              <a:t>Functions</a:t>
            </a:r>
          </a:p>
          <a:p>
            <a:r>
              <a:rPr lang="en-US" dirty="0" err="1"/>
              <a:t>Oop</a:t>
            </a:r>
            <a:r>
              <a:rPr lang="en-US" dirty="0"/>
              <a:t> concepts-classes (</a:t>
            </a:r>
            <a:r>
              <a:rPr lang="en-IN" u="sng" dirty="0"/>
              <a:t>Abstraction</a:t>
            </a:r>
            <a:r>
              <a:rPr lang="en-IN" dirty="0"/>
              <a:t>, </a:t>
            </a:r>
            <a:r>
              <a:rPr lang="en-IN" u="sng" dirty="0"/>
              <a:t>Encapsulation</a:t>
            </a:r>
            <a:r>
              <a:rPr lang="en-IN" dirty="0"/>
              <a:t>, </a:t>
            </a:r>
            <a:r>
              <a:rPr lang="en-IN" u="sng" dirty="0"/>
              <a:t>Polymorphism</a:t>
            </a:r>
            <a:r>
              <a:rPr lang="en-IN" dirty="0"/>
              <a:t> and </a:t>
            </a:r>
            <a:r>
              <a:rPr lang="en-IN" u="sng" dirty="0"/>
              <a:t>Inheritance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6050" y="1428742"/>
            <a:ext cx="2143140" cy="4286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714612" y="3357568"/>
            <a:ext cx="2286016" cy="4286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olded Corner 4"/>
          <p:cNvSpPr/>
          <p:nvPr/>
        </p:nvSpPr>
        <p:spPr>
          <a:xfrm>
            <a:off x="3428992" y="214296"/>
            <a:ext cx="785818" cy="928694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olded Corner 5"/>
          <p:cNvSpPr/>
          <p:nvPr/>
        </p:nvSpPr>
        <p:spPr>
          <a:xfrm>
            <a:off x="3428992" y="2071684"/>
            <a:ext cx="785818" cy="928694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olded Corner 6"/>
          <p:cNvSpPr/>
          <p:nvPr/>
        </p:nvSpPr>
        <p:spPr>
          <a:xfrm>
            <a:off x="3214678" y="4071948"/>
            <a:ext cx="1357322" cy="785818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3" name="Straight Arrow Connector 12"/>
          <p:cNvCxnSpPr>
            <a:stCxn id="5" idx="2"/>
            <a:endCxn id="2" idx="0"/>
          </p:cNvCxnSpPr>
          <p:nvPr/>
        </p:nvCxnSpPr>
        <p:spPr>
          <a:xfrm rot="16200000" flipH="1">
            <a:off x="3696884" y="1268006"/>
            <a:ext cx="285752" cy="357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3" idx="0"/>
          </p:cNvCxnSpPr>
          <p:nvPr/>
        </p:nvCxnSpPr>
        <p:spPr>
          <a:xfrm rot="16200000" flipH="1">
            <a:off x="3661165" y="3161113"/>
            <a:ext cx="357190" cy="357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2"/>
            <a:endCxn id="6" idx="0"/>
          </p:cNvCxnSpPr>
          <p:nvPr/>
        </p:nvCxnSpPr>
        <p:spPr>
          <a:xfrm rot="5400000">
            <a:off x="3732604" y="1946668"/>
            <a:ext cx="214314" cy="357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2"/>
            <a:endCxn id="24" idx="0"/>
          </p:cNvCxnSpPr>
          <p:nvPr/>
        </p:nvCxnSpPr>
        <p:spPr>
          <a:xfrm rot="5400000">
            <a:off x="3679025" y="3893353"/>
            <a:ext cx="285752" cy="714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143240" y="1428742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 compiler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3357554" y="3357568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Linker 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3376255" y="2214560"/>
            <a:ext cx="909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</a:t>
            </a:r>
          </a:p>
          <a:p>
            <a:r>
              <a:rPr lang="en-US" dirty="0"/>
              <a:t>code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3357554" y="285734"/>
            <a:ext cx="94115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  <a:p>
            <a:r>
              <a:rPr lang="en-US" sz="1600" dirty="0"/>
              <a:t>program</a:t>
            </a:r>
            <a:endParaRPr lang="en-IN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143240" y="4071948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Executable </a:t>
            </a:r>
          </a:p>
          <a:p>
            <a:r>
              <a:rPr lang="en-US" dirty="0"/>
              <a:t>code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  <a:p>
            <a:r>
              <a:rPr lang="en-US" dirty="0"/>
              <a:t>Input</a:t>
            </a:r>
          </a:p>
          <a:p>
            <a:r>
              <a:rPr lang="en-US" dirty="0"/>
              <a:t>Output</a:t>
            </a:r>
          </a:p>
          <a:p>
            <a:r>
              <a:rPr lang="en-US" dirty="0"/>
              <a:t>Execute</a:t>
            </a:r>
          </a:p>
          <a:p>
            <a:r>
              <a:rPr lang="en-US" dirty="0"/>
              <a:t>compiler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8"/>
            <a:ext cx="8229600" cy="857250"/>
          </a:xfrm>
        </p:spPr>
        <p:txBody>
          <a:bodyPr/>
          <a:lstStyle/>
          <a:p>
            <a:r>
              <a:rPr lang="en-US" dirty="0"/>
              <a:t>Overview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142990"/>
            <a:ext cx="8858312" cy="32918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Programming and programming languages</a:t>
            </a:r>
            <a:endParaRPr lang="en-US" sz="1000" dirty="0"/>
          </a:p>
          <a:p>
            <a:r>
              <a:rPr lang="en-US" dirty="0"/>
              <a:t>What is an object oriented language/programming</a:t>
            </a:r>
          </a:p>
          <a:p>
            <a:r>
              <a:rPr lang="en-US" dirty="0"/>
              <a:t>Basic history of C++</a:t>
            </a:r>
          </a:p>
          <a:p>
            <a:r>
              <a:rPr lang="en-US" dirty="0"/>
              <a:t>Why C++ was designed: features</a:t>
            </a:r>
          </a:p>
          <a:p>
            <a:r>
              <a:rPr lang="en-US" dirty="0"/>
              <a:t>C++ compilers/IDE</a:t>
            </a:r>
          </a:p>
          <a:p>
            <a:r>
              <a:rPr lang="en-US" dirty="0"/>
              <a:t>Structure of a C++ program</a:t>
            </a:r>
            <a:endParaRPr lang="en-US" sz="1000" dirty="0"/>
          </a:p>
          <a:p>
            <a:r>
              <a:rPr lang="en-US" dirty="0"/>
              <a:t>Steps to execute a C++ </a:t>
            </a:r>
            <a:r>
              <a:rPr lang="en-US" dirty="0" err="1"/>
              <a:t>progam</a:t>
            </a:r>
            <a:endParaRPr lang="en-US" dirty="0"/>
          </a:p>
          <a:p>
            <a:r>
              <a:rPr lang="en-US" dirty="0"/>
              <a:t>Identifier, variables, </a:t>
            </a:r>
            <a:r>
              <a:rPr lang="en-US" dirty="0" err="1"/>
              <a:t>datatypes</a:t>
            </a:r>
            <a:r>
              <a:rPr lang="en-US" dirty="0"/>
              <a:t> </a:t>
            </a:r>
          </a:p>
          <a:p>
            <a:r>
              <a:rPr lang="en-US" dirty="0" err="1"/>
              <a:t>Cin</a:t>
            </a:r>
            <a:r>
              <a:rPr lang="en-US" dirty="0"/>
              <a:t>: Extracting input from user using keyboard</a:t>
            </a:r>
          </a:p>
          <a:p>
            <a:r>
              <a:rPr lang="en-US" dirty="0"/>
              <a:t>Operators and expressions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"/>
            <a:ext cx="8229600" cy="857250"/>
          </a:xfrm>
        </p:spPr>
        <p:txBody>
          <a:bodyPr/>
          <a:lstStyle/>
          <a:p>
            <a:r>
              <a:rPr lang="en-US" dirty="0"/>
              <a:t>Programming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6"/>
            <a:ext cx="8786874" cy="4214824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Program: </a:t>
            </a:r>
            <a:r>
              <a:rPr lang="en-IN" sz="2600" dirty="0"/>
              <a:t>set of instructions which tells the computer to do the desired task.</a:t>
            </a:r>
          </a:p>
          <a:p>
            <a:r>
              <a:rPr lang="en-US" b="1" dirty="0"/>
              <a:t>Machine code: </a:t>
            </a:r>
            <a:r>
              <a:rPr lang="en-IN" dirty="0"/>
              <a:t>Native binary code 0</a:t>
            </a:r>
            <a:r>
              <a:rPr lang="en-IN" baseline="-16000" dirty="0"/>
              <a:t>s</a:t>
            </a:r>
            <a:r>
              <a:rPr lang="en-IN" dirty="0"/>
              <a:t> and 1</a:t>
            </a:r>
            <a:r>
              <a:rPr lang="en-IN" baseline="-16000" dirty="0"/>
              <a:t>s</a:t>
            </a:r>
            <a:r>
              <a:rPr lang="en-IN" dirty="0"/>
              <a:t> , native language of a computer</a:t>
            </a:r>
          </a:p>
          <a:p>
            <a:r>
              <a:rPr lang="en-US" b="1" dirty="0"/>
              <a:t>Assembly language:</a:t>
            </a:r>
            <a:r>
              <a:rPr lang="en-IN" b="1" dirty="0"/>
              <a:t> </a:t>
            </a:r>
            <a:r>
              <a:rPr lang="en-IN" dirty="0"/>
              <a:t>use short abbreviations (mnemonics) corresponding to machine language for machine instructions</a:t>
            </a:r>
          </a:p>
          <a:p>
            <a:r>
              <a:rPr lang="en-US" b="1" dirty="0" err="1"/>
              <a:t>Assemblier</a:t>
            </a:r>
            <a:r>
              <a:rPr lang="en-US" b="1" dirty="0"/>
              <a:t>: </a:t>
            </a:r>
            <a:r>
              <a:rPr lang="en-US" dirty="0"/>
              <a:t>Translate assembly language to machine language.</a:t>
            </a:r>
          </a:p>
          <a:p>
            <a:r>
              <a:rPr lang="en-IN" b="1" dirty="0"/>
              <a:t>High level language: </a:t>
            </a:r>
            <a:r>
              <a:rPr lang="en-IN" dirty="0"/>
              <a:t>codes similar to everyday English language which makes it easier for programmers to understand. </a:t>
            </a:r>
          </a:p>
          <a:p>
            <a:pPr lvl="1"/>
            <a:r>
              <a:rPr lang="en-IN" dirty="0"/>
              <a:t>HLLs are machine independent and must be interpreted or compiled.</a:t>
            </a:r>
          </a:p>
          <a:p>
            <a:r>
              <a:rPr lang="en-IN" b="1" dirty="0"/>
              <a:t>Compilers:</a:t>
            </a:r>
            <a:r>
              <a:rPr lang="en-IN" dirty="0"/>
              <a:t> in this case are programs that translate high level language instructions into machine code for later execution.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0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What is an object oriented language?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14362"/>
            <a:ext cx="8715436" cy="414340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 programming methodology to organize complex program into simple programs by using concepts such as </a:t>
            </a:r>
            <a:r>
              <a:rPr lang="en-IN" u="sng" dirty="0"/>
              <a:t>Abstraction</a:t>
            </a:r>
            <a:r>
              <a:rPr lang="en-IN" dirty="0"/>
              <a:t>, </a:t>
            </a:r>
            <a:r>
              <a:rPr lang="en-IN" u="sng" dirty="0"/>
              <a:t>Encapsulation</a:t>
            </a:r>
            <a:r>
              <a:rPr lang="en-IN" dirty="0"/>
              <a:t>, </a:t>
            </a:r>
            <a:r>
              <a:rPr lang="en-IN" u="sng" dirty="0"/>
              <a:t>Polymorphism</a:t>
            </a:r>
            <a:r>
              <a:rPr lang="en-IN" dirty="0"/>
              <a:t> and </a:t>
            </a:r>
            <a:r>
              <a:rPr lang="en-IN" u="sng" dirty="0"/>
              <a:t>Inheritance</a:t>
            </a:r>
            <a:r>
              <a:rPr lang="en-IN" dirty="0"/>
              <a:t> are called </a:t>
            </a:r>
            <a:r>
              <a:rPr lang="en-IN" b="1" dirty="0"/>
              <a:t>Object Oriented Programming languages.</a:t>
            </a:r>
          </a:p>
          <a:p>
            <a:pPr>
              <a:buNone/>
            </a:pPr>
            <a:r>
              <a:rPr lang="en-US" b="1" dirty="0"/>
              <a:t>Features of OOP :</a:t>
            </a:r>
          </a:p>
          <a:p>
            <a:pPr lvl="1">
              <a:buBlip>
                <a:blip r:embed="rId2"/>
              </a:buBlip>
            </a:pPr>
            <a:r>
              <a:rPr lang="en-IN" dirty="0"/>
              <a:t>More reliable software development is possible.</a:t>
            </a:r>
          </a:p>
          <a:p>
            <a:pPr lvl="1">
              <a:buBlip>
                <a:blip r:embed="rId2"/>
              </a:buBlip>
            </a:pPr>
            <a:r>
              <a:rPr lang="en-IN" dirty="0"/>
              <a:t>Enhanced form of c programming language.</a:t>
            </a:r>
          </a:p>
          <a:p>
            <a:pPr lvl="1">
              <a:buBlip>
                <a:blip r:embed="rId2"/>
              </a:buBlip>
            </a:pPr>
            <a:r>
              <a:rPr lang="en-IN" dirty="0"/>
              <a:t>The most important Feature is that it’s procedural and object oriented nature.</a:t>
            </a:r>
          </a:p>
          <a:p>
            <a:pPr lvl="1">
              <a:buBlip>
                <a:blip r:embed="rId2"/>
              </a:buBlip>
            </a:pPr>
            <a:r>
              <a:rPr lang="en-IN" dirty="0"/>
              <a:t>Much suitable for large projects.</a:t>
            </a:r>
          </a:p>
          <a:p>
            <a:pPr lvl="1">
              <a:buBlip>
                <a:blip r:embed="rId2"/>
              </a:buBlip>
            </a:pPr>
            <a:r>
              <a:rPr lang="en-IN" dirty="0"/>
              <a:t>Fairly efficient languages.</a:t>
            </a:r>
          </a:p>
          <a:p>
            <a:pPr lvl="1">
              <a:buBlip>
                <a:blip r:embed="rId2"/>
              </a:buBlip>
            </a:pPr>
            <a:r>
              <a:rPr lang="en-IN" dirty="0"/>
              <a:t>It has the feature of memory management.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0"/>
            <a:ext cx="8229600" cy="785818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history of C++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8"/>
            <a:ext cx="8229600" cy="3714776"/>
          </a:xfrm>
        </p:spPr>
        <p:txBody>
          <a:bodyPr>
            <a:noAutofit/>
          </a:bodyPr>
          <a:lstStyle/>
          <a:p>
            <a:pPr lvl="0"/>
            <a:r>
              <a:rPr lang="en-IN" sz="2200" dirty="0">
                <a:latin typeface="+mj-lt"/>
              </a:rPr>
              <a:t>During 1970 </a:t>
            </a:r>
            <a:r>
              <a:rPr lang="en-IN" sz="2200" dirty="0">
                <a:latin typeface="+mj-lt"/>
                <a:hlinkClick r:id="rId3" tooltip="C father of C language"/>
              </a:rPr>
              <a:t>Dennis Ritchie</a:t>
            </a:r>
            <a:r>
              <a:rPr lang="en-IN" sz="2200" dirty="0">
                <a:latin typeface="+mj-lt"/>
              </a:rPr>
              <a:t> created C Programming language.</a:t>
            </a:r>
          </a:p>
          <a:p>
            <a:pPr lvl="0"/>
            <a:r>
              <a:rPr lang="en-IN" sz="2200" dirty="0">
                <a:latin typeface="+mj-lt"/>
              </a:rPr>
              <a:t> 1980’s, at Bell Lab, </a:t>
            </a:r>
            <a:r>
              <a:rPr lang="en-IN" sz="2200" dirty="0"/>
              <a:t>C++ </a:t>
            </a:r>
            <a:r>
              <a:rPr lang="en-IN" sz="2200" dirty="0">
                <a:latin typeface="+mj-lt"/>
              </a:rPr>
              <a:t>was created which was based upon the C language.</a:t>
            </a:r>
          </a:p>
          <a:p>
            <a:pPr lvl="0"/>
            <a:r>
              <a:rPr lang="en-IN" sz="2200" dirty="0">
                <a:latin typeface="+mj-lt"/>
              </a:rPr>
              <a:t>C++ 	       C with classes</a:t>
            </a:r>
          </a:p>
          <a:p>
            <a:r>
              <a:rPr lang="en-IN" sz="2200" dirty="0">
                <a:latin typeface="+mj-lt"/>
              </a:rPr>
              <a:t>After that </a:t>
            </a:r>
            <a:r>
              <a:rPr lang="en-IN" sz="2200" dirty="0" err="1">
                <a:latin typeface="+mj-lt"/>
              </a:rPr>
              <a:t>Bjarne</a:t>
            </a:r>
            <a:r>
              <a:rPr lang="en-IN" sz="2200" dirty="0">
                <a:latin typeface="+mj-lt"/>
              </a:rPr>
              <a:t> </a:t>
            </a:r>
            <a:r>
              <a:rPr lang="en-IN" sz="2200" dirty="0" err="1">
                <a:latin typeface="+mj-lt"/>
              </a:rPr>
              <a:t>Stroustrup</a:t>
            </a:r>
            <a:r>
              <a:rPr lang="en-IN" sz="2200" dirty="0">
                <a:latin typeface="+mj-lt"/>
              </a:rPr>
              <a:t> started working on the C language and added more </a:t>
            </a:r>
            <a:r>
              <a:rPr lang="en-IN" sz="2200" dirty="0">
                <a:latin typeface="+mj-lt"/>
                <a:hlinkClick r:id="rId4" tooltip="Pillars of C++ Language"/>
              </a:rPr>
              <a:t>extra OOP features</a:t>
            </a:r>
            <a:r>
              <a:rPr lang="en-IN" sz="2200" dirty="0">
                <a:latin typeface="+mj-lt"/>
              </a:rPr>
              <a:t> to the classic C.</a:t>
            </a:r>
          </a:p>
          <a:p>
            <a:pPr lvl="0"/>
            <a:r>
              <a:rPr lang="en-IN" sz="2200" dirty="0">
                <a:latin typeface="+mj-lt"/>
              </a:rPr>
              <a:t>C++ programming language is extension to C Language.</a:t>
            </a:r>
          </a:p>
          <a:p>
            <a:pPr lvl="0"/>
            <a:r>
              <a:rPr lang="en-IN" sz="2200" dirty="0">
                <a:latin typeface="+mj-lt"/>
              </a:rPr>
              <a:t>Therefore we called C++ as “Incremented C” means Extension to C.</a:t>
            </a:r>
          </a:p>
          <a:p>
            <a:endParaRPr lang="en-IN" sz="2200" dirty="0"/>
          </a:p>
        </p:txBody>
      </p:sp>
      <p:sp>
        <p:nvSpPr>
          <p:cNvPr id="6" name="Right Arrow 5"/>
          <p:cNvSpPr/>
          <p:nvPr/>
        </p:nvSpPr>
        <p:spPr>
          <a:xfrm>
            <a:off x="1285852" y="2071684"/>
            <a:ext cx="571504" cy="285752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757800"/>
          </a:xfrm>
        </p:spPr>
        <p:txBody>
          <a:bodyPr>
            <a:normAutofit fontScale="90000"/>
          </a:bodyPr>
          <a:lstStyle/>
          <a:p>
            <a:r>
              <a:rPr lang="en-US" dirty="0"/>
              <a:t>C++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304"/>
            <a:ext cx="8229600" cy="3386146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IN" dirty="0"/>
              <a:t>C++ is both </a:t>
            </a:r>
            <a:r>
              <a:rPr lang="en-IN" b="1" dirty="0"/>
              <a:t>procedural</a:t>
            </a:r>
            <a:r>
              <a:rPr lang="en-IN" dirty="0"/>
              <a:t> and </a:t>
            </a:r>
            <a:r>
              <a:rPr lang="en-IN" b="1" dirty="0"/>
              <a:t>Object Oriented Programming Language</a:t>
            </a:r>
            <a:r>
              <a:rPr lang="en-IN" dirty="0"/>
              <a:t> (OOPL).</a:t>
            </a:r>
          </a:p>
          <a:p>
            <a:pPr lvl="0"/>
            <a:r>
              <a:rPr lang="en-IN" dirty="0"/>
              <a:t>C++ have </a:t>
            </a:r>
            <a:r>
              <a:rPr lang="en-IN" b="1" dirty="0"/>
              <a:t>huge Function Library. </a:t>
            </a:r>
            <a:r>
              <a:rPr lang="en-IN" dirty="0"/>
              <a:t>It</a:t>
            </a:r>
            <a:r>
              <a:rPr lang="en-IN" b="1" dirty="0"/>
              <a:t> </a:t>
            </a:r>
            <a:r>
              <a:rPr lang="en-IN" dirty="0"/>
              <a:t>also has the capabilities for extending itself. You can continuously add your own functions to the C++’s library of functions. </a:t>
            </a:r>
          </a:p>
          <a:p>
            <a:pPr lvl="0"/>
            <a:r>
              <a:rPr lang="en-IN" dirty="0"/>
              <a:t>C++ is highly </a:t>
            </a:r>
            <a:r>
              <a:rPr lang="en-IN" b="1" dirty="0"/>
              <a:t>Flexible language</a:t>
            </a:r>
            <a:r>
              <a:rPr lang="en-IN" dirty="0"/>
              <a:t>. It has a flexible syntax that allows the programmer to write code in several ways. </a:t>
            </a:r>
          </a:p>
          <a:p>
            <a:pPr lvl="0"/>
            <a:r>
              <a:rPr lang="en-IN" dirty="0"/>
              <a:t>C++ can be used for developing </a:t>
            </a:r>
            <a:r>
              <a:rPr lang="en-IN" b="1" dirty="0"/>
              <a:t>System Software</a:t>
            </a:r>
            <a:r>
              <a:rPr lang="en-IN" dirty="0"/>
              <a:t> , operating systems, compilers, editors and data bases.</a:t>
            </a:r>
          </a:p>
          <a:p>
            <a:pPr lvl="0"/>
            <a:r>
              <a:rPr lang="en-IN" dirty="0"/>
              <a:t>C++ is suitable for </a:t>
            </a:r>
            <a:r>
              <a:rPr lang="en-IN" b="1" dirty="0"/>
              <a:t>Development of Reusable Software</a:t>
            </a:r>
            <a:r>
              <a:rPr lang="en-IN" dirty="0"/>
              <a:t>, thus reduces cost of software development.</a:t>
            </a:r>
          </a:p>
          <a:p>
            <a:pPr lvl="0"/>
            <a:r>
              <a:rPr lang="en-IN" dirty="0"/>
              <a:t>C++ is a </a:t>
            </a:r>
            <a:r>
              <a:rPr lang="en-IN" b="1" dirty="0"/>
              <a:t>Machine Independent Language</a:t>
            </a:r>
            <a:r>
              <a:rPr lang="en-IN" dirty="0"/>
              <a:t>.</a:t>
            </a:r>
          </a:p>
          <a:p>
            <a:pPr lvl="0"/>
            <a:r>
              <a:rPr lang="en-IN" sz="2800" dirty="0"/>
              <a:t>C++ is a </a:t>
            </a:r>
            <a:r>
              <a:rPr lang="en-IN" sz="2800" b="1" dirty="0"/>
              <a:t>general-purpose programming language</a:t>
            </a:r>
            <a:r>
              <a:rPr lang="en-IN" sz="2800" dirty="0"/>
              <a:t> that</a:t>
            </a:r>
            <a:endParaRPr lang="en-IN" sz="2400" dirty="0"/>
          </a:p>
          <a:p>
            <a:pPr lvl="1">
              <a:buNone/>
            </a:pPr>
            <a:r>
              <a:rPr lang="en-IN" dirty="0"/>
              <a:t>is a better C</a:t>
            </a:r>
            <a:endParaRPr lang="en-IN" sz="2000" dirty="0"/>
          </a:p>
          <a:p>
            <a:pPr lvl="0">
              <a:buNone/>
            </a:pP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6"/>
            <a:ext cx="8229600" cy="686362"/>
          </a:xfrm>
        </p:spPr>
        <p:txBody>
          <a:bodyPr>
            <a:normAutofit fontScale="90000"/>
          </a:bodyPr>
          <a:lstStyle/>
          <a:p>
            <a:r>
              <a:rPr lang="en-US" dirty="0"/>
              <a:t>C++ compilers/IDE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6"/>
            <a:ext cx="8229600" cy="400052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C++ Compilers are OS dependent so writing complex C++ Program is not an easy task , we have to put lot of efforts to write C++ Program if we don’t have IDE. </a:t>
            </a:r>
          </a:p>
          <a:p>
            <a:r>
              <a:rPr lang="en-IN" dirty="0"/>
              <a:t>IDE makes our task easy. </a:t>
            </a:r>
          </a:p>
          <a:p>
            <a:r>
              <a:rPr lang="en-IN" dirty="0"/>
              <a:t>We have list of different compilers used to compile and execute C++ programs on the different Operating Systems (OS):</a:t>
            </a:r>
          </a:p>
          <a:p>
            <a:pPr lvl="1">
              <a:buBlip>
                <a:blip r:embed="rId2"/>
              </a:buBlip>
            </a:pPr>
            <a:r>
              <a:rPr lang="en-IN" dirty="0"/>
              <a:t>Borland C++ / Turbo C++ [Old and most popular IDE]</a:t>
            </a:r>
          </a:p>
          <a:p>
            <a:pPr lvl="1">
              <a:buBlip>
                <a:blip r:embed="rId2"/>
              </a:buBlip>
            </a:pPr>
            <a:r>
              <a:rPr lang="en-IN" dirty="0"/>
              <a:t>Visual C++ [Microsoft Platform]</a:t>
            </a:r>
          </a:p>
          <a:p>
            <a:pPr lvl="1">
              <a:buBlip>
                <a:blip r:embed="rId2"/>
              </a:buBlip>
            </a:pPr>
            <a:r>
              <a:rPr lang="en-IN" dirty="0"/>
              <a:t>Dev C++</a:t>
            </a:r>
          </a:p>
          <a:p>
            <a:pPr lvl="1">
              <a:buBlip>
                <a:blip r:embed="rId2"/>
              </a:buBlip>
            </a:pPr>
            <a:r>
              <a:rPr lang="en-IN"/>
              <a:t>Eclipse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1352</Words>
  <Application>Microsoft Office PowerPoint</Application>
  <PresentationFormat>On-screen Show (16:9)</PresentationFormat>
  <Paragraphs>179</Paragraphs>
  <Slides>21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Constantia</vt:lpstr>
      <vt:lpstr>Wingdings 2</vt:lpstr>
      <vt:lpstr>Flow</vt:lpstr>
      <vt:lpstr>C++ PROGRAMMING</vt:lpstr>
      <vt:lpstr>PowerPoint Presentation</vt:lpstr>
      <vt:lpstr>terms</vt:lpstr>
      <vt:lpstr>Overview </vt:lpstr>
      <vt:lpstr>Programming languages</vt:lpstr>
      <vt:lpstr>What is an object oriented language?</vt:lpstr>
      <vt:lpstr>Basic history of C++</vt:lpstr>
      <vt:lpstr>C++ features</vt:lpstr>
      <vt:lpstr>C++ compilers/IDE</vt:lpstr>
      <vt:lpstr>Structure of a C++ program</vt:lpstr>
      <vt:lpstr>Sample program</vt:lpstr>
      <vt:lpstr>Sample program</vt:lpstr>
      <vt:lpstr>.</vt:lpstr>
      <vt:lpstr>PowerPoint Presentation</vt:lpstr>
      <vt:lpstr>.</vt:lpstr>
      <vt:lpstr>.</vt:lpstr>
      <vt:lpstr>Sample program</vt:lpstr>
      <vt:lpstr>.</vt:lpstr>
      <vt:lpstr>Executing a C++ program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</dc:title>
  <dc:creator>ADMIN</dc:creator>
  <cp:lastModifiedBy>Mercy</cp:lastModifiedBy>
  <cp:revision>225</cp:revision>
  <dcterms:created xsi:type="dcterms:W3CDTF">2015-05-08T20:40:29Z</dcterms:created>
  <dcterms:modified xsi:type="dcterms:W3CDTF">2022-02-04T08:14:55Z</dcterms:modified>
</cp:coreProperties>
</file>