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4" r:id="rId3"/>
    <p:sldId id="257" r:id="rId4"/>
    <p:sldId id="259" r:id="rId5"/>
    <p:sldId id="276" r:id="rId6"/>
    <p:sldId id="272" r:id="rId7"/>
    <p:sldId id="266" r:id="rId8"/>
    <p:sldId id="260" r:id="rId9"/>
    <p:sldId id="273" r:id="rId10"/>
    <p:sldId id="261" r:id="rId11"/>
    <p:sldId id="262" r:id="rId12"/>
    <p:sldId id="270" r:id="rId13"/>
    <p:sldId id="271" r:id="rId14"/>
    <p:sldId id="263" r:id="rId15"/>
    <p:sldId id="269" r:id="rId16"/>
    <p:sldId id="267" r:id="rId17"/>
    <p:sldId id="268" r:id="rId18"/>
    <p:sldId id="264" r:id="rId19"/>
    <p:sldId id="265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397-7674-4C17-B31E-745402F3986B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8605-33B4-4077-B9EE-44C4FD689D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397-7674-4C17-B31E-745402F3986B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8605-33B4-4077-B9EE-44C4FD689D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397-7674-4C17-B31E-745402F3986B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8605-33B4-4077-B9EE-44C4FD689D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397-7674-4C17-B31E-745402F3986B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8605-33B4-4077-B9EE-44C4FD689D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397-7674-4C17-B31E-745402F3986B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8605-33B4-4077-B9EE-44C4FD689D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397-7674-4C17-B31E-745402F3986B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8605-33B4-4077-B9EE-44C4FD689D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397-7674-4C17-B31E-745402F3986B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8605-33B4-4077-B9EE-44C4FD689D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397-7674-4C17-B31E-745402F3986B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8605-33B4-4077-B9EE-44C4FD689D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397-7674-4C17-B31E-745402F3986B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8605-33B4-4077-B9EE-44C4FD689D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397-7674-4C17-B31E-745402F3986B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8605-33B4-4077-B9EE-44C4FD689D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8A397-7674-4C17-B31E-745402F3986B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E48605-33B4-4077-B9EE-44C4FD689DD7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78A397-7674-4C17-B31E-745402F3986B}" type="datetimeFigureOut">
              <a:rPr lang="en-US" smtClean="0"/>
              <a:pPr/>
              <a:t>9/27/2018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E48605-33B4-4077-B9EE-44C4FD689DD7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 smtClean="0"/>
              <a:t>Inheritance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Multilevel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Consider a base class </a:t>
            </a:r>
            <a:r>
              <a:rPr lang="en-IN" b="1" dirty="0" smtClean="0"/>
              <a:t>A</a:t>
            </a:r>
            <a:r>
              <a:rPr lang="en-IN" dirty="0" smtClean="0"/>
              <a:t> and another class </a:t>
            </a:r>
            <a:r>
              <a:rPr lang="en-IN" b="1" dirty="0" smtClean="0"/>
              <a:t>B</a:t>
            </a:r>
            <a:r>
              <a:rPr lang="en-IN" dirty="0" smtClean="0"/>
              <a:t> which inherits from </a:t>
            </a:r>
            <a:r>
              <a:rPr lang="en-IN" b="1" dirty="0" smtClean="0"/>
              <a:t>A</a:t>
            </a:r>
            <a:r>
              <a:rPr lang="en-IN" dirty="0" smtClean="0"/>
              <a:t>. Now another class </a:t>
            </a:r>
            <a:r>
              <a:rPr lang="en-IN" b="1" dirty="0" smtClean="0"/>
              <a:t>C</a:t>
            </a:r>
            <a:r>
              <a:rPr lang="en-IN" dirty="0" smtClean="0"/>
              <a:t> inherits from </a:t>
            </a:r>
            <a:r>
              <a:rPr lang="en-IN" b="1" dirty="0" smtClean="0"/>
              <a:t>B</a:t>
            </a:r>
            <a:r>
              <a:rPr lang="en-IN" dirty="0" smtClean="0"/>
              <a:t>. So, </a:t>
            </a:r>
            <a:r>
              <a:rPr lang="en-IN" b="1" dirty="0" smtClean="0"/>
              <a:t>B</a:t>
            </a:r>
            <a:r>
              <a:rPr lang="en-IN" dirty="0" smtClean="0"/>
              <a:t> becomes the base class for </a:t>
            </a:r>
            <a:r>
              <a:rPr lang="en-IN" b="1" dirty="0" smtClean="0"/>
              <a:t>C</a:t>
            </a:r>
            <a:r>
              <a:rPr lang="en-IN" dirty="0" smtClean="0"/>
              <a:t> and derived class for </a:t>
            </a:r>
            <a:r>
              <a:rPr lang="en-IN" b="1" dirty="0" smtClean="0"/>
              <a:t>A</a:t>
            </a:r>
            <a:r>
              <a:rPr lang="en-IN" dirty="0" smtClean="0"/>
              <a:t>. This kind of inheritance is known as multilevel inheritance.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Multiple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 smtClean="0"/>
              <a:t>When one class derives from multiple base classes, this is known as multiple inheritance.</a:t>
            </a:r>
          </a:p>
          <a:p>
            <a:r>
              <a:rPr lang="en-IN" dirty="0" smtClean="0"/>
              <a:t>In this case, it is possible that two base classes defines a function with same name and same argument list. That function becomes ambiguous in derived class and the ambiguity is resolved by using </a:t>
            </a:r>
            <a:r>
              <a:rPr lang="en-IN" dirty="0" err="1" smtClean="0"/>
              <a:t>classname</a:t>
            </a:r>
            <a:r>
              <a:rPr lang="en-IN" dirty="0" smtClean="0"/>
              <a:t> and scope resolution operator </a:t>
            </a:r>
            <a:r>
              <a:rPr lang="en-IN" b="1" dirty="0" smtClean="0"/>
              <a:t>( :: )</a:t>
            </a:r>
            <a:r>
              <a:rPr lang="en-IN" dirty="0" smtClean="0"/>
              <a:t> while calling that function.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r"/>
            <a:r>
              <a:rPr lang="en-US" sz="2400" b="1" dirty="0" smtClean="0"/>
              <a:t>Multiple inheritance</a:t>
            </a:r>
            <a:endParaRPr lang="en-IN" sz="2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2984"/>
            <a:ext cx="8229600" cy="4972072"/>
          </a:xfrm>
        </p:spPr>
        <p:txBody>
          <a:bodyPr>
            <a:normAutofit fontScale="92500" lnSpcReduction="10000"/>
          </a:bodyPr>
          <a:lstStyle/>
          <a:p>
            <a:r>
              <a:rPr lang="en-IN" dirty="0" smtClean="0"/>
              <a:t>Multiple inheritance is done by simply separating the different base classes with commas in the derived class declaration.</a:t>
            </a:r>
          </a:p>
          <a:p>
            <a:r>
              <a:rPr lang="en-IN" dirty="0" smtClean="0"/>
              <a:t> For example, if we had a specific class to print on screen (</a:t>
            </a:r>
            <a:r>
              <a:rPr lang="en-IN" dirty="0" err="1" smtClean="0"/>
              <a:t>COutput</a:t>
            </a:r>
            <a:r>
              <a:rPr lang="en-IN" dirty="0" smtClean="0"/>
              <a:t>) and we wanted our classes </a:t>
            </a:r>
            <a:r>
              <a:rPr lang="en-IN" dirty="0" err="1" smtClean="0"/>
              <a:t>CRectangle</a:t>
            </a:r>
            <a:r>
              <a:rPr lang="en-IN" dirty="0" smtClean="0"/>
              <a:t> and </a:t>
            </a:r>
            <a:r>
              <a:rPr lang="en-IN" dirty="0" err="1" smtClean="0"/>
              <a:t>CTriangle</a:t>
            </a:r>
            <a:r>
              <a:rPr lang="en-IN" dirty="0" smtClean="0"/>
              <a:t> to also inherit its members in addition to those of </a:t>
            </a:r>
            <a:r>
              <a:rPr lang="en-IN" dirty="0" err="1" smtClean="0"/>
              <a:t>CPolygon</a:t>
            </a:r>
            <a:r>
              <a:rPr lang="en-IN" dirty="0" smtClean="0"/>
              <a:t> we could write:</a:t>
            </a:r>
          </a:p>
          <a:p>
            <a:pPr lvl="1" algn="just">
              <a:buNone/>
            </a:pPr>
            <a:r>
              <a:rPr lang="en-IN" i="1" dirty="0" smtClean="0"/>
              <a:t>class </a:t>
            </a:r>
            <a:r>
              <a:rPr lang="en-IN" i="1" dirty="0" err="1" smtClean="0"/>
              <a:t>CRectangle</a:t>
            </a:r>
            <a:r>
              <a:rPr lang="en-IN" i="1" dirty="0" smtClean="0"/>
              <a:t>: public </a:t>
            </a:r>
            <a:r>
              <a:rPr lang="en-IN" i="1" dirty="0" err="1" smtClean="0"/>
              <a:t>CPolygon</a:t>
            </a:r>
            <a:r>
              <a:rPr lang="en-IN" i="1" dirty="0" smtClean="0"/>
              <a:t>, public </a:t>
            </a:r>
            <a:r>
              <a:rPr lang="en-IN" i="1" dirty="0" err="1" smtClean="0"/>
              <a:t>COutput</a:t>
            </a:r>
            <a:r>
              <a:rPr lang="en-IN" i="1" dirty="0" smtClean="0"/>
              <a:t>;</a:t>
            </a:r>
          </a:p>
          <a:p>
            <a:pPr lvl="1" algn="just">
              <a:buNone/>
            </a:pPr>
            <a:r>
              <a:rPr lang="en-IN" i="1" dirty="0" smtClean="0"/>
              <a:t>class </a:t>
            </a:r>
            <a:r>
              <a:rPr lang="en-IN" i="1" dirty="0" err="1" smtClean="0"/>
              <a:t>CTriangle</a:t>
            </a:r>
            <a:r>
              <a:rPr lang="en-IN" i="1" dirty="0" smtClean="0"/>
              <a:t>: public </a:t>
            </a:r>
            <a:r>
              <a:rPr lang="en-IN" i="1" dirty="0" err="1" smtClean="0"/>
              <a:t>CPolygon</a:t>
            </a:r>
            <a:r>
              <a:rPr lang="en-IN" i="1" dirty="0" smtClean="0"/>
              <a:t>, public </a:t>
            </a:r>
            <a:r>
              <a:rPr lang="en-IN" i="1" dirty="0" err="1" smtClean="0"/>
              <a:t>COutput</a:t>
            </a:r>
            <a:r>
              <a:rPr lang="en-IN" i="1" dirty="0" smtClean="0"/>
              <a:t>;</a:t>
            </a:r>
          </a:p>
          <a:p>
            <a:r>
              <a:rPr lang="en-IN" dirty="0" smtClean="0"/>
              <a:t>here is the complete example: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32" y="71414"/>
            <a:ext cx="5572148" cy="6109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 smtClean="0"/>
              <a:t>// multiple inheritance</a:t>
            </a:r>
          </a:p>
          <a:p>
            <a:r>
              <a:rPr lang="en-IN" sz="2300" dirty="0" smtClean="0"/>
              <a:t>#include &lt;</a:t>
            </a:r>
            <a:r>
              <a:rPr lang="en-IN" sz="2300" dirty="0" err="1" smtClean="0"/>
              <a:t>iostream</a:t>
            </a:r>
            <a:r>
              <a:rPr lang="en-IN" sz="2300" dirty="0" smtClean="0"/>
              <a:t>&gt;</a:t>
            </a:r>
          </a:p>
          <a:p>
            <a:r>
              <a:rPr lang="en-IN" sz="2300" dirty="0" smtClean="0"/>
              <a:t>using namespace std;</a:t>
            </a:r>
          </a:p>
          <a:p>
            <a:r>
              <a:rPr lang="en-IN" sz="2300" dirty="0" smtClean="0"/>
              <a:t>class </a:t>
            </a:r>
            <a:r>
              <a:rPr lang="en-IN" sz="2300" dirty="0" err="1" smtClean="0"/>
              <a:t>CPolygon</a:t>
            </a:r>
            <a:r>
              <a:rPr lang="en-IN" sz="2300" dirty="0" smtClean="0"/>
              <a:t> {</a:t>
            </a:r>
          </a:p>
          <a:p>
            <a:r>
              <a:rPr lang="en-IN" sz="2300" dirty="0" smtClean="0"/>
              <a:t>protected:</a:t>
            </a:r>
          </a:p>
          <a:p>
            <a:r>
              <a:rPr lang="en-IN" sz="2300" dirty="0" err="1" smtClean="0"/>
              <a:t>int</a:t>
            </a:r>
            <a:r>
              <a:rPr lang="en-IN" sz="2300" dirty="0" smtClean="0"/>
              <a:t> width, height;</a:t>
            </a:r>
          </a:p>
          <a:p>
            <a:r>
              <a:rPr lang="en-IN" sz="2300" dirty="0" smtClean="0"/>
              <a:t>public:</a:t>
            </a:r>
          </a:p>
          <a:p>
            <a:r>
              <a:rPr lang="en-IN" sz="2300" dirty="0" smtClean="0"/>
              <a:t>void </a:t>
            </a:r>
            <a:r>
              <a:rPr lang="en-IN" sz="2300" dirty="0" err="1" smtClean="0"/>
              <a:t>set_values</a:t>
            </a:r>
            <a:r>
              <a:rPr lang="en-IN" sz="2300" dirty="0" smtClean="0"/>
              <a:t> (</a:t>
            </a:r>
            <a:r>
              <a:rPr lang="en-IN" sz="2300" dirty="0" err="1" smtClean="0"/>
              <a:t>int</a:t>
            </a:r>
            <a:r>
              <a:rPr lang="en-IN" sz="2300" dirty="0" smtClean="0"/>
              <a:t> a, </a:t>
            </a:r>
            <a:r>
              <a:rPr lang="en-IN" sz="2300" dirty="0" err="1" smtClean="0"/>
              <a:t>int</a:t>
            </a:r>
            <a:r>
              <a:rPr lang="en-IN" sz="2300" dirty="0" smtClean="0"/>
              <a:t> b)</a:t>
            </a:r>
          </a:p>
          <a:p>
            <a:r>
              <a:rPr lang="en-IN" sz="2300" dirty="0" smtClean="0"/>
              <a:t>{ width=a; height=b;}</a:t>
            </a:r>
          </a:p>
          <a:p>
            <a:r>
              <a:rPr lang="en-IN" sz="2300" dirty="0" smtClean="0"/>
              <a:t>};</a:t>
            </a:r>
          </a:p>
          <a:p>
            <a:r>
              <a:rPr lang="en-IN" sz="2300" dirty="0" smtClean="0"/>
              <a:t>class </a:t>
            </a:r>
            <a:r>
              <a:rPr lang="en-IN" sz="2300" dirty="0" err="1" smtClean="0"/>
              <a:t>COutput</a:t>
            </a:r>
            <a:r>
              <a:rPr lang="en-IN" sz="2300" dirty="0" smtClean="0"/>
              <a:t> {</a:t>
            </a:r>
          </a:p>
          <a:p>
            <a:r>
              <a:rPr lang="en-IN" sz="2300" dirty="0" smtClean="0"/>
              <a:t>public:</a:t>
            </a:r>
          </a:p>
          <a:p>
            <a:r>
              <a:rPr lang="en-IN" sz="2300" dirty="0" smtClean="0"/>
              <a:t>void output (</a:t>
            </a:r>
            <a:r>
              <a:rPr lang="en-IN" sz="2300" dirty="0" err="1" smtClean="0"/>
              <a:t>int</a:t>
            </a:r>
            <a:r>
              <a:rPr lang="en-IN" sz="2300" dirty="0" smtClean="0"/>
              <a:t> </a:t>
            </a:r>
            <a:r>
              <a:rPr lang="en-IN" sz="2300" dirty="0" err="1" smtClean="0"/>
              <a:t>i</a:t>
            </a:r>
            <a:r>
              <a:rPr lang="en-IN" sz="2300" dirty="0" smtClean="0"/>
              <a:t>);</a:t>
            </a:r>
          </a:p>
          <a:p>
            <a:r>
              <a:rPr lang="en-IN" sz="2300" dirty="0" smtClean="0"/>
              <a:t>};</a:t>
            </a:r>
          </a:p>
          <a:p>
            <a:r>
              <a:rPr lang="en-IN" sz="2300" dirty="0" smtClean="0"/>
              <a:t>void </a:t>
            </a:r>
            <a:r>
              <a:rPr lang="en-IN" sz="2300" dirty="0" err="1" smtClean="0"/>
              <a:t>COutput</a:t>
            </a:r>
            <a:r>
              <a:rPr lang="en-IN" sz="2300" dirty="0" smtClean="0"/>
              <a:t>::output (</a:t>
            </a:r>
            <a:r>
              <a:rPr lang="en-IN" sz="2300" dirty="0" err="1" smtClean="0"/>
              <a:t>int</a:t>
            </a:r>
            <a:r>
              <a:rPr lang="en-IN" sz="2300" dirty="0" smtClean="0"/>
              <a:t> </a:t>
            </a:r>
            <a:r>
              <a:rPr lang="en-IN" sz="2300" dirty="0" err="1" smtClean="0"/>
              <a:t>i</a:t>
            </a:r>
            <a:r>
              <a:rPr lang="en-IN" sz="2300" dirty="0" smtClean="0"/>
              <a:t>) {</a:t>
            </a:r>
          </a:p>
          <a:p>
            <a:r>
              <a:rPr lang="en-IN" sz="2300" dirty="0" err="1" smtClean="0"/>
              <a:t>cout</a:t>
            </a:r>
            <a:r>
              <a:rPr lang="en-IN" sz="2300" dirty="0" smtClean="0"/>
              <a:t> &lt;&lt; </a:t>
            </a:r>
            <a:r>
              <a:rPr lang="en-IN" sz="2300" dirty="0" err="1" smtClean="0"/>
              <a:t>i</a:t>
            </a:r>
            <a:r>
              <a:rPr lang="en-IN" sz="2300" dirty="0" smtClean="0"/>
              <a:t> &lt;&lt; </a:t>
            </a:r>
            <a:r>
              <a:rPr lang="en-IN" sz="2300" dirty="0" err="1" smtClean="0"/>
              <a:t>endl</a:t>
            </a:r>
            <a:r>
              <a:rPr lang="en-IN" sz="2300" dirty="0" smtClean="0"/>
              <a:t>;</a:t>
            </a:r>
          </a:p>
          <a:p>
            <a:r>
              <a:rPr lang="en-IN" sz="2300" dirty="0" smtClean="0"/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3428992" y="214290"/>
            <a:ext cx="6072230" cy="46935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 smtClean="0"/>
              <a:t>class </a:t>
            </a:r>
            <a:r>
              <a:rPr lang="en-IN" sz="2300" dirty="0" err="1" smtClean="0"/>
              <a:t>CTriangle</a:t>
            </a:r>
            <a:r>
              <a:rPr lang="en-IN" sz="2300" dirty="0" smtClean="0"/>
              <a:t>: public </a:t>
            </a:r>
            <a:r>
              <a:rPr lang="en-IN" sz="2300" dirty="0" err="1" smtClean="0"/>
              <a:t>CPolygon</a:t>
            </a:r>
            <a:r>
              <a:rPr lang="en-IN" sz="2300" dirty="0" smtClean="0"/>
              <a:t>, public </a:t>
            </a:r>
            <a:r>
              <a:rPr lang="en-IN" sz="2300" dirty="0" err="1" smtClean="0"/>
              <a:t>Coutput</a:t>
            </a:r>
            <a:endParaRPr lang="en-IN" sz="2300" dirty="0" smtClean="0"/>
          </a:p>
          <a:p>
            <a:r>
              <a:rPr lang="en-IN" sz="2300" dirty="0" smtClean="0"/>
              <a:t> {</a:t>
            </a:r>
          </a:p>
          <a:p>
            <a:r>
              <a:rPr lang="en-IN" sz="2300" dirty="0" smtClean="0"/>
              <a:t>public:</a:t>
            </a:r>
          </a:p>
          <a:p>
            <a:r>
              <a:rPr lang="en-IN" sz="2300" dirty="0" err="1" smtClean="0"/>
              <a:t>int</a:t>
            </a:r>
            <a:r>
              <a:rPr lang="en-IN" sz="2300" dirty="0" smtClean="0"/>
              <a:t> area ()</a:t>
            </a:r>
          </a:p>
          <a:p>
            <a:r>
              <a:rPr lang="en-IN" sz="2300" dirty="0" smtClean="0"/>
              <a:t>{ return (width * height / 2); }</a:t>
            </a:r>
          </a:p>
          <a:p>
            <a:r>
              <a:rPr lang="en-IN" sz="2300" dirty="0" smtClean="0"/>
              <a:t>};</a:t>
            </a:r>
          </a:p>
          <a:p>
            <a:endParaRPr lang="en-IN" sz="2300" dirty="0" smtClean="0"/>
          </a:p>
          <a:p>
            <a:r>
              <a:rPr lang="en-IN" sz="2300" dirty="0" err="1" smtClean="0"/>
              <a:t>int</a:t>
            </a:r>
            <a:r>
              <a:rPr lang="en-IN" sz="2300" dirty="0" smtClean="0"/>
              <a:t> main () {</a:t>
            </a:r>
          </a:p>
          <a:p>
            <a:r>
              <a:rPr lang="en-IN" sz="2300" dirty="0" err="1" smtClean="0"/>
              <a:t>CTriangle</a:t>
            </a:r>
            <a:r>
              <a:rPr lang="en-IN" sz="2300" dirty="0" smtClean="0"/>
              <a:t> </a:t>
            </a:r>
            <a:r>
              <a:rPr lang="en-IN" sz="2300" dirty="0" err="1" smtClean="0"/>
              <a:t>trgl</a:t>
            </a:r>
            <a:r>
              <a:rPr lang="en-IN" sz="2300" dirty="0" smtClean="0"/>
              <a:t>;</a:t>
            </a:r>
          </a:p>
          <a:p>
            <a:r>
              <a:rPr lang="en-IN" sz="2300" dirty="0" err="1" smtClean="0"/>
              <a:t>trgl.set_values</a:t>
            </a:r>
            <a:r>
              <a:rPr lang="en-IN" sz="2300" dirty="0" smtClean="0"/>
              <a:t> (4,5);</a:t>
            </a:r>
          </a:p>
          <a:p>
            <a:r>
              <a:rPr lang="en-IN" sz="2300" dirty="0" err="1" smtClean="0"/>
              <a:t>trgl.output</a:t>
            </a:r>
            <a:r>
              <a:rPr lang="en-IN" sz="2300" dirty="0" smtClean="0"/>
              <a:t> (</a:t>
            </a:r>
            <a:r>
              <a:rPr lang="en-IN" sz="2300" dirty="0" err="1" smtClean="0"/>
              <a:t>trgl.area</a:t>
            </a:r>
            <a:r>
              <a:rPr lang="en-IN" sz="2300" dirty="0" smtClean="0"/>
              <a:t>());</a:t>
            </a:r>
          </a:p>
          <a:p>
            <a:r>
              <a:rPr lang="en-IN" sz="2300" dirty="0" smtClean="0"/>
              <a:t>return 0;</a:t>
            </a:r>
          </a:p>
          <a:p>
            <a:r>
              <a:rPr lang="en-IN" sz="2300" dirty="0" smtClean="0"/>
              <a:t>}</a:t>
            </a:r>
            <a:endParaRPr lang="en-IN" sz="2300" dirty="0"/>
          </a:p>
        </p:txBody>
      </p:sp>
      <p:cxnSp>
        <p:nvCxnSpPr>
          <p:cNvPr id="5" name="Straight Connector 4"/>
          <p:cNvCxnSpPr/>
          <p:nvPr/>
        </p:nvCxnSpPr>
        <p:spPr>
          <a:xfrm rot="5400000" flipH="1" flipV="1">
            <a:off x="607985" y="2963859"/>
            <a:ext cx="5786478" cy="158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Hierarchical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In this form of inheritance multiple classes inherits from a single class </a:t>
            </a:r>
            <a:r>
              <a:rPr lang="en-IN" dirty="0" err="1" smtClean="0"/>
              <a:t>i.e</a:t>
            </a:r>
            <a:r>
              <a:rPr lang="en-IN" dirty="0" smtClean="0"/>
              <a:t> there is one base class and multiple derived classes. This form of inheritance is commonly used in C++ program design.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214290"/>
            <a:ext cx="885831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For example we want to declare a series of classes that describe polygons like our </a:t>
            </a:r>
            <a:r>
              <a:rPr lang="en-IN" sz="2000" dirty="0" err="1" smtClean="0"/>
              <a:t>CRectangle</a:t>
            </a:r>
            <a:r>
              <a:rPr lang="en-IN" sz="2000" dirty="0" smtClean="0"/>
              <a:t>, or like </a:t>
            </a:r>
            <a:r>
              <a:rPr lang="en-IN" sz="2000" dirty="0" err="1" smtClean="0"/>
              <a:t>CTriangle</a:t>
            </a:r>
            <a:r>
              <a:rPr lang="en-IN" sz="2000" dirty="0" smtClean="0"/>
              <a:t>. They have certain common properties, such as both can be described by means of only two sides: height and base.</a:t>
            </a:r>
          </a:p>
          <a:p>
            <a:pPr>
              <a:buFont typeface="Wingdings" pitchFamily="2" charset="2"/>
              <a:buChar char="Ø"/>
            </a:pPr>
            <a:r>
              <a:rPr lang="en-IN" sz="2000" dirty="0" smtClean="0"/>
              <a:t>This could be represented in the world of classes with a class </a:t>
            </a:r>
            <a:r>
              <a:rPr lang="en-IN" sz="2000" dirty="0" err="1" smtClean="0"/>
              <a:t>CPolygon</a:t>
            </a:r>
            <a:r>
              <a:rPr lang="en-IN" sz="2000" dirty="0" smtClean="0"/>
              <a:t> from which we would derive the two other ones: </a:t>
            </a:r>
            <a:r>
              <a:rPr lang="en-IN" sz="2000" dirty="0" err="1" smtClean="0"/>
              <a:t>CRectangle</a:t>
            </a:r>
            <a:r>
              <a:rPr lang="en-IN" sz="2000" dirty="0" smtClean="0"/>
              <a:t> and </a:t>
            </a:r>
            <a:r>
              <a:rPr lang="en-IN" sz="2000" dirty="0" err="1" smtClean="0"/>
              <a:t>CTriangle</a:t>
            </a:r>
            <a:r>
              <a:rPr lang="en-IN" sz="2000" dirty="0" smtClean="0"/>
              <a:t>.</a:t>
            </a:r>
            <a:endParaRPr lang="en-IN" sz="2000" dirty="0"/>
          </a:p>
        </p:txBody>
      </p:sp>
      <p:sp>
        <p:nvSpPr>
          <p:cNvPr id="3" name="Rectangle 2"/>
          <p:cNvSpPr/>
          <p:nvPr/>
        </p:nvSpPr>
        <p:spPr>
          <a:xfrm>
            <a:off x="3571868" y="2000240"/>
            <a:ext cx="1571636" cy="57150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/>
          <p:cNvSpPr txBox="1"/>
          <p:nvPr/>
        </p:nvSpPr>
        <p:spPr>
          <a:xfrm>
            <a:off x="3857620" y="2071678"/>
            <a:ext cx="1173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err="1" smtClean="0"/>
              <a:t>Cpolygon</a:t>
            </a:r>
            <a:endParaRPr lang="en-IN" sz="2000" b="1" dirty="0"/>
          </a:p>
        </p:txBody>
      </p:sp>
      <p:sp>
        <p:nvSpPr>
          <p:cNvPr id="5" name="Rectangle 4"/>
          <p:cNvSpPr/>
          <p:nvPr/>
        </p:nvSpPr>
        <p:spPr>
          <a:xfrm>
            <a:off x="2643174" y="3143248"/>
            <a:ext cx="1428760" cy="64294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Isosceles Triangle 5"/>
          <p:cNvSpPr/>
          <p:nvPr/>
        </p:nvSpPr>
        <p:spPr>
          <a:xfrm>
            <a:off x="4929190" y="2928934"/>
            <a:ext cx="1357322" cy="857256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8" name="Straight Arrow Connector 7"/>
          <p:cNvCxnSpPr/>
          <p:nvPr/>
        </p:nvCxnSpPr>
        <p:spPr>
          <a:xfrm rot="5400000">
            <a:off x="3786182" y="2428868"/>
            <a:ext cx="428628" cy="714380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3" idx="2"/>
          </p:cNvCxnSpPr>
          <p:nvPr/>
        </p:nvCxnSpPr>
        <p:spPr>
          <a:xfrm rot="16200000" flipH="1">
            <a:off x="4536281" y="2393149"/>
            <a:ext cx="500066" cy="857256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857488" y="3286124"/>
            <a:ext cx="1182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Crectangle</a:t>
            </a:r>
            <a:endParaRPr lang="en-IN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5072066" y="3416858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 smtClean="0"/>
              <a:t>Ctriangle</a:t>
            </a:r>
            <a:endParaRPr lang="en-IN" b="1" dirty="0"/>
          </a:p>
        </p:txBody>
      </p:sp>
      <p:sp>
        <p:nvSpPr>
          <p:cNvPr id="17" name="Rectangle 16"/>
          <p:cNvSpPr/>
          <p:nvPr/>
        </p:nvSpPr>
        <p:spPr>
          <a:xfrm>
            <a:off x="214282" y="4166250"/>
            <a:ext cx="885828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The class </a:t>
            </a:r>
            <a:r>
              <a:rPr lang="en-IN" sz="2000" dirty="0" err="1" smtClean="0"/>
              <a:t>CPolygon</a:t>
            </a:r>
            <a:r>
              <a:rPr lang="en-IN" sz="2000" dirty="0" smtClean="0"/>
              <a:t> would contain members that are common for both types of polygon. In our case: width and height. And </a:t>
            </a:r>
            <a:r>
              <a:rPr lang="en-IN" sz="2000" dirty="0" err="1" smtClean="0"/>
              <a:t>CRectangle</a:t>
            </a:r>
            <a:r>
              <a:rPr lang="en-IN" sz="2000" dirty="0" smtClean="0"/>
              <a:t> and </a:t>
            </a:r>
            <a:r>
              <a:rPr lang="en-IN" sz="2000" dirty="0" err="1" smtClean="0"/>
              <a:t>CTriangle</a:t>
            </a:r>
            <a:r>
              <a:rPr lang="en-IN" sz="2000" dirty="0" smtClean="0"/>
              <a:t> would be its derived classes, with specific features that are different from one type of polygon to the other.</a:t>
            </a:r>
            <a:endParaRPr lang="en-IN" sz="2000" dirty="0"/>
          </a:p>
        </p:txBody>
      </p:sp>
      <p:sp>
        <p:nvSpPr>
          <p:cNvPr id="18" name="Rectangle 17"/>
          <p:cNvSpPr/>
          <p:nvPr/>
        </p:nvSpPr>
        <p:spPr>
          <a:xfrm>
            <a:off x="214282" y="5500702"/>
            <a:ext cx="835824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IN" sz="2000" dirty="0" smtClean="0"/>
              <a:t>Since we wanted width and height to be accessible from members of the derived classes </a:t>
            </a:r>
            <a:r>
              <a:rPr lang="en-IN" sz="2000" dirty="0" err="1" smtClean="0"/>
              <a:t>CRectangle</a:t>
            </a:r>
            <a:r>
              <a:rPr lang="en-IN" sz="2000" dirty="0" smtClean="0"/>
              <a:t> and </a:t>
            </a:r>
            <a:r>
              <a:rPr lang="en-IN" sz="2000" dirty="0" err="1" smtClean="0"/>
              <a:t>CTriangle</a:t>
            </a:r>
            <a:r>
              <a:rPr lang="en-IN" sz="2000" dirty="0" smtClean="0"/>
              <a:t> and not only by members of </a:t>
            </a:r>
            <a:r>
              <a:rPr lang="en-IN" sz="2000" dirty="0" err="1" smtClean="0"/>
              <a:t>CPolygon</a:t>
            </a:r>
            <a:r>
              <a:rPr lang="en-IN" sz="2000" dirty="0" smtClean="0"/>
              <a:t>, we have used protected access instead of private.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14282" y="-24"/>
            <a:ext cx="4429156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 smtClean="0"/>
              <a:t>// derived classes</a:t>
            </a:r>
          </a:p>
          <a:p>
            <a:r>
              <a:rPr lang="en-IN" sz="2200" dirty="0" smtClean="0"/>
              <a:t>#include &lt;</a:t>
            </a:r>
            <a:r>
              <a:rPr lang="en-IN" sz="2200" dirty="0" err="1" smtClean="0"/>
              <a:t>iostream</a:t>
            </a:r>
            <a:r>
              <a:rPr lang="en-IN" sz="2200" dirty="0" smtClean="0"/>
              <a:t>&gt;</a:t>
            </a:r>
          </a:p>
          <a:p>
            <a:r>
              <a:rPr lang="en-IN" sz="2200" dirty="0" smtClean="0"/>
              <a:t>using namespace std;</a:t>
            </a:r>
          </a:p>
          <a:p>
            <a:r>
              <a:rPr lang="en-IN" sz="2200" dirty="0" smtClean="0"/>
              <a:t>class </a:t>
            </a:r>
            <a:r>
              <a:rPr lang="en-IN" sz="2200" dirty="0" err="1" smtClean="0"/>
              <a:t>CPolygon</a:t>
            </a:r>
            <a:r>
              <a:rPr lang="en-IN" sz="2200" dirty="0" smtClean="0"/>
              <a:t> {</a:t>
            </a:r>
          </a:p>
          <a:p>
            <a:r>
              <a:rPr lang="en-IN" sz="2200" dirty="0" smtClean="0"/>
              <a:t>protected:</a:t>
            </a:r>
          </a:p>
          <a:p>
            <a:r>
              <a:rPr lang="en-IN" sz="2200" dirty="0" err="1" smtClean="0"/>
              <a:t>int</a:t>
            </a:r>
            <a:r>
              <a:rPr lang="en-IN" sz="2200" dirty="0" smtClean="0"/>
              <a:t> width, height;</a:t>
            </a:r>
          </a:p>
          <a:p>
            <a:r>
              <a:rPr lang="en-IN" sz="2200" dirty="0" smtClean="0"/>
              <a:t>public:</a:t>
            </a:r>
          </a:p>
          <a:p>
            <a:r>
              <a:rPr lang="en-IN" sz="2200" dirty="0" smtClean="0"/>
              <a:t>void </a:t>
            </a:r>
            <a:r>
              <a:rPr lang="en-IN" sz="2200" dirty="0" err="1" smtClean="0"/>
              <a:t>set_values</a:t>
            </a:r>
            <a:r>
              <a:rPr lang="en-IN" sz="2200" dirty="0" smtClean="0"/>
              <a:t> (</a:t>
            </a:r>
            <a:r>
              <a:rPr lang="en-IN" sz="2200" dirty="0" err="1" smtClean="0"/>
              <a:t>int</a:t>
            </a:r>
            <a:r>
              <a:rPr lang="en-IN" sz="2200" dirty="0" smtClean="0"/>
              <a:t> a, </a:t>
            </a:r>
            <a:r>
              <a:rPr lang="en-IN" sz="2200" dirty="0" err="1" smtClean="0"/>
              <a:t>int</a:t>
            </a:r>
            <a:r>
              <a:rPr lang="en-IN" sz="2200" dirty="0" smtClean="0"/>
              <a:t> b)</a:t>
            </a:r>
          </a:p>
          <a:p>
            <a:r>
              <a:rPr lang="en-IN" sz="2200" dirty="0" smtClean="0"/>
              <a:t>{ width=a; height=b;}</a:t>
            </a:r>
          </a:p>
          <a:p>
            <a:r>
              <a:rPr lang="en-IN" sz="2200" dirty="0" smtClean="0"/>
              <a:t>};</a:t>
            </a:r>
          </a:p>
          <a:p>
            <a:r>
              <a:rPr lang="en-IN" sz="2200" dirty="0" smtClean="0"/>
              <a:t>class </a:t>
            </a:r>
            <a:r>
              <a:rPr lang="en-IN" sz="2200" dirty="0" err="1" smtClean="0"/>
              <a:t>CRectangle</a:t>
            </a:r>
            <a:r>
              <a:rPr lang="en-IN" sz="2200" dirty="0" smtClean="0"/>
              <a:t>: public </a:t>
            </a:r>
            <a:r>
              <a:rPr lang="en-IN" sz="2200" dirty="0" err="1" smtClean="0"/>
              <a:t>CPolygon</a:t>
            </a:r>
            <a:r>
              <a:rPr lang="en-IN" sz="2200" dirty="0" smtClean="0"/>
              <a:t> {</a:t>
            </a:r>
          </a:p>
          <a:p>
            <a:r>
              <a:rPr lang="en-IN" sz="2200" dirty="0" smtClean="0"/>
              <a:t>public:</a:t>
            </a:r>
          </a:p>
          <a:p>
            <a:r>
              <a:rPr lang="en-IN" sz="2200" dirty="0" err="1" smtClean="0"/>
              <a:t>int</a:t>
            </a:r>
            <a:r>
              <a:rPr lang="en-IN" sz="2200" dirty="0" smtClean="0"/>
              <a:t> area ()</a:t>
            </a:r>
          </a:p>
          <a:p>
            <a:r>
              <a:rPr lang="en-IN" sz="2200" dirty="0" smtClean="0"/>
              <a:t>{ return (width * height); }</a:t>
            </a:r>
          </a:p>
          <a:p>
            <a:r>
              <a:rPr lang="en-IN" sz="2200" dirty="0" smtClean="0"/>
              <a:t>};</a:t>
            </a:r>
          </a:p>
          <a:p>
            <a:r>
              <a:rPr lang="en-IN" sz="2200" dirty="0" smtClean="0"/>
              <a:t>class </a:t>
            </a:r>
            <a:r>
              <a:rPr lang="en-IN" sz="2200" dirty="0" err="1" smtClean="0"/>
              <a:t>CTriangle</a:t>
            </a:r>
            <a:r>
              <a:rPr lang="en-IN" sz="2200" dirty="0" smtClean="0"/>
              <a:t>: public </a:t>
            </a:r>
            <a:r>
              <a:rPr lang="en-IN" sz="2200" dirty="0" err="1" smtClean="0"/>
              <a:t>CPolygon</a:t>
            </a:r>
            <a:r>
              <a:rPr lang="en-IN" sz="2200" dirty="0" smtClean="0"/>
              <a:t> {</a:t>
            </a:r>
          </a:p>
          <a:p>
            <a:r>
              <a:rPr lang="en-IN" sz="2200" dirty="0" smtClean="0"/>
              <a:t>public:</a:t>
            </a:r>
          </a:p>
          <a:p>
            <a:r>
              <a:rPr lang="en-IN" sz="2200" dirty="0" err="1" smtClean="0"/>
              <a:t>int</a:t>
            </a:r>
            <a:r>
              <a:rPr lang="en-IN" sz="2200" dirty="0" smtClean="0"/>
              <a:t> area ()</a:t>
            </a:r>
          </a:p>
          <a:p>
            <a:r>
              <a:rPr lang="en-IN" sz="2200" dirty="0" smtClean="0"/>
              <a:t>{ return (width * height / 2); }</a:t>
            </a:r>
          </a:p>
          <a:p>
            <a:r>
              <a:rPr lang="en-IN" sz="2200" dirty="0" smtClean="0"/>
              <a:t>};</a:t>
            </a:r>
          </a:p>
        </p:txBody>
      </p:sp>
      <p:sp>
        <p:nvSpPr>
          <p:cNvPr id="3" name="Rectangle 2"/>
          <p:cNvSpPr/>
          <p:nvPr/>
        </p:nvSpPr>
        <p:spPr>
          <a:xfrm>
            <a:off x="5000660" y="2058123"/>
            <a:ext cx="3857620" cy="3277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300" dirty="0" err="1" smtClean="0"/>
              <a:t>int</a:t>
            </a:r>
            <a:r>
              <a:rPr lang="en-IN" sz="2300" dirty="0" smtClean="0"/>
              <a:t> main () {</a:t>
            </a:r>
          </a:p>
          <a:p>
            <a:r>
              <a:rPr lang="en-IN" sz="2300" dirty="0" err="1" smtClean="0"/>
              <a:t>CRectangle</a:t>
            </a:r>
            <a:r>
              <a:rPr lang="en-IN" sz="2300" dirty="0" smtClean="0"/>
              <a:t> </a:t>
            </a:r>
            <a:r>
              <a:rPr lang="en-IN" sz="2300" dirty="0" err="1" smtClean="0"/>
              <a:t>rect</a:t>
            </a:r>
            <a:r>
              <a:rPr lang="en-IN" sz="2300" dirty="0" smtClean="0"/>
              <a:t>;</a:t>
            </a:r>
          </a:p>
          <a:p>
            <a:r>
              <a:rPr lang="en-IN" sz="2300" dirty="0" err="1" smtClean="0"/>
              <a:t>CTriangle</a:t>
            </a:r>
            <a:r>
              <a:rPr lang="en-IN" sz="2300" dirty="0" smtClean="0"/>
              <a:t> </a:t>
            </a:r>
            <a:r>
              <a:rPr lang="en-IN" sz="2300" dirty="0" err="1" smtClean="0"/>
              <a:t>trgl</a:t>
            </a:r>
            <a:r>
              <a:rPr lang="en-IN" sz="2300" dirty="0" smtClean="0"/>
              <a:t>;</a:t>
            </a:r>
          </a:p>
          <a:p>
            <a:r>
              <a:rPr lang="en-IN" sz="2300" dirty="0" err="1" smtClean="0"/>
              <a:t>rect.set_values</a:t>
            </a:r>
            <a:r>
              <a:rPr lang="en-IN" sz="2300" dirty="0" smtClean="0"/>
              <a:t> (4,5);</a:t>
            </a:r>
          </a:p>
          <a:p>
            <a:r>
              <a:rPr lang="en-IN" sz="2300" dirty="0" err="1" smtClean="0"/>
              <a:t>trgl.set_values</a:t>
            </a:r>
            <a:r>
              <a:rPr lang="en-IN" sz="2300" dirty="0" smtClean="0"/>
              <a:t> (4,4);</a:t>
            </a:r>
          </a:p>
          <a:p>
            <a:r>
              <a:rPr lang="en-IN" sz="2300" dirty="0" err="1" smtClean="0"/>
              <a:t>cout</a:t>
            </a:r>
            <a:r>
              <a:rPr lang="en-IN" sz="2300" dirty="0" smtClean="0"/>
              <a:t> &lt;&lt; </a:t>
            </a:r>
            <a:r>
              <a:rPr lang="en-IN" sz="2300" dirty="0" err="1" smtClean="0"/>
              <a:t>rect.area</a:t>
            </a:r>
            <a:r>
              <a:rPr lang="en-IN" sz="2300" dirty="0" smtClean="0"/>
              <a:t>() &lt;&lt; </a:t>
            </a:r>
            <a:r>
              <a:rPr lang="en-IN" sz="2300" dirty="0" err="1" smtClean="0"/>
              <a:t>endl</a:t>
            </a:r>
            <a:r>
              <a:rPr lang="en-IN" sz="2300" dirty="0" smtClean="0"/>
              <a:t>;</a:t>
            </a:r>
          </a:p>
          <a:p>
            <a:r>
              <a:rPr lang="en-IN" sz="2300" dirty="0" err="1" smtClean="0"/>
              <a:t>cout</a:t>
            </a:r>
            <a:r>
              <a:rPr lang="en-IN" sz="2300" dirty="0" smtClean="0"/>
              <a:t> &lt;&lt; </a:t>
            </a:r>
            <a:r>
              <a:rPr lang="en-IN" sz="2300" dirty="0" err="1" smtClean="0"/>
              <a:t>trgl.area</a:t>
            </a:r>
            <a:r>
              <a:rPr lang="en-IN" sz="2300" dirty="0" smtClean="0"/>
              <a:t>() &lt;&lt; </a:t>
            </a:r>
            <a:r>
              <a:rPr lang="en-IN" sz="2300" dirty="0" err="1" smtClean="0"/>
              <a:t>endl</a:t>
            </a:r>
            <a:r>
              <a:rPr lang="en-IN" sz="2300" dirty="0" smtClean="0"/>
              <a:t>;</a:t>
            </a:r>
          </a:p>
          <a:p>
            <a:r>
              <a:rPr lang="en-IN" sz="2300" dirty="0" smtClean="0"/>
              <a:t>return 0;</a:t>
            </a:r>
          </a:p>
          <a:p>
            <a:r>
              <a:rPr lang="en-IN" sz="2300" dirty="0" smtClean="0"/>
              <a:t>}</a:t>
            </a:r>
            <a:endParaRPr lang="en-IN" sz="2300" dirty="0"/>
          </a:p>
        </p:txBody>
      </p:sp>
      <p:cxnSp>
        <p:nvCxnSpPr>
          <p:cNvPr id="5" name="Straight Connector 4"/>
          <p:cNvCxnSpPr/>
          <p:nvPr/>
        </p:nvCxnSpPr>
        <p:spPr>
          <a:xfrm rot="16200000" flipH="1">
            <a:off x="1428728" y="3500438"/>
            <a:ext cx="6215106" cy="7143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6908"/>
          </a:xfrm>
        </p:spPr>
        <p:txBody>
          <a:bodyPr>
            <a:normAutofit/>
          </a:bodyPr>
          <a:lstStyle/>
          <a:p>
            <a:pPr algn="r"/>
            <a:r>
              <a:rPr lang="en-US" sz="2800" b="1" dirty="0" smtClean="0"/>
              <a:t>Hierarchical inheritance</a:t>
            </a:r>
            <a:endParaRPr lang="en-IN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The objects of the classes </a:t>
            </a:r>
            <a:r>
              <a:rPr lang="en-IN" dirty="0" err="1" smtClean="0"/>
              <a:t>CRectangle</a:t>
            </a:r>
            <a:r>
              <a:rPr lang="en-IN" dirty="0" smtClean="0"/>
              <a:t> and </a:t>
            </a:r>
            <a:r>
              <a:rPr lang="en-IN" dirty="0" err="1" smtClean="0"/>
              <a:t>CTriangle</a:t>
            </a:r>
            <a:r>
              <a:rPr lang="en-IN" dirty="0" smtClean="0"/>
              <a:t> each contain members inherited from </a:t>
            </a:r>
            <a:r>
              <a:rPr lang="en-IN" dirty="0" err="1" smtClean="0"/>
              <a:t>CPolygon</a:t>
            </a:r>
            <a:r>
              <a:rPr lang="en-IN" dirty="0" smtClean="0"/>
              <a:t>. These are: width, height and </a:t>
            </a:r>
            <a:r>
              <a:rPr lang="en-IN" dirty="0" err="1" smtClean="0"/>
              <a:t>set_values</a:t>
            </a:r>
            <a:r>
              <a:rPr lang="en-IN" dirty="0" smtClean="0"/>
              <a:t>().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Polymorphism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IN" dirty="0" smtClean="0"/>
              <a:t>Polymorphism is the ability of a message to be processed in more than one way. A different member function can be invoked at different instances depending on the object which is invoking the function.</a:t>
            </a:r>
          </a:p>
          <a:p>
            <a:r>
              <a:rPr lang="en-IN" i="1" dirty="0" smtClean="0"/>
              <a:t>Polymorphism allows us to program families of related type as </a:t>
            </a:r>
            <a:r>
              <a:rPr lang="en-IN" dirty="0" smtClean="0"/>
              <a:t>a unit rather than as individual classes, giving us greater flexibility in adding or removing any particular class.</a:t>
            </a:r>
          </a:p>
          <a:p>
            <a:pPr>
              <a:buNone/>
            </a:pPr>
            <a:r>
              <a:rPr lang="en-US" b="1" u="sng" dirty="0" smtClean="0"/>
              <a:t>Types </a:t>
            </a:r>
            <a:endParaRPr lang="en-IN" b="1" u="sng" dirty="0" smtClean="0"/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Function overloading</a:t>
            </a:r>
          </a:p>
          <a:p>
            <a:pPr marL="971550" lvl="1" indent="-571500">
              <a:buFont typeface="+mj-lt"/>
              <a:buAutoNum type="romanLcPeriod"/>
            </a:pPr>
            <a:r>
              <a:rPr lang="en-US" dirty="0" smtClean="0"/>
              <a:t>Operator overloading</a:t>
            </a:r>
            <a:endParaRPr lang="en-IN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 smtClean="0"/>
              <a:t>Operator Overloading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2400" b="1" dirty="0" smtClean="0"/>
              <a:t>Operator Overloading / function overloading</a:t>
            </a:r>
            <a:r>
              <a:rPr lang="en-IN" sz="2400" dirty="0" smtClean="0"/>
              <a:t> is a feature of C++ through which we can assign special meanings to the operators </a:t>
            </a:r>
            <a:r>
              <a:rPr lang="en-IN" sz="2400" dirty="0" err="1" smtClean="0"/>
              <a:t>i.e</a:t>
            </a:r>
            <a:r>
              <a:rPr lang="en-IN" sz="2400" dirty="0" smtClean="0"/>
              <a:t> we can create new definition for the operators.</a:t>
            </a:r>
          </a:p>
          <a:p>
            <a:r>
              <a:rPr lang="en-IN" sz="2400" dirty="0" smtClean="0"/>
              <a:t>All operators can be overloaded except scope resolution operator </a:t>
            </a:r>
            <a:r>
              <a:rPr lang="en-IN" sz="2400" b="1" dirty="0" smtClean="0"/>
              <a:t>( :: )</a:t>
            </a:r>
            <a:r>
              <a:rPr lang="en-IN" sz="2400" dirty="0" smtClean="0"/>
              <a:t> , </a:t>
            </a:r>
            <a:r>
              <a:rPr lang="en-IN" sz="2400" b="1" dirty="0" err="1" smtClean="0"/>
              <a:t>sizeof</a:t>
            </a:r>
            <a:r>
              <a:rPr lang="en-IN" sz="2400" dirty="0" smtClean="0"/>
              <a:t> operator, conditional operator </a:t>
            </a:r>
            <a:r>
              <a:rPr lang="en-IN" sz="2400" b="1" dirty="0" smtClean="0"/>
              <a:t>( ? : )</a:t>
            </a:r>
            <a:r>
              <a:rPr lang="en-IN" sz="2400" dirty="0" smtClean="0"/>
              <a:t> and class member access operator </a:t>
            </a:r>
            <a:r>
              <a:rPr lang="en-IN" sz="2400" b="1" dirty="0" smtClean="0"/>
              <a:t>( . , .* )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Polymorphism allows functions with the same name act differently for each type. For example, given two </a:t>
            </a:r>
            <a:r>
              <a:rPr lang="en-IN" sz="2400" dirty="0" err="1" smtClean="0"/>
              <a:t>ints</a:t>
            </a:r>
            <a:r>
              <a:rPr lang="en-IN" sz="2400" dirty="0" smtClean="0"/>
              <a:t> and the + operator, it adds them together. Given two std::strings it concatenates them together. This is called </a:t>
            </a:r>
            <a:r>
              <a:rPr lang="en-IN" sz="2400" b="1" dirty="0" smtClean="0"/>
              <a:t>overloading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Here is a concrete example that implements function add for </a:t>
            </a:r>
            <a:r>
              <a:rPr lang="en-IN" sz="2400" dirty="0" err="1" smtClean="0"/>
              <a:t>ints</a:t>
            </a:r>
            <a:r>
              <a:rPr lang="en-IN" sz="2400" dirty="0" smtClean="0"/>
              <a:t> and strings,</a:t>
            </a:r>
            <a:br>
              <a:rPr lang="en-IN" sz="2400" dirty="0" smtClean="0"/>
            </a:b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/>
        </p:nvSpPr>
        <p:spPr>
          <a:xfrm>
            <a:off x="3143240" y="428604"/>
            <a:ext cx="2357454" cy="15716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Oval 2"/>
          <p:cNvSpPr/>
          <p:nvPr/>
        </p:nvSpPr>
        <p:spPr>
          <a:xfrm>
            <a:off x="500034" y="3429000"/>
            <a:ext cx="2500330" cy="21431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/>
          <p:cNvSpPr/>
          <p:nvPr/>
        </p:nvSpPr>
        <p:spPr>
          <a:xfrm>
            <a:off x="3428992" y="3500438"/>
            <a:ext cx="2500330" cy="21431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/>
          <p:cNvSpPr/>
          <p:nvPr/>
        </p:nvSpPr>
        <p:spPr>
          <a:xfrm>
            <a:off x="6429388" y="3643314"/>
            <a:ext cx="2500330" cy="214314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3643306" y="714356"/>
            <a:ext cx="142876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929058" y="4429132"/>
            <a:ext cx="142876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1000100" y="3786190"/>
            <a:ext cx="142876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1000100" y="4286256"/>
            <a:ext cx="142876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928662" y="4857760"/>
            <a:ext cx="142876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3929058" y="4929198"/>
            <a:ext cx="142876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3929058" y="3857628"/>
            <a:ext cx="142876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6929454" y="5081598"/>
            <a:ext cx="142876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6929454" y="4572008"/>
            <a:ext cx="142876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/>
          <p:cNvSpPr/>
          <p:nvPr/>
        </p:nvSpPr>
        <p:spPr>
          <a:xfrm>
            <a:off x="6929454" y="4071942"/>
            <a:ext cx="142876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3643306" y="1285860"/>
            <a:ext cx="1428760" cy="35719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TextBox 16"/>
          <p:cNvSpPr txBox="1"/>
          <p:nvPr/>
        </p:nvSpPr>
        <p:spPr>
          <a:xfrm>
            <a:off x="3857620" y="702214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Member A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4010020" y="3845486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Member A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012765" y="4059800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Member A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1142976" y="3786190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Member A</a:t>
            </a:r>
            <a:endParaRPr lang="en-IN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071934" y="441699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Member B</a:t>
            </a:r>
            <a:endParaRPr lang="en-IN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7072330" y="4572008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Member B</a:t>
            </a:r>
            <a:endParaRPr lang="en-IN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1142976" y="4286256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Member B</a:t>
            </a:r>
            <a:endParaRPr lang="en-IN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786182" y="1285860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Member B</a:t>
            </a:r>
            <a:endParaRPr lang="en-IN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7072330" y="5059932"/>
            <a:ext cx="1168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Member F</a:t>
            </a:r>
            <a:endParaRPr lang="en-IN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143372" y="4845618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Member D</a:t>
            </a:r>
            <a:endParaRPr lang="en-IN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950153" y="4845618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Member C</a:t>
            </a:r>
            <a:endParaRPr lang="en-IN" b="1" dirty="0"/>
          </a:p>
        </p:txBody>
      </p:sp>
      <p:sp>
        <p:nvSpPr>
          <p:cNvPr id="28" name="TextBox 27"/>
          <p:cNvSpPr txBox="1"/>
          <p:nvPr/>
        </p:nvSpPr>
        <p:spPr>
          <a:xfrm>
            <a:off x="5929322" y="928670"/>
            <a:ext cx="14606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Base class</a:t>
            </a:r>
            <a:endParaRPr lang="en-IN" sz="24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6968996" y="5715016"/>
            <a:ext cx="200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Derived class3</a:t>
            </a:r>
            <a:endParaRPr lang="en-IN" sz="24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634366" y="5643578"/>
            <a:ext cx="200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Derived class2</a:t>
            </a:r>
            <a:endParaRPr lang="en-IN" sz="24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785786" y="5643578"/>
            <a:ext cx="200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Derived class1</a:t>
            </a:r>
            <a:endParaRPr lang="en-IN" sz="2400" b="1" dirty="0"/>
          </a:p>
        </p:txBody>
      </p:sp>
      <p:cxnSp>
        <p:nvCxnSpPr>
          <p:cNvPr id="37" name="Straight Arrow Connector 36"/>
          <p:cNvCxnSpPr>
            <a:stCxn id="2" idx="5"/>
            <a:endCxn id="5" idx="0"/>
          </p:cNvCxnSpPr>
          <p:nvPr/>
        </p:nvCxnSpPr>
        <p:spPr>
          <a:xfrm rot="16200000" flipH="1">
            <a:off x="5480886" y="1444646"/>
            <a:ext cx="1873235" cy="25241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" idx="3"/>
            <a:endCxn id="3" idx="0"/>
          </p:cNvCxnSpPr>
          <p:nvPr/>
        </p:nvCxnSpPr>
        <p:spPr>
          <a:xfrm rot="5400000">
            <a:off x="1789880" y="1730398"/>
            <a:ext cx="1658921" cy="17382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" idx="4"/>
          </p:cNvCxnSpPr>
          <p:nvPr/>
        </p:nvCxnSpPr>
        <p:spPr>
          <a:xfrm rot="16200000" flipH="1">
            <a:off x="3625446" y="2696760"/>
            <a:ext cx="1500198" cy="107157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9" grpId="0"/>
      <p:bldP spid="3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0034" y="-24"/>
            <a:ext cx="5429272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 smtClean="0"/>
              <a:t>#include &lt;</a:t>
            </a:r>
            <a:r>
              <a:rPr lang="en-IN" sz="2000" dirty="0" err="1" smtClean="0"/>
              <a:t>iostream</a:t>
            </a:r>
            <a:r>
              <a:rPr lang="en-IN" sz="2000" dirty="0" smtClean="0"/>
              <a:t>&gt;</a:t>
            </a:r>
          </a:p>
          <a:p>
            <a:r>
              <a:rPr lang="en-IN" sz="2000" dirty="0" smtClean="0"/>
              <a:t>#include &lt;</a:t>
            </a:r>
            <a:r>
              <a:rPr lang="en-IN" sz="2000" dirty="0" err="1" smtClean="0"/>
              <a:t>conio.h</a:t>
            </a:r>
            <a:r>
              <a:rPr lang="en-IN" sz="2000" dirty="0" smtClean="0"/>
              <a:t>&gt;</a:t>
            </a:r>
          </a:p>
          <a:p>
            <a:r>
              <a:rPr lang="en-IN" sz="2000" dirty="0" smtClean="0"/>
              <a:t>#include &lt;string&gt;</a:t>
            </a:r>
          </a:p>
          <a:p>
            <a:r>
              <a:rPr lang="en-IN" sz="2000" dirty="0" smtClean="0"/>
              <a:t>using namespace std;</a:t>
            </a:r>
          </a:p>
          <a:p>
            <a:r>
              <a:rPr lang="en-IN" sz="2000" dirty="0" err="1" smtClean="0"/>
              <a:t>int</a:t>
            </a:r>
            <a:r>
              <a:rPr lang="en-IN" sz="2000" dirty="0" smtClean="0"/>
              <a:t> add(</a:t>
            </a:r>
            <a:r>
              <a:rPr lang="en-IN" sz="2000" dirty="0" err="1" smtClean="0"/>
              <a:t>int</a:t>
            </a:r>
            <a:r>
              <a:rPr lang="en-IN" sz="2000" dirty="0" smtClean="0"/>
              <a:t> a, </a:t>
            </a:r>
            <a:r>
              <a:rPr lang="en-IN" sz="2000" dirty="0" err="1" smtClean="0"/>
              <a:t>int</a:t>
            </a:r>
            <a:r>
              <a:rPr lang="en-IN" sz="2000" dirty="0" smtClean="0"/>
              <a:t> b)</a:t>
            </a:r>
          </a:p>
          <a:p>
            <a:r>
              <a:rPr lang="en-IN" sz="2000" dirty="0" smtClean="0"/>
              <a:t> {</a:t>
            </a:r>
          </a:p>
          <a:p>
            <a:r>
              <a:rPr lang="en-IN" sz="2000" dirty="0" smtClean="0"/>
              <a:t> return (a + b);</a:t>
            </a:r>
          </a:p>
          <a:p>
            <a:r>
              <a:rPr lang="en-IN" sz="2000" dirty="0" smtClean="0"/>
              <a:t>}</a:t>
            </a:r>
          </a:p>
          <a:p>
            <a:endParaRPr lang="en-IN" sz="2000" dirty="0" smtClean="0"/>
          </a:p>
          <a:p>
            <a:r>
              <a:rPr lang="en-IN" sz="2000" dirty="0" smtClean="0"/>
              <a:t>string add(const char *a, const char *b)</a:t>
            </a:r>
          </a:p>
          <a:p>
            <a:r>
              <a:rPr lang="en-IN" sz="2000" dirty="0" smtClean="0"/>
              <a:t> {</a:t>
            </a:r>
          </a:p>
          <a:p>
            <a:r>
              <a:rPr lang="en-IN" sz="2000" dirty="0" smtClean="0"/>
              <a:t>string result(a);</a:t>
            </a:r>
          </a:p>
          <a:p>
            <a:r>
              <a:rPr lang="en-IN" sz="2000" dirty="0" smtClean="0"/>
              <a:t> result += b;</a:t>
            </a:r>
          </a:p>
          <a:p>
            <a:r>
              <a:rPr lang="en-IN" sz="2000" dirty="0" smtClean="0"/>
              <a:t> return result;</a:t>
            </a:r>
          </a:p>
          <a:p>
            <a:r>
              <a:rPr lang="en-IN" sz="2000" dirty="0" smtClean="0"/>
              <a:t>}</a:t>
            </a:r>
          </a:p>
          <a:p>
            <a:endParaRPr lang="en-IN" sz="2000" dirty="0" smtClean="0"/>
          </a:p>
          <a:p>
            <a:r>
              <a:rPr lang="en-IN" sz="2000" dirty="0" err="1" smtClean="0"/>
              <a:t>int</a:t>
            </a:r>
            <a:r>
              <a:rPr lang="en-IN" sz="2000" dirty="0" smtClean="0"/>
              <a:t> main() {</a:t>
            </a:r>
          </a:p>
          <a:p>
            <a:r>
              <a:rPr lang="en-IN" sz="2000" dirty="0" smtClean="0"/>
              <a:t> </a:t>
            </a:r>
            <a:r>
              <a:rPr lang="en-IN" sz="2000" dirty="0" err="1" smtClean="0"/>
              <a:t>cout</a:t>
            </a:r>
            <a:r>
              <a:rPr lang="en-IN" sz="2000" dirty="0" smtClean="0"/>
              <a:t> &lt;&lt; add(5, 9) &lt;&lt; </a:t>
            </a:r>
            <a:r>
              <a:rPr lang="en-IN" sz="2000" dirty="0" err="1" smtClean="0"/>
              <a:t>endl</a:t>
            </a:r>
            <a:r>
              <a:rPr lang="en-IN" sz="2000" dirty="0" smtClean="0"/>
              <a:t>;</a:t>
            </a:r>
          </a:p>
          <a:p>
            <a:r>
              <a:rPr lang="en-IN" sz="2000" dirty="0" smtClean="0"/>
              <a:t> </a:t>
            </a:r>
            <a:r>
              <a:rPr lang="en-IN" sz="2000" dirty="0" err="1" smtClean="0"/>
              <a:t>cout</a:t>
            </a:r>
            <a:r>
              <a:rPr lang="en-IN" sz="2000" dirty="0" smtClean="0"/>
              <a:t> &lt;&lt; add("hello ", "world") &lt;&lt; </a:t>
            </a:r>
            <a:r>
              <a:rPr lang="en-IN" sz="2000" dirty="0" err="1" smtClean="0"/>
              <a:t>endl</a:t>
            </a:r>
            <a:r>
              <a:rPr lang="en-IN" sz="2000" dirty="0" smtClean="0"/>
              <a:t>;</a:t>
            </a:r>
          </a:p>
          <a:p>
            <a:r>
              <a:rPr lang="en-IN" sz="2000" dirty="0" smtClean="0"/>
              <a:t> </a:t>
            </a:r>
            <a:r>
              <a:rPr lang="en-IN" sz="2000" dirty="0" err="1" smtClean="0"/>
              <a:t>getch</a:t>
            </a:r>
            <a:r>
              <a:rPr lang="en-IN" sz="2000" dirty="0" smtClean="0"/>
              <a:t>();</a:t>
            </a:r>
          </a:p>
          <a:p>
            <a:r>
              <a:rPr lang="en-IN" sz="2000" dirty="0" smtClean="0"/>
              <a:t> return 0;</a:t>
            </a:r>
          </a:p>
          <a:p>
            <a:r>
              <a:rPr lang="en-IN" sz="2000" dirty="0" smtClean="0"/>
              <a:t>}</a:t>
            </a:r>
            <a:endParaRPr lang="en-IN" sz="2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b="1" i="1" dirty="0" smtClean="0"/>
              <a:t>Inheritance </a:t>
            </a:r>
            <a:r>
              <a:rPr lang="en-IN" i="1" dirty="0" smtClean="0"/>
              <a:t>allows us to group classes into families of related types, allowing for the sharing of common operations and data.</a:t>
            </a:r>
          </a:p>
          <a:p>
            <a:r>
              <a:rPr lang="en-IN" b="1" dirty="0" smtClean="0"/>
              <a:t>Inheritance</a:t>
            </a:r>
            <a:r>
              <a:rPr lang="en-IN" dirty="0" smtClean="0"/>
              <a:t> </a:t>
            </a:r>
            <a:r>
              <a:rPr lang="en-IN" dirty="0"/>
              <a:t>is </a:t>
            </a:r>
            <a:r>
              <a:rPr lang="en-IN" dirty="0" smtClean="0"/>
              <a:t>a concept </a:t>
            </a:r>
            <a:r>
              <a:rPr lang="en-IN" dirty="0"/>
              <a:t>in </a:t>
            </a:r>
            <a:r>
              <a:rPr lang="en-IN" b="1" dirty="0"/>
              <a:t>C++</a:t>
            </a:r>
            <a:r>
              <a:rPr lang="en-IN" dirty="0"/>
              <a:t> which allows one class to derive the features of another class. </a:t>
            </a:r>
            <a:endParaRPr lang="en-IN" dirty="0" smtClean="0"/>
          </a:p>
          <a:p>
            <a:r>
              <a:rPr lang="en-IN" dirty="0" smtClean="0"/>
              <a:t>This </a:t>
            </a:r>
            <a:r>
              <a:rPr lang="en-IN" dirty="0"/>
              <a:t>supports code reusability and save implementation time. </a:t>
            </a:r>
            <a:endParaRPr lang="en-IN" dirty="0" smtClean="0"/>
          </a:p>
          <a:p>
            <a:r>
              <a:rPr lang="en-IN" dirty="0" smtClean="0"/>
              <a:t>The </a:t>
            </a:r>
            <a:r>
              <a:rPr lang="en-IN" dirty="0"/>
              <a:t>existing class is known as </a:t>
            </a:r>
            <a:r>
              <a:rPr lang="en-IN" b="1" dirty="0"/>
              <a:t>base</a:t>
            </a:r>
            <a:r>
              <a:rPr lang="en-IN" dirty="0"/>
              <a:t> class and the class which inherits the data members and member functions of the base class is known as </a:t>
            </a:r>
            <a:r>
              <a:rPr lang="en-IN" b="1" dirty="0"/>
              <a:t>derived</a:t>
            </a:r>
            <a:r>
              <a:rPr lang="en-IN" dirty="0"/>
              <a:t> class.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Types of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500702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One class can inherit from multiple base classes and multiple derived classes can inherit from one base class. Based on this, there are different types of inheritance 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IN" sz="2600" b="1" dirty="0" smtClean="0"/>
              <a:t>Single Inheritance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IN" sz="2600" b="1" dirty="0" smtClean="0"/>
              <a:t>Hierarchical Inheritance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IN" sz="2600" b="1" dirty="0" smtClean="0"/>
              <a:t>Multilevel Inheritance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IN" sz="2600" b="1" dirty="0" smtClean="0"/>
              <a:t>Multiple Inheritance</a:t>
            </a:r>
          </a:p>
          <a:p>
            <a:pPr marL="1314450" lvl="2" indent="-514350">
              <a:buFont typeface="+mj-lt"/>
              <a:buAutoNum type="arabicPeriod"/>
            </a:pPr>
            <a:r>
              <a:rPr lang="en-IN" sz="2600" b="1" dirty="0" smtClean="0"/>
              <a:t>Hybrid inheritance</a:t>
            </a:r>
          </a:p>
          <a:p>
            <a:r>
              <a:rPr lang="en-IN" dirty="0" smtClean="0"/>
              <a:t>In order to derive a class from another, we use a colon (:) in the declaration of the derived class using the following format:</a:t>
            </a:r>
          </a:p>
          <a:p>
            <a:pPr algn="ctr">
              <a:buNone/>
            </a:pPr>
            <a:r>
              <a:rPr lang="en-IN" sz="2800" i="1" dirty="0" smtClean="0"/>
              <a:t>class </a:t>
            </a:r>
            <a:r>
              <a:rPr lang="en-IN" sz="2800" i="1" dirty="0" err="1" smtClean="0"/>
              <a:t>derived_class_name</a:t>
            </a:r>
            <a:r>
              <a:rPr lang="en-IN" sz="2800" i="1" dirty="0" smtClean="0"/>
              <a:t>: public </a:t>
            </a:r>
            <a:r>
              <a:rPr lang="en-IN" sz="2800" i="1" dirty="0" err="1" smtClean="0"/>
              <a:t>base_class_name</a:t>
            </a:r>
            <a:endParaRPr lang="en-IN" sz="2800" i="1" dirty="0" smtClean="0"/>
          </a:p>
          <a:p>
            <a:pPr lvl="2">
              <a:buNone/>
            </a:pPr>
            <a:r>
              <a:rPr lang="en-IN" sz="2800" i="1" dirty="0" smtClean="0"/>
              <a:t>{ </a:t>
            </a:r>
          </a:p>
          <a:p>
            <a:pPr lvl="2">
              <a:buNone/>
            </a:pPr>
            <a:r>
              <a:rPr lang="en-IN" sz="2800" i="1" dirty="0" smtClean="0"/>
              <a:t>/*...*/</a:t>
            </a:r>
          </a:p>
          <a:p>
            <a:pPr lvl="2">
              <a:buNone/>
            </a:pPr>
            <a:r>
              <a:rPr lang="en-IN" sz="2800" i="1" dirty="0" smtClean="0"/>
              <a:t> };</a:t>
            </a:r>
            <a:endParaRPr lang="en-IN" sz="2800" b="1" i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796908"/>
          </a:xfrm>
        </p:spPr>
        <p:txBody>
          <a:bodyPr/>
          <a:lstStyle/>
          <a:p>
            <a:r>
              <a:rPr lang="en-IN" b="1" dirty="0" smtClean="0"/>
              <a:t>Modes of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28670"/>
            <a:ext cx="8472518" cy="4525963"/>
          </a:xfrm>
        </p:spPr>
        <p:txBody>
          <a:bodyPr>
            <a:noAutofit/>
          </a:bodyPr>
          <a:lstStyle/>
          <a:p>
            <a:r>
              <a:rPr lang="en-IN" sz="2400" dirty="0" smtClean="0"/>
              <a:t>Based on access </a:t>
            </a:r>
            <a:r>
              <a:rPr lang="en-IN" sz="2400" dirty="0" err="1" smtClean="0"/>
              <a:t>specifiers</a:t>
            </a:r>
            <a:r>
              <a:rPr lang="en-IN" sz="2400" dirty="0" smtClean="0"/>
              <a:t>, derived class can inherit from base class in either </a:t>
            </a:r>
            <a:r>
              <a:rPr lang="en-IN" sz="2400" b="1" dirty="0" smtClean="0"/>
              <a:t>public, private</a:t>
            </a:r>
            <a:r>
              <a:rPr lang="en-IN" sz="2400" dirty="0" smtClean="0"/>
              <a:t> or </a:t>
            </a:r>
            <a:r>
              <a:rPr lang="en-IN" sz="2400" b="1" dirty="0" smtClean="0"/>
              <a:t>protected</a:t>
            </a:r>
            <a:r>
              <a:rPr lang="en-IN" sz="2400" dirty="0" smtClean="0"/>
              <a:t> visibility mode. The default mode is </a:t>
            </a:r>
            <a:r>
              <a:rPr lang="en-IN" sz="2400" b="1" dirty="0" smtClean="0"/>
              <a:t>private</a:t>
            </a:r>
            <a:r>
              <a:rPr lang="en-IN" sz="2400" dirty="0" smtClean="0"/>
              <a:t>.</a:t>
            </a:r>
          </a:p>
          <a:p>
            <a:r>
              <a:rPr lang="en-IN" sz="2400" dirty="0" smtClean="0"/>
              <a:t>In </a:t>
            </a:r>
            <a:r>
              <a:rPr lang="en-IN" sz="2400" b="1" dirty="0" smtClean="0"/>
              <a:t>public</a:t>
            </a:r>
            <a:r>
              <a:rPr lang="en-IN" sz="2400" dirty="0" smtClean="0"/>
              <a:t> mode of inheritance, public members of base class become public members in derived class and protected members of base class become protected members in derived class.</a:t>
            </a:r>
          </a:p>
          <a:p>
            <a:r>
              <a:rPr lang="en-IN" sz="2400" dirty="0" smtClean="0"/>
              <a:t>In </a:t>
            </a:r>
            <a:r>
              <a:rPr lang="en-IN" sz="2400" b="1" dirty="0" smtClean="0"/>
              <a:t>protected</a:t>
            </a:r>
            <a:r>
              <a:rPr lang="en-IN" sz="2400" dirty="0" smtClean="0"/>
              <a:t> mode of inheritance, the public and protected members of the base class become protected members in the derived class.</a:t>
            </a:r>
          </a:p>
          <a:p>
            <a:r>
              <a:rPr lang="en-IN" sz="2400" dirty="0" smtClean="0"/>
              <a:t>In </a:t>
            </a:r>
            <a:r>
              <a:rPr lang="en-IN" sz="2400" b="1" dirty="0" smtClean="0"/>
              <a:t>private</a:t>
            </a:r>
            <a:r>
              <a:rPr lang="en-IN" sz="2400" dirty="0" smtClean="0"/>
              <a:t> mode of inheritance, the public and protected members of the base class become private members in the derived class.</a:t>
            </a:r>
          </a:p>
          <a:p>
            <a:r>
              <a:rPr lang="en-IN" sz="2400" b="1" dirty="0" smtClean="0"/>
              <a:t>private</a:t>
            </a:r>
            <a:r>
              <a:rPr lang="en-IN" sz="2400" dirty="0" smtClean="0"/>
              <a:t> members can never be inherited in any mode. </a:t>
            </a:r>
            <a:br>
              <a:rPr lang="en-IN" sz="2400" dirty="0" smtClean="0"/>
            </a:br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928662" y="500042"/>
            <a:ext cx="714380" cy="428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Rectangle 2"/>
          <p:cNvSpPr/>
          <p:nvPr/>
        </p:nvSpPr>
        <p:spPr>
          <a:xfrm>
            <a:off x="6715140" y="5357826"/>
            <a:ext cx="714380" cy="428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429520" y="4286256"/>
            <a:ext cx="714380" cy="428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5929322" y="4357694"/>
            <a:ext cx="714380" cy="428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Rectangle 5"/>
          <p:cNvSpPr/>
          <p:nvPr/>
        </p:nvSpPr>
        <p:spPr>
          <a:xfrm>
            <a:off x="6715140" y="3214686"/>
            <a:ext cx="714380" cy="428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vv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3500430" y="428604"/>
            <a:ext cx="714380" cy="428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4714876" y="2071678"/>
            <a:ext cx="714380" cy="428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/>
          <p:cNvSpPr/>
          <p:nvPr/>
        </p:nvSpPr>
        <p:spPr>
          <a:xfrm>
            <a:off x="5715008" y="428604"/>
            <a:ext cx="714380" cy="428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643834" y="2143116"/>
            <a:ext cx="714380" cy="428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7643834" y="428604"/>
            <a:ext cx="714380" cy="428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Rectangle 11"/>
          <p:cNvSpPr/>
          <p:nvPr/>
        </p:nvSpPr>
        <p:spPr>
          <a:xfrm>
            <a:off x="7643834" y="1285860"/>
            <a:ext cx="714380" cy="428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15" name="Straight Arrow Connector 14"/>
          <p:cNvCxnSpPr>
            <a:stCxn id="11" idx="2"/>
            <a:endCxn id="12" idx="0"/>
          </p:cNvCxnSpPr>
          <p:nvPr/>
        </p:nvCxnSpPr>
        <p:spPr>
          <a:xfrm rot="5400000">
            <a:off x="7786710" y="1071546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rot="5400000">
            <a:off x="7787504" y="1928008"/>
            <a:ext cx="428628" cy="158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858016" y="2500306"/>
            <a:ext cx="2287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Multilevel inheritance</a:t>
            </a:r>
            <a:endParaRPr lang="en-IN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858148" y="1357298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IN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858148" y="2202412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IN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7826184" y="50004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IN" b="1" dirty="0"/>
          </a:p>
        </p:txBody>
      </p:sp>
      <p:cxnSp>
        <p:nvCxnSpPr>
          <p:cNvPr id="22" name="Elbow Connector 21"/>
          <p:cNvCxnSpPr/>
          <p:nvPr/>
        </p:nvCxnSpPr>
        <p:spPr>
          <a:xfrm rot="16200000" flipH="1">
            <a:off x="3786182" y="928670"/>
            <a:ext cx="1214446" cy="10715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9" idx="2"/>
          </p:cNvCxnSpPr>
          <p:nvPr/>
        </p:nvCxnSpPr>
        <p:spPr>
          <a:xfrm rot="5400000">
            <a:off x="5036347" y="1035827"/>
            <a:ext cx="1214446" cy="85725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/>
          <p:cNvCxnSpPr/>
          <p:nvPr/>
        </p:nvCxnSpPr>
        <p:spPr>
          <a:xfrm rot="5400000">
            <a:off x="6250793" y="3679033"/>
            <a:ext cx="714380" cy="642942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rot="16200000" flipH="1">
            <a:off x="7179487" y="3679033"/>
            <a:ext cx="642942" cy="571504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rot="16200000" flipH="1">
            <a:off x="6322231" y="4822041"/>
            <a:ext cx="571504" cy="5000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4" idx="2"/>
          </p:cNvCxnSpPr>
          <p:nvPr/>
        </p:nvCxnSpPr>
        <p:spPr>
          <a:xfrm rot="5400000">
            <a:off x="7215206" y="4786322"/>
            <a:ext cx="642942" cy="50006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928662" y="1785926"/>
            <a:ext cx="714380" cy="428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1" name="Rectangle 40"/>
          <p:cNvSpPr/>
          <p:nvPr/>
        </p:nvSpPr>
        <p:spPr>
          <a:xfrm>
            <a:off x="2928926" y="4929198"/>
            <a:ext cx="714380" cy="428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2" name="Rectangle 41"/>
          <p:cNvSpPr/>
          <p:nvPr/>
        </p:nvSpPr>
        <p:spPr>
          <a:xfrm>
            <a:off x="357158" y="4929198"/>
            <a:ext cx="714380" cy="428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3" name="Rectangle 42"/>
          <p:cNvSpPr/>
          <p:nvPr/>
        </p:nvSpPr>
        <p:spPr>
          <a:xfrm>
            <a:off x="1643042" y="4929198"/>
            <a:ext cx="714380" cy="428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4" name="Rectangle 43"/>
          <p:cNvSpPr/>
          <p:nvPr/>
        </p:nvSpPr>
        <p:spPr>
          <a:xfrm>
            <a:off x="1643042" y="3286124"/>
            <a:ext cx="714380" cy="42862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46" name="Elbow Connector 45"/>
          <p:cNvCxnSpPr/>
          <p:nvPr/>
        </p:nvCxnSpPr>
        <p:spPr>
          <a:xfrm rot="5400000">
            <a:off x="642910" y="3786190"/>
            <a:ext cx="1214446" cy="10715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endCxn id="43" idx="0"/>
          </p:cNvCxnSpPr>
          <p:nvPr/>
        </p:nvCxnSpPr>
        <p:spPr>
          <a:xfrm rot="5400000">
            <a:off x="1394200" y="4321578"/>
            <a:ext cx="1213652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endCxn id="41" idx="0"/>
          </p:cNvCxnSpPr>
          <p:nvPr/>
        </p:nvCxnSpPr>
        <p:spPr>
          <a:xfrm rot="16200000" flipH="1">
            <a:off x="2143108" y="3786190"/>
            <a:ext cx="1214446" cy="1071570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2" idx="2"/>
            <a:endCxn id="40" idx="0"/>
          </p:cNvCxnSpPr>
          <p:nvPr/>
        </p:nvCxnSpPr>
        <p:spPr>
          <a:xfrm rot="5400000">
            <a:off x="857224" y="1357298"/>
            <a:ext cx="857256" cy="158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714744" y="50004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IN" b="1" dirty="0"/>
          </a:p>
        </p:txBody>
      </p:sp>
      <p:sp>
        <p:nvSpPr>
          <p:cNvPr id="57" name="TextBox 56"/>
          <p:cNvSpPr txBox="1"/>
          <p:nvPr/>
        </p:nvSpPr>
        <p:spPr>
          <a:xfrm>
            <a:off x="1142976" y="50004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IN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6891078" y="327398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IN" b="1" dirty="0"/>
          </a:p>
        </p:txBody>
      </p:sp>
      <p:sp>
        <p:nvSpPr>
          <p:cNvPr id="59" name="TextBox 58"/>
          <p:cNvSpPr txBox="1"/>
          <p:nvPr/>
        </p:nvSpPr>
        <p:spPr>
          <a:xfrm>
            <a:off x="1857356" y="3273982"/>
            <a:ext cx="324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A</a:t>
            </a:r>
            <a:endParaRPr lang="en-IN" b="1" dirty="0"/>
          </a:p>
        </p:txBody>
      </p:sp>
      <p:sp>
        <p:nvSpPr>
          <p:cNvPr id="60" name="TextBox 59"/>
          <p:cNvSpPr txBox="1"/>
          <p:nvPr/>
        </p:nvSpPr>
        <p:spPr>
          <a:xfrm>
            <a:off x="1114218" y="177378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IN" b="1" dirty="0"/>
          </a:p>
        </p:txBody>
      </p:sp>
      <p:sp>
        <p:nvSpPr>
          <p:cNvPr id="61" name="TextBox 60"/>
          <p:cNvSpPr txBox="1"/>
          <p:nvPr/>
        </p:nvSpPr>
        <p:spPr>
          <a:xfrm>
            <a:off x="5900564" y="487900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IN" b="1" dirty="0"/>
          </a:p>
        </p:txBody>
      </p:sp>
      <p:sp>
        <p:nvSpPr>
          <p:cNvPr id="62" name="TextBox 61"/>
          <p:cNvSpPr txBox="1"/>
          <p:nvPr/>
        </p:nvSpPr>
        <p:spPr>
          <a:xfrm>
            <a:off x="542714" y="49884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IN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072198" y="4357694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B</a:t>
            </a:r>
            <a:endParaRPr lang="en-IN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643834" y="434555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IN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1857356" y="492919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IN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4929190" y="207167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C</a:t>
            </a:r>
            <a:endParaRPr lang="en-IN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858016" y="5429264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IN" b="1" dirty="0"/>
          </a:p>
        </p:txBody>
      </p:sp>
      <p:sp>
        <p:nvSpPr>
          <p:cNvPr id="69" name="TextBox 68"/>
          <p:cNvSpPr txBox="1"/>
          <p:nvPr/>
        </p:nvSpPr>
        <p:spPr>
          <a:xfrm>
            <a:off x="4143372" y="2428868"/>
            <a:ext cx="2133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Multiple inheritance</a:t>
            </a:r>
            <a:endParaRPr lang="en-IN" b="1" dirty="0"/>
          </a:p>
        </p:txBody>
      </p:sp>
      <p:sp>
        <p:nvSpPr>
          <p:cNvPr id="70" name="TextBox 69"/>
          <p:cNvSpPr txBox="1"/>
          <p:nvPr/>
        </p:nvSpPr>
        <p:spPr>
          <a:xfrm>
            <a:off x="784701" y="5429264"/>
            <a:ext cx="2447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Hierarchical inheritance</a:t>
            </a:r>
            <a:endParaRPr lang="en-IN" b="1" dirty="0"/>
          </a:p>
        </p:txBody>
      </p:sp>
      <p:sp>
        <p:nvSpPr>
          <p:cNvPr id="71" name="TextBox 70"/>
          <p:cNvSpPr txBox="1"/>
          <p:nvPr/>
        </p:nvSpPr>
        <p:spPr>
          <a:xfrm>
            <a:off x="6000760" y="5702874"/>
            <a:ext cx="1960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Hybrid inheritance</a:t>
            </a:r>
            <a:endParaRPr lang="en-IN" b="1" dirty="0"/>
          </a:p>
        </p:txBody>
      </p:sp>
      <p:sp>
        <p:nvSpPr>
          <p:cNvPr id="72" name="TextBox 71"/>
          <p:cNvSpPr txBox="1"/>
          <p:nvPr/>
        </p:nvSpPr>
        <p:spPr>
          <a:xfrm>
            <a:off x="357158" y="2143116"/>
            <a:ext cx="18896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Single inheritance</a:t>
            </a:r>
            <a:endParaRPr lang="en-IN" b="1" dirty="0"/>
          </a:p>
        </p:txBody>
      </p:sp>
      <p:sp>
        <p:nvSpPr>
          <p:cNvPr id="50" name="TextBox 49"/>
          <p:cNvSpPr txBox="1"/>
          <p:nvPr/>
        </p:nvSpPr>
        <p:spPr>
          <a:xfrm>
            <a:off x="3143240" y="5000636"/>
            <a:ext cx="330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D</a:t>
            </a:r>
            <a:endParaRPr lang="en-US" b="1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Inheritance</a:t>
            </a:r>
            <a:r>
              <a:rPr lang="en-US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5143536"/>
          </a:xfrm>
        </p:spPr>
        <p:txBody>
          <a:bodyPr>
            <a:normAutofit fontScale="77500" lnSpcReduction="20000"/>
          </a:bodyPr>
          <a:lstStyle/>
          <a:p>
            <a:r>
              <a:rPr lang="en-IN" dirty="0" smtClean="0"/>
              <a:t>In order to derive a class from another, we use a colon (:) in the declaration of the derived class using the following format:</a:t>
            </a:r>
          </a:p>
          <a:p>
            <a:pPr algn="ctr">
              <a:buNone/>
            </a:pPr>
            <a:r>
              <a:rPr lang="en-IN" sz="2800" i="1" dirty="0" smtClean="0"/>
              <a:t>class </a:t>
            </a:r>
            <a:r>
              <a:rPr lang="en-IN" sz="2800" i="1" dirty="0" err="1" smtClean="0"/>
              <a:t>derived_class_name</a:t>
            </a:r>
            <a:r>
              <a:rPr lang="en-IN" sz="2800" i="1" dirty="0" smtClean="0"/>
              <a:t>: public </a:t>
            </a:r>
            <a:r>
              <a:rPr lang="en-IN" sz="2800" i="1" dirty="0" err="1" smtClean="0"/>
              <a:t>base_class_name</a:t>
            </a:r>
            <a:endParaRPr lang="en-IN" sz="2800" i="1" dirty="0" smtClean="0"/>
          </a:p>
          <a:p>
            <a:pPr lvl="2">
              <a:buNone/>
            </a:pPr>
            <a:r>
              <a:rPr lang="en-IN" sz="2800" i="1" dirty="0" smtClean="0"/>
              <a:t>{ </a:t>
            </a:r>
          </a:p>
          <a:p>
            <a:pPr lvl="2">
              <a:buNone/>
            </a:pPr>
            <a:r>
              <a:rPr lang="en-IN" sz="2800" i="1" dirty="0" smtClean="0"/>
              <a:t>/*...*/</a:t>
            </a:r>
          </a:p>
          <a:p>
            <a:pPr lvl="2">
              <a:buNone/>
            </a:pPr>
            <a:r>
              <a:rPr lang="en-IN" sz="2800" i="1" dirty="0" smtClean="0"/>
              <a:t> };</a:t>
            </a:r>
            <a:endParaRPr lang="en-IN" dirty="0" smtClean="0"/>
          </a:p>
          <a:p>
            <a:r>
              <a:rPr lang="en-IN" dirty="0" smtClean="0"/>
              <a:t>Where </a:t>
            </a:r>
            <a:r>
              <a:rPr lang="en-IN" dirty="0" err="1" smtClean="0"/>
              <a:t>derived_class_name</a:t>
            </a:r>
            <a:r>
              <a:rPr lang="en-IN" dirty="0" smtClean="0"/>
              <a:t> is the name of the derived class and </a:t>
            </a:r>
            <a:r>
              <a:rPr lang="en-IN" dirty="0" err="1" smtClean="0"/>
              <a:t>base_class_name</a:t>
            </a:r>
            <a:r>
              <a:rPr lang="en-IN" dirty="0" smtClean="0"/>
              <a:t> is the name of the class on which it is based. </a:t>
            </a:r>
          </a:p>
          <a:p>
            <a:r>
              <a:rPr lang="en-IN" dirty="0" smtClean="0"/>
              <a:t>The public access </a:t>
            </a:r>
            <a:r>
              <a:rPr lang="en-IN" dirty="0" err="1" smtClean="0"/>
              <a:t>specifier</a:t>
            </a:r>
            <a:r>
              <a:rPr lang="en-IN" dirty="0" smtClean="0"/>
              <a:t> may be replaced by any one of the other access </a:t>
            </a:r>
            <a:r>
              <a:rPr lang="en-IN" dirty="0" err="1" smtClean="0"/>
              <a:t>specifiers</a:t>
            </a:r>
            <a:r>
              <a:rPr lang="en-IN" dirty="0" smtClean="0"/>
              <a:t> protected and private. </a:t>
            </a:r>
          </a:p>
          <a:p>
            <a:r>
              <a:rPr lang="en-IN" dirty="0" smtClean="0"/>
              <a:t>This access </a:t>
            </a:r>
            <a:r>
              <a:rPr lang="en-IN" dirty="0" err="1" smtClean="0"/>
              <a:t>specifier</a:t>
            </a:r>
            <a:r>
              <a:rPr lang="en-IN" dirty="0" smtClean="0"/>
              <a:t> describes the minimum access level for the members that are inherited from the base class.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Single Inheritance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It is the simplest form of inheritance involving one base class and one derived class. </a:t>
            </a:r>
          </a:p>
          <a:p>
            <a:r>
              <a:rPr lang="en-IN" dirty="0" smtClean="0"/>
              <a:t>An important situation to be considered is when the base class and derived class define a function with the same name and same argument list. In this case, derived class function overrides the base class function. </a:t>
            </a:r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00116" y="-24"/>
            <a:ext cx="6143652" cy="68788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100" dirty="0" smtClean="0"/>
              <a:t>#include &lt;</a:t>
            </a:r>
            <a:r>
              <a:rPr lang="en-IN" sz="2100" dirty="0" err="1" smtClean="0"/>
              <a:t>iostream</a:t>
            </a:r>
            <a:r>
              <a:rPr lang="en-IN" sz="2100" dirty="0" smtClean="0"/>
              <a:t>&gt;</a:t>
            </a:r>
          </a:p>
          <a:p>
            <a:r>
              <a:rPr lang="en-IN" sz="2100" dirty="0" smtClean="0"/>
              <a:t>using namespace std;</a:t>
            </a:r>
          </a:p>
          <a:p>
            <a:r>
              <a:rPr lang="en-IN" sz="2100" dirty="0" smtClean="0"/>
              <a:t>class </a:t>
            </a:r>
            <a:r>
              <a:rPr lang="en-IN" sz="2100" dirty="0" err="1" smtClean="0"/>
              <a:t>mybase</a:t>
            </a:r>
            <a:r>
              <a:rPr lang="en-IN" sz="2100" dirty="0" smtClean="0"/>
              <a:t> {</a:t>
            </a:r>
          </a:p>
          <a:p>
            <a:r>
              <a:rPr lang="en-IN" sz="2100" dirty="0" smtClean="0"/>
              <a:t>protected:</a:t>
            </a:r>
          </a:p>
          <a:p>
            <a:r>
              <a:rPr lang="en-IN" sz="2100" dirty="0" err="1" smtClean="0"/>
              <a:t>int</a:t>
            </a:r>
            <a:r>
              <a:rPr lang="en-IN" sz="2100" dirty="0" smtClean="0"/>
              <a:t> width, height;</a:t>
            </a:r>
          </a:p>
          <a:p>
            <a:r>
              <a:rPr lang="en-IN" sz="2100" dirty="0" smtClean="0"/>
              <a:t>public:</a:t>
            </a:r>
          </a:p>
          <a:p>
            <a:r>
              <a:rPr lang="en-IN" sz="2100" dirty="0" smtClean="0"/>
              <a:t>void </a:t>
            </a:r>
            <a:r>
              <a:rPr lang="en-IN" sz="2100" dirty="0" err="1" smtClean="0"/>
              <a:t>set_values</a:t>
            </a:r>
            <a:r>
              <a:rPr lang="en-IN" sz="2100" dirty="0" smtClean="0"/>
              <a:t> (</a:t>
            </a:r>
            <a:r>
              <a:rPr lang="en-IN" sz="2100" dirty="0" err="1" smtClean="0"/>
              <a:t>int</a:t>
            </a:r>
            <a:r>
              <a:rPr lang="en-IN" sz="2100" dirty="0" smtClean="0"/>
              <a:t> a, </a:t>
            </a:r>
            <a:r>
              <a:rPr lang="en-IN" sz="2100" dirty="0" err="1" smtClean="0"/>
              <a:t>int</a:t>
            </a:r>
            <a:r>
              <a:rPr lang="en-IN" sz="2100" dirty="0" smtClean="0"/>
              <a:t> b)</a:t>
            </a:r>
          </a:p>
          <a:p>
            <a:r>
              <a:rPr lang="en-IN" sz="2100" dirty="0" smtClean="0"/>
              <a:t>{ width=a; height=b;}</a:t>
            </a:r>
          </a:p>
          <a:p>
            <a:r>
              <a:rPr lang="en-IN" sz="2100" dirty="0" smtClean="0"/>
              <a:t>void output(</a:t>
            </a:r>
            <a:r>
              <a:rPr lang="en-IN" sz="2100" dirty="0" err="1" smtClean="0"/>
              <a:t>int</a:t>
            </a:r>
            <a:r>
              <a:rPr lang="en-IN" sz="2100" dirty="0" smtClean="0"/>
              <a:t> </a:t>
            </a:r>
            <a:r>
              <a:rPr lang="en-IN" sz="2100" dirty="0" err="1" smtClean="0"/>
              <a:t>i</a:t>
            </a:r>
            <a:r>
              <a:rPr lang="en-IN" sz="2100" dirty="0" smtClean="0"/>
              <a:t>)</a:t>
            </a:r>
          </a:p>
          <a:p>
            <a:r>
              <a:rPr lang="en-IN" sz="2100" dirty="0" smtClean="0"/>
              <a:t>{</a:t>
            </a:r>
            <a:r>
              <a:rPr lang="en-IN" sz="2100" dirty="0" err="1" smtClean="0"/>
              <a:t>cout</a:t>
            </a:r>
            <a:r>
              <a:rPr lang="en-IN" sz="2100" dirty="0" smtClean="0"/>
              <a:t>&lt;&lt;</a:t>
            </a:r>
            <a:r>
              <a:rPr lang="en-IN" sz="2100" dirty="0" err="1" smtClean="0"/>
              <a:t>i</a:t>
            </a:r>
            <a:r>
              <a:rPr lang="en-IN" sz="2100" dirty="0" smtClean="0"/>
              <a:t>&lt;&lt;</a:t>
            </a:r>
            <a:r>
              <a:rPr lang="en-IN" sz="2100" dirty="0" err="1" smtClean="0"/>
              <a:t>endl</a:t>
            </a:r>
            <a:r>
              <a:rPr lang="en-IN" sz="2100" dirty="0" smtClean="0"/>
              <a:t>;}</a:t>
            </a:r>
          </a:p>
          <a:p>
            <a:r>
              <a:rPr lang="en-IN" sz="2100" dirty="0" smtClean="0"/>
              <a:t>};</a:t>
            </a:r>
          </a:p>
          <a:p>
            <a:r>
              <a:rPr lang="en-IN" sz="2100" dirty="0" smtClean="0"/>
              <a:t>class </a:t>
            </a:r>
            <a:r>
              <a:rPr lang="en-IN" sz="2100" dirty="0" err="1" smtClean="0"/>
              <a:t>myderived:public</a:t>
            </a:r>
            <a:r>
              <a:rPr lang="en-IN" sz="2100" dirty="0" smtClean="0"/>
              <a:t> </a:t>
            </a:r>
            <a:r>
              <a:rPr lang="en-IN" sz="2100" dirty="0" err="1" smtClean="0"/>
              <a:t>mybase</a:t>
            </a:r>
            <a:r>
              <a:rPr lang="en-IN" sz="2100" dirty="0" smtClean="0"/>
              <a:t>{</a:t>
            </a:r>
          </a:p>
          <a:p>
            <a:r>
              <a:rPr lang="en-IN" sz="2100" dirty="0" smtClean="0"/>
              <a:t>public:</a:t>
            </a:r>
          </a:p>
          <a:p>
            <a:r>
              <a:rPr lang="en-IN" sz="2100" dirty="0" err="1" smtClean="0"/>
              <a:t>int</a:t>
            </a:r>
            <a:r>
              <a:rPr lang="en-IN" sz="2100" dirty="0" smtClean="0"/>
              <a:t> area ()</a:t>
            </a:r>
          </a:p>
          <a:p>
            <a:r>
              <a:rPr lang="en-IN" sz="2100" dirty="0" smtClean="0"/>
              <a:t>{ return (width * height); }</a:t>
            </a:r>
          </a:p>
          <a:p>
            <a:r>
              <a:rPr lang="en-IN" sz="2100" dirty="0" smtClean="0"/>
              <a:t>};</a:t>
            </a:r>
          </a:p>
          <a:p>
            <a:r>
              <a:rPr lang="en-IN" sz="2100" dirty="0" err="1" smtClean="0"/>
              <a:t>int</a:t>
            </a:r>
            <a:r>
              <a:rPr lang="en-IN" sz="2100" dirty="0" smtClean="0"/>
              <a:t> main () {</a:t>
            </a:r>
          </a:p>
          <a:p>
            <a:r>
              <a:rPr lang="en-IN" sz="2100" dirty="0" err="1" smtClean="0"/>
              <a:t>myderived</a:t>
            </a:r>
            <a:r>
              <a:rPr lang="en-IN" sz="2100" dirty="0" smtClean="0"/>
              <a:t> </a:t>
            </a:r>
            <a:r>
              <a:rPr lang="en-IN" sz="2100" dirty="0" err="1" smtClean="0"/>
              <a:t>rect</a:t>
            </a:r>
            <a:r>
              <a:rPr lang="en-IN" sz="2100" dirty="0" smtClean="0"/>
              <a:t>;</a:t>
            </a:r>
          </a:p>
          <a:p>
            <a:r>
              <a:rPr lang="en-IN" sz="2100" dirty="0" err="1" smtClean="0"/>
              <a:t>rect.set_values</a:t>
            </a:r>
            <a:r>
              <a:rPr lang="en-IN" sz="2100" dirty="0" smtClean="0"/>
              <a:t> (4,5);</a:t>
            </a:r>
          </a:p>
          <a:p>
            <a:r>
              <a:rPr lang="en-IN" sz="2100" dirty="0" err="1" smtClean="0"/>
              <a:t>rect.output</a:t>
            </a:r>
            <a:r>
              <a:rPr lang="en-IN" sz="2100" dirty="0" smtClean="0"/>
              <a:t> (</a:t>
            </a:r>
            <a:r>
              <a:rPr lang="en-IN" sz="2100" dirty="0" err="1" smtClean="0"/>
              <a:t>rect.area</a:t>
            </a:r>
            <a:r>
              <a:rPr lang="en-IN" sz="2100" dirty="0" smtClean="0"/>
              <a:t>());</a:t>
            </a:r>
          </a:p>
          <a:p>
            <a:r>
              <a:rPr lang="en-IN" sz="2100" dirty="0" smtClean="0"/>
              <a:t>return 0; 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</TotalTime>
  <Words>1513</Words>
  <Application>Microsoft Office PowerPoint</Application>
  <PresentationFormat>On-screen Show (4:3)</PresentationFormat>
  <Paragraphs>208</Paragraphs>
  <Slides>20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Office Theme</vt:lpstr>
      <vt:lpstr>Inheritance</vt:lpstr>
      <vt:lpstr>Slide 2</vt:lpstr>
      <vt:lpstr>Inheritance</vt:lpstr>
      <vt:lpstr>Types of Inheritance</vt:lpstr>
      <vt:lpstr>Modes of Inheritance</vt:lpstr>
      <vt:lpstr>Slide 6</vt:lpstr>
      <vt:lpstr>Inheritance </vt:lpstr>
      <vt:lpstr>Single Inheritance</vt:lpstr>
      <vt:lpstr>Slide 9</vt:lpstr>
      <vt:lpstr>Multilevel Inheritance</vt:lpstr>
      <vt:lpstr>Multiple Inheritance</vt:lpstr>
      <vt:lpstr>Multiple inheritance</vt:lpstr>
      <vt:lpstr>Slide 13</vt:lpstr>
      <vt:lpstr>Hierarchical Inheritance</vt:lpstr>
      <vt:lpstr>Slide 15</vt:lpstr>
      <vt:lpstr>Slide 16</vt:lpstr>
      <vt:lpstr>Hierarchical inheritance</vt:lpstr>
      <vt:lpstr>Polymorphism</vt:lpstr>
      <vt:lpstr>Operator Overloading</vt:lpstr>
      <vt:lpstr>Slide 20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Inheritance</dc:title>
  <dc:creator>ADMIN</dc:creator>
  <cp:lastModifiedBy>Admin</cp:lastModifiedBy>
  <cp:revision>54</cp:revision>
  <dcterms:created xsi:type="dcterms:W3CDTF">2015-07-25T16:26:24Z</dcterms:created>
  <dcterms:modified xsi:type="dcterms:W3CDTF">2018-09-27T18:14:36Z</dcterms:modified>
</cp:coreProperties>
</file>