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8" r:id="rId3"/>
    <p:sldId id="257" r:id="rId4"/>
    <p:sldId id="270" r:id="rId5"/>
    <p:sldId id="271" r:id="rId6"/>
    <p:sldId id="291" r:id="rId7"/>
    <p:sldId id="272" r:id="rId8"/>
    <p:sldId id="273" r:id="rId9"/>
    <p:sldId id="269" r:id="rId10"/>
    <p:sldId id="274" r:id="rId11"/>
    <p:sldId id="277" r:id="rId12"/>
    <p:sldId id="276" r:id="rId13"/>
    <p:sldId id="275" r:id="rId14"/>
    <p:sldId id="278" r:id="rId15"/>
    <p:sldId id="279" r:id="rId16"/>
    <p:sldId id="280" r:id="rId17"/>
    <p:sldId id="258" r:id="rId18"/>
    <p:sldId id="259" r:id="rId19"/>
    <p:sldId id="264" r:id="rId20"/>
    <p:sldId id="281" r:id="rId21"/>
    <p:sldId id="282" r:id="rId22"/>
    <p:sldId id="265" r:id="rId23"/>
    <p:sldId id="262" r:id="rId24"/>
    <p:sldId id="263" r:id="rId25"/>
    <p:sldId id="266" r:id="rId26"/>
    <p:sldId id="287" r:id="rId27"/>
    <p:sldId id="290" r:id="rId28"/>
    <p:sldId id="267" r:id="rId29"/>
    <p:sldId id="268" r:id="rId30"/>
    <p:sldId id="261" r:id="rId31"/>
    <p:sldId id="283" r:id="rId32"/>
    <p:sldId id="289" r:id="rId33"/>
    <p:sldId id="285" r:id="rId34"/>
    <p:sldId id="286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2CB060-6279-4D64-A93B-9FADB55086E1}" type="datetimeFigureOut">
              <a:rPr lang="en-US" smtClean="0"/>
              <a:pPr/>
              <a:t>9/27/2018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9D298F-8B53-40FF-80FE-FA91A4EC3B7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Global/local variables, function declaration,</a:t>
            </a:r>
            <a:r>
              <a:rPr lang="en-US" baseline="0" dirty="0" smtClean="0"/>
              <a:t> definition, </a:t>
            </a:r>
            <a:r>
              <a:rPr lang="en-US" baseline="0" dirty="0" err="1" smtClean="0"/>
              <a:t>calll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D298F-8B53-40FF-80FE-FA91A4EC3B7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a </a:t>
            </a:r>
            <a:r>
              <a:rPr lang="en-US" dirty="0" err="1" smtClean="0"/>
              <a:t>constractor</a:t>
            </a:r>
            <a:r>
              <a:rPr lang="en-US" dirty="0" smtClean="0"/>
              <a:t> for the class in this program and a </a:t>
            </a:r>
            <a:r>
              <a:rPr lang="en-US" dirty="0" err="1" smtClean="0"/>
              <a:t>destractor</a:t>
            </a:r>
            <a:r>
              <a:rPr lang="en-US" baseline="0" dirty="0" smtClean="0"/>
              <a:t> (10)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D298F-8B53-40FF-80FE-FA91A4EC3B74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C311C-BFA5-4493-834E-E38DBB4FA41D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F66AC-D778-4577-946C-48E7990EE8EA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INTRODUCTION TO OOP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>
                <a:solidFill>
                  <a:schemeClr val="tx1"/>
                </a:solidFill>
              </a:rPr>
              <a:t>The programming methodology to organize complex program into simple programs by using concepts such as </a:t>
            </a:r>
            <a:r>
              <a:rPr lang="en-IN" u="sng" dirty="0" smtClean="0">
                <a:solidFill>
                  <a:schemeClr val="tx1"/>
                </a:solidFill>
              </a:rPr>
              <a:t>Abstraction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u="sng" dirty="0" smtClean="0">
                <a:solidFill>
                  <a:schemeClr val="tx1"/>
                </a:solidFill>
              </a:rPr>
              <a:t>Encapsulation</a:t>
            </a:r>
            <a:r>
              <a:rPr lang="en-IN" dirty="0" smtClean="0">
                <a:solidFill>
                  <a:schemeClr val="tx1"/>
                </a:solidFill>
              </a:rPr>
              <a:t>, </a:t>
            </a:r>
            <a:r>
              <a:rPr lang="en-IN" u="sng" dirty="0" smtClean="0">
                <a:solidFill>
                  <a:schemeClr val="tx1"/>
                </a:solidFill>
              </a:rPr>
              <a:t>Polymorphism</a:t>
            </a:r>
            <a:r>
              <a:rPr lang="en-IN" dirty="0" smtClean="0">
                <a:solidFill>
                  <a:schemeClr val="tx1"/>
                </a:solidFill>
              </a:rPr>
              <a:t> and </a:t>
            </a:r>
            <a:r>
              <a:rPr lang="en-IN" u="sng" dirty="0" smtClean="0">
                <a:solidFill>
                  <a:schemeClr val="tx1"/>
                </a:solidFill>
              </a:rPr>
              <a:t>Inheritance</a:t>
            </a:r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-142900"/>
            <a:ext cx="8929718" cy="7171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/>
              <a:t>// classes example</a:t>
            </a:r>
          </a:p>
          <a:p>
            <a:r>
              <a:rPr lang="en-IN" sz="2000" dirty="0"/>
              <a:t>#include &lt;</a:t>
            </a:r>
            <a:r>
              <a:rPr lang="en-IN" sz="2000" dirty="0" err="1"/>
              <a:t>iostream</a:t>
            </a:r>
            <a:r>
              <a:rPr lang="en-IN" sz="2000" dirty="0"/>
              <a:t>&gt;</a:t>
            </a:r>
          </a:p>
          <a:p>
            <a:r>
              <a:rPr lang="en-IN" sz="2000" dirty="0"/>
              <a:t>using namespace std;</a:t>
            </a:r>
          </a:p>
          <a:p>
            <a:r>
              <a:rPr lang="en-IN" sz="2000" dirty="0"/>
              <a:t>class </a:t>
            </a:r>
            <a:r>
              <a:rPr lang="en-IN" sz="2000" dirty="0" err="1" smtClean="0"/>
              <a:t>CRectangle</a:t>
            </a:r>
            <a:endParaRPr lang="en-IN" sz="2000" dirty="0" smtClean="0"/>
          </a:p>
          <a:p>
            <a:r>
              <a:rPr lang="en-IN" sz="2000" dirty="0" smtClean="0"/>
              <a:t>  {</a:t>
            </a:r>
            <a:endParaRPr lang="en-IN" sz="2000" dirty="0"/>
          </a:p>
          <a:p>
            <a:r>
              <a:rPr lang="en-IN" sz="2000" dirty="0" smtClean="0"/>
              <a:t> 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x, y;</a:t>
            </a:r>
          </a:p>
          <a:p>
            <a:r>
              <a:rPr lang="en-IN" sz="2000" dirty="0" smtClean="0"/>
              <a:t>  public</a:t>
            </a:r>
            <a:r>
              <a:rPr lang="en-IN" sz="2000" dirty="0"/>
              <a:t>:</a:t>
            </a:r>
          </a:p>
          <a:p>
            <a:r>
              <a:rPr lang="en-IN" sz="2000" dirty="0" smtClean="0"/>
              <a:t>     void </a:t>
            </a:r>
            <a:r>
              <a:rPr lang="en-IN" sz="2000" dirty="0" err="1"/>
              <a:t>set_values</a:t>
            </a:r>
            <a:r>
              <a:rPr lang="en-IN" sz="2000" dirty="0"/>
              <a:t> (</a:t>
            </a:r>
            <a:r>
              <a:rPr lang="en-IN" sz="2000" dirty="0" err="1"/>
              <a:t>int,int</a:t>
            </a:r>
            <a:r>
              <a:rPr lang="en-IN" sz="2000" dirty="0" smtClean="0"/>
              <a:t>);	 //this member has only a prototype here</a:t>
            </a:r>
            <a:endParaRPr lang="en-IN" sz="2000" dirty="0"/>
          </a:p>
          <a:p>
            <a:r>
              <a:rPr lang="en-IN" sz="2000" dirty="0" smtClean="0"/>
              <a:t>     </a:t>
            </a:r>
            <a:r>
              <a:rPr lang="en-IN" sz="2000" dirty="0" err="1" smtClean="0"/>
              <a:t>int</a:t>
            </a:r>
            <a:r>
              <a:rPr lang="en-IN" sz="2000" dirty="0" smtClean="0"/>
              <a:t> </a:t>
            </a:r>
            <a:r>
              <a:rPr lang="en-IN" sz="2000" dirty="0"/>
              <a:t>area () </a:t>
            </a:r>
            <a:r>
              <a:rPr lang="en-IN" sz="2000" dirty="0" smtClean="0"/>
              <a:t>{</a:t>
            </a:r>
          </a:p>
          <a:p>
            <a:r>
              <a:rPr lang="en-IN" sz="2000" dirty="0"/>
              <a:t>	 </a:t>
            </a:r>
            <a:r>
              <a:rPr lang="en-IN" sz="2000" dirty="0" smtClean="0"/>
              <a:t>        return </a:t>
            </a:r>
            <a:r>
              <a:rPr lang="en-IN" sz="2000" dirty="0"/>
              <a:t>(x*y</a:t>
            </a:r>
            <a:r>
              <a:rPr lang="en-IN" sz="2000" dirty="0" smtClean="0"/>
              <a:t>);		//member function has been defined directly</a:t>
            </a:r>
          </a:p>
          <a:p>
            <a:r>
              <a:rPr lang="en-IN" sz="2000" dirty="0"/>
              <a:t>	 </a:t>
            </a:r>
            <a:r>
              <a:rPr lang="en-IN" sz="2000" dirty="0" smtClean="0"/>
              <a:t>       }</a:t>
            </a:r>
            <a:endParaRPr lang="en-IN" sz="2000" dirty="0"/>
          </a:p>
          <a:p>
            <a:r>
              <a:rPr lang="en-IN" sz="2000" dirty="0" smtClean="0"/>
              <a:t>  };</a:t>
            </a:r>
            <a:endParaRPr lang="en-IN" sz="2000" dirty="0"/>
          </a:p>
          <a:p>
            <a:r>
              <a:rPr lang="en-IN" sz="2000" dirty="0"/>
              <a:t>void </a:t>
            </a:r>
            <a:r>
              <a:rPr lang="en-IN" sz="2000" dirty="0" err="1"/>
              <a:t>CRectangle</a:t>
            </a:r>
            <a:r>
              <a:rPr lang="en-IN" sz="2000" dirty="0"/>
              <a:t>::</a:t>
            </a:r>
            <a:r>
              <a:rPr lang="en-IN" sz="2000" dirty="0" err="1"/>
              <a:t>set_values</a:t>
            </a:r>
            <a:r>
              <a:rPr lang="en-IN" sz="2000" dirty="0"/>
              <a:t> (</a:t>
            </a:r>
            <a:r>
              <a:rPr lang="en-IN" sz="2000" dirty="0" err="1"/>
              <a:t>int</a:t>
            </a:r>
            <a:r>
              <a:rPr lang="en-IN" sz="2000" dirty="0"/>
              <a:t> a, </a:t>
            </a:r>
            <a:r>
              <a:rPr lang="en-IN" sz="2000" dirty="0" err="1"/>
              <a:t>int</a:t>
            </a:r>
            <a:r>
              <a:rPr lang="en-IN" sz="2000" dirty="0"/>
              <a:t> b</a:t>
            </a:r>
            <a:r>
              <a:rPr lang="en-IN" sz="2000" dirty="0" smtClean="0"/>
              <a:t>)</a:t>
            </a:r>
          </a:p>
          <a:p>
            <a:r>
              <a:rPr lang="en-IN" sz="2000" dirty="0" smtClean="0"/>
              <a:t>   {</a:t>
            </a:r>
            <a:endParaRPr lang="en-IN" sz="2000" dirty="0"/>
          </a:p>
          <a:p>
            <a:r>
              <a:rPr lang="en-IN" sz="2000" dirty="0" smtClean="0"/>
              <a:t>      x </a:t>
            </a:r>
            <a:r>
              <a:rPr lang="en-IN" sz="2000" dirty="0"/>
              <a:t>= a;</a:t>
            </a:r>
          </a:p>
          <a:p>
            <a:r>
              <a:rPr lang="en-IN" sz="2000" dirty="0" smtClean="0"/>
              <a:t>      y </a:t>
            </a:r>
            <a:r>
              <a:rPr lang="en-IN" sz="2000" dirty="0"/>
              <a:t>= b;</a:t>
            </a:r>
          </a:p>
          <a:p>
            <a:r>
              <a:rPr lang="en-IN" sz="2000" dirty="0" smtClean="0"/>
              <a:t>  }</a:t>
            </a:r>
            <a:endParaRPr lang="en-IN" sz="2000" dirty="0"/>
          </a:p>
          <a:p>
            <a:r>
              <a:rPr lang="en-IN" sz="2000" dirty="0" err="1"/>
              <a:t>int</a:t>
            </a:r>
            <a:r>
              <a:rPr lang="en-IN" sz="2000" dirty="0"/>
              <a:t> main </a:t>
            </a:r>
            <a:r>
              <a:rPr lang="en-IN" sz="2000" dirty="0" smtClean="0"/>
              <a:t>()</a:t>
            </a:r>
          </a:p>
          <a:p>
            <a:r>
              <a:rPr lang="en-IN" sz="2000" dirty="0" smtClean="0"/>
              <a:t> </a:t>
            </a:r>
            <a:r>
              <a:rPr lang="en-IN" sz="2000" dirty="0"/>
              <a:t>{</a:t>
            </a:r>
          </a:p>
          <a:p>
            <a:r>
              <a:rPr lang="en-IN" sz="2000" dirty="0" smtClean="0"/>
              <a:t>   </a:t>
            </a:r>
            <a:r>
              <a:rPr lang="en-IN" sz="2000" dirty="0" err="1" smtClean="0"/>
              <a:t>CRectangle</a:t>
            </a:r>
            <a:r>
              <a:rPr lang="en-IN" sz="2000" dirty="0" smtClean="0"/>
              <a:t> </a:t>
            </a:r>
            <a:r>
              <a:rPr lang="en-IN" sz="2000" dirty="0" err="1"/>
              <a:t>rect</a:t>
            </a:r>
            <a:r>
              <a:rPr lang="en-IN" sz="2000" dirty="0" smtClean="0"/>
              <a:t>;	//declaring object of a class</a:t>
            </a:r>
            <a:endParaRPr lang="en-IN" sz="2000" dirty="0"/>
          </a:p>
          <a:p>
            <a:r>
              <a:rPr lang="en-IN" sz="2000" dirty="0" smtClean="0"/>
              <a:t>   </a:t>
            </a:r>
            <a:r>
              <a:rPr lang="en-IN" sz="2000" dirty="0" err="1" smtClean="0"/>
              <a:t>rect.set_values</a:t>
            </a:r>
            <a:r>
              <a:rPr lang="en-IN" sz="2000" dirty="0" smtClean="0"/>
              <a:t> </a:t>
            </a:r>
            <a:r>
              <a:rPr lang="en-IN" sz="2000" dirty="0"/>
              <a:t>(3,4</a:t>
            </a:r>
            <a:r>
              <a:rPr lang="en-IN" sz="2000" dirty="0" smtClean="0"/>
              <a:t>);		//accessing public member of a class</a:t>
            </a:r>
            <a:endParaRPr lang="en-IN" sz="2000" dirty="0"/>
          </a:p>
          <a:p>
            <a:r>
              <a:rPr lang="en-IN" sz="2000" dirty="0" smtClean="0"/>
              <a:t>   </a:t>
            </a:r>
            <a:r>
              <a:rPr lang="en-IN" sz="2000" dirty="0" err="1" smtClean="0"/>
              <a:t>cout</a:t>
            </a:r>
            <a:r>
              <a:rPr lang="en-IN" sz="2000" dirty="0" smtClean="0"/>
              <a:t> </a:t>
            </a:r>
            <a:r>
              <a:rPr lang="en-IN" sz="2000" dirty="0"/>
              <a:t>&lt;&lt; "area: " &lt;&lt; </a:t>
            </a:r>
            <a:r>
              <a:rPr lang="en-IN" sz="2000" dirty="0" err="1"/>
              <a:t>rect.area</a:t>
            </a:r>
            <a:r>
              <a:rPr lang="en-IN" sz="2000" dirty="0" smtClean="0"/>
              <a:t>();    //accessing public member of a class</a:t>
            </a:r>
            <a:endParaRPr lang="en-IN" sz="2000" dirty="0"/>
          </a:p>
          <a:p>
            <a:r>
              <a:rPr lang="en-IN" sz="2000" dirty="0" smtClean="0"/>
              <a:t>   return </a:t>
            </a:r>
            <a:r>
              <a:rPr lang="en-IN" sz="2000" dirty="0"/>
              <a:t>0</a:t>
            </a:r>
            <a:r>
              <a:rPr lang="en-IN" sz="2000" dirty="0" smtClean="0"/>
              <a:t>; }</a:t>
            </a:r>
            <a:endParaRPr lang="en-IN" sz="20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declare objects of a class with exactly the same sort of declaration that we declare variables of basic </a:t>
            </a:r>
            <a:r>
              <a:rPr lang="en-US" dirty="0" smtClean="0"/>
              <a:t>type.</a:t>
            </a:r>
          </a:p>
          <a:p>
            <a:pPr>
              <a:buNone/>
            </a:pPr>
            <a:r>
              <a:rPr lang="en-US" dirty="0" smtClean="0"/>
              <a:t>Syntax: </a:t>
            </a:r>
          </a:p>
          <a:p>
            <a:pPr lvl="1">
              <a:buNone/>
            </a:pPr>
            <a:r>
              <a:rPr lang="en-US" dirty="0" smtClean="0"/>
              <a:t>Class-name object-name</a:t>
            </a:r>
          </a:p>
          <a:p>
            <a:pPr>
              <a:buNone/>
            </a:pPr>
            <a:r>
              <a:rPr lang="en-US" dirty="0" smtClean="0"/>
              <a:t>Example:</a:t>
            </a:r>
          </a:p>
          <a:p>
            <a:pPr lvl="1">
              <a:buNone/>
            </a:pPr>
            <a:r>
              <a:rPr lang="en-IN" dirty="0" err="1"/>
              <a:t>CRectangle</a:t>
            </a:r>
            <a:r>
              <a:rPr lang="en-IN" dirty="0"/>
              <a:t> </a:t>
            </a:r>
            <a:r>
              <a:rPr lang="en-IN" dirty="0" err="1"/>
              <a:t>rect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US" dirty="0" smtClean="0"/>
              <a:t>Accessing class members using an object: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en-IN" dirty="0"/>
              <a:t> </a:t>
            </a:r>
            <a:r>
              <a:rPr lang="en-IN" dirty="0" err="1"/>
              <a:t>rect.set_values</a:t>
            </a:r>
            <a:r>
              <a:rPr lang="en-IN" dirty="0"/>
              <a:t> (3,4</a:t>
            </a:r>
            <a:r>
              <a:rPr lang="en-IN" dirty="0" smtClean="0"/>
              <a:t>);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dirty="0" err="1" smtClean="0"/>
              <a:t>rect.area</a:t>
            </a:r>
            <a:r>
              <a:rPr lang="en-US" dirty="0" smtClean="0"/>
              <a:t>();</a:t>
            </a:r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member function area() has been included directly within the definition </a:t>
            </a:r>
            <a:r>
              <a:rPr lang="en-IN" dirty="0" smtClean="0"/>
              <a:t>of the </a:t>
            </a:r>
            <a:r>
              <a:rPr lang="en-IN" dirty="0" err="1"/>
              <a:t>CRectangle</a:t>
            </a:r>
            <a:r>
              <a:rPr lang="en-IN" dirty="0"/>
              <a:t> </a:t>
            </a:r>
            <a:r>
              <a:rPr lang="en-IN" dirty="0" smtClean="0"/>
              <a:t>class, </a:t>
            </a:r>
            <a:r>
              <a:rPr lang="en-IN" dirty="0"/>
              <a:t>whereas </a:t>
            </a:r>
            <a:r>
              <a:rPr lang="en-IN" dirty="0" err="1"/>
              <a:t>set_values</a:t>
            </a:r>
            <a:r>
              <a:rPr lang="en-IN" dirty="0"/>
              <a:t>() has only its prototype declared </a:t>
            </a:r>
            <a:r>
              <a:rPr lang="en-IN" dirty="0" smtClean="0"/>
              <a:t>within the </a:t>
            </a:r>
            <a:r>
              <a:rPr lang="en-IN" dirty="0"/>
              <a:t>class, but its definition is outside it</a:t>
            </a:r>
            <a:r>
              <a:rPr lang="en-IN" dirty="0" smtClean="0"/>
              <a:t>.</a:t>
            </a:r>
          </a:p>
          <a:p>
            <a:r>
              <a:rPr lang="en-IN" dirty="0" smtClean="0"/>
              <a:t>Outside definition, </a:t>
            </a:r>
            <a:r>
              <a:rPr lang="en-IN" dirty="0"/>
              <a:t>we must use the operator of scope (::) </a:t>
            </a:r>
            <a:r>
              <a:rPr lang="en-IN" dirty="0" smtClean="0"/>
              <a:t>to specify </a:t>
            </a:r>
            <a:r>
              <a:rPr lang="en-IN" dirty="0"/>
              <a:t>that we are defining a function that is a member of the class </a:t>
            </a:r>
            <a:r>
              <a:rPr lang="en-IN" dirty="0" err="1"/>
              <a:t>CRectangle</a:t>
            </a:r>
            <a:r>
              <a:rPr lang="en-IN" dirty="0"/>
              <a:t> and not a regular global function.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 smtClean="0"/>
              <a:t>The </a:t>
            </a:r>
            <a:r>
              <a:rPr lang="en-IN" sz="3600" b="1" dirty="0"/>
              <a:t>operator of scope (::, two colons)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The </a:t>
            </a:r>
            <a:r>
              <a:rPr lang="en-IN" dirty="0"/>
              <a:t>operator of scope (::, two colons</a:t>
            </a:r>
            <a:r>
              <a:rPr lang="en-IN" dirty="0" smtClean="0"/>
              <a:t>) is </a:t>
            </a:r>
            <a:r>
              <a:rPr lang="en-IN" dirty="0"/>
              <a:t>included in the definition </a:t>
            </a:r>
            <a:r>
              <a:rPr lang="en-IN" dirty="0" smtClean="0"/>
              <a:t>of </a:t>
            </a:r>
            <a:r>
              <a:rPr lang="en-IN" dirty="0" err="1" smtClean="0"/>
              <a:t>set_values</a:t>
            </a:r>
            <a:r>
              <a:rPr lang="en-IN" dirty="0" smtClean="0"/>
              <a:t>().</a:t>
            </a:r>
          </a:p>
          <a:p>
            <a:r>
              <a:rPr lang="en-IN" i="1" dirty="0" smtClean="0"/>
              <a:t>It </a:t>
            </a:r>
            <a:r>
              <a:rPr lang="en-IN" i="1" dirty="0"/>
              <a:t>is used to define a member of a class from outside the class definition itself</a:t>
            </a:r>
            <a:r>
              <a:rPr lang="en-IN" i="1" dirty="0" smtClean="0"/>
              <a:t>.</a:t>
            </a:r>
          </a:p>
          <a:p>
            <a:r>
              <a:rPr lang="en-IN" i="1" dirty="0"/>
              <a:t>The scope operator (::) specifies the class to which the member being declared </a:t>
            </a:r>
            <a:r>
              <a:rPr lang="en-IN" i="1" dirty="0" smtClean="0"/>
              <a:t>belongs.</a:t>
            </a:r>
          </a:p>
          <a:p>
            <a:r>
              <a:rPr lang="en-IN" dirty="0"/>
              <a:t>Members x and y have </a:t>
            </a:r>
            <a:r>
              <a:rPr lang="en-IN" dirty="0" smtClean="0"/>
              <a:t>private. By </a:t>
            </a:r>
            <a:r>
              <a:rPr lang="en-IN" dirty="0"/>
              <a:t>declaring them private we deny access to them from anywhere outside </a:t>
            </a:r>
            <a:r>
              <a:rPr lang="en-IN" dirty="0" smtClean="0"/>
              <a:t>the </a:t>
            </a:r>
            <a:r>
              <a:rPr lang="en-IN" dirty="0"/>
              <a:t>class.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One of the greater advantages of a class is that, as any other type, we can declare several objects of it. </a:t>
            </a:r>
            <a:r>
              <a:rPr lang="en-IN" dirty="0" smtClean="0"/>
              <a:t>For example</a:t>
            </a:r>
            <a:r>
              <a:rPr lang="en-IN" dirty="0"/>
              <a:t>, following with the previous example of class </a:t>
            </a:r>
            <a:r>
              <a:rPr lang="en-IN" dirty="0" err="1"/>
              <a:t>CRectangle</a:t>
            </a:r>
            <a:r>
              <a:rPr lang="en-IN" dirty="0"/>
              <a:t>, we could have declared the object </a:t>
            </a:r>
            <a:r>
              <a:rPr lang="en-IN" dirty="0" err="1"/>
              <a:t>rectb</a:t>
            </a:r>
            <a:r>
              <a:rPr lang="en-IN" dirty="0"/>
              <a:t> </a:t>
            </a:r>
            <a:r>
              <a:rPr lang="en-IN" dirty="0" smtClean="0"/>
              <a:t>in addition </a:t>
            </a:r>
            <a:r>
              <a:rPr lang="en-IN" dirty="0"/>
              <a:t>to the object </a:t>
            </a:r>
            <a:r>
              <a:rPr lang="en-IN" dirty="0" err="1"/>
              <a:t>rect</a:t>
            </a:r>
            <a:r>
              <a:rPr lang="en-IN" dirty="0"/>
              <a:t>: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1472" y="-142900"/>
            <a:ext cx="5786478" cy="72019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b="1" dirty="0"/>
              <a:t>// example: one class, two objects</a:t>
            </a:r>
          </a:p>
          <a:p>
            <a:r>
              <a:rPr lang="en-IN" sz="2200" dirty="0"/>
              <a:t>#include &lt;</a:t>
            </a:r>
            <a:r>
              <a:rPr lang="en-IN" sz="2200" dirty="0" err="1"/>
              <a:t>iostream</a:t>
            </a:r>
            <a:r>
              <a:rPr lang="en-IN" sz="2200" dirty="0"/>
              <a:t>&gt;</a:t>
            </a:r>
          </a:p>
          <a:p>
            <a:r>
              <a:rPr lang="en-IN" sz="2200" dirty="0"/>
              <a:t>using namespace std;</a:t>
            </a:r>
          </a:p>
          <a:p>
            <a:r>
              <a:rPr lang="en-IN" sz="2200" dirty="0"/>
              <a:t>class </a:t>
            </a:r>
            <a:r>
              <a:rPr lang="en-IN" sz="2200" dirty="0" err="1" smtClean="0"/>
              <a:t>Crectangle</a:t>
            </a:r>
            <a:endParaRPr lang="en-IN" sz="2200" dirty="0" smtClean="0"/>
          </a:p>
          <a:p>
            <a:r>
              <a:rPr lang="en-IN" sz="2200" dirty="0" smtClean="0"/>
              <a:t> </a:t>
            </a:r>
            <a:r>
              <a:rPr lang="en-IN" sz="2200" dirty="0"/>
              <a:t>{</a:t>
            </a:r>
          </a:p>
          <a:p>
            <a:r>
              <a:rPr lang="en-IN" sz="2200" dirty="0" err="1"/>
              <a:t>int</a:t>
            </a:r>
            <a:r>
              <a:rPr lang="en-IN" sz="2200" dirty="0"/>
              <a:t> x, y;</a:t>
            </a:r>
          </a:p>
          <a:p>
            <a:r>
              <a:rPr lang="en-IN" sz="2200" dirty="0"/>
              <a:t>public:</a:t>
            </a:r>
          </a:p>
          <a:p>
            <a:r>
              <a:rPr lang="en-IN" sz="2200" dirty="0"/>
              <a:t>void </a:t>
            </a:r>
            <a:r>
              <a:rPr lang="en-IN" sz="2200" dirty="0" err="1"/>
              <a:t>set_values</a:t>
            </a:r>
            <a:r>
              <a:rPr lang="en-IN" sz="2200" dirty="0"/>
              <a:t> (</a:t>
            </a:r>
            <a:r>
              <a:rPr lang="en-IN" sz="2200" dirty="0" err="1"/>
              <a:t>int,int</a:t>
            </a:r>
            <a:r>
              <a:rPr lang="en-IN" sz="2200" dirty="0"/>
              <a:t>);</a:t>
            </a:r>
          </a:p>
          <a:p>
            <a:r>
              <a:rPr lang="en-IN" sz="2200" dirty="0" err="1"/>
              <a:t>int</a:t>
            </a:r>
            <a:r>
              <a:rPr lang="en-IN" sz="2200" dirty="0"/>
              <a:t> area () {return (x*y);}</a:t>
            </a:r>
          </a:p>
          <a:p>
            <a:r>
              <a:rPr lang="en-IN" sz="2200" dirty="0"/>
              <a:t>};</a:t>
            </a:r>
          </a:p>
          <a:p>
            <a:r>
              <a:rPr lang="en-IN" sz="2200" dirty="0"/>
              <a:t>void </a:t>
            </a:r>
            <a:r>
              <a:rPr lang="en-IN" sz="2200" dirty="0" err="1"/>
              <a:t>CRectangle</a:t>
            </a:r>
            <a:r>
              <a:rPr lang="en-IN" sz="2200" dirty="0"/>
              <a:t>::</a:t>
            </a:r>
            <a:r>
              <a:rPr lang="en-IN" sz="2200" dirty="0" err="1"/>
              <a:t>set_values</a:t>
            </a:r>
            <a:r>
              <a:rPr lang="en-IN" sz="2200" dirty="0"/>
              <a:t> (</a:t>
            </a:r>
            <a:r>
              <a:rPr lang="en-IN" sz="2200" dirty="0" err="1"/>
              <a:t>int</a:t>
            </a:r>
            <a:r>
              <a:rPr lang="en-IN" sz="2200" dirty="0"/>
              <a:t> a, </a:t>
            </a:r>
            <a:r>
              <a:rPr lang="en-IN" sz="2200" dirty="0" err="1"/>
              <a:t>int</a:t>
            </a:r>
            <a:r>
              <a:rPr lang="en-IN" sz="2200" dirty="0"/>
              <a:t> b) {</a:t>
            </a:r>
          </a:p>
          <a:p>
            <a:r>
              <a:rPr lang="en-IN" sz="2200" dirty="0"/>
              <a:t>x = a;</a:t>
            </a:r>
          </a:p>
          <a:p>
            <a:r>
              <a:rPr lang="en-IN" sz="2200" dirty="0"/>
              <a:t>y = b;</a:t>
            </a:r>
          </a:p>
          <a:p>
            <a:r>
              <a:rPr lang="en-IN" sz="2200" dirty="0"/>
              <a:t>}</a:t>
            </a:r>
          </a:p>
          <a:p>
            <a:r>
              <a:rPr lang="en-IN" sz="2200" dirty="0" err="1"/>
              <a:t>int</a:t>
            </a:r>
            <a:r>
              <a:rPr lang="en-IN" sz="2200" dirty="0"/>
              <a:t> main () {</a:t>
            </a:r>
          </a:p>
          <a:p>
            <a:r>
              <a:rPr lang="en-IN" sz="2200" dirty="0" err="1"/>
              <a:t>CRectangle</a:t>
            </a:r>
            <a:r>
              <a:rPr lang="en-IN" sz="2200" dirty="0"/>
              <a:t> </a:t>
            </a:r>
            <a:r>
              <a:rPr lang="en-IN" sz="2200" dirty="0" err="1"/>
              <a:t>rect</a:t>
            </a:r>
            <a:r>
              <a:rPr lang="en-IN" sz="2200" dirty="0"/>
              <a:t>, </a:t>
            </a:r>
            <a:r>
              <a:rPr lang="en-IN" sz="2200" dirty="0" err="1"/>
              <a:t>rectb</a:t>
            </a:r>
            <a:r>
              <a:rPr lang="en-IN" sz="2200" dirty="0"/>
              <a:t>;</a:t>
            </a:r>
          </a:p>
          <a:p>
            <a:r>
              <a:rPr lang="en-IN" sz="2200" dirty="0" err="1"/>
              <a:t>rect.set_values</a:t>
            </a:r>
            <a:r>
              <a:rPr lang="en-IN" sz="2200" dirty="0"/>
              <a:t> (3,4);</a:t>
            </a:r>
          </a:p>
          <a:p>
            <a:r>
              <a:rPr lang="en-IN" sz="2200" dirty="0" err="1"/>
              <a:t>rectb.set_values</a:t>
            </a:r>
            <a:r>
              <a:rPr lang="en-IN" sz="2200" dirty="0"/>
              <a:t> (5,6);</a:t>
            </a:r>
          </a:p>
          <a:p>
            <a:r>
              <a:rPr lang="en-IN" sz="2200" dirty="0" err="1"/>
              <a:t>cout</a:t>
            </a:r>
            <a:r>
              <a:rPr lang="en-IN" sz="2200" dirty="0"/>
              <a:t> &lt;&lt; "</a:t>
            </a:r>
            <a:r>
              <a:rPr lang="en-IN" sz="2200" dirty="0" err="1"/>
              <a:t>rect</a:t>
            </a:r>
            <a:r>
              <a:rPr lang="en-IN" sz="2200" dirty="0"/>
              <a:t> area: " &lt;&lt; </a:t>
            </a:r>
            <a:r>
              <a:rPr lang="en-IN" sz="2200" dirty="0" err="1"/>
              <a:t>rect.area</a:t>
            </a:r>
            <a:r>
              <a:rPr lang="en-IN" sz="2200" dirty="0"/>
              <a:t>() &lt;&lt; </a:t>
            </a:r>
            <a:r>
              <a:rPr lang="en-IN" sz="2200" dirty="0" err="1"/>
              <a:t>endl</a:t>
            </a:r>
            <a:r>
              <a:rPr lang="en-IN" sz="2200" dirty="0"/>
              <a:t>;</a:t>
            </a:r>
          </a:p>
          <a:p>
            <a:r>
              <a:rPr lang="en-IN" sz="2200" dirty="0" err="1"/>
              <a:t>cout</a:t>
            </a:r>
            <a:r>
              <a:rPr lang="en-IN" sz="2200" dirty="0"/>
              <a:t> &lt;&lt; "</a:t>
            </a:r>
            <a:r>
              <a:rPr lang="en-IN" sz="2200" dirty="0" err="1"/>
              <a:t>rectb</a:t>
            </a:r>
            <a:r>
              <a:rPr lang="en-IN" sz="2200" dirty="0"/>
              <a:t> area: " &lt;&lt; </a:t>
            </a:r>
            <a:r>
              <a:rPr lang="en-IN" sz="2200" dirty="0" err="1"/>
              <a:t>rectb.area</a:t>
            </a:r>
            <a:r>
              <a:rPr lang="en-IN" sz="2200" dirty="0"/>
              <a:t>() &lt;&lt; </a:t>
            </a:r>
            <a:r>
              <a:rPr lang="en-IN" sz="2200" dirty="0" err="1"/>
              <a:t>endl</a:t>
            </a:r>
            <a:r>
              <a:rPr lang="en-IN" sz="2200" dirty="0"/>
              <a:t>;</a:t>
            </a:r>
          </a:p>
          <a:p>
            <a:r>
              <a:rPr lang="en-IN" sz="2200" dirty="0"/>
              <a:t>return 0</a:t>
            </a:r>
            <a:r>
              <a:rPr lang="en-IN" sz="2200" dirty="0" smtClean="0"/>
              <a:t>; }</a:t>
            </a:r>
            <a:endParaRPr lang="en-IN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/>
              <a:t>In </a:t>
            </a:r>
            <a:r>
              <a:rPr lang="en-IN" dirty="0" smtClean="0"/>
              <a:t>this case</a:t>
            </a:r>
            <a:r>
              <a:rPr lang="en-IN" dirty="0"/>
              <a:t>, the </a:t>
            </a:r>
            <a:r>
              <a:rPr lang="en-IN" dirty="0" smtClean="0"/>
              <a:t>is </a:t>
            </a:r>
            <a:r>
              <a:rPr lang="en-IN" dirty="0" err="1" smtClean="0"/>
              <a:t>CRectangle</a:t>
            </a:r>
            <a:r>
              <a:rPr lang="en-IN" dirty="0"/>
              <a:t>, of which </a:t>
            </a:r>
            <a:r>
              <a:rPr lang="en-IN" dirty="0" smtClean="0"/>
              <a:t>there are </a:t>
            </a:r>
            <a:r>
              <a:rPr lang="en-IN" dirty="0"/>
              <a:t>two instances or objects: </a:t>
            </a:r>
            <a:r>
              <a:rPr lang="en-IN" dirty="0" err="1"/>
              <a:t>rect</a:t>
            </a:r>
            <a:r>
              <a:rPr lang="en-IN" dirty="0"/>
              <a:t> and </a:t>
            </a:r>
            <a:r>
              <a:rPr lang="en-IN" dirty="0" err="1"/>
              <a:t>rectb</a:t>
            </a:r>
            <a:r>
              <a:rPr lang="en-IN" dirty="0"/>
              <a:t>. Each one of them has its own member variables and </a:t>
            </a:r>
            <a:r>
              <a:rPr lang="en-IN" dirty="0" smtClean="0"/>
              <a:t>member functions.</a:t>
            </a:r>
          </a:p>
          <a:p>
            <a:r>
              <a:rPr lang="en-IN" dirty="0" smtClean="0"/>
              <a:t>The </a:t>
            </a:r>
            <a:r>
              <a:rPr lang="en-IN" dirty="0"/>
              <a:t>call to </a:t>
            </a:r>
            <a:r>
              <a:rPr lang="en-IN" dirty="0" err="1"/>
              <a:t>rect.area</a:t>
            </a:r>
            <a:r>
              <a:rPr lang="en-IN" dirty="0"/>
              <a:t>() does not give the same result as the call to </a:t>
            </a:r>
            <a:r>
              <a:rPr lang="en-IN" dirty="0" err="1"/>
              <a:t>rectb.area</a:t>
            </a:r>
            <a:r>
              <a:rPr lang="en-IN" dirty="0" smtClean="0"/>
              <a:t>(). </a:t>
            </a:r>
            <a:r>
              <a:rPr lang="en-IN" dirty="0"/>
              <a:t>This is </a:t>
            </a:r>
            <a:r>
              <a:rPr lang="en-IN" dirty="0" smtClean="0"/>
              <a:t>because each </a:t>
            </a:r>
            <a:r>
              <a:rPr lang="en-IN" dirty="0"/>
              <a:t>object of class </a:t>
            </a:r>
            <a:r>
              <a:rPr lang="en-IN" dirty="0" err="1"/>
              <a:t>CRectangle</a:t>
            </a:r>
            <a:r>
              <a:rPr lang="en-IN" dirty="0"/>
              <a:t> has its own variables x and y,</a:t>
            </a:r>
            <a:endParaRPr lang="en-IN" dirty="0" smtClean="0"/>
          </a:p>
          <a:p>
            <a:r>
              <a:rPr lang="en-IN" dirty="0"/>
              <a:t>Notice that we have not had to </a:t>
            </a:r>
            <a:r>
              <a:rPr lang="en-IN" dirty="0" smtClean="0"/>
              <a:t>give any </a:t>
            </a:r>
            <a:r>
              <a:rPr lang="en-IN" dirty="0"/>
              <a:t>parameters in any of the calls to </a:t>
            </a:r>
            <a:r>
              <a:rPr lang="en-IN" dirty="0" err="1"/>
              <a:t>rect.area</a:t>
            </a:r>
            <a:r>
              <a:rPr lang="en-IN" dirty="0"/>
              <a:t> or </a:t>
            </a:r>
            <a:r>
              <a:rPr lang="en-IN" dirty="0" err="1"/>
              <a:t>rectb.area</a:t>
            </a:r>
            <a:r>
              <a:rPr lang="en-IN" dirty="0"/>
              <a:t>. Those member functions directly used the </a:t>
            </a:r>
            <a:r>
              <a:rPr lang="en-IN" dirty="0" smtClean="0"/>
              <a:t>data members </a:t>
            </a:r>
            <a:r>
              <a:rPr lang="en-IN" dirty="0"/>
              <a:t>of their respective objects </a:t>
            </a:r>
            <a:r>
              <a:rPr lang="en-IN" dirty="0" err="1"/>
              <a:t>rect</a:t>
            </a:r>
            <a:r>
              <a:rPr lang="en-IN" dirty="0"/>
              <a:t> and </a:t>
            </a:r>
            <a:r>
              <a:rPr lang="en-IN" dirty="0" err="1"/>
              <a:t>rectb</a:t>
            </a:r>
            <a:r>
              <a:rPr lang="en-IN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Characteristics of an object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b="1" dirty="0"/>
              <a:t>1. State:</a:t>
            </a:r>
          </a:p>
          <a:p>
            <a:pPr lvl="0">
              <a:buNone/>
            </a:pPr>
            <a:r>
              <a:rPr lang="en-IN" dirty="0"/>
              <a:t>State of an object is determined by the values of data members of that object.</a:t>
            </a:r>
          </a:p>
          <a:p>
            <a:pPr lvl="0">
              <a:buNone/>
            </a:pPr>
            <a:r>
              <a:rPr lang="en-IN" dirty="0"/>
              <a:t>If two objects have same value of data members, then the two objects are having same state.</a:t>
            </a:r>
          </a:p>
          <a:p>
            <a:pPr>
              <a:buNone/>
            </a:pPr>
            <a:r>
              <a:rPr lang="en-IN" b="1" dirty="0"/>
              <a:t>2. </a:t>
            </a:r>
            <a:r>
              <a:rPr lang="en-IN" b="1" dirty="0" err="1"/>
              <a:t>Behavior</a:t>
            </a:r>
            <a:r>
              <a:rPr lang="en-IN" b="1" dirty="0"/>
              <a:t>:</a:t>
            </a:r>
          </a:p>
          <a:p>
            <a:pPr lvl="0">
              <a:buNone/>
            </a:pPr>
            <a:r>
              <a:rPr lang="en-IN" dirty="0"/>
              <a:t>A member function in the class decides </a:t>
            </a:r>
            <a:r>
              <a:rPr lang="en-IN" dirty="0" err="1"/>
              <a:t>behavior</a:t>
            </a:r>
            <a:r>
              <a:rPr lang="en-IN" dirty="0"/>
              <a:t> of the object.</a:t>
            </a:r>
          </a:p>
          <a:p>
            <a:pPr lvl="0">
              <a:buNone/>
            </a:pPr>
            <a:r>
              <a:rPr lang="en-IN" dirty="0"/>
              <a:t>Two objects having different states will show different </a:t>
            </a:r>
            <a:r>
              <a:rPr lang="en-IN" dirty="0" err="1"/>
              <a:t>behavior</a:t>
            </a:r>
            <a:r>
              <a:rPr lang="en-IN" dirty="0"/>
              <a:t> by calling the same member function.</a:t>
            </a:r>
          </a:p>
          <a:p>
            <a:pPr>
              <a:buNone/>
            </a:pPr>
            <a:r>
              <a:rPr lang="en-IN" b="1" dirty="0"/>
              <a:t>3. Identity:</a:t>
            </a:r>
          </a:p>
          <a:p>
            <a:pPr lvl="0">
              <a:buNone/>
            </a:pPr>
            <a:r>
              <a:rPr lang="en-IN" dirty="0"/>
              <a:t>Every object has unique address.</a:t>
            </a:r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Constructor: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5572140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IN" dirty="0"/>
              <a:t>C++ constructors are the special member function of the class which are used to initialize the objects of that class</a:t>
            </a:r>
          </a:p>
          <a:p>
            <a:pPr lvl="0"/>
            <a:r>
              <a:rPr lang="en-IN" dirty="0"/>
              <a:t>The constructor of class is automatically called immediately after the creation of the object.</a:t>
            </a:r>
          </a:p>
          <a:p>
            <a:pPr lvl="0"/>
            <a:r>
              <a:rPr lang="en-IN" dirty="0"/>
              <a:t>Name of the constructor should be exactly same as that of name of the class.</a:t>
            </a:r>
          </a:p>
          <a:p>
            <a:pPr lvl="0"/>
            <a:r>
              <a:rPr lang="en-IN" dirty="0"/>
              <a:t>C++ constructor is called only once in a lifetime of object when object is created.</a:t>
            </a:r>
          </a:p>
          <a:p>
            <a:pPr lvl="0"/>
            <a:r>
              <a:rPr lang="en-IN" dirty="0"/>
              <a:t>C++ constructors can be overloaded</a:t>
            </a:r>
          </a:p>
          <a:p>
            <a:pPr lvl="0"/>
            <a:r>
              <a:rPr lang="en-IN" dirty="0"/>
              <a:t>C++ constructors does not return any value so constructor have no return type.</a:t>
            </a:r>
          </a:p>
          <a:p>
            <a:pPr lvl="0"/>
            <a:r>
              <a:rPr lang="en-IN" dirty="0"/>
              <a:t>C++ constructor does not return even void as return type.</a:t>
            </a:r>
          </a:p>
          <a:p>
            <a:pPr lvl="0"/>
            <a:r>
              <a:rPr lang="en-IN" dirty="0" smtClean="0"/>
              <a:t>If </a:t>
            </a:r>
            <a:r>
              <a:rPr lang="en-IN" dirty="0"/>
              <a:t>we don’t write any constructor, compiler provides default constructor for the class</a:t>
            </a:r>
            <a:r>
              <a:rPr lang="en-IN" dirty="0" smtClean="0"/>
              <a:t>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format: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285860"/>
            <a:ext cx="8329642" cy="535785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IN" dirty="0"/>
              <a:t>class </a:t>
            </a:r>
            <a:r>
              <a:rPr lang="en-IN" dirty="0" smtClean="0"/>
              <a:t>Sample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private:</a:t>
            </a:r>
          </a:p>
          <a:p>
            <a:pPr>
              <a:buNone/>
            </a:pPr>
            <a:r>
              <a:rPr lang="en-IN" dirty="0" smtClean="0"/>
              <a:t>        </a:t>
            </a:r>
            <a:r>
              <a:rPr lang="en-IN" b="1" dirty="0" err="1"/>
              <a:t>int</a:t>
            </a:r>
            <a:r>
              <a:rPr lang="en-IN" dirty="0"/>
              <a:t> a</a:t>
            </a:r>
            <a:r>
              <a:rPr lang="en-IN" dirty="0" smtClean="0"/>
              <a:t>;</a:t>
            </a:r>
          </a:p>
          <a:p>
            <a:pPr>
              <a:buNone/>
            </a:pPr>
            <a:r>
              <a:rPr lang="en-IN" dirty="0" smtClean="0"/>
              <a:t>public:</a:t>
            </a:r>
          </a:p>
          <a:p>
            <a:pPr>
              <a:buNone/>
            </a:pPr>
            <a:r>
              <a:rPr lang="en-IN" dirty="0" smtClean="0"/>
              <a:t>            </a:t>
            </a:r>
            <a:r>
              <a:rPr lang="en-IN" dirty="0"/>
              <a:t>Sample();        //</a:t>
            </a:r>
            <a:r>
              <a:rPr lang="en-IN" dirty="0" smtClean="0"/>
              <a:t>constructor</a:t>
            </a:r>
          </a:p>
          <a:p>
            <a:pPr>
              <a:buNone/>
            </a:pPr>
            <a:r>
              <a:rPr lang="en-IN" dirty="0" smtClean="0"/>
              <a:t>          </a:t>
            </a:r>
            <a:r>
              <a:rPr lang="en-IN" dirty="0"/>
              <a:t>~Sample();       //</a:t>
            </a:r>
            <a:r>
              <a:rPr lang="en-IN" dirty="0" smtClean="0"/>
              <a:t>destructor</a:t>
            </a:r>
          </a:p>
          <a:p>
            <a:pPr>
              <a:buNone/>
            </a:pPr>
            <a:r>
              <a:rPr lang="en-IN" dirty="0" smtClean="0"/>
              <a:t>};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r>
              <a:rPr lang="en-IN" dirty="0"/>
              <a:t> </a:t>
            </a:r>
            <a:r>
              <a:rPr lang="en-IN" b="1" dirty="0" err="1"/>
              <a:t>int</a:t>
            </a:r>
            <a:r>
              <a:rPr lang="en-IN" dirty="0"/>
              <a:t> main</a:t>
            </a:r>
            <a:r>
              <a:rPr lang="en-IN" dirty="0" smtClean="0"/>
              <a:t>()</a:t>
            </a:r>
          </a:p>
          <a:p>
            <a:pPr>
              <a:buNone/>
            </a:pPr>
            <a:r>
              <a:rPr lang="en-IN" dirty="0" smtClean="0"/>
              <a:t>{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/>
              <a:t>Sample s1;   //constructor is </a:t>
            </a:r>
            <a:r>
              <a:rPr lang="en-IN" dirty="0" smtClean="0"/>
              <a:t>called here after creating object s1</a:t>
            </a:r>
          </a:p>
          <a:p>
            <a:pPr>
              <a:buNone/>
            </a:pPr>
            <a:r>
              <a:rPr lang="en-IN" dirty="0" smtClean="0"/>
              <a:t>    </a:t>
            </a:r>
            <a:r>
              <a:rPr lang="en-IN" dirty="0"/>
              <a:t>//----- code---- </a:t>
            </a:r>
            <a:endParaRPr lang="en-IN" dirty="0" smtClean="0"/>
          </a:p>
          <a:p>
            <a:pPr>
              <a:buNone/>
            </a:pPr>
            <a:r>
              <a:rPr lang="en-IN" dirty="0" smtClean="0"/>
              <a:t>   </a:t>
            </a:r>
            <a:r>
              <a:rPr lang="en-IN" b="1" dirty="0"/>
              <a:t>return</a:t>
            </a:r>
            <a:r>
              <a:rPr lang="en-IN" dirty="0"/>
              <a:t> 0</a:t>
            </a:r>
            <a:r>
              <a:rPr lang="en-IN" dirty="0" smtClean="0"/>
              <a:t>; </a:t>
            </a:r>
          </a:p>
          <a:p>
            <a:pPr>
              <a:buNone/>
            </a:pPr>
            <a:r>
              <a:rPr lang="en-IN" dirty="0" smtClean="0"/>
              <a:t>}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OOP concept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4525963"/>
          </a:xfrm>
        </p:spPr>
        <p:txBody>
          <a:bodyPr>
            <a:noAutofit/>
          </a:bodyPr>
          <a:lstStyle/>
          <a:p>
            <a:r>
              <a:rPr lang="en-IN" sz="1900" b="1" dirty="0" smtClean="0"/>
              <a:t>Data Encapsulation</a:t>
            </a:r>
            <a:r>
              <a:rPr lang="en-IN" sz="1900" dirty="0" smtClean="0"/>
              <a:t> is the wrapping up of data and functions into a single unit called </a:t>
            </a:r>
            <a:r>
              <a:rPr lang="en-IN" sz="1900" b="1" dirty="0" smtClean="0"/>
              <a:t>class</a:t>
            </a:r>
            <a:r>
              <a:rPr lang="en-IN" sz="1900" dirty="0" smtClean="0"/>
              <a:t>. Encapsulation binds the data to the functions which operate on them.</a:t>
            </a:r>
          </a:p>
          <a:p>
            <a:r>
              <a:rPr lang="en-IN" sz="1900" b="1" dirty="0" smtClean="0"/>
              <a:t>Data Abstraction</a:t>
            </a:r>
            <a:r>
              <a:rPr lang="en-IN" sz="1900" dirty="0" smtClean="0"/>
              <a:t> is an act of hiding all the internal details and representing only the essential features of a system. In a class, the data members and the some of the functions which manipulate the data are abstracted and only some functions are exposed to objects of other classes. Abstraction separates </a:t>
            </a:r>
            <a:r>
              <a:rPr lang="en-IN" sz="1900" b="1" dirty="0" smtClean="0"/>
              <a:t>implementation</a:t>
            </a:r>
            <a:r>
              <a:rPr lang="en-IN" sz="1900" dirty="0" smtClean="0"/>
              <a:t> and </a:t>
            </a:r>
            <a:r>
              <a:rPr lang="en-IN" sz="1900" b="1" dirty="0" smtClean="0"/>
              <a:t>interface</a:t>
            </a:r>
            <a:r>
              <a:rPr lang="en-IN" sz="1900" dirty="0" smtClean="0"/>
              <a:t>. Data members and functions which focus on implementation of some algorithms are </a:t>
            </a:r>
            <a:r>
              <a:rPr lang="en-IN" sz="1900" b="1" dirty="0" smtClean="0"/>
              <a:t>abstracted</a:t>
            </a:r>
            <a:r>
              <a:rPr lang="en-IN" sz="1900" dirty="0" smtClean="0"/>
              <a:t> and the functions which are exposed forms the </a:t>
            </a:r>
            <a:r>
              <a:rPr lang="en-IN" sz="1900" b="1" dirty="0" smtClean="0"/>
              <a:t>interface</a:t>
            </a:r>
            <a:r>
              <a:rPr lang="en-IN" sz="1900" dirty="0" smtClean="0"/>
              <a:t> through which objects of other classes communicate with the object of this class. </a:t>
            </a:r>
          </a:p>
          <a:p>
            <a:r>
              <a:rPr lang="en-IN" sz="1900" b="1" dirty="0" smtClean="0"/>
              <a:t>Inheritance</a:t>
            </a:r>
            <a:r>
              <a:rPr lang="en-IN" sz="1900" dirty="0" smtClean="0"/>
              <a:t> provides the concept of code reusability in OOP. While creating a new class, instead of defining completely new data members and functions, we can inherit those members (if they exist) from an existing class. The existing class is known as </a:t>
            </a:r>
            <a:r>
              <a:rPr lang="en-IN" sz="1900" b="1" dirty="0" smtClean="0"/>
              <a:t>base class</a:t>
            </a:r>
            <a:r>
              <a:rPr lang="en-IN" sz="1900" dirty="0" smtClean="0"/>
              <a:t> and the new class which inherits from base class is known as </a:t>
            </a:r>
            <a:r>
              <a:rPr lang="en-IN" sz="1900" b="1" dirty="0" smtClean="0"/>
              <a:t>derived class</a:t>
            </a:r>
            <a:r>
              <a:rPr lang="en-IN" sz="1900" dirty="0" smtClean="0"/>
              <a:t>. With this feature, we can add new functionalities to an existing class without modifying it.</a:t>
            </a:r>
          </a:p>
          <a:p>
            <a:r>
              <a:rPr lang="en-IN" sz="1900" b="1" dirty="0" smtClean="0"/>
              <a:t>Polymorphism</a:t>
            </a:r>
            <a:r>
              <a:rPr lang="en-IN" sz="1900" dirty="0" smtClean="0"/>
              <a:t> is the ability of a message to be processed in more than one way. An operation may exhibit different behaviours in different instances depending on the types of data. </a:t>
            </a:r>
            <a:endParaRPr lang="en-IN" sz="1900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28728" y="71414"/>
            <a:ext cx="6858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We are going to implement </a:t>
            </a:r>
            <a:r>
              <a:rPr lang="en-IN" b="1" dirty="0" err="1"/>
              <a:t>CRectangle</a:t>
            </a:r>
            <a:r>
              <a:rPr lang="en-IN" b="1" dirty="0"/>
              <a:t> including a constructor:</a:t>
            </a:r>
          </a:p>
        </p:txBody>
      </p:sp>
      <p:sp>
        <p:nvSpPr>
          <p:cNvPr id="3" name="Rectangle 2"/>
          <p:cNvSpPr/>
          <p:nvPr/>
        </p:nvSpPr>
        <p:spPr>
          <a:xfrm>
            <a:off x="571472" y="357166"/>
            <a:ext cx="821537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/>
              <a:t>// example: class constructor</a:t>
            </a:r>
          </a:p>
          <a:p>
            <a:r>
              <a:rPr lang="en-IN" sz="2100" dirty="0"/>
              <a:t>#include &lt;</a:t>
            </a:r>
            <a:r>
              <a:rPr lang="en-IN" sz="2100" dirty="0" err="1"/>
              <a:t>iostream</a:t>
            </a:r>
            <a:r>
              <a:rPr lang="en-IN" sz="2100" dirty="0"/>
              <a:t>&gt;</a:t>
            </a:r>
          </a:p>
          <a:p>
            <a:r>
              <a:rPr lang="en-IN" sz="2100" dirty="0"/>
              <a:t>using namespace std;</a:t>
            </a:r>
          </a:p>
          <a:p>
            <a:r>
              <a:rPr lang="en-IN" sz="2100" dirty="0"/>
              <a:t>class </a:t>
            </a:r>
            <a:r>
              <a:rPr lang="en-IN" sz="2100" dirty="0" err="1"/>
              <a:t>CRectangle</a:t>
            </a:r>
            <a:r>
              <a:rPr lang="en-IN" sz="2100" dirty="0"/>
              <a:t> {</a:t>
            </a:r>
          </a:p>
          <a:p>
            <a:r>
              <a:rPr lang="en-IN" sz="2100" dirty="0" err="1"/>
              <a:t>int</a:t>
            </a:r>
            <a:r>
              <a:rPr lang="en-IN" sz="2100" dirty="0"/>
              <a:t> width, height;</a:t>
            </a:r>
          </a:p>
          <a:p>
            <a:r>
              <a:rPr lang="en-IN" sz="2100" dirty="0"/>
              <a:t>public:</a:t>
            </a:r>
          </a:p>
          <a:p>
            <a:r>
              <a:rPr lang="en-IN" sz="2100" dirty="0" err="1"/>
              <a:t>CRectangle</a:t>
            </a:r>
            <a:r>
              <a:rPr lang="en-IN" sz="2100" dirty="0"/>
              <a:t> (</a:t>
            </a:r>
            <a:r>
              <a:rPr lang="en-IN" sz="2100" dirty="0" err="1"/>
              <a:t>int,int</a:t>
            </a:r>
            <a:r>
              <a:rPr lang="en-IN" sz="2100" dirty="0" smtClean="0"/>
              <a:t>);    //constructor</a:t>
            </a:r>
            <a:endParaRPr lang="en-IN" sz="2100" dirty="0"/>
          </a:p>
          <a:p>
            <a:r>
              <a:rPr lang="en-IN" sz="2100" dirty="0" err="1"/>
              <a:t>int</a:t>
            </a:r>
            <a:r>
              <a:rPr lang="en-IN" sz="2100" dirty="0"/>
              <a:t> area () {return (width*height);}</a:t>
            </a:r>
          </a:p>
          <a:p>
            <a:r>
              <a:rPr lang="en-IN" sz="2100" dirty="0"/>
              <a:t>};</a:t>
            </a:r>
          </a:p>
          <a:p>
            <a:r>
              <a:rPr lang="en-IN" sz="2100" dirty="0" err="1"/>
              <a:t>CRectangle</a:t>
            </a:r>
            <a:r>
              <a:rPr lang="en-IN" sz="2100" dirty="0"/>
              <a:t>::</a:t>
            </a:r>
            <a:r>
              <a:rPr lang="en-IN" sz="2100" dirty="0" err="1"/>
              <a:t>CRectangle</a:t>
            </a:r>
            <a:r>
              <a:rPr lang="en-IN" sz="2100" dirty="0"/>
              <a:t> (</a:t>
            </a:r>
            <a:r>
              <a:rPr lang="en-IN" sz="2100" dirty="0" err="1"/>
              <a:t>int</a:t>
            </a:r>
            <a:r>
              <a:rPr lang="en-IN" sz="2100" dirty="0"/>
              <a:t> a, </a:t>
            </a:r>
            <a:r>
              <a:rPr lang="en-IN" sz="2100" dirty="0" err="1"/>
              <a:t>int</a:t>
            </a:r>
            <a:r>
              <a:rPr lang="en-IN" sz="2100" dirty="0"/>
              <a:t> b) </a:t>
            </a:r>
            <a:r>
              <a:rPr lang="en-IN" sz="2100" dirty="0" smtClean="0"/>
              <a:t>{      </a:t>
            </a:r>
            <a:endParaRPr lang="en-IN" sz="2100" dirty="0"/>
          </a:p>
          <a:p>
            <a:r>
              <a:rPr lang="en-IN" sz="2100" dirty="0"/>
              <a:t>width = a;</a:t>
            </a:r>
          </a:p>
          <a:p>
            <a:r>
              <a:rPr lang="en-IN" sz="2100" dirty="0"/>
              <a:t>height = b;</a:t>
            </a:r>
          </a:p>
          <a:p>
            <a:r>
              <a:rPr lang="en-IN" sz="2100" dirty="0"/>
              <a:t>}</a:t>
            </a:r>
          </a:p>
          <a:p>
            <a:r>
              <a:rPr lang="en-IN" sz="2100" dirty="0" err="1"/>
              <a:t>int</a:t>
            </a:r>
            <a:r>
              <a:rPr lang="en-IN" sz="2100" dirty="0"/>
              <a:t> main () {</a:t>
            </a:r>
          </a:p>
          <a:p>
            <a:r>
              <a:rPr lang="en-IN" sz="2100" dirty="0" err="1"/>
              <a:t>CRectangle</a:t>
            </a:r>
            <a:r>
              <a:rPr lang="en-IN" sz="2100" dirty="0"/>
              <a:t> </a:t>
            </a:r>
            <a:r>
              <a:rPr lang="en-IN" sz="2100" dirty="0" err="1"/>
              <a:t>rect</a:t>
            </a:r>
            <a:r>
              <a:rPr lang="en-IN" sz="2100" dirty="0"/>
              <a:t> (3,4);</a:t>
            </a:r>
          </a:p>
          <a:p>
            <a:r>
              <a:rPr lang="en-IN" sz="2100" dirty="0" err="1"/>
              <a:t>CRectangle</a:t>
            </a:r>
            <a:r>
              <a:rPr lang="en-IN" sz="2100" dirty="0"/>
              <a:t> </a:t>
            </a:r>
            <a:r>
              <a:rPr lang="en-IN" sz="2100" dirty="0" err="1"/>
              <a:t>rectb</a:t>
            </a:r>
            <a:r>
              <a:rPr lang="en-IN" sz="2100" dirty="0"/>
              <a:t> (5,6);</a:t>
            </a:r>
          </a:p>
          <a:p>
            <a:r>
              <a:rPr lang="en-IN" sz="2100" dirty="0" err="1"/>
              <a:t>cout</a:t>
            </a:r>
            <a:r>
              <a:rPr lang="en-IN" sz="2100" dirty="0"/>
              <a:t> &lt;&lt; "</a:t>
            </a:r>
            <a:r>
              <a:rPr lang="en-IN" sz="2100" dirty="0" err="1"/>
              <a:t>rect</a:t>
            </a:r>
            <a:r>
              <a:rPr lang="en-IN" sz="2100" dirty="0"/>
              <a:t> area: " &lt;&lt; </a:t>
            </a:r>
            <a:r>
              <a:rPr lang="en-IN" sz="2100" dirty="0" err="1"/>
              <a:t>rect.area</a:t>
            </a:r>
            <a:r>
              <a:rPr lang="en-IN" sz="2100" dirty="0"/>
              <a:t>() &lt;&lt; </a:t>
            </a:r>
            <a:r>
              <a:rPr lang="en-IN" sz="2100" dirty="0" err="1"/>
              <a:t>endl</a:t>
            </a:r>
            <a:r>
              <a:rPr lang="en-IN" sz="2100" dirty="0"/>
              <a:t>;</a:t>
            </a:r>
          </a:p>
          <a:p>
            <a:r>
              <a:rPr lang="en-IN" sz="2100" dirty="0" err="1"/>
              <a:t>cout</a:t>
            </a:r>
            <a:r>
              <a:rPr lang="en-IN" sz="2100" dirty="0"/>
              <a:t> &lt;&lt; "</a:t>
            </a:r>
            <a:r>
              <a:rPr lang="en-IN" sz="2100" dirty="0" err="1"/>
              <a:t>rectb</a:t>
            </a:r>
            <a:r>
              <a:rPr lang="en-IN" sz="2100" dirty="0"/>
              <a:t> area: " &lt;&lt; </a:t>
            </a:r>
            <a:r>
              <a:rPr lang="en-IN" sz="2100" dirty="0" err="1"/>
              <a:t>rectb.area</a:t>
            </a:r>
            <a:r>
              <a:rPr lang="en-IN" sz="2100" dirty="0"/>
              <a:t>() &lt;&lt; </a:t>
            </a:r>
            <a:r>
              <a:rPr lang="en-IN" sz="2100" dirty="0" err="1"/>
              <a:t>endl</a:t>
            </a:r>
            <a:r>
              <a:rPr lang="en-IN" sz="2100" dirty="0"/>
              <a:t>;</a:t>
            </a:r>
          </a:p>
          <a:p>
            <a:r>
              <a:rPr lang="en-IN" sz="2100" dirty="0"/>
              <a:t>return 0;</a:t>
            </a:r>
          </a:p>
          <a:p>
            <a:r>
              <a:rPr lang="en-IN" sz="21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7072346" y="4220182"/>
            <a:ext cx="2000248" cy="92333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 smtClean="0"/>
              <a:t>Output</a:t>
            </a:r>
            <a:endParaRPr lang="en-IN" b="1" dirty="0" smtClean="0"/>
          </a:p>
          <a:p>
            <a:r>
              <a:rPr lang="en-IN" dirty="0" err="1" smtClean="0"/>
              <a:t>rect</a:t>
            </a:r>
            <a:r>
              <a:rPr lang="en-IN" dirty="0" smtClean="0"/>
              <a:t> </a:t>
            </a:r>
            <a:r>
              <a:rPr lang="en-IN" dirty="0"/>
              <a:t>area: 12</a:t>
            </a:r>
          </a:p>
          <a:p>
            <a:r>
              <a:rPr lang="en-IN" dirty="0" err="1"/>
              <a:t>rectb</a:t>
            </a:r>
            <a:r>
              <a:rPr lang="en-IN" dirty="0"/>
              <a:t> area: 30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3000" b="1" dirty="0" smtClean="0"/>
              <a:t>constructor</a:t>
            </a:r>
            <a:endParaRPr lang="en-IN" sz="3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The </a:t>
            </a:r>
            <a:r>
              <a:rPr lang="en-IN" dirty="0"/>
              <a:t>result of this example is identical to the previous one. But now we have removed the </a:t>
            </a:r>
            <a:r>
              <a:rPr lang="en-IN" dirty="0" smtClean="0"/>
              <a:t>member function </a:t>
            </a:r>
            <a:r>
              <a:rPr lang="en-IN" dirty="0" err="1"/>
              <a:t>set_values</a:t>
            </a:r>
            <a:r>
              <a:rPr lang="en-IN" dirty="0"/>
              <a:t>(), and have included instead a constructor that performs a similar action: </a:t>
            </a:r>
            <a:r>
              <a:rPr lang="en-IN" i="1" dirty="0"/>
              <a:t>it initializes </a:t>
            </a:r>
            <a:r>
              <a:rPr lang="en-IN" i="1" dirty="0" smtClean="0"/>
              <a:t>the values </a:t>
            </a:r>
            <a:r>
              <a:rPr lang="en-IN" i="1" dirty="0"/>
              <a:t>of </a:t>
            </a:r>
            <a:r>
              <a:rPr lang="en-IN" i="1" dirty="0" smtClean="0"/>
              <a:t>height </a:t>
            </a:r>
            <a:r>
              <a:rPr lang="en-IN" i="1" dirty="0"/>
              <a:t>and </a:t>
            </a:r>
            <a:r>
              <a:rPr lang="en-IN" i="1" dirty="0" smtClean="0"/>
              <a:t>width </a:t>
            </a:r>
            <a:r>
              <a:rPr lang="en-IN" i="1" dirty="0"/>
              <a:t>with the parameters that are passed to it</a:t>
            </a:r>
            <a:r>
              <a:rPr lang="en-IN" i="1" dirty="0" smtClean="0"/>
              <a:t>.</a:t>
            </a:r>
          </a:p>
          <a:p>
            <a:r>
              <a:rPr lang="en-IN" dirty="0" smtClean="0"/>
              <a:t>Arguments </a:t>
            </a:r>
            <a:r>
              <a:rPr lang="en-IN" dirty="0"/>
              <a:t>are passed to the </a:t>
            </a:r>
            <a:r>
              <a:rPr lang="en-IN" dirty="0" smtClean="0"/>
              <a:t>constructor:</a:t>
            </a:r>
          </a:p>
          <a:p>
            <a:pPr lvl="1">
              <a:buNone/>
            </a:pPr>
            <a:r>
              <a:rPr lang="en-IN" dirty="0" err="1"/>
              <a:t>CRectangle</a:t>
            </a:r>
            <a:r>
              <a:rPr lang="en-IN" dirty="0"/>
              <a:t> </a:t>
            </a:r>
            <a:r>
              <a:rPr lang="en-IN" dirty="0" err="1"/>
              <a:t>rect</a:t>
            </a:r>
            <a:r>
              <a:rPr lang="en-IN" dirty="0"/>
              <a:t> (3,4);</a:t>
            </a:r>
          </a:p>
          <a:p>
            <a:pPr lvl="1">
              <a:buNone/>
            </a:pPr>
            <a:r>
              <a:rPr lang="en-IN" dirty="0" err="1"/>
              <a:t>CRectangle</a:t>
            </a:r>
            <a:r>
              <a:rPr lang="en-IN" dirty="0"/>
              <a:t> </a:t>
            </a:r>
            <a:r>
              <a:rPr lang="en-IN" dirty="0" err="1"/>
              <a:t>rectb</a:t>
            </a:r>
            <a:r>
              <a:rPr lang="en-IN" dirty="0"/>
              <a:t> (5,6);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Default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n-IN" dirty="0"/>
              <a:t>If the programmer does not specify the constructor in the program then compiler provides the default constructor.</a:t>
            </a:r>
          </a:p>
          <a:p>
            <a:pPr lvl="0"/>
            <a:r>
              <a:rPr lang="en-IN" dirty="0"/>
              <a:t>In C++ we can overload the default </a:t>
            </a:r>
            <a:r>
              <a:rPr lang="en-IN" dirty="0" smtClean="0"/>
              <a:t>constructor </a:t>
            </a:r>
            <a:r>
              <a:rPr lang="en-IN" dirty="0"/>
              <a:t>generated </a:t>
            </a:r>
            <a:r>
              <a:rPr lang="en-IN" dirty="0" smtClean="0"/>
              <a:t>by compiler</a:t>
            </a:r>
            <a:endParaRPr lang="en-IN" dirty="0"/>
          </a:p>
          <a:p>
            <a:pPr lvl="0"/>
            <a:r>
              <a:rPr lang="en-IN" dirty="0"/>
              <a:t>In both cases (user created default constructor or default constructor generated by compiler), the default constructor is always </a:t>
            </a:r>
            <a:r>
              <a:rPr lang="en-IN" dirty="0" err="1"/>
              <a:t>parameterless</a:t>
            </a:r>
            <a:r>
              <a:rPr lang="en-IN" dirty="0"/>
              <a:t>.</a:t>
            </a: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endParaRPr kumimoji="0" lang="en-US" b="1" i="0" u="sng" strike="noStrike" cap="none" normalizeH="0" baseline="0" dirty="0" smtClean="0">
              <a:ln>
                <a:noFill/>
              </a:ln>
              <a:effectLst/>
              <a:latin typeface="Arial" pitchFamily="34" charset="0"/>
              <a:ea typeface="Times New Roman" pitchFamily="18" charset="0"/>
              <a:cs typeface="Arial" pitchFamily="34" charset="0"/>
            </a:endParaRPr>
          </a:p>
          <a:p>
            <a:pPr marL="0" lvl="0" indent="0" fontAlgn="base"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1" i="0" u="sng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Example of Default Constructor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Let us take the example of class 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Marks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which contains the marks of two subjects </a:t>
            </a:r>
            <a:r>
              <a:rPr kumimoji="0" lang="en-US" b="0" i="0" strike="noStrike" cap="none" normalizeH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 and Science.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42900"/>
            <a:ext cx="4853060" cy="69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#include&lt;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using namespace std;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class Marks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   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smtClean="0">
                <a:ea typeface="Times New Roman" pitchFamily="18" charset="0"/>
                <a:cs typeface="Courier New" pitchFamily="49" charset="0"/>
              </a:rPr>
              <a:t>     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public: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science;             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	//Default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	 Marks()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	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  	  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 	    science=0;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	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	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display()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	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 	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&lt;&lt; "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:  " &lt;&lt;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&lt;&lt;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 	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&lt;&lt; "Science :" &lt;&lt; science &lt;&lt;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	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>
                <a:ea typeface="Times New Roman" pitchFamily="18" charset="0"/>
                <a:cs typeface="Courier New" pitchFamily="49" charset="0"/>
              </a:rPr>
              <a:t> </a:t>
            </a:r>
            <a:r>
              <a:rPr lang="en-US" b="1" dirty="0" smtClean="0">
                <a:ea typeface="Times New Roman" pitchFamily="18" charset="0"/>
                <a:cs typeface="Courier New" pitchFamily="49" charset="0"/>
              </a:rPr>
              <a:t>      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//invoke Default Constructor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Marks 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m.display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 return 0;</a:t>
            </a:r>
            <a:r>
              <a:rPr kumimoji="0" lang="en-US" b="1" i="0" strike="noStrike" cap="none" normalizeH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ea typeface="Times New Roman" pitchFamily="18" charset="0"/>
                <a:cs typeface="Courier New" pitchFamily="49" charset="0"/>
              </a:rPr>
              <a:t>}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cs typeface="Arial" pitchFamily="34" charset="0"/>
              </a:rPr>
              <a:t> </a:t>
            </a:r>
            <a:endParaRPr kumimoji="0" lang="en-US" b="1" i="0" strike="noStrike" cap="none" normalizeH="0" baseline="0" dirty="0" smtClean="0">
              <a:ln>
                <a:noFill/>
              </a:ln>
              <a:effectLst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43668" y="5863256"/>
            <a:ext cx="2857488" cy="9233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 :</a:t>
            </a:r>
            <a:endParaRPr kumimoji="0" lang="en-US" b="0" i="0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:  0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Science : 0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Parameterized </a:t>
            </a:r>
            <a:r>
              <a:rPr lang="en-IN" dirty="0"/>
              <a:t>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This </a:t>
            </a:r>
            <a:r>
              <a:rPr lang="en-IN" dirty="0"/>
              <a:t>type of constructor can take the parameters.</a:t>
            </a:r>
          </a:p>
          <a:p>
            <a:pPr>
              <a:buNone/>
            </a:pPr>
            <a:r>
              <a:rPr lang="en-IN" b="1" dirty="0" smtClean="0"/>
              <a:t>Example </a:t>
            </a:r>
            <a:r>
              <a:rPr lang="en-IN" b="1" dirty="0"/>
              <a:t>of </a:t>
            </a:r>
            <a:r>
              <a:rPr lang="en-IN" b="1" dirty="0" err="1"/>
              <a:t>Parametrized</a:t>
            </a:r>
            <a:r>
              <a:rPr lang="en-IN" b="1" dirty="0"/>
              <a:t> Constructor</a:t>
            </a:r>
            <a:endParaRPr lang="en-IN" dirty="0"/>
          </a:p>
          <a:p>
            <a:r>
              <a:rPr lang="en-IN" dirty="0"/>
              <a:t>Let us take the example of class ‘Marks’ which contains the marks of two subjects Maths and Science.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ChangeArrowheads="1"/>
          </p:cNvSpPr>
          <p:nvPr/>
        </p:nvSpPr>
        <p:spPr bwMode="auto">
          <a:xfrm>
            <a:off x="0" y="-113115"/>
            <a:ext cx="4592924" cy="6971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#include&lt;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using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namespace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std;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class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Marks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public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science;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   //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Parametrized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Marks(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mark1,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mark2)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= mark1;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science = mark2;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display()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:  "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"Science :" &lt;&lt; science &lt;&lt;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};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//invoke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Parametrized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Marks m(90,85);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m.display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return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0;}</a:t>
            </a:r>
            <a:r>
              <a:rPr kumimoji="0" lang="en-US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0482" name="Rectangle 2"/>
          <p:cNvSpPr>
            <a:spLocks noChangeArrowheads="1"/>
          </p:cNvSpPr>
          <p:nvPr/>
        </p:nvSpPr>
        <p:spPr bwMode="auto">
          <a:xfrm>
            <a:off x="6763811" y="3673950"/>
            <a:ext cx="1665841" cy="969496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</a:t>
            </a:r>
            <a:endParaRPr kumimoji="0" lang="en-US" sz="2000" b="0" i="0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:  90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Science : 85</a:t>
            </a: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48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48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48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48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48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48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481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48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48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802" y="-43511"/>
            <a:ext cx="6429404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#include &lt;</a:t>
            </a:r>
            <a:r>
              <a:rPr lang="en-IN" sz="2000" dirty="0" err="1" smtClean="0"/>
              <a:t>iostream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using namespace std;</a:t>
            </a:r>
          </a:p>
          <a:p>
            <a:r>
              <a:rPr lang="en-IN" sz="2000" dirty="0" smtClean="0"/>
              <a:t>class </a:t>
            </a:r>
            <a:r>
              <a:rPr lang="en-IN" sz="2000" dirty="0" err="1" smtClean="0"/>
              <a:t>myclass</a:t>
            </a:r>
            <a:r>
              <a:rPr lang="en-IN" sz="2000" dirty="0" smtClean="0"/>
              <a:t> {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a, b;</a:t>
            </a:r>
          </a:p>
          <a:p>
            <a:r>
              <a:rPr lang="en-IN" sz="2000" dirty="0" smtClean="0"/>
              <a:t>public:</a:t>
            </a:r>
          </a:p>
          <a:p>
            <a:r>
              <a:rPr lang="sv-SE" sz="2000" dirty="0" smtClean="0"/>
              <a:t>myclass(int i, int j) {a=i; b=j;}</a:t>
            </a:r>
          </a:p>
          <a:p>
            <a:r>
              <a:rPr lang="en-IN" sz="2000" dirty="0" smtClean="0"/>
              <a:t>void show() {</a:t>
            </a:r>
            <a:r>
              <a:rPr lang="en-IN" sz="2000" dirty="0" err="1" smtClean="0"/>
              <a:t>cout</a:t>
            </a:r>
            <a:r>
              <a:rPr lang="en-IN" sz="2000" dirty="0" smtClean="0"/>
              <a:t> &lt;&lt; a &lt;&lt; " " &lt;&lt; b;}</a:t>
            </a:r>
          </a:p>
          <a:p>
            <a:r>
              <a:rPr lang="en-IN" sz="2000" dirty="0" smtClean="0"/>
              <a:t>};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main()</a:t>
            </a:r>
          </a:p>
          <a:p>
            <a:r>
              <a:rPr lang="en-IN" sz="2000" dirty="0" smtClean="0"/>
              <a:t>{</a:t>
            </a:r>
          </a:p>
          <a:p>
            <a:r>
              <a:rPr lang="en-IN" sz="2000" dirty="0" err="1" smtClean="0"/>
              <a:t>myclass</a:t>
            </a:r>
            <a:r>
              <a:rPr lang="en-IN" sz="2000" dirty="0" smtClean="0"/>
              <a:t> ob(3, 5);</a:t>
            </a:r>
          </a:p>
          <a:p>
            <a:r>
              <a:rPr lang="en-IN" sz="2000" dirty="0" err="1" smtClean="0"/>
              <a:t>ob.show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return 0;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214330" y="4303479"/>
            <a:ext cx="871538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Notice that in the definition of </a:t>
            </a:r>
            <a:r>
              <a:rPr lang="en-IN" sz="2000" b="1" dirty="0" err="1" smtClean="0"/>
              <a:t>myclass</a:t>
            </a:r>
            <a:r>
              <a:rPr lang="en-IN" sz="2000" b="1" dirty="0" smtClean="0"/>
              <a:t>(), </a:t>
            </a:r>
            <a:r>
              <a:rPr lang="en-IN" sz="2000" dirty="0" smtClean="0"/>
              <a:t>the parameters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</a:t>
            </a:r>
            <a:r>
              <a:rPr lang="en-IN" sz="2000" dirty="0" smtClean="0"/>
              <a:t>and</a:t>
            </a:r>
            <a:r>
              <a:rPr lang="en-IN" sz="2000" b="1" dirty="0" smtClean="0"/>
              <a:t> j </a:t>
            </a:r>
            <a:r>
              <a:rPr lang="en-IN" sz="2000" dirty="0" smtClean="0"/>
              <a:t>are used to give initial</a:t>
            </a:r>
            <a:r>
              <a:rPr lang="en-IN" sz="2000" b="1" dirty="0" smtClean="0"/>
              <a:t> </a:t>
            </a:r>
            <a:r>
              <a:rPr lang="en-IN" sz="2000" dirty="0" smtClean="0"/>
              <a:t>values to </a:t>
            </a:r>
            <a:r>
              <a:rPr lang="en-IN" sz="2000" b="1" dirty="0" smtClean="0"/>
              <a:t>a </a:t>
            </a:r>
            <a:r>
              <a:rPr lang="en-IN" sz="2000" dirty="0" smtClean="0"/>
              <a:t>and</a:t>
            </a:r>
            <a:r>
              <a:rPr lang="en-IN" sz="2000" b="1" dirty="0" smtClean="0"/>
              <a:t> b.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The program illustrates the most common way to specify arguments when you declare an object that uses a parameterized constructor function. Specifically, this statement</a:t>
            </a:r>
          </a:p>
          <a:p>
            <a:pPr lvl="1"/>
            <a:r>
              <a:rPr lang="en-IN" sz="2000" dirty="0" err="1" smtClean="0"/>
              <a:t>myclass</a:t>
            </a:r>
            <a:r>
              <a:rPr lang="en-IN" sz="2000" dirty="0" smtClean="0"/>
              <a:t> ob(3, 4);</a:t>
            </a:r>
          </a:p>
          <a:p>
            <a:r>
              <a:rPr lang="en-IN" sz="2000" dirty="0" smtClean="0"/>
              <a:t>causes an object called </a:t>
            </a:r>
            <a:r>
              <a:rPr lang="en-IN" sz="2000" b="1" dirty="0" smtClean="0"/>
              <a:t>ob to be created and passes the arguments 3 and 4 to the </a:t>
            </a:r>
            <a:r>
              <a:rPr lang="en-IN" sz="2000" b="1" dirty="0" err="1" smtClean="0"/>
              <a:t>i</a:t>
            </a:r>
            <a:r>
              <a:rPr lang="en-IN" sz="2000" b="1" dirty="0" smtClean="0"/>
              <a:t> and j </a:t>
            </a:r>
            <a:r>
              <a:rPr lang="en-IN" sz="2000" dirty="0" smtClean="0"/>
              <a:t>parameters of </a:t>
            </a:r>
            <a:r>
              <a:rPr lang="en-IN" sz="2000" b="1" dirty="0" err="1" smtClean="0"/>
              <a:t>myclass</a:t>
            </a:r>
            <a:r>
              <a:rPr lang="en-IN" sz="2000" b="1" dirty="0" smtClean="0"/>
              <a:t>(). </a:t>
            </a:r>
            <a:endParaRPr lang="en-IN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0166" y="71414"/>
            <a:ext cx="6000776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dirty="0" smtClean="0"/>
              <a:t>#include &lt;</a:t>
            </a:r>
            <a:r>
              <a:rPr lang="en-IN" sz="2400" b="1" dirty="0" err="1" smtClean="0"/>
              <a:t>iostream</a:t>
            </a:r>
            <a:r>
              <a:rPr lang="en-IN" sz="2400" b="1" dirty="0" smtClean="0"/>
              <a:t>&gt;</a:t>
            </a:r>
          </a:p>
          <a:p>
            <a:r>
              <a:rPr lang="en-IN" sz="2400" b="1" dirty="0" smtClean="0"/>
              <a:t>using namespace std;</a:t>
            </a:r>
          </a:p>
          <a:p>
            <a:r>
              <a:rPr lang="en-IN" sz="2400" b="1" dirty="0" smtClean="0"/>
              <a:t>class Test </a:t>
            </a:r>
          </a:p>
          <a:p>
            <a:r>
              <a:rPr lang="en-IN" sz="2400" b="1" dirty="0" smtClean="0"/>
              <a:t>{</a:t>
            </a:r>
          </a:p>
          <a:p>
            <a:r>
              <a:rPr lang="en-IN" sz="2400" b="1" dirty="0" smtClean="0"/>
              <a:t>  </a:t>
            </a:r>
            <a:r>
              <a:rPr lang="en-IN" sz="2400" b="1" dirty="0" err="1" smtClean="0"/>
              <a:t>int</a:t>
            </a:r>
            <a:r>
              <a:rPr lang="en-IN" sz="2400" b="1" dirty="0" smtClean="0"/>
              <a:t> a, b;</a:t>
            </a:r>
          </a:p>
          <a:p>
            <a:r>
              <a:rPr lang="en-IN" sz="2400" b="1" dirty="0" smtClean="0"/>
              <a:t> public:</a:t>
            </a:r>
          </a:p>
          <a:p>
            <a:r>
              <a:rPr lang="en-IN" sz="2400" b="1" dirty="0" smtClean="0"/>
              <a:t>  void show()</a:t>
            </a:r>
          </a:p>
          <a:p>
            <a:r>
              <a:rPr lang="en-IN" sz="2400" b="1" dirty="0" smtClean="0"/>
              <a:t>  {</a:t>
            </a:r>
          </a:p>
          <a:p>
            <a:r>
              <a:rPr lang="en-IN" sz="2400" b="1" dirty="0" smtClean="0"/>
              <a:t>  </a:t>
            </a:r>
            <a:r>
              <a:rPr lang="en-IN" sz="2400" b="1" dirty="0" err="1" smtClean="0"/>
              <a:t>cout</a:t>
            </a:r>
            <a:r>
              <a:rPr lang="en-IN" sz="2400" b="1" dirty="0" smtClean="0"/>
              <a:t> &lt;&lt; a &lt;&lt; " " &lt;&lt; b;</a:t>
            </a:r>
          </a:p>
          <a:p>
            <a:r>
              <a:rPr lang="en-IN" sz="2400" b="1" dirty="0" smtClean="0"/>
              <a:t>  }</a:t>
            </a:r>
          </a:p>
          <a:p>
            <a:r>
              <a:rPr lang="en-IN" sz="2400" b="1" dirty="0" smtClean="0"/>
              <a:t>};</a:t>
            </a:r>
          </a:p>
          <a:p>
            <a:endParaRPr lang="en-IN" sz="2400" b="1" dirty="0" smtClean="0"/>
          </a:p>
          <a:p>
            <a:endParaRPr lang="en-I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IN" dirty="0"/>
              <a:t>All member values of one object can be assigned to the other object using copy constructor.</a:t>
            </a:r>
          </a:p>
          <a:p>
            <a:pPr lvl="0"/>
            <a:r>
              <a:rPr lang="en-IN" dirty="0"/>
              <a:t>For copying the object values, both objects must belong to same class</a:t>
            </a:r>
            <a:r>
              <a:rPr lang="en-IN" dirty="0" smtClean="0"/>
              <a:t>.</a:t>
            </a:r>
          </a:p>
          <a:p>
            <a:pPr>
              <a:buNone/>
            </a:pPr>
            <a:r>
              <a:rPr lang="en-IN" b="1" dirty="0"/>
              <a:t>Example of Copy Constructor</a:t>
            </a:r>
            <a:endParaRPr lang="en-IN" dirty="0"/>
          </a:p>
          <a:p>
            <a:r>
              <a:rPr lang="en-IN" dirty="0"/>
              <a:t>Let us take the example of class ‘Marks’ which contains the marks of two subjects Maths and Science.</a:t>
            </a:r>
          </a:p>
          <a:p>
            <a:pPr lvl="0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-82337"/>
            <a:ext cx="6051657" cy="6694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#include&lt;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class marks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public: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science;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  //Default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marks()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{  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science=0;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    //Copy Constructor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marks(const marks &amp;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obj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lang="en-US" sz="1600" b="1" dirty="0" smtClean="0"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=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obj.maths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science=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obj.science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display()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{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&lt;&lt;"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:   " &lt;&lt;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1" dirty="0"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</a:t>
            </a: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&lt;&lt;"Science : " &lt;&lt; science;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}};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main()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marks m1;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/*default constructor gets called          for initialization of m1 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      marks m2(const marks &amp;m1);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//invoke Copy Constructor    m2.display();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  return 0;}</a:t>
            </a:r>
            <a:r>
              <a:rPr kumimoji="0" lang="en-US" sz="1600" b="1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6500890" y="4114808"/>
            <a:ext cx="1523174" cy="96949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Output</a:t>
            </a:r>
            <a:endParaRPr kumimoji="0" lang="en-US" sz="2000" b="0" i="0" strike="noStrike" cap="none" normalizeH="0" baseline="0" dirty="0" smtClean="0">
              <a:ln>
                <a:noFill/>
              </a:ln>
              <a:effectLst/>
              <a:latin typeface="Arial Unicode MS" pitchFamily="34" charset="-128"/>
              <a:ea typeface="Times New Roman" pitchFamily="18" charset="0"/>
              <a:cs typeface="Courier New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err="1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Maths</a:t>
            </a: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: 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Science : 0</a:t>
            </a:r>
            <a:r>
              <a:rPr kumimoji="0" lang="en-US" sz="2000" b="0" i="0" strike="noStrike" cap="none" normalizeH="0" baseline="0" dirty="0" smtClean="0">
                <a:ln>
                  <a:noFill/>
                </a:ln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Class</a:t>
            </a:r>
            <a:r>
              <a:rPr lang="en-IN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b="1" dirty="0"/>
              <a:t>A class </a:t>
            </a:r>
            <a:r>
              <a:rPr lang="en-US" dirty="0"/>
              <a:t>is an entity that describes data and the functions used to manipulate those data. </a:t>
            </a:r>
            <a:endParaRPr lang="en-IN" dirty="0" smtClean="0"/>
          </a:p>
          <a:p>
            <a:pPr lvl="0"/>
            <a:r>
              <a:rPr lang="en-IN" dirty="0" smtClean="0"/>
              <a:t>It </a:t>
            </a:r>
            <a:r>
              <a:rPr lang="en-IN" dirty="0"/>
              <a:t>is user defined data type combining data members and member functions</a:t>
            </a:r>
            <a:r>
              <a:rPr lang="en-IN" dirty="0" smtClean="0"/>
              <a:t>.</a:t>
            </a:r>
          </a:p>
          <a:p>
            <a:pPr lvl="0"/>
            <a:r>
              <a:rPr lang="en-US" dirty="0"/>
              <a:t>A class definition must be followed either by a semicolon or a list of declarations</a:t>
            </a:r>
            <a:r>
              <a:rPr lang="en-US" dirty="0" smtClean="0"/>
              <a:t>.</a:t>
            </a:r>
          </a:p>
          <a:p>
            <a:r>
              <a:rPr lang="en-IN" b="1" dirty="0"/>
              <a:t>An object </a:t>
            </a:r>
            <a:r>
              <a:rPr lang="en-IN" dirty="0"/>
              <a:t>is an instantiation of a class. In terms of variables, a class would be the type, and an object would be </a:t>
            </a:r>
            <a:r>
              <a:rPr lang="en-IN" dirty="0" smtClean="0"/>
              <a:t>the variable. So an </a:t>
            </a:r>
            <a:r>
              <a:rPr lang="en-IN" b="1" dirty="0" smtClean="0"/>
              <a:t>object</a:t>
            </a:r>
            <a:r>
              <a:rPr lang="en-IN" dirty="0" smtClean="0"/>
              <a:t> is a variable of type </a:t>
            </a:r>
            <a:r>
              <a:rPr lang="en-IN" b="1" dirty="0" smtClean="0"/>
              <a:t>class</a:t>
            </a:r>
            <a:r>
              <a:rPr lang="en-IN" dirty="0" smtClean="0"/>
              <a:t>.</a:t>
            </a:r>
            <a:endParaRPr lang="en-US" dirty="0" smtClean="0"/>
          </a:p>
          <a:p>
            <a:endParaRPr lang="en-IN" dirty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Destructor: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destructor will have exact same name as the class prefixed with a tilde (~) and it can neither return a </a:t>
            </a:r>
            <a:r>
              <a:rPr lang="en-US" dirty="0" smtClean="0"/>
              <a:t>value. </a:t>
            </a:r>
            <a:endParaRPr lang="en-IN" dirty="0"/>
          </a:p>
          <a:p>
            <a:pPr lvl="0"/>
            <a:r>
              <a:rPr lang="en-IN" dirty="0" smtClean="0"/>
              <a:t>It </a:t>
            </a:r>
            <a:r>
              <a:rPr lang="en-IN" dirty="0"/>
              <a:t>doesn’t have any return type. (Not even ‘void</a:t>
            </a:r>
            <a:r>
              <a:rPr lang="en-IN" dirty="0" smtClean="0"/>
              <a:t>’) </a:t>
            </a:r>
            <a:r>
              <a:rPr lang="en-US" dirty="0" smtClean="0"/>
              <a:t>nor can it take any parameters.</a:t>
            </a:r>
            <a:endParaRPr lang="en-IN" dirty="0"/>
          </a:p>
          <a:p>
            <a:pPr lvl="0"/>
            <a:r>
              <a:rPr lang="en-IN" dirty="0"/>
              <a:t>Destructor is automatically called when object goes out of scope.</a:t>
            </a:r>
          </a:p>
          <a:p>
            <a:pPr lvl="0"/>
            <a:r>
              <a:rPr lang="en-IN" dirty="0"/>
              <a:t>Destructor de-initializes data members of the class.</a:t>
            </a:r>
          </a:p>
          <a:p>
            <a:pPr lvl="0"/>
            <a:r>
              <a:rPr lang="en-IN" dirty="0" smtClean="0"/>
              <a:t>If we don’t write any destructor, compiler provides default destructor for the class.</a:t>
            </a:r>
          </a:p>
          <a:p>
            <a:pPr lvl="0"/>
            <a:r>
              <a:rPr lang="en-US" dirty="0" smtClean="0"/>
              <a:t>Destructor can be very useful for releasing resources before coming out of the program like closing files, releasing memories etc.</a:t>
            </a:r>
            <a:endParaRPr lang="en-IN" dirty="0" smtClean="0"/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5852" y="-79091"/>
            <a:ext cx="7358114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// example on constructors and destructors</a:t>
            </a:r>
          </a:p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 smtClean="0"/>
              <a:t>class </a:t>
            </a:r>
            <a:r>
              <a:rPr lang="en-IN" b="1" dirty="0" err="1"/>
              <a:t>CRectangle</a:t>
            </a:r>
            <a:r>
              <a:rPr lang="en-IN" b="1" dirty="0"/>
              <a:t> {</a:t>
            </a:r>
          </a:p>
          <a:p>
            <a:r>
              <a:rPr lang="en-IN" b="1" dirty="0" err="1"/>
              <a:t>int</a:t>
            </a:r>
            <a:r>
              <a:rPr lang="en-IN" b="1" dirty="0"/>
              <a:t> *width, *height;</a:t>
            </a:r>
          </a:p>
          <a:p>
            <a:r>
              <a:rPr lang="en-IN" b="1" dirty="0"/>
              <a:t>public:</a:t>
            </a:r>
          </a:p>
          <a:p>
            <a:r>
              <a:rPr lang="en-IN" b="1" dirty="0" err="1"/>
              <a:t>CRectangle</a:t>
            </a:r>
            <a:r>
              <a:rPr lang="en-IN" b="1" dirty="0"/>
              <a:t> (</a:t>
            </a:r>
            <a:r>
              <a:rPr lang="en-IN" b="1" dirty="0" err="1"/>
              <a:t>int,int</a:t>
            </a:r>
            <a:r>
              <a:rPr lang="en-IN" b="1" dirty="0"/>
              <a:t>);</a:t>
            </a:r>
          </a:p>
          <a:p>
            <a:r>
              <a:rPr lang="en-IN" b="1" dirty="0"/>
              <a:t>~</a:t>
            </a:r>
            <a:r>
              <a:rPr lang="en-IN" b="1" dirty="0" err="1"/>
              <a:t>CRectangle</a:t>
            </a:r>
            <a:r>
              <a:rPr lang="en-IN" b="1" dirty="0"/>
              <a:t> ();</a:t>
            </a:r>
          </a:p>
          <a:p>
            <a:r>
              <a:rPr lang="en-IN" b="1" dirty="0" err="1"/>
              <a:t>int</a:t>
            </a:r>
            <a:r>
              <a:rPr lang="en-IN" b="1" dirty="0"/>
              <a:t> area () {return (*width * *height);}</a:t>
            </a:r>
          </a:p>
          <a:p>
            <a:r>
              <a:rPr lang="en-IN" b="1" dirty="0"/>
              <a:t>};</a:t>
            </a:r>
          </a:p>
          <a:p>
            <a:r>
              <a:rPr lang="en-IN" b="1" dirty="0" err="1"/>
              <a:t>CRectangle</a:t>
            </a:r>
            <a:r>
              <a:rPr lang="en-IN" b="1" dirty="0"/>
              <a:t>::</a:t>
            </a:r>
            <a:r>
              <a:rPr lang="en-IN" b="1" dirty="0" err="1"/>
              <a:t>CRectangle</a:t>
            </a:r>
            <a:r>
              <a:rPr lang="en-IN" b="1" dirty="0"/>
              <a:t> (</a:t>
            </a:r>
            <a:r>
              <a:rPr lang="en-IN" b="1" dirty="0" err="1"/>
              <a:t>int</a:t>
            </a:r>
            <a:r>
              <a:rPr lang="en-IN" b="1" dirty="0"/>
              <a:t> a, </a:t>
            </a:r>
            <a:r>
              <a:rPr lang="en-IN" b="1" dirty="0" err="1"/>
              <a:t>int</a:t>
            </a:r>
            <a:r>
              <a:rPr lang="en-IN" b="1" dirty="0"/>
              <a:t> b) {</a:t>
            </a:r>
          </a:p>
          <a:p>
            <a:r>
              <a:rPr lang="en-IN" b="1" dirty="0"/>
              <a:t>width = new </a:t>
            </a:r>
            <a:r>
              <a:rPr lang="en-IN" b="1" dirty="0" err="1"/>
              <a:t>int</a:t>
            </a:r>
            <a:r>
              <a:rPr lang="en-IN" b="1" dirty="0"/>
              <a:t>;</a:t>
            </a:r>
          </a:p>
          <a:p>
            <a:r>
              <a:rPr lang="en-IN" b="1" dirty="0"/>
              <a:t>height = new </a:t>
            </a:r>
            <a:r>
              <a:rPr lang="en-IN" b="1" dirty="0" err="1"/>
              <a:t>int</a:t>
            </a:r>
            <a:r>
              <a:rPr lang="en-IN" b="1" dirty="0"/>
              <a:t>;</a:t>
            </a:r>
          </a:p>
          <a:p>
            <a:r>
              <a:rPr lang="en-IN" b="1" dirty="0"/>
              <a:t>*width = a;</a:t>
            </a:r>
          </a:p>
          <a:p>
            <a:r>
              <a:rPr lang="en-IN" b="1" dirty="0"/>
              <a:t>*height = b;</a:t>
            </a:r>
          </a:p>
          <a:p>
            <a:r>
              <a:rPr lang="en-IN" b="1" dirty="0"/>
              <a:t>}</a:t>
            </a:r>
          </a:p>
          <a:p>
            <a:r>
              <a:rPr lang="en-IN" b="1" dirty="0" err="1"/>
              <a:t>CRectangle</a:t>
            </a:r>
            <a:r>
              <a:rPr lang="en-IN" b="1" dirty="0"/>
              <a:t>::~</a:t>
            </a:r>
            <a:r>
              <a:rPr lang="en-IN" b="1" dirty="0" err="1"/>
              <a:t>CRectangle</a:t>
            </a:r>
            <a:r>
              <a:rPr lang="en-IN" b="1" dirty="0"/>
              <a:t> () {</a:t>
            </a:r>
          </a:p>
          <a:p>
            <a:r>
              <a:rPr lang="en-IN" b="1" dirty="0"/>
              <a:t>delete width;</a:t>
            </a:r>
          </a:p>
          <a:p>
            <a:r>
              <a:rPr lang="en-IN" b="1" dirty="0"/>
              <a:t>delete height;</a:t>
            </a:r>
          </a:p>
          <a:p>
            <a:r>
              <a:rPr lang="en-IN" b="1" dirty="0"/>
              <a:t>}</a:t>
            </a:r>
          </a:p>
          <a:p>
            <a:r>
              <a:rPr lang="en-IN" b="1" dirty="0" err="1"/>
              <a:t>int</a:t>
            </a:r>
            <a:r>
              <a:rPr lang="en-IN" b="1" dirty="0"/>
              <a:t> main () {</a:t>
            </a:r>
          </a:p>
          <a:p>
            <a:r>
              <a:rPr lang="en-IN" b="1" dirty="0" err="1"/>
              <a:t>CRectangle</a:t>
            </a:r>
            <a:r>
              <a:rPr lang="en-IN" b="1" dirty="0"/>
              <a:t> </a:t>
            </a:r>
            <a:r>
              <a:rPr lang="en-IN" b="1" dirty="0" err="1"/>
              <a:t>rect</a:t>
            </a:r>
            <a:r>
              <a:rPr lang="en-IN" b="1" dirty="0"/>
              <a:t> (3,4), </a:t>
            </a:r>
            <a:r>
              <a:rPr lang="en-IN" b="1" dirty="0" err="1"/>
              <a:t>rectb</a:t>
            </a:r>
            <a:r>
              <a:rPr lang="en-IN" b="1" dirty="0"/>
              <a:t> (5,6);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</a:t>
            </a:r>
            <a:r>
              <a:rPr lang="en-IN" b="1" dirty="0" err="1"/>
              <a:t>rect</a:t>
            </a:r>
            <a:r>
              <a:rPr lang="en-IN" b="1" dirty="0"/>
              <a:t> area: " &lt;&lt; </a:t>
            </a:r>
            <a:r>
              <a:rPr lang="en-IN" b="1" dirty="0" err="1"/>
              <a:t>rect.area</a:t>
            </a:r>
            <a:r>
              <a:rPr lang="en-IN" b="1" dirty="0"/>
              <a:t>()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 err="1"/>
              <a:t>cout</a:t>
            </a:r>
            <a:r>
              <a:rPr lang="en-IN" b="1" dirty="0"/>
              <a:t> &lt;&lt; "</a:t>
            </a:r>
            <a:r>
              <a:rPr lang="en-IN" b="1" dirty="0" err="1"/>
              <a:t>rectb</a:t>
            </a:r>
            <a:r>
              <a:rPr lang="en-IN" b="1" dirty="0"/>
              <a:t> area: " &lt;&lt; </a:t>
            </a:r>
            <a:r>
              <a:rPr lang="en-IN" b="1" dirty="0" err="1"/>
              <a:t>rectb.area</a:t>
            </a:r>
            <a:r>
              <a:rPr lang="en-IN" b="1" dirty="0"/>
              <a:t>()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return 0;</a:t>
            </a:r>
          </a:p>
          <a:p>
            <a:r>
              <a:rPr lang="en-IN" b="1" dirty="0"/>
              <a:t>}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37526"/>
            <a:ext cx="5429272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#include &lt;</a:t>
            </a:r>
            <a:r>
              <a:rPr lang="en-US" b="1" dirty="0" err="1" smtClean="0"/>
              <a:t>iostream</a:t>
            </a:r>
            <a:r>
              <a:rPr lang="en-US" b="1" dirty="0" smtClean="0"/>
              <a:t>&gt;</a:t>
            </a:r>
          </a:p>
          <a:p>
            <a:r>
              <a:rPr lang="en-US" b="1" dirty="0" smtClean="0"/>
              <a:t>using namespace std;</a:t>
            </a:r>
          </a:p>
          <a:p>
            <a:r>
              <a:rPr lang="en-US" b="1" dirty="0" smtClean="0"/>
              <a:t>class </a:t>
            </a:r>
            <a:r>
              <a:rPr lang="en-US" b="1" dirty="0" err="1" smtClean="0"/>
              <a:t>CRectangle</a:t>
            </a:r>
            <a:r>
              <a:rPr lang="en-US" b="1" dirty="0" smtClean="0"/>
              <a:t> {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width, height;</a:t>
            </a:r>
          </a:p>
          <a:p>
            <a:r>
              <a:rPr lang="en-US" b="1" dirty="0" smtClean="0"/>
              <a:t>public:</a:t>
            </a:r>
          </a:p>
          <a:p>
            <a:r>
              <a:rPr lang="en-US" b="1" dirty="0" err="1" smtClean="0"/>
              <a:t>CRectangle</a:t>
            </a:r>
            <a:r>
              <a:rPr lang="en-US" b="1" dirty="0" smtClean="0"/>
              <a:t> (</a:t>
            </a:r>
            <a:r>
              <a:rPr lang="en-US" b="1" dirty="0" err="1" smtClean="0"/>
              <a:t>int,int</a:t>
            </a:r>
            <a:r>
              <a:rPr lang="en-US" b="1" dirty="0" smtClean="0"/>
              <a:t>);</a:t>
            </a:r>
          </a:p>
          <a:p>
            <a:r>
              <a:rPr lang="en-US" b="1" dirty="0" smtClean="0"/>
              <a:t>~</a:t>
            </a:r>
            <a:r>
              <a:rPr lang="en-US" b="1" dirty="0" err="1" smtClean="0"/>
              <a:t>CRectangle</a:t>
            </a:r>
            <a:r>
              <a:rPr lang="en-US" b="1" dirty="0" smtClean="0"/>
              <a:t> ();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area () {return (width * height);}</a:t>
            </a:r>
          </a:p>
          <a:p>
            <a:r>
              <a:rPr lang="en-US" b="1" dirty="0" smtClean="0"/>
              <a:t>};</a:t>
            </a:r>
          </a:p>
          <a:p>
            <a:r>
              <a:rPr lang="en-US" b="1" dirty="0" err="1" smtClean="0"/>
              <a:t>CRectangle</a:t>
            </a:r>
            <a:r>
              <a:rPr lang="en-US" b="1" dirty="0" smtClean="0"/>
              <a:t>::</a:t>
            </a:r>
            <a:r>
              <a:rPr lang="en-US" b="1" dirty="0" err="1" smtClean="0"/>
              <a:t>CRectangle</a:t>
            </a:r>
            <a:r>
              <a:rPr lang="en-US" b="1" dirty="0" smtClean="0"/>
              <a:t> (</a:t>
            </a:r>
            <a:r>
              <a:rPr lang="en-US" b="1" dirty="0" err="1" smtClean="0"/>
              <a:t>int</a:t>
            </a:r>
            <a:r>
              <a:rPr lang="en-US" b="1" dirty="0" smtClean="0"/>
              <a:t> a, </a:t>
            </a:r>
            <a:r>
              <a:rPr lang="en-US" b="1" dirty="0" err="1" smtClean="0"/>
              <a:t>int</a:t>
            </a:r>
            <a:r>
              <a:rPr lang="en-US" b="1" dirty="0" smtClean="0"/>
              <a:t> b) {</a:t>
            </a:r>
          </a:p>
          <a:p>
            <a:r>
              <a:rPr lang="en-US" b="1" dirty="0" smtClean="0"/>
              <a:t>width = a;</a:t>
            </a:r>
          </a:p>
          <a:p>
            <a:r>
              <a:rPr lang="en-US" b="1" dirty="0" smtClean="0"/>
              <a:t>height = b;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CRectangle</a:t>
            </a:r>
            <a:r>
              <a:rPr lang="en-US" b="1" dirty="0" smtClean="0"/>
              <a:t>::~</a:t>
            </a:r>
            <a:r>
              <a:rPr lang="en-US" b="1" dirty="0" err="1" smtClean="0"/>
              <a:t>CRectangle</a:t>
            </a:r>
            <a:r>
              <a:rPr lang="en-US" b="1" dirty="0" smtClean="0"/>
              <a:t> () {</a:t>
            </a:r>
          </a:p>
          <a:p>
            <a:r>
              <a:rPr lang="en-US" b="1" dirty="0" smtClean="0"/>
              <a:t>width;</a:t>
            </a:r>
          </a:p>
          <a:p>
            <a:r>
              <a:rPr lang="en-US" b="1" dirty="0" smtClean="0"/>
              <a:t>height;</a:t>
            </a:r>
          </a:p>
          <a:p>
            <a:r>
              <a:rPr lang="en-US" b="1" dirty="0" smtClean="0"/>
              <a:t>}</a:t>
            </a:r>
          </a:p>
          <a:p>
            <a:r>
              <a:rPr lang="en-US" b="1" dirty="0" err="1" smtClean="0"/>
              <a:t>int</a:t>
            </a:r>
            <a:r>
              <a:rPr lang="en-US" b="1" dirty="0" smtClean="0"/>
              <a:t> main () {</a:t>
            </a:r>
          </a:p>
          <a:p>
            <a:r>
              <a:rPr lang="en-US" b="1" dirty="0" err="1" smtClean="0"/>
              <a:t>CRectangle</a:t>
            </a:r>
            <a:r>
              <a:rPr lang="en-US" b="1" dirty="0" smtClean="0"/>
              <a:t> </a:t>
            </a:r>
            <a:r>
              <a:rPr lang="en-US" b="1" dirty="0" err="1" smtClean="0"/>
              <a:t>rect</a:t>
            </a:r>
            <a:r>
              <a:rPr lang="en-US" b="1" dirty="0" smtClean="0"/>
              <a:t> (3,4), </a:t>
            </a:r>
            <a:r>
              <a:rPr lang="en-US" b="1" dirty="0" err="1" smtClean="0"/>
              <a:t>rectb</a:t>
            </a:r>
            <a:r>
              <a:rPr lang="en-US" b="1" dirty="0" smtClean="0"/>
              <a:t> (5,6);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 &lt;&lt; "</a:t>
            </a:r>
            <a:r>
              <a:rPr lang="en-US" b="1" dirty="0" err="1" smtClean="0"/>
              <a:t>rect</a:t>
            </a:r>
            <a:r>
              <a:rPr lang="en-US" b="1" dirty="0" smtClean="0"/>
              <a:t> area: " &lt;&lt; </a:t>
            </a:r>
            <a:r>
              <a:rPr lang="en-US" b="1" dirty="0" err="1" smtClean="0"/>
              <a:t>rect.area</a:t>
            </a:r>
            <a:r>
              <a:rPr lang="en-US" b="1" dirty="0" smtClean="0"/>
              <a:t>()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err="1" smtClean="0"/>
              <a:t>cout</a:t>
            </a:r>
            <a:r>
              <a:rPr lang="en-US" b="1" dirty="0" smtClean="0"/>
              <a:t> &lt;&lt; "</a:t>
            </a:r>
            <a:r>
              <a:rPr lang="en-US" b="1" dirty="0" err="1" smtClean="0"/>
              <a:t>rectb</a:t>
            </a:r>
            <a:r>
              <a:rPr lang="en-US" b="1" dirty="0" smtClean="0"/>
              <a:t> area: " &lt;&lt; </a:t>
            </a:r>
            <a:r>
              <a:rPr lang="en-US" b="1" dirty="0" err="1" smtClean="0"/>
              <a:t>rectb.area</a:t>
            </a:r>
            <a:r>
              <a:rPr lang="en-US" b="1" dirty="0" smtClean="0"/>
              <a:t>() &lt;&lt; </a:t>
            </a:r>
            <a:r>
              <a:rPr lang="en-US" b="1" dirty="0" err="1" smtClean="0"/>
              <a:t>endl</a:t>
            </a:r>
            <a:r>
              <a:rPr lang="en-US" b="1" dirty="0" smtClean="0"/>
              <a:t>;</a:t>
            </a:r>
          </a:p>
          <a:p>
            <a:r>
              <a:rPr lang="en-US" b="1" dirty="0" smtClean="0"/>
              <a:t>return 0;</a:t>
            </a:r>
          </a:p>
          <a:p>
            <a:r>
              <a:rPr lang="en-US" b="1" dirty="0" smtClean="0"/>
              <a:t>}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Friend Functions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possible to grant a </a:t>
            </a:r>
            <a:r>
              <a:rPr lang="en-IN" dirty="0" err="1" smtClean="0"/>
              <a:t>nonmember</a:t>
            </a:r>
            <a:r>
              <a:rPr lang="en-IN" dirty="0" smtClean="0"/>
              <a:t> function access to the private members of a class by using a </a:t>
            </a:r>
            <a:r>
              <a:rPr lang="en-IN" b="1" dirty="0" smtClean="0"/>
              <a:t>friend. </a:t>
            </a:r>
            <a:r>
              <a:rPr lang="en-IN" dirty="0" smtClean="0"/>
              <a:t>A friend function has access to all private and protected members of the class for which it is a </a:t>
            </a:r>
            <a:r>
              <a:rPr lang="en-IN" b="1" dirty="0" smtClean="0"/>
              <a:t>friend. </a:t>
            </a:r>
            <a:r>
              <a:rPr lang="en-IN" dirty="0" smtClean="0"/>
              <a:t>To declare a friend function, include its prototype within the class, preceding it with the keyword </a:t>
            </a:r>
            <a:r>
              <a:rPr lang="en-IN" b="1" dirty="0" smtClean="0"/>
              <a:t>friend. </a:t>
            </a:r>
            <a:r>
              <a:rPr lang="en-IN" dirty="0" smtClean="0"/>
              <a:t>Consider this program</a:t>
            </a:r>
            <a:r>
              <a:rPr lang="en-IN" b="1" dirty="0" smtClean="0"/>
              <a:t>:</a:t>
            </a:r>
            <a:endParaRPr lang="en-IN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-71462"/>
            <a:ext cx="8643934" cy="68172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900" dirty="0" smtClean="0"/>
              <a:t>#include &lt;</a:t>
            </a:r>
            <a:r>
              <a:rPr lang="en-IN" sz="1900" dirty="0" err="1" smtClean="0"/>
              <a:t>iostream</a:t>
            </a:r>
            <a:r>
              <a:rPr lang="en-IN" sz="1900" dirty="0" smtClean="0"/>
              <a:t>&gt;</a:t>
            </a:r>
          </a:p>
          <a:p>
            <a:r>
              <a:rPr lang="en-IN" sz="1900" dirty="0" smtClean="0"/>
              <a:t>using namespace std;</a:t>
            </a:r>
          </a:p>
          <a:p>
            <a:r>
              <a:rPr lang="en-IN" sz="1900" dirty="0" smtClean="0"/>
              <a:t>class </a:t>
            </a:r>
            <a:r>
              <a:rPr lang="en-IN" sz="1900" dirty="0" err="1" smtClean="0"/>
              <a:t>myclass</a:t>
            </a:r>
            <a:r>
              <a:rPr lang="en-IN" sz="1900" dirty="0" smtClean="0"/>
              <a:t> {</a:t>
            </a:r>
          </a:p>
          <a:p>
            <a:r>
              <a:rPr lang="en-IN" sz="1900" dirty="0" err="1" smtClean="0"/>
              <a:t>int</a:t>
            </a:r>
            <a:r>
              <a:rPr lang="en-IN" sz="1900" dirty="0" smtClean="0"/>
              <a:t> a, b;</a:t>
            </a:r>
          </a:p>
          <a:p>
            <a:r>
              <a:rPr lang="en-IN" sz="1900" dirty="0" smtClean="0"/>
              <a:t>public:</a:t>
            </a:r>
          </a:p>
          <a:p>
            <a:r>
              <a:rPr lang="en-IN" sz="1900" dirty="0" smtClean="0"/>
              <a:t>friend </a:t>
            </a:r>
            <a:r>
              <a:rPr lang="en-IN" sz="1900" dirty="0" err="1" smtClean="0"/>
              <a:t>int</a:t>
            </a:r>
            <a:r>
              <a:rPr lang="en-IN" sz="1900" dirty="0" smtClean="0"/>
              <a:t> sum(</a:t>
            </a:r>
            <a:r>
              <a:rPr lang="en-IN" sz="1900" dirty="0" err="1" smtClean="0"/>
              <a:t>myclass</a:t>
            </a:r>
            <a:r>
              <a:rPr lang="en-IN" sz="1900" dirty="0" smtClean="0"/>
              <a:t> x);</a:t>
            </a:r>
          </a:p>
          <a:p>
            <a:r>
              <a:rPr lang="en-IN" sz="1900" dirty="0" smtClean="0"/>
              <a:t>void </a:t>
            </a:r>
            <a:r>
              <a:rPr lang="en-IN" sz="1900" dirty="0" err="1" smtClean="0"/>
              <a:t>set_ab</a:t>
            </a:r>
            <a:r>
              <a:rPr lang="en-IN" sz="1900" dirty="0" smtClean="0"/>
              <a:t>(</a:t>
            </a:r>
            <a:r>
              <a:rPr lang="en-IN" sz="1900" dirty="0" err="1" smtClean="0"/>
              <a:t>int</a:t>
            </a:r>
            <a:r>
              <a:rPr lang="en-IN" sz="1900" dirty="0" smtClean="0"/>
              <a:t> </a:t>
            </a:r>
            <a:r>
              <a:rPr lang="en-IN" sz="1900" dirty="0" err="1" smtClean="0"/>
              <a:t>i</a:t>
            </a:r>
            <a:r>
              <a:rPr lang="en-IN" sz="1900" dirty="0" smtClean="0"/>
              <a:t>, </a:t>
            </a:r>
            <a:r>
              <a:rPr lang="en-IN" sz="1900" dirty="0" err="1" smtClean="0"/>
              <a:t>int</a:t>
            </a:r>
            <a:r>
              <a:rPr lang="en-IN" sz="1900" dirty="0" smtClean="0"/>
              <a:t> j);</a:t>
            </a:r>
          </a:p>
          <a:p>
            <a:r>
              <a:rPr lang="en-IN" sz="1900" dirty="0" smtClean="0"/>
              <a:t>};</a:t>
            </a:r>
          </a:p>
          <a:p>
            <a:r>
              <a:rPr lang="en-IN" sz="1900" dirty="0" smtClean="0"/>
              <a:t>void </a:t>
            </a:r>
            <a:r>
              <a:rPr lang="en-IN" sz="1900" dirty="0" err="1" smtClean="0"/>
              <a:t>myclass</a:t>
            </a:r>
            <a:r>
              <a:rPr lang="en-IN" sz="1900" dirty="0" smtClean="0"/>
              <a:t>::</a:t>
            </a:r>
            <a:r>
              <a:rPr lang="en-IN" sz="1900" dirty="0" err="1" smtClean="0"/>
              <a:t>set_ab</a:t>
            </a:r>
            <a:r>
              <a:rPr lang="en-IN" sz="1900" dirty="0" smtClean="0"/>
              <a:t>(</a:t>
            </a:r>
            <a:r>
              <a:rPr lang="en-IN" sz="1900" dirty="0" err="1" smtClean="0"/>
              <a:t>int</a:t>
            </a:r>
            <a:r>
              <a:rPr lang="en-IN" sz="1900" dirty="0" smtClean="0"/>
              <a:t> </a:t>
            </a:r>
            <a:r>
              <a:rPr lang="en-IN" sz="1900" dirty="0" err="1" smtClean="0"/>
              <a:t>i</a:t>
            </a:r>
            <a:r>
              <a:rPr lang="en-IN" sz="1900" dirty="0" smtClean="0"/>
              <a:t>, </a:t>
            </a:r>
            <a:r>
              <a:rPr lang="en-IN" sz="1900" dirty="0" err="1" smtClean="0"/>
              <a:t>int</a:t>
            </a:r>
            <a:r>
              <a:rPr lang="en-IN" sz="1900" dirty="0" smtClean="0"/>
              <a:t> j)</a:t>
            </a:r>
          </a:p>
          <a:p>
            <a:r>
              <a:rPr lang="en-IN" sz="1900" dirty="0" smtClean="0"/>
              <a:t>{</a:t>
            </a:r>
          </a:p>
          <a:p>
            <a:r>
              <a:rPr lang="en-IN" sz="1900" dirty="0" smtClean="0"/>
              <a:t>a = </a:t>
            </a:r>
            <a:r>
              <a:rPr lang="en-IN" sz="1900" dirty="0" err="1" smtClean="0"/>
              <a:t>i</a:t>
            </a:r>
            <a:r>
              <a:rPr lang="en-IN" sz="1900" dirty="0" smtClean="0"/>
              <a:t>;</a:t>
            </a:r>
          </a:p>
          <a:p>
            <a:r>
              <a:rPr lang="en-IN" sz="1900" dirty="0" smtClean="0"/>
              <a:t>b = j;</a:t>
            </a:r>
          </a:p>
          <a:p>
            <a:r>
              <a:rPr lang="en-IN" sz="1900" dirty="0" smtClean="0"/>
              <a:t>}</a:t>
            </a:r>
          </a:p>
          <a:p>
            <a:r>
              <a:rPr lang="en-IN" sz="1900" dirty="0" err="1" smtClean="0"/>
              <a:t>int</a:t>
            </a:r>
            <a:r>
              <a:rPr lang="en-IN" sz="1900" dirty="0" smtClean="0"/>
              <a:t> sum(</a:t>
            </a:r>
            <a:r>
              <a:rPr lang="en-IN" sz="1900" dirty="0" err="1" smtClean="0"/>
              <a:t>myclass</a:t>
            </a:r>
            <a:r>
              <a:rPr lang="en-IN" sz="1900" dirty="0" smtClean="0"/>
              <a:t> x)        // Note: sum() is not a member function of any class.</a:t>
            </a:r>
          </a:p>
          <a:p>
            <a:r>
              <a:rPr lang="en-IN" sz="1900" dirty="0" smtClean="0"/>
              <a:t>{</a:t>
            </a:r>
          </a:p>
          <a:p>
            <a:r>
              <a:rPr lang="en-IN" sz="1900" dirty="0" smtClean="0"/>
              <a:t>return </a:t>
            </a:r>
            <a:r>
              <a:rPr lang="en-IN" sz="1900" dirty="0" err="1" smtClean="0"/>
              <a:t>x.a</a:t>
            </a:r>
            <a:r>
              <a:rPr lang="en-IN" sz="1900" dirty="0" smtClean="0"/>
              <a:t> + </a:t>
            </a:r>
            <a:r>
              <a:rPr lang="en-IN" sz="1900" dirty="0" err="1" smtClean="0"/>
              <a:t>x.b</a:t>
            </a:r>
            <a:r>
              <a:rPr lang="en-IN" sz="1900" dirty="0" smtClean="0"/>
              <a:t>;     // Because sum() is a friend of </a:t>
            </a:r>
            <a:r>
              <a:rPr lang="en-IN" sz="1900" dirty="0" err="1" smtClean="0"/>
              <a:t>myclass</a:t>
            </a:r>
            <a:r>
              <a:rPr lang="en-IN" sz="1900" dirty="0" smtClean="0"/>
              <a:t>, it can directly access a and b</a:t>
            </a:r>
          </a:p>
          <a:p>
            <a:r>
              <a:rPr lang="en-IN" sz="1900" dirty="0" smtClean="0"/>
              <a:t>}</a:t>
            </a:r>
          </a:p>
          <a:p>
            <a:r>
              <a:rPr lang="en-IN" sz="1900" dirty="0" err="1" smtClean="0"/>
              <a:t>int</a:t>
            </a:r>
            <a:r>
              <a:rPr lang="en-IN" sz="1900" dirty="0" smtClean="0"/>
              <a:t> main()</a:t>
            </a:r>
          </a:p>
          <a:p>
            <a:r>
              <a:rPr lang="en-IN" sz="1900" dirty="0" smtClean="0"/>
              <a:t>{</a:t>
            </a:r>
          </a:p>
          <a:p>
            <a:r>
              <a:rPr lang="en-IN" sz="1900" dirty="0" err="1" smtClean="0"/>
              <a:t>myclass</a:t>
            </a:r>
            <a:r>
              <a:rPr lang="en-IN" sz="1900" dirty="0" smtClean="0"/>
              <a:t> n;</a:t>
            </a:r>
          </a:p>
          <a:p>
            <a:r>
              <a:rPr lang="en-IN" sz="1900" dirty="0" err="1" smtClean="0"/>
              <a:t>n.set_ab</a:t>
            </a:r>
            <a:r>
              <a:rPr lang="en-IN" sz="1900" dirty="0" smtClean="0"/>
              <a:t>(3, 4);</a:t>
            </a:r>
          </a:p>
          <a:p>
            <a:r>
              <a:rPr lang="en-IN" sz="1900" dirty="0" err="1" smtClean="0"/>
              <a:t>cout</a:t>
            </a:r>
            <a:r>
              <a:rPr lang="en-IN" sz="1900" dirty="0" smtClean="0"/>
              <a:t> &lt;&lt; sum(n);</a:t>
            </a:r>
          </a:p>
          <a:p>
            <a:r>
              <a:rPr lang="en-IN" sz="1900" dirty="0" smtClean="0"/>
              <a:t>return 0; }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50" y="1822914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sz="2400" dirty="0"/>
              <a:t>class </a:t>
            </a:r>
            <a:r>
              <a:rPr lang="en-IN" sz="2400" dirty="0" smtClean="0"/>
              <a:t>  </a:t>
            </a:r>
            <a:r>
              <a:rPr lang="en-IN" sz="2400" dirty="0" err="1" smtClean="0"/>
              <a:t>class_name</a:t>
            </a:r>
            <a:r>
              <a:rPr lang="en-IN" sz="2400" dirty="0" smtClean="0"/>
              <a:t>   {</a:t>
            </a:r>
            <a:endParaRPr lang="en-IN" sz="2400" dirty="0"/>
          </a:p>
          <a:p>
            <a:r>
              <a:rPr lang="en-IN" sz="2400" dirty="0" smtClean="0"/>
              <a:t>        access_specifier_1</a:t>
            </a:r>
            <a:r>
              <a:rPr lang="en-IN" sz="2400" dirty="0"/>
              <a:t>:</a:t>
            </a:r>
          </a:p>
          <a:p>
            <a:r>
              <a:rPr lang="en-IN" sz="2400" dirty="0" smtClean="0"/>
              <a:t>                     member1</a:t>
            </a:r>
            <a:r>
              <a:rPr lang="en-IN" sz="2400" dirty="0"/>
              <a:t>;</a:t>
            </a:r>
          </a:p>
          <a:p>
            <a:r>
              <a:rPr lang="en-IN" sz="2400" dirty="0" smtClean="0"/>
              <a:t>       access_specifier_2</a:t>
            </a:r>
            <a:r>
              <a:rPr lang="en-IN" sz="2400" dirty="0"/>
              <a:t>:</a:t>
            </a:r>
          </a:p>
          <a:p>
            <a:r>
              <a:rPr lang="en-IN" sz="2400" dirty="0" smtClean="0"/>
              <a:t>                    member2</a:t>
            </a:r>
            <a:r>
              <a:rPr lang="en-IN" sz="2400" dirty="0"/>
              <a:t>;</a:t>
            </a:r>
          </a:p>
          <a:p>
            <a:r>
              <a:rPr lang="en-IN" sz="2400" dirty="0" smtClean="0"/>
              <a:t>................................</a:t>
            </a:r>
            <a:endParaRPr lang="en-IN" sz="2400" dirty="0"/>
          </a:p>
          <a:p>
            <a:r>
              <a:rPr lang="en-IN" sz="2400" dirty="0"/>
              <a:t>} </a:t>
            </a:r>
            <a:r>
              <a:rPr lang="en-IN" sz="2400" dirty="0" err="1"/>
              <a:t>object_names</a:t>
            </a:r>
            <a:r>
              <a:rPr lang="en-IN" sz="2400" dirty="0" smtClean="0"/>
              <a:t>;</a:t>
            </a:r>
            <a:endParaRPr lang="en-IN" sz="2400" dirty="0"/>
          </a:p>
        </p:txBody>
      </p:sp>
      <p:sp>
        <p:nvSpPr>
          <p:cNvPr id="3" name="Rectangle 2"/>
          <p:cNvSpPr/>
          <p:nvPr/>
        </p:nvSpPr>
        <p:spPr>
          <a:xfrm>
            <a:off x="214282" y="4436472"/>
            <a:ext cx="8929718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600" dirty="0"/>
              <a:t>Where </a:t>
            </a:r>
            <a:r>
              <a:rPr lang="en-IN" sz="2600" b="1" i="1" dirty="0" err="1"/>
              <a:t>class_name</a:t>
            </a:r>
            <a:r>
              <a:rPr lang="en-IN" sz="2600" b="1" i="1" dirty="0"/>
              <a:t> </a:t>
            </a:r>
            <a:r>
              <a:rPr lang="en-IN" sz="2600" dirty="0"/>
              <a:t>is a valid identifier for the class, </a:t>
            </a:r>
            <a:r>
              <a:rPr lang="en-IN" sz="2600" b="1" i="1" dirty="0" err="1"/>
              <a:t>object_names</a:t>
            </a:r>
            <a:r>
              <a:rPr lang="en-IN" sz="2600" dirty="0"/>
              <a:t> is an optional list of names for objects of </a:t>
            </a:r>
            <a:r>
              <a:rPr lang="en-IN" sz="2600" dirty="0" smtClean="0"/>
              <a:t>this class.</a:t>
            </a:r>
          </a:p>
          <a:p>
            <a:pPr>
              <a:buFont typeface="Wingdings" pitchFamily="2" charset="2"/>
              <a:buChar char="Ø"/>
            </a:pPr>
            <a:r>
              <a:rPr lang="en-IN" sz="2600" dirty="0" smtClean="0"/>
              <a:t> </a:t>
            </a:r>
            <a:r>
              <a:rPr lang="en-IN" sz="2600" dirty="0"/>
              <a:t>The body of the declaration can contain </a:t>
            </a:r>
            <a:r>
              <a:rPr lang="en-IN" sz="2600" b="1" i="1" dirty="0"/>
              <a:t>members</a:t>
            </a:r>
            <a:r>
              <a:rPr lang="en-IN" sz="2600" dirty="0"/>
              <a:t>, that can be either </a:t>
            </a:r>
            <a:r>
              <a:rPr lang="en-IN" sz="2600" i="1" dirty="0"/>
              <a:t>data </a:t>
            </a:r>
            <a:r>
              <a:rPr lang="en-IN" sz="2600" dirty="0"/>
              <a:t>or</a:t>
            </a:r>
            <a:r>
              <a:rPr lang="en-IN" sz="2600" i="1" dirty="0"/>
              <a:t> function </a:t>
            </a:r>
            <a:r>
              <a:rPr lang="en-IN" sz="2600" dirty="0"/>
              <a:t>declarations, </a:t>
            </a:r>
            <a:r>
              <a:rPr lang="en-IN" sz="2600" dirty="0" smtClean="0"/>
              <a:t>and optionally </a:t>
            </a:r>
            <a:r>
              <a:rPr lang="en-IN" sz="2600" i="1" dirty="0"/>
              <a:t>access </a:t>
            </a:r>
            <a:r>
              <a:rPr lang="en-IN" sz="2600" i="1" dirty="0" err="1"/>
              <a:t>specifiers</a:t>
            </a:r>
            <a:r>
              <a:rPr lang="en-IN" sz="2600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58082" y="71414"/>
            <a:ext cx="1404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Class </a:t>
            </a:r>
            <a:r>
              <a:rPr lang="en-US" b="1" dirty="0" err="1" smtClean="0"/>
              <a:t>cont..’d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14282" y="1416594"/>
            <a:ext cx="2541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u="sng" dirty="0"/>
              <a:t>Class </a:t>
            </a:r>
            <a:r>
              <a:rPr lang="en-US" b="1" u="sng" dirty="0" smtClean="0"/>
              <a:t>Declaration syntax:</a:t>
            </a:r>
            <a:endParaRPr lang="en-IN" u="sng" dirty="0"/>
          </a:p>
        </p:txBody>
      </p:sp>
      <p:sp>
        <p:nvSpPr>
          <p:cNvPr id="6" name="Rectangle 5"/>
          <p:cNvSpPr/>
          <p:nvPr/>
        </p:nvSpPr>
        <p:spPr>
          <a:xfrm>
            <a:off x="142844" y="571480"/>
            <a:ext cx="88582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Font typeface="Wingdings" pitchFamily="2" charset="2"/>
              <a:buChar char="Ø"/>
            </a:pPr>
            <a:r>
              <a:rPr lang="en-IN" sz="2400" dirty="0" smtClean="0"/>
              <a:t>Classes are generally declared using the keyword </a:t>
            </a:r>
            <a:r>
              <a:rPr lang="en-IN" sz="2400" b="1" i="1" dirty="0" smtClean="0"/>
              <a:t>class</a:t>
            </a:r>
            <a:r>
              <a:rPr lang="en-IN" sz="2400" dirty="0" smtClean="0"/>
              <a:t>, with the following format:</a:t>
            </a:r>
            <a:endParaRPr lang="en-IN" sz="2400" dirty="0"/>
          </a:p>
        </p:txBody>
      </p:sp>
      <p:sp>
        <p:nvSpPr>
          <p:cNvPr id="7" name="Oval 6"/>
          <p:cNvSpPr/>
          <p:nvPr/>
        </p:nvSpPr>
        <p:spPr>
          <a:xfrm>
            <a:off x="2643174" y="1857364"/>
            <a:ext cx="164307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143240" y="2643182"/>
            <a:ext cx="1714512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3071802" y="3357562"/>
            <a:ext cx="1714512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214546" y="2285992"/>
            <a:ext cx="3214710" cy="285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071670" y="3000372"/>
            <a:ext cx="3214710" cy="28575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2000232" y="4071942"/>
            <a:ext cx="2286016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643042" y="1857364"/>
            <a:ext cx="928694" cy="42862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3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7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8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An </a:t>
            </a:r>
            <a:r>
              <a:rPr lang="en-IN" b="1" dirty="0"/>
              <a:t>access </a:t>
            </a:r>
            <a:r>
              <a:rPr lang="en-IN" b="1" dirty="0" err="1"/>
              <a:t>specifier</a:t>
            </a:r>
            <a:r>
              <a:rPr lang="en-IN" b="1" dirty="0"/>
              <a:t> </a:t>
            </a:r>
            <a:r>
              <a:rPr lang="en-IN" dirty="0"/>
              <a:t>is one of the following </a:t>
            </a:r>
            <a:r>
              <a:rPr lang="en-IN" dirty="0" smtClean="0"/>
              <a:t>three keywords: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private</a:t>
            </a:r>
            <a:r>
              <a:rPr lang="en-IN" dirty="0" smtClean="0"/>
              <a:t>,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public </a:t>
            </a:r>
            <a:r>
              <a:rPr lang="en-IN" dirty="0" smtClean="0"/>
              <a:t>or</a:t>
            </a:r>
          </a:p>
          <a:p>
            <a:pPr lvl="1"/>
            <a:r>
              <a:rPr lang="en-IN" dirty="0" smtClean="0"/>
              <a:t> </a:t>
            </a:r>
            <a:r>
              <a:rPr lang="en-IN" dirty="0"/>
              <a:t>protected</a:t>
            </a:r>
            <a:r>
              <a:rPr lang="en-IN" dirty="0" smtClean="0"/>
              <a:t>.</a:t>
            </a:r>
          </a:p>
          <a:p>
            <a:r>
              <a:rPr lang="en-IN" dirty="0"/>
              <a:t>These </a:t>
            </a:r>
            <a:r>
              <a:rPr lang="en-IN" dirty="0" err="1"/>
              <a:t>specifiers</a:t>
            </a:r>
            <a:r>
              <a:rPr lang="en-IN" dirty="0"/>
              <a:t> modify the access rights that the members </a:t>
            </a:r>
            <a:r>
              <a:rPr lang="en-IN" dirty="0" smtClean="0"/>
              <a:t>following them </a:t>
            </a:r>
            <a:r>
              <a:rPr lang="en-IN" dirty="0"/>
              <a:t>acquire:</a:t>
            </a:r>
          </a:p>
          <a:p>
            <a:pPr lvl="1">
              <a:buNone/>
            </a:pPr>
            <a:r>
              <a:rPr lang="en-IN" dirty="0"/>
              <a:t>• </a:t>
            </a:r>
            <a:r>
              <a:rPr lang="en-IN" b="1" i="1" dirty="0"/>
              <a:t>private members </a:t>
            </a:r>
            <a:r>
              <a:rPr lang="en-IN" dirty="0"/>
              <a:t>of a class are accessible only from within other members of the same class or </a:t>
            </a:r>
            <a:r>
              <a:rPr lang="en-IN" dirty="0" smtClean="0"/>
              <a:t>from their </a:t>
            </a:r>
            <a:r>
              <a:rPr lang="en-IN" i="1" dirty="0"/>
              <a:t>friends.</a:t>
            </a:r>
          </a:p>
          <a:p>
            <a:pPr lvl="1">
              <a:buNone/>
            </a:pPr>
            <a:r>
              <a:rPr lang="en-IN" dirty="0"/>
              <a:t>• </a:t>
            </a:r>
            <a:r>
              <a:rPr lang="en-IN" b="1" i="1" dirty="0"/>
              <a:t>protected members </a:t>
            </a:r>
            <a:r>
              <a:rPr lang="en-IN" dirty="0"/>
              <a:t>are accessible from members of their same class and from their friends, but </a:t>
            </a:r>
            <a:r>
              <a:rPr lang="en-IN" dirty="0" smtClean="0"/>
              <a:t>also from </a:t>
            </a:r>
            <a:r>
              <a:rPr lang="en-IN" dirty="0"/>
              <a:t>members of their derived classes.</a:t>
            </a:r>
          </a:p>
          <a:p>
            <a:pPr lvl="1">
              <a:buNone/>
            </a:pPr>
            <a:r>
              <a:rPr lang="en-IN" dirty="0"/>
              <a:t>• </a:t>
            </a:r>
            <a:r>
              <a:rPr lang="en-IN" b="1" i="1" dirty="0" smtClean="0"/>
              <a:t>public </a:t>
            </a:r>
            <a:r>
              <a:rPr lang="en-IN" b="1" i="1" dirty="0"/>
              <a:t>members </a:t>
            </a:r>
            <a:r>
              <a:rPr lang="en-IN" dirty="0"/>
              <a:t>are accessible from anywhere where the object is visible.</a:t>
            </a:r>
            <a:endParaRPr lang="en-IN" dirty="0" smtClean="0"/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285753" y="-36171"/>
            <a:ext cx="7143767" cy="6894195"/>
          </a:xfrm>
          <a:prstGeom prst="rect">
            <a:avLst/>
          </a:prstGeom>
          <a:solidFill>
            <a:srgbClr val="EEEEE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#include 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iostream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&gt;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using namespace std;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class Box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   public: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double length;   // Length of a box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double breadth;  // Breadth of a box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double height;   // Height of a box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};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int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main(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{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 Box1;        // Declare Box1 of type Box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Box Box2;        // Declare Box2 of type Box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double volume = 0.0;     // Store the volume of a box here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// box 1 specification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Box1.height = 5.0;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Box1.length = 6.0;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Box1.breadth = 7.0;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// box 2 specification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Box2.height = 10.0;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Box2.length = 12.0;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Box2.breadth = 13.0;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// volume of box 1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volume = Box1.height * Box1.length * Box1.breadth;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"Volume of Box1 : " &lt;&lt; volume &lt;&lt;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 // volume of box 2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volume = Box2.height * Box2.length * Box2.breadth;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cout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&lt;&lt; "Volume of Box2 : " &lt;&lt; volume &lt;&lt;</a:t>
            </a:r>
            <a:r>
              <a:rPr kumimoji="0" 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endl</a:t>
            </a: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;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 Unicode MS" pitchFamily="34" charset="-128"/>
                <a:ea typeface="Times New Roman" pitchFamily="18" charset="0"/>
                <a:cs typeface="Courier New" pitchFamily="49" charset="0"/>
              </a:rPr>
              <a:t> return 0;}</a:t>
            </a:r>
            <a:endParaRPr kumimoji="0" 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0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2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0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102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0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02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02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02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0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02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102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102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102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63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By default, all members of a class declared with the class keyword have private access for all its members.</a:t>
            </a:r>
          </a:p>
          <a:p>
            <a:pPr>
              <a:buNone/>
            </a:pPr>
            <a:r>
              <a:rPr lang="en-IN" b="1" dirty="0" smtClean="0"/>
              <a:t>Example:</a:t>
            </a:r>
          </a:p>
          <a:p>
            <a:pPr lvl="1">
              <a:buNone/>
            </a:pPr>
            <a:r>
              <a:rPr lang="en-IN" dirty="0" smtClean="0"/>
              <a:t>class </a:t>
            </a:r>
            <a:r>
              <a:rPr lang="en-IN" dirty="0" err="1" smtClean="0"/>
              <a:t>Crectangle</a:t>
            </a:r>
            <a:endParaRPr lang="en-IN" dirty="0" smtClean="0"/>
          </a:p>
          <a:p>
            <a:pPr lvl="1">
              <a:buNone/>
            </a:pPr>
            <a:r>
              <a:rPr lang="en-IN" dirty="0" smtClean="0"/>
              <a:t> </a:t>
            </a:r>
            <a:r>
              <a:rPr lang="en-IN" dirty="0"/>
              <a:t>{</a:t>
            </a:r>
          </a:p>
          <a:p>
            <a:pPr lvl="1">
              <a:buNone/>
            </a:pPr>
            <a:r>
              <a:rPr lang="en-IN" dirty="0" err="1"/>
              <a:t>int</a:t>
            </a:r>
            <a:r>
              <a:rPr lang="en-IN" dirty="0"/>
              <a:t> x, y;</a:t>
            </a:r>
          </a:p>
          <a:p>
            <a:pPr lvl="1">
              <a:buNone/>
            </a:pPr>
            <a:r>
              <a:rPr lang="en-IN" dirty="0"/>
              <a:t>public:</a:t>
            </a:r>
          </a:p>
          <a:p>
            <a:pPr lvl="1">
              <a:buNone/>
            </a:pPr>
            <a:r>
              <a:rPr lang="en-IN" dirty="0"/>
              <a:t>void </a:t>
            </a:r>
            <a:r>
              <a:rPr lang="en-IN" dirty="0" err="1"/>
              <a:t>set_values</a:t>
            </a:r>
            <a:r>
              <a:rPr lang="en-IN" dirty="0"/>
              <a:t> (</a:t>
            </a:r>
            <a:r>
              <a:rPr lang="en-IN" dirty="0" err="1"/>
              <a:t>int,int</a:t>
            </a:r>
            <a:r>
              <a:rPr lang="en-IN" dirty="0"/>
              <a:t>);</a:t>
            </a:r>
          </a:p>
          <a:p>
            <a:pPr lvl="1">
              <a:buNone/>
            </a:pPr>
            <a:r>
              <a:rPr lang="en-IN" dirty="0" err="1"/>
              <a:t>int</a:t>
            </a:r>
            <a:r>
              <a:rPr lang="en-IN" dirty="0"/>
              <a:t> area (void);</a:t>
            </a:r>
          </a:p>
          <a:p>
            <a:pPr lvl="1">
              <a:buNone/>
            </a:pPr>
            <a:r>
              <a:rPr lang="en-IN" dirty="0"/>
              <a:t>} </a:t>
            </a:r>
            <a:r>
              <a:rPr lang="en-IN" dirty="0" err="1"/>
              <a:t>rect</a:t>
            </a:r>
            <a:r>
              <a:rPr lang="en-IN" dirty="0"/>
              <a:t>;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sz="2800" b="1" dirty="0" smtClean="0"/>
              <a:t>Class </a:t>
            </a:r>
            <a:r>
              <a:rPr lang="en-US" sz="2800" b="1" dirty="0" err="1" smtClean="0"/>
              <a:t>cont..’d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Declares a class (i.e., a type) called </a:t>
            </a:r>
            <a:r>
              <a:rPr lang="en-IN" dirty="0" err="1"/>
              <a:t>CRectangle</a:t>
            </a:r>
            <a:r>
              <a:rPr lang="en-IN" dirty="0"/>
              <a:t> and an object (i.e., a variable) of this class called rect. </a:t>
            </a:r>
            <a:endParaRPr lang="en-IN" dirty="0" smtClean="0"/>
          </a:p>
          <a:p>
            <a:r>
              <a:rPr lang="en-IN" dirty="0" smtClean="0"/>
              <a:t>This class contains </a:t>
            </a:r>
            <a:r>
              <a:rPr lang="en-IN" dirty="0"/>
              <a:t>four members: two data members of type </a:t>
            </a:r>
            <a:r>
              <a:rPr lang="en-IN" dirty="0" err="1"/>
              <a:t>int</a:t>
            </a:r>
            <a:r>
              <a:rPr lang="en-IN" dirty="0"/>
              <a:t> (member x and member y) with private access (</a:t>
            </a:r>
            <a:r>
              <a:rPr lang="en-IN" dirty="0" smtClean="0"/>
              <a:t>because private </a:t>
            </a:r>
            <a:r>
              <a:rPr lang="en-IN" dirty="0"/>
              <a:t>is the default access level) and two member functions with public access: </a:t>
            </a:r>
            <a:r>
              <a:rPr lang="en-IN" dirty="0" err="1"/>
              <a:t>set_values</a:t>
            </a:r>
            <a:r>
              <a:rPr lang="en-IN" dirty="0"/>
              <a:t>() and area(), </a:t>
            </a:r>
            <a:r>
              <a:rPr lang="en-IN" dirty="0" smtClean="0"/>
              <a:t>of which </a:t>
            </a:r>
            <a:r>
              <a:rPr lang="en-IN" dirty="0"/>
              <a:t>for now we have only included their declaration, not their definition.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Accessing the Data Members</a:t>
            </a:r>
            <a:r>
              <a:rPr lang="en-US" b="1" dirty="0" smtClean="0"/>
              <a:t>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357298"/>
            <a:ext cx="8715404" cy="5143536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</a:t>
            </a:r>
            <a:r>
              <a:rPr lang="en-US" dirty="0"/>
              <a:t>public data members of objects of a class can be accessed using the direct member access operator </a:t>
            </a:r>
            <a:r>
              <a:rPr lang="en-US" dirty="0" smtClean="0"/>
              <a:t>(.), </a:t>
            </a:r>
            <a:r>
              <a:rPr lang="en-IN" dirty="0" smtClean="0"/>
              <a:t> </a:t>
            </a:r>
            <a:r>
              <a:rPr lang="en-IN" dirty="0"/>
              <a:t>just by putting the </a:t>
            </a:r>
            <a:r>
              <a:rPr lang="en-IN" dirty="0" smtClean="0"/>
              <a:t>object's name </a:t>
            </a:r>
            <a:r>
              <a:rPr lang="en-IN" dirty="0"/>
              <a:t>followed by a dot (.) and then the name of the member. </a:t>
            </a:r>
            <a:r>
              <a:rPr lang="en-IN" dirty="0" smtClean="0"/>
              <a:t>For </a:t>
            </a:r>
            <a:r>
              <a:rPr lang="en-IN" dirty="0"/>
              <a:t>example</a:t>
            </a:r>
            <a:r>
              <a:rPr lang="en-IN" dirty="0" smtClean="0"/>
              <a:t>:</a:t>
            </a:r>
          </a:p>
          <a:p>
            <a:pPr lvl="1">
              <a:buNone/>
            </a:pPr>
            <a:r>
              <a:rPr lang="en-IN" dirty="0" err="1"/>
              <a:t>rect.set_values</a:t>
            </a:r>
            <a:r>
              <a:rPr lang="en-IN" dirty="0"/>
              <a:t> (3,4);</a:t>
            </a:r>
          </a:p>
          <a:p>
            <a:pPr lvl="1">
              <a:buNone/>
            </a:pPr>
            <a:r>
              <a:rPr lang="en-IN" dirty="0" err="1"/>
              <a:t>myarea</a:t>
            </a:r>
            <a:r>
              <a:rPr lang="en-IN" dirty="0"/>
              <a:t> = </a:t>
            </a:r>
            <a:r>
              <a:rPr lang="en-IN" dirty="0" err="1"/>
              <a:t>rect.area</a:t>
            </a:r>
            <a:r>
              <a:rPr lang="en-IN" dirty="0" smtClean="0"/>
              <a:t>();</a:t>
            </a:r>
          </a:p>
          <a:p>
            <a:r>
              <a:rPr lang="en-IN" dirty="0"/>
              <a:t>The only members of </a:t>
            </a:r>
            <a:r>
              <a:rPr lang="en-IN" dirty="0" err="1" smtClean="0"/>
              <a:t>Crectangle</a:t>
            </a:r>
            <a:r>
              <a:rPr lang="en-IN" dirty="0" smtClean="0"/>
              <a:t> </a:t>
            </a:r>
            <a:r>
              <a:rPr lang="en-IN" dirty="0"/>
              <a:t>that we cannot access from the body of our program outside the class are x and y, </a:t>
            </a:r>
            <a:r>
              <a:rPr lang="en-IN" dirty="0" smtClean="0"/>
              <a:t>since they </a:t>
            </a:r>
            <a:r>
              <a:rPr lang="en-IN" dirty="0"/>
              <a:t>have private access and they can only be referred from within other members of that same class.</a:t>
            </a:r>
          </a:p>
        </p:txBody>
      </p:sp>
    </p:spTree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1126</TotalTime>
  <Words>2981</Words>
  <Application>Microsoft Office PowerPoint</Application>
  <PresentationFormat>On-screen Show (4:3)</PresentationFormat>
  <Paragraphs>424</Paragraphs>
  <Slides>34</Slides>
  <Notes>2</Notes>
  <HiddenSlides>7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INTRODUCTION TO OOP </vt:lpstr>
      <vt:lpstr>OOP concept </vt:lpstr>
      <vt:lpstr>Class:</vt:lpstr>
      <vt:lpstr>Slide 4</vt:lpstr>
      <vt:lpstr>Class cont..’d</vt:lpstr>
      <vt:lpstr>Slide 6</vt:lpstr>
      <vt:lpstr>Class cont..’d</vt:lpstr>
      <vt:lpstr>Class cont..’d</vt:lpstr>
      <vt:lpstr>Accessing the Data Members:</vt:lpstr>
      <vt:lpstr>Slide 10</vt:lpstr>
      <vt:lpstr>Class cont..’d</vt:lpstr>
      <vt:lpstr>Class cont..’d</vt:lpstr>
      <vt:lpstr>The operator of scope (::, two colons)</vt:lpstr>
      <vt:lpstr>Class cont..’d</vt:lpstr>
      <vt:lpstr>Slide 15</vt:lpstr>
      <vt:lpstr>Explanation </vt:lpstr>
      <vt:lpstr>Characteristics of an object:</vt:lpstr>
      <vt:lpstr>Constructor:</vt:lpstr>
      <vt:lpstr>Example format:</vt:lpstr>
      <vt:lpstr>Slide 20</vt:lpstr>
      <vt:lpstr>constructor</vt:lpstr>
      <vt:lpstr>Default Constructor</vt:lpstr>
      <vt:lpstr>Slide 23</vt:lpstr>
      <vt:lpstr>Parameterized Constructor</vt:lpstr>
      <vt:lpstr>Slide 25</vt:lpstr>
      <vt:lpstr>Slide 26</vt:lpstr>
      <vt:lpstr>Slide 27</vt:lpstr>
      <vt:lpstr>Copy Constructor</vt:lpstr>
      <vt:lpstr>Slide 29</vt:lpstr>
      <vt:lpstr>Destructor:</vt:lpstr>
      <vt:lpstr>Slide 31</vt:lpstr>
      <vt:lpstr>Slide 32</vt:lpstr>
      <vt:lpstr>Friend Functions</vt:lpstr>
      <vt:lpstr>Slide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96</cp:revision>
  <dcterms:created xsi:type="dcterms:W3CDTF">2015-07-20T10:50:59Z</dcterms:created>
  <dcterms:modified xsi:type="dcterms:W3CDTF">2018-09-27T18:15:06Z</dcterms:modified>
</cp:coreProperties>
</file>