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6"/>
  </p:notesMasterIdLst>
  <p:sldIdLst>
    <p:sldId id="341" r:id="rId2"/>
    <p:sldId id="301" r:id="rId3"/>
    <p:sldId id="302" r:id="rId4"/>
    <p:sldId id="304" r:id="rId5"/>
    <p:sldId id="321" r:id="rId6"/>
    <p:sldId id="305" r:id="rId7"/>
    <p:sldId id="306" r:id="rId8"/>
    <p:sldId id="307" r:id="rId9"/>
    <p:sldId id="308" r:id="rId10"/>
    <p:sldId id="309" r:id="rId11"/>
    <p:sldId id="310" r:id="rId12"/>
    <p:sldId id="312" r:id="rId13"/>
    <p:sldId id="311" r:id="rId14"/>
    <p:sldId id="313" r:id="rId15"/>
    <p:sldId id="314" r:id="rId16"/>
    <p:sldId id="315" r:id="rId17"/>
    <p:sldId id="316" r:id="rId18"/>
    <p:sldId id="317" r:id="rId19"/>
    <p:sldId id="318" r:id="rId20"/>
    <p:sldId id="322" r:id="rId21"/>
    <p:sldId id="354" r:id="rId22"/>
    <p:sldId id="319" r:id="rId23"/>
    <p:sldId id="323" r:id="rId24"/>
    <p:sldId id="324" r:id="rId25"/>
    <p:sldId id="325" r:id="rId26"/>
    <p:sldId id="327" r:id="rId27"/>
    <p:sldId id="328" r:id="rId28"/>
    <p:sldId id="346" r:id="rId29"/>
    <p:sldId id="330" r:id="rId30"/>
    <p:sldId id="329" r:id="rId31"/>
    <p:sldId id="340" r:id="rId32"/>
    <p:sldId id="331" r:id="rId33"/>
    <p:sldId id="345" r:id="rId34"/>
    <p:sldId id="332" r:id="rId35"/>
    <p:sldId id="333" r:id="rId36"/>
    <p:sldId id="334" r:id="rId37"/>
    <p:sldId id="335" r:id="rId38"/>
    <p:sldId id="347" r:id="rId39"/>
    <p:sldId id="336" r:id="rId40"/>
    <p:sldId id="337" r:id="rId41"/>
    <p:sldId id="338" r:id="rId42"/>
    <p:sldId id="343" r:id="rId43"/>
    <p:sldId id="355" r:id="rId44"/>
    <p:sldId id="356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98" autoAdjust="0"/>
  </p:normalViewPr>
  <p:slideViewPr>
    <p:cSldViewPr>
      <p:cViewPr varScale="1">
        <p:scale>
          <a:sx n="87" d="100"/>
          <a:sy n="87" d="100"/>
        </p:scale>
        <p:origin x="90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B7AB9-DFC1-4B9C-84E3-02E3BE058142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ABA3C-A1E8-4F98-B8D1-BCD75AFA0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ABA3C-A1E8-4F98-B8D1-BCD75AFA00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ABA3C-A1E8-4F98-B8D1-BCD75AFA00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ABA3C-A1E8-4F98-B8D1-BCD75AFA00F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ABA3C-A1E8-4F98-B8D1-BCD75AFA00F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ABA3C-A1E8-4F98-B8D1-BCD75AFA00F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ABA3C-A1E8-4F98-B8D1-BCD75AFA00F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ABA3C-A1E8-4F98-B8D1-BCD75AFA00F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752"/>
            <a:ext cx="8229600" cy="329172"/>
          </a:xfrm>
        </p:spPr>
        <p:txBody>
          <a:bodyPr>
            <a:normAutofit fontScale="90000"/>
          </a:bodyPr>
          <a:lstStyle/>
          <a:p>
            <a:r>
              <a:rPr lang="en-US" dirty="0"/>
              <a:t>Control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85800"/>
            <a:ext cx="8143932" cy="42148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Iteration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Jump</a:t>
            </a:r>
          </a:p>
          <a:p>
            <a:r>
              <a:rPr lang="en-IN" i="1" dirty="0"/>
              <a:t>C++ adds two additional statement types: the </a:t>
            </a:r>
            <a:r>
              <a:rPr lang="en-IN" b="1" i="1" dirty="0"/>
              <a:t>try block (used by exception handling) </a:t>
            </a:r>
            <a:r>
              <a:rPr lang="en-IN" i="1" dirty="0"/>
              <a:t>and the </a:t>
            </a:r>
            <a:r>
              <a:rPr lang="en-IN" b="1" i="1" dirty="0"/>
              <a:t>declaration</a:t>
            </a:r>
            <a:r>
              <a:rPr lang="en-IN" i="1" dirty="0"/>
              <a:t> statement.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07" y="53562"/>
            <a:ext cx="8572560" cy="5181687"/>
          </a:xfrm>
          <a:prstGeom prst="rect">
            <a:avLst/>
          </a:prstGeom>
        </p:spPr>
        <p:txBody>
          <a:bodyPr wrap="square" lIns="76974" tIns="38487" rIns="76974" bIns="38487">
            <a:spAutoFit/>
          </a:bodyPr>
          <a:lstStyle/>
          <a:p>
            <a:pPr>
              <a:spcBef>
                <a:spcPts val="1010"/>
              </a:spcBef>
            </a:pPr>
            <a:r>
              <a:rPr lang="en-IN" sz="2000" dirty="0"/>
              <a:t>If (condition 1) </a:t>
            </a:r>
          </a:p>
          <a:p>
            <a:pPr>
              <a:spcBef>
                <a:spcPts val="1010"/>
              </a:spcBef>
            </a:pPr>
            <a:r>
              <a:rPr lang="en-IN" sz="2000" dirty="0"/>
              <a:t>	statement -1;</a:t>
            </a:r>
          </a:p>
          <a:p>
            <a:pPr>
              <a:spcBef>
                <a:spcPts val="1010"/>
              </a:spcBef>
            </a:pPr>
            <a:r>
              <a:rPr lang="en-IN" sz="2000" dirty="0"/>
              <a:t>   else if (condition 2) </a:t>
            </a:r>
          </a:p>
          <a:p>
            <a:pPr>
              <a:spcBef>
                <a:spcPts val="1010"/>
              </a:spcBef>
            </a:pPr>
            <a:r>
              <a:rPr lang="en-IN" sz="2000" dirty="0"/>
              <a:t>	statement -2;</a:t>
            </a:r>
          </a:p>
          <a:p>
            <a:pPr>
              <a:spcBef>
                <a:spcPts val="1010"/>
              </a:spcBef>
            </a:pPr>
            <a:r>
              <a:rPr lang="en-IN" sz="2000" dirty="0"/>
              <a:t>   else if (condition 3) </a:t>
            </a:r>
          </a:p>
          <a:p>
            <a:pPr>
              <a:spcBef>
                <a:spcPts val="1010"/>
              </a:spcBef>
            </a:pPr>
            <a:r>
              <a:rPr lang="en-IN" sz="2000" dirty="0"/>
              <a:t>	statement -3;</a:t>
            </a:r>
          </a:p>
          <a:p>
            <a:pPr>
              <a:spcBef>
                <a:spcPts val="1010"/>
              </a:spcBef>
            </a:pPr>
            <a:r>
              <a:rPr lang="en-IN" sz="2000" dirty="0"/>
              <a:t>   else if (condition –n) </a:t>
            </a:r>
          </a:p>
          <a:p>
            <a:pPr>
              <a:spcBef>
                <a:spcPts val="1010"/>
              </a:spcBef>
            </a:pPr>
            <a:r>
              <a:rPr lang="en-IN" sz="2000" dirty="0"/>
              <a:t>	statement – n;</a:t>
            </a:r>
          </a:p>
          <a:p>
            <a:pPr>
              <a:spcBef>
                <a:spcPts val="1010"/>
              </a:spcBef>
            </a:pPr>
            <a:r>
              <a:rPr lang="en-IN" sz="2000" dirty="0"/>
              <a:t>   else </a:t>
            </a:r>
          </a:p>
          <a:p>
            <a:pPr>
              <a:spcBef>
                <a:spcPts val="1010"/>
              </a:spcBef>
            </a:pPr>
            <a:r>
              <a:rPr lang="en-IN" sz="2000" dirty="0"/>
              <a:t>	default – statements;</a:t>
            </a:r>
          </a:p>
          <a:p>
            <a:pPr>
              <a:spcBef>
                <a:spcPts val="1010"/>
              </a:spcBef>
            </a:pPr>
            <a:r>
              <a:rPr lang="en-IN" sz="2000" dirty="0"/>
              <a:t> </a:t>
            </a:r>
          </a:p>
          <a:p>
            <a:pPr>
              <a:spcBef>
                <a:spcPts val="1010"/>
              </a:spcBef>
            </a:pPr>
            <a:r>
              <a:rPr lang="en-IN" sz="2000" dirty="0"/>
              <a:t>      statement -x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10800000">
            <a:off x="2643174" y="5036363"/>
            <a:ext cx="5572164" cy="11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71804" y="750083"/>
            <a:ext cx="5072098" cy="11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71805" y="1606148"/>
            <a:ext cx="4357717" cy="11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00368" y="2411017"/>
            <a:ext cx="3714777" cy="11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43242" y="3321851"/>
            <a:ext cx="2857520" cy="11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43373" y="4179106"/>
            <a:ext cx="1143008" cy="11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028244" y="2866334"/>
            <a:ext cx="4232106" cy="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742493" y="3294963"/>
            <a:ext cx="3374850" cy="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429257" y="3696700"/>
            <a:ext cx="257176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5170295" y="4152117"/>
            <a:ext cx="166093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4884544" y="4580745"/>
            <a:ext cx="80367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5" y="107140"/>
            <a:ext cx="8572560" cy="5063706"/>
          </a:xfrm>
          <a:prstGeom prst="rect">
            <a:avLst/>
          </a:prstGeom>
        </p:spPr>
        <p:txBody>
          <a:bodyPr wrap="square" lIns="76974" tIns="38487" rIns="76974" bIns="38487">
            <a:spAutoFit/>
          </a:bodyPr>
          <a:lstStyle/>
          <a:p>
            <a:pPr>
              <a:buFont typeface="Wingdings" pitchFamily="2" charset="2"/>
              <a:buChar char="Ø"/>
            </a:pPr>
            <a:endParaRPr lang="en-IN" sz="2700" dirty="0"/>
          </a:p>
          <a:p>
            <a:pPr>
              <a:buFont typeface="Wingdings" pitchFamily="2" charset="2"/>
              <a:buChar char="Ø"/>
            </a:pPr>
            <a:r>
              <a:rPr lang="en-IN" sz="2700" dirty="0"/>
              <a:t>The else .. if ladder can be used in the grading system for an academic institution.</a:t>
            </a:r>
          </a:p>
          <a:p>
            <a:pPr>
              <a:buFont typeface="Wingdings" pitchFamily="2" charset="2"/>
              <a:buChar char="Ø"/>
            </a:pPr>
            <a:r>
              <a:rPr lang="en-IN" sz="2700" dirty="0"/>
              <a:t> Suppose the grading is done following the following rules;</a:t>
            </a:r>
          </a:p>
          <a:p>
            <a:endParaRPr lang="en-IN" sz="2700" dirty="0"/>
          </a:p>
          <a:p>
            <a:r>
              <a:rPr lang="en-IN" sz="2700" b="1" dirty="0"/>
              <a:t>Average marks 		Grade 	</a:t>
            </a:r>
          </a:p>
          <a:p>
            <a:r>
              <a:rPr lang="en-IN" sz="2700" dirty="0"/>
              <a:t>80 to 100 			Honours 	</a:t>
            </a:r>
          </a:p>
          <a:p>
            <a:r>
              <a:rPr lang="en-IN" sz="2700" dirty="0"/>
              <a:t>60 to 79 			First Division 	</a:t>
            </a:r>
          </a:p>
          <a:p>
            <a:r>
              <a:rPr lang="en-IN" sz="2700" dirty="0"/>
              <a:t>50 to 59 			Second Division 	</a:t>
            </a:r>
          </a:p>
          <a:p>
            <a:r>
              <a:rPr lang="en-IN" sz="2700" dirty="0"/>
              <a:t>40 to 49 			Third Division 	</a:t>
            </a:r>
          </a:p>
          <a:p>
            <a:r>
              <a:rPr lang="en-IN" sz="2700" dirty="0"/>
              <a:t>0 to 39 			Fail 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and print the grade of a student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9" y="-71456"/>
            <a:ext cx="8715437" cy="5248372"/>
          </a:xfrm>
          <a:prstGeom prst="rect">
            <a:avLst/>
          </a:prstGeom>
        </p:spPr>
        <p:txBody>
          <a:bodyPr wrap="square" lIns="76974" tIns="38487" rIns="76974" bIns="38487">
            <a:spAutoFit/>
          </a:bodyPr>
          <a:lstStyle/>
          <a:p>
            <a:r>
              <a:rPr lang="en-IN" sz="2100" dirty="0"/>
              <a:t>The logic can be implemented as follows; </a:t>
            </a:r>
          </a:p>
          <a:p>
            <a:r>
              <a:rPr lang="en-IN" sz="2100" dirty="0"/>
              <a:t>main() </a:t>
            </a:r>
          </a:p>
          <a:p>
            <a:r>
              <a:rPr lang="en-IN" sz="2100" dirty="0"/>
              <a:t>{ </a:t>
            </a:r>
          </a:p>
          <a:p>
            <a:r>
              <a:rPr lang="en-IN" sz="2100" dirty="0"/>
              <a:t>--------</a:t>
            </a:r>
          </a:p>
          <a:p>
            <a:r>
              <a:rPr lang="en-IN" sz="2100" dirty="0"/>
              <a:t> if (marks &gt; 79)</a:t>
            </a:r>
          </a:p>
          <a:p>
            <a:r>
              <a:rPr lang="en-IN" sz="2100" dirty="0"/>
              <a:t>       grade = “ Honours”;</a:t>
            </a:r>
          </a:p>
          <a:p>
            <a:r>
              <a:rPr lang="en-IN" sz="2100" dirty="0"/>
              <a:t> else if (marks &gt; 59)</a:t>
            </a:r>
          </a:p>
          <a:p>
            <a:r>
              <a:rPr lang="en-IN" sz="2100" dirty="0"/>
              <a:t>      grade = “First Division”;</a:t>
            </a:r>
          </a:p>
          <a:p>
            <a:r>
              <a:rPr lang="en-IN" sz="2100" dirty="0"/>
              <a:t> else if (marks &gt; 49)</a:t>
            </a:r>
          </a:p>
          <a:p>
            <a:r>
              <a:rPr lang="en-IN" sz="2100" dirty="0"/>
              <a:t>      grade = “Second Division”;</a:t>
            </a:r>
          </a:p>
          <a:p>
            <a:r>
              <a:rPr lang="en-IN" sz="2100" dirty="0"/>
              <a:t> else if (marks &gt; 39)</a:t>
            </a:r>
            <a:endParaRPr lang="en-IN" sz="2100" b="1" i="1" dirty="0"/>
          </a:p>
          <a:p>
            <a:r>
              <a:rPr lang="en-IN" sz="2100" dirty="0"/>
              <a:t>     grade = “Third Division”;</a:t>
            </a:r>
          </a:p>
          <a:p>
            <a:r>
              <a:rPr lang="en-IN" sz="2100" dirty="0"/>
              <a:t> else </a:t>
            </a:r>
          </a:p>
          <a:p>
            <a:r>
              <a:rPr lang="en-IN" sz="2100" dirty="0"/>
              <a:t>     grade = “Fail”; </a:t>
            </a:r>
          </a:p>
          <a:p>
            <a:r>
              <a:rPr lang="en-IN" sz="2100" dirty="0" err="1"/>
              <a:t>cout</a:t>
            </a:r>
            <a:r>
              <a:rPr lang="en-IN" sz="2100" dirty="0"/>
              <a:t>&lt;&lt; “the grade is \n”&lt;&lt; grade;</a:t>
            </a:r>
          </a:p>
          <a:p>
            <a:r>
              <a:rPr lang="en-IN" sz="2100" dirty="0"/>
              <a:t> }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Switch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/>
              <a:t>C++ has a multiple branch selection statements called switch.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It tests the value of an expression against a list of integer or character constants.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When a match is found the statements associated with that constants are executed.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6" y="-12521"/>
            <a:ext cx="8929717" cy="5156039"/>
          </a:xfrm>
          <a:prstGeom prst="rect">
            <a:avLst/>
          </a:prstGeom>
        </p:spPr>
        <p:txBody>
          <a:bodyPr wrap="square" lIns="76974" tIns="38487" rIns="76974" bIns="38487">
            <a:spAutoFit/>
          </a:bodyPr>
          <a:lstStyle/>
          <a:p>
            <a:r>
              <a:rPr lang="en-IN" sz="2200" i="1" dirty="0"/>
              <a:t>switch (expression)			</a:t>
            </a:r>
            <a:endParaRPr lang="en-IN" sz="2200" i="1" dirty="0">
              <a:solidFill>
                <a:schemeClr val="accent3"/>
              </a:solidFill>
            </a:endParaRPr>
          </a:p>
          <a:p>
            <a:pPr lvl="1"/>
            <a:r>
              <a:rPr lang="en-IN" sz="2200" i="1" dirty="0"/>
              <a:t>{</a:t>
            </a:r>
          </a:p>
          <a:p>
            <a:r>
              <a:rPr lang="en-IN" sz="2200" i="1" dirty="0"/>
              <a:t>  case constant1:		                         </a:t>
            </a:r>
            <a:r>
              <a:rPr lang="en-IN" sz="2200" i="1" dirty="0">
                <a:solidFill>
                  <a:schemeClr val="accent3"/>
                </a:solidFill>
              </a:rPr>
              <a:t>/*case label </a:t>
            </a:r>
            <a:r>
              <a:rPr lang="en-IN" sz="2200" dirty="0">
                <a:solidFill>
                  <a:schemeClr val="accent3"/>
                </a:solidFill>
              </a:rPr>
              <a:t>*/</a:t>
            </a:r>
            <a:r>
              <a:rPr lang="en-IN" sz="2200" i="1" dirty="0">
                <a:solidFill>
                  <a:schemeClr val="accent3"/>
                </a:solidFill>
              </a:rPr>
              <a:t> </a:t>
            </a:r>
          </a:p>
          <a:p>
            <a:pPr lvl="1"/>
            <a:r>
              <a:rPr lang="en-IN" sz="2200" i="1" dirty="0"/>
              <a:t>   Statement sequence 		</a:t>
            </a:r>
            <a:endParaRPr lang="en-IN" sz="2200" dirty="0">
              <a:solidFill>
                <a:schemeClr val="accent3"/>
              </a:solidFill>
            </a:endParaRPr>
          </a:p>
          <a:p>
            <a:pPr lvl="1"/>
            <a:r>
              <a:rPr lang="en-IN" sz="2200" i="1" dirty="0"/>
              <a:t>   break;				</a:t>
            </a:r>
          </a:p>
          <a:p>
            <a:pPr lvl="1"/>
            <a:r>
              <a:rPr lang="en-IN" sz="2200" i="1" dirty="0"/>
              <a:t>case constant2:				</a:t>
            </a:r>
          </a:p>
          <a:p>
            <a:pPr lvl="1"/>
            <a:r>
              <a:rPr lang="en-IN" sz="2200" i="1" dirty="0"/>
              <a:t>    Statement sequence</a:t>
            </a:r>
          </a:p>
          <a:p>
            <a:pPr lvl="1"/>
            <a:r>
              <a:rPr lang="en-IN" sz="2200" i="1" dirty="0"/>
              <a:t>    break;</a:t>
            </a:r>
          </a:p>
          <a:p>
            <a:pPr lvl="1"/>
            <a:r>
              <a:rPr lang="en-IN" sz="2200" i="1" dirty="0"/>
              <a:t>case constant3:</a:t>
            </a:r>
          </a:p>
          <a:p>
            <a:pPr lvl="1"/>
            <a:r>
              <a:rPr lang="en-IN" sz="2200" i="1" dirty="0"/>
              <a:t>    Statement sequence</a:t>
            </a:r>
          </a:p>
          <a:p>
            <a:pPr lvl="1"/>
            <a:r>
              <a:rPr lang="en-IN" sz="2200" i="1" dirty="0"/>
              <a:t>    break;</a:t>
            </a:r>
          </a:p>
          <a:p>
            <a:pPr lvl="1"/>
            <a:r>
              <a:rPr lang="en-IN" sz="2200" i="1" dirty="0"/>
              <a:t>. . .</a:t>
            </a:r>
          </a:p>
          <a:p>
            <a:pPr lvl="1"/>
            <a:r>
              <a:rPr lang="en-IN" sz="2200" i="1" dirty="0"/>
              <a:t>default:</a:t>
            </a:r>
          </a:p>
          <a:p>
            <a:pPr lvl="1"/>
            <a:r>
              <a:rPr lang="en-IN" sz="2200" i="1" dirty="0"/>
              <a:t>   Statement sequence</a:t>
            </a:r>
          </a:p>
          <a:p>
            <a:pPr lvl="1"/>
            <a:r>
              <a:rPr lang="en-IN" sz="2200" i="1" dirty="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Working of C switch...case statement in C programming with flowchart."/>
          <p:cNvSpPr>
            <a:spLocks noChangeAspect="1" noChangeArrowheads="1"/>
          </p:cNvSpPr>
          <p:nvPr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</p:spPr>
        <p:txBody>
          <a:bodyPr vert="horz" wrap="square" lIns="76974" tIns="38487" rIns="76974" bIns="38487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Working of C switch...case statement in C programming with flowchart."/>
          <p:cNvSpPr>
            <a:spLocks noChangeAspect="1" noChangeArrowheads="1"/>
          </p:cNvSpPr>
          <p:nvPr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</p:spPr>
        <p:txBody>
          <a:bodyPr vert="horz" wrap="square" lIns="76974" tIns="38487" rIns="76974" bIns="38487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6" y="107140"/>
            <a:ext cx="8929717" cy="487564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4" y="-16"/>
            <a:ext cx="9001156" cy="5263761"/>
          </a:xfrm>
          <a:prstGeom prst="rect">
            <a:avLst/>
          </a:prstGeom>
        </p:spPr>
        <p:txBody>
          <a:bodyPr wrap="square" lIns="76974" tIns="38487" rIns="76974" bIns="38487">
            <a:spAutoFit/>
          </a:bodyPr>
          <a:lstStyle/>
          <a:p>
            <a:r>
              <a:rPr lang="en-IN" sz="2500" b="1" dirty="0"/>
              <a:t>Rules for Switch </a:t>
            </a:r>
          </a:p>
          <a:p>
            <a:pPr marL="432980" indent="-432980">
              <a:buFont typeface="+mj-lt"/>
              <a:buAutoNum type="arabicPeriod"/>
            </a:pPr>
            <a:r>
              <a:rPr lang="en-IN" sz="2400" dirty="0"/>
              <a:t>The switch expression must be an integer expression or character </a:t>
            </a:r>
          </a:p>
          <a:p>
            <a:pPr marL="432980" indent="-432980">
              <a:buFont typeface="+mj-lt"/>
              <a:buAutoNum type="arabicPeriod"/>
            </a:pPr>
            <a:r>
              <a:rPr lang="en-IN" sz="2400" dirty="0"/>
              <a:t>The case label can either be integer or character constant.</a:t>
            </a:r>
          </a:p>
          <a:p>
            <a:pPr marL="432980" indent="-432980">
              <a:buFont typeface="+mj-lt"/>
              <a:buAutoNum type="arabicPeriod"/>
            </a:pPr>
            <a:r>
              <a:rPr lang="en-IN" sz="2400" dirty="0"/>
              <a:t>No two label can have the same value </a:t>
            </a:r>
          </a:p>
          <a:p>
            <a:pPr marL="432980" indent="-432980">
              <a:buFont typeface="+mj-lt"/>
              <a:buAutoNum type="arabicPeriod"/>
            </a:pPr>
            <a:r>
              <a:rPr lang="en-IN" sz="2400" dirty="0"/>
              <a:t>Case labels must end with a colon </a:t>
            </a:r>
          </a:p>
          <a:p>
            <a:pPr marL="432980" indent="-432980">
              <a:buFont typeface="+mj-lt"/>
              <a:buAutoNum type="arabicPeriod"/>
            </a:pPr>
            <a:r>
              <a:rPr lang="en-IN" sz="2400" dirty="0"/>
              <a:t>The break statement transfers the control out of the switch statement </a:t>
            </a:r>
          </a:p>
          <a:p>
            <a:pPr marL="432980" indent="-432980">
              <a:buFont typeface="+mj-lt"/>
              <a:buAutoNum type="arabicPeriod"/>
            </a:pPr>
            <a:r>
              <a:rPr lang="en-IN" sz="2400" dirty="0"/>
              <a:t>The break statement is optional. That is two or more case labels may belong to the same statements. </a:t>
            </a:r>
          </a:p>
          <a:p>
            <a:pPr marL="432980" indent="-432980">
              <a:buFont typeface="+mj-lt"/>
              <a:buAutoNum type="arabicPeriod"/>
            </a:pPr>
            <a:r>
              <a:rPr lang="en-IN" sz="2400" dirty="0"/>
              <a:t>The default label is optional</a:t>
            </a:r>
          </a:p>
          <a:p>
            <a:pPr marL="432980" indent="-432980">
              <a:buFont typeface="+mj-lt"/>
              <a:buAutoNum type="arabicPeriod"/>
            </a:pPr>
            <a:r>
              <a:rPr lang="en-IN" sz="2400" dirty="0"/>
              <a:t>There can be at most one default label. </a:t>
            </a:r>
          </a:p>
          <a:p>
            <a:pPr marL="432980" indent="-432980">
              <a:buFont typeface="+mj-lt"/>
              <a:buAutoNum type="arabicPeriod"/>
            </a:pPr>
            <a:r>
              <a:rPr lang="en-IN" sz="2400" dirty="0"/>
              <a:t>The default usually placed at the end. </a:t>
            </a:r>
          </a:p>
          <a:p>
            <a:pPr marL="432980" indent="-432980">
              <a:buFont typeface="+mj-lt"/>
              <a:buAutoNum type="arabicPeriod"/>
            </a:pPr>
            <a:r>
              <a:rPr lang="en-IN" sz="2400" dirty="0"/>
              <a:t>It is permitted to nest switch statements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4" y="-53598"/>
            <a:ext cx="9001156" cy="4768488"/>
          </a:xfrm>
          <a:prstGeom prst="rect">
            <a:avLst/>
          </a:prstGeom>
        </p:spPr>
        <p:txBody>
          <a:bodyPr wrap="square" lIns="76974" tIns="38487" rIns="76974" bIns="38487" numCol="2">
            <a:spAutoFit/>
          </a:bodyPr>
          <a:lstStyle/>
          <a:p>
            <a:r>
              <a:rPr lang="en-IN" sz="2000" dirty="0"/>
              <a:t>#include&lt;</a:t>
            </a:r>
            <a:r>
              <a:rPr lang="en-IN" sz="2000" dirty="0" err="1"/>
              <a:t>iostream</a:t>
            </a:r>
            <a:r>
              <a:rPr lang="en-IN" sz="2000" dirty="0"/>
              <a:t>&gt; </a:t>
            </a:r>
          </a:p>
          <a:p>
            <a:r>
              <a:rPr lang="en-IN" sz="2000" dirty="0"/>
              <a:t>main() 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 index = marks/10; </a:t>
            </a:r>
          </a:p>
          <a:p>
            <a:r>
              <a:rPr lang="en-IN" sz="2000" dirty="0"/>
              <a:t>switch (index) </a:t>
            </a:r>
          </a:p>
          <a:p>
            <a:r>
              <a:rPr lang="en-IN" sz="2000" dirty="0"/>
              <a:t>{ </a:t>
            </a:r>
          </a:p>
          <a:p>
            <a:r>
              <a:rPr lang="en-IN" sz="2000" dirty="0"/>
              <a:t>case 10: </a:t>
            </a:r>
          </a:p>
          <a:p>
            <a:r>
              <a:rPr lang="en-IN" sz="2000" dirty="0"/>
              <a:t>case 9:</a:t>
            </a:r>
          </a:p>
          <a:p>
            <a:r>
              <a:rPr lang="en-IN" sz="2000" dirty="0"/>
              <a:t>case8:</a:t>
            </a:r>
          </a:p>
          <a:p>
            <a:r>
              <a:rPr lang="en-IN" sz="2000" dirty="0"/>
              <a:t> grade = “Honours‟; </a:t>
            </a:r>
          </a:p>
          <a:p>
            <a:r>
              <a:rPr lang="en-IN" sz="2000" dirty="0"/>
              <a:t>break; </a:t>
            </a:r>
          </a:p>
          <a:p>
            <a:r>
              <a:rPr lang="en-IN" sz="2000" dirty="0"/>
              <a:t>case 7:</a:t>
            </a:r>
          </a:p>
          <a:p>
            <a:r>
              <a:rPr lang="en-IN" sz="2000" dirty="0"/>
              <a:t> case 6:</a:t>
            </a:r>
          </a:p>
          <a:p>
            <a:r>
              <a:rPr lang="en-IN" sz="2000" dirty="0"/>
              <a:t> grade = “First Division‟; </a:t>
            </a:r>
          </a:p>
          <a:p>
            <a:r>
              <a:rPr lang="en-IN" sz="2000" dirty="0"/>
              <a:t>break; </a:t>
            </a:r>
          </a:p>
        </p:txBody>
      </p:sp>
      <p:sp>
        <p:nvSpPr>
          <p:cNvPr id="3" name="Rectangle 2"/>
          <p:cNvSpPr/>
          <p:nvPr/>
        </p:nvSpPr>
        <p:spPr>
          <a:xfrm>
            <a:off x="4143372" y="785800"/>
            <a:ext cx="471490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case 5:</a:t>
            </a:r>
          </a:p>
          <a:p>
            <a:r>
              <a:rPr lang="en-IN" sz="2000" dirty="0"/>
              <a:t> grade = “Second Division‟;</a:t>
            </a:r>
          </a:p>
          <a:p>
            <a:r>
              <a:rPr lang="en-IN" sz="2000" dirty="0"/>
              <a:t> break;</a:t>
            </a:r>
          </a:p>
          <a:p>
            <a:r>
              <a:rPr lang="en-IN" sz="2000" dirty="0"/>
              <a:t> case 4:</a:t>
            </a:r>
          </a:p>
          <a:p>
            <a:r>
              <a:rPr lang="en-IN" sz="2000" dirty="0"/>
              <a:t> grade = “Third Division‟;</a:t>
            </a:r>
          </a:p>
          <a:p>
            <a:r>
              <a:rPr lang="en-IN" sz="2000" dirty="0"/>
              <a:t> break;</a:t>
            </a:r>
          </a:p>
          <a:p>
            <a:r>
              <a:rPr lang="en-IN" sz="2000" dirty="0"/>
              <a:t> default: grade = “Fail‟;</a:t>
            </a:r>
          </a:p>
          <a:p>
            <a:r>
              <a:rPr lang="en-IN" sz="2000" dirty="0"/>
              <a:t> break; </a:t>
            </a:r>
          </a:p>
          <a:p>
            <a:r>
              <a:rPr lang="en-IN" sz="2000" dirty="0"/>
              <a:t>} </a:t>
            </a:r>
          </a:p>
          <a:p>
            <a:r>
              <a:rPr lang="en-IN" sz="2000" dirty="0" err="1"/>
              <a:t>cout</a:t>
            </a:r>
            <a:r>
              <a:rPr lang="en-IN" sz="2000" dirty="0"/>
              <a:t>&lt;&lt; grade; </a:t>
            </a:r>
          </a:p>
          <a:p>
            <a:r>
              <a:rPr lang="en-IN" sz="2000" dirty="0"/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19" y="-18"/>
            <a:ext cx="4572000" cy="4048043"/>
          </a:xfrm>
          <a:prstGeom prst="rect">
            <a:avLst/>
          </a:prstGeom>
        </p:spPr>
        <p:txBody>
          <a:bodyPr wrap="square" lIns="76974" tIns="38487" rIns="76974" bIns="38487">
            <a:spAutoFit/>
          </a:bodyPr>
          <a:lstStyle/>
          <a:p>
            <a:endParaRPr lang="en-IN" dirty="0"/>
          </a:p>
          <a:p>
            <a:r>
              <a:rPr lang="en-IN" sz="2400" dirty="0"/>
              <a:t>Index = marks / 10</a:t>
            </a:r>
          </a:p>
          <a:p>
            <a:r>
              <a:rPr lang="en-IN" sz="2400" dirty="0"/>
              <a:t> </a:t>
            </a:r>
            <a:r>
              <a:rPr lang="en-IN" sz="2400" b="1" dirty="0"/>
              <a:t>Marks 	index 	</a:t>
            </a:r>
          </a:p>
          <a:p>
            <a:r>
              <a:rPr lang="en-IN" sz="2400" dirty="0"/>
              <a:t>100 		10 	</a:t>
            </a:r>
          </a:p>
          <a:p>
            <a:r>
              <a:rPr lang="en-IN" sz="2400" dirty="0"/>
              <a:t>90 - 99 	9 	</a:t>
            </a:r>
          </a:p>
          <a:p>
            <a:r>
              <a:rPr lang="en-IN" sz="2400" dirty="0"/>
              <a:t>80 - 89 	8 	</a:t>
            </a:r>
          </a:p>
          <a:p>
            <a:r>
              <a:rPr lang="en-IN" sz="2400" dirty="0"/>
              <a:t>70 - 79 	7 	</a:t>
            </a:r>
          </a:p>
          <a:p>
            <a:r>
              <a:rPr lang="en-IN" sz="2400" dirty="0"/>
              <a:t>60 – 69 	6 	</a:t>
            </a:r>
          </a:p>
          <a:p>
            <a:r>
              <a:rPr lang="en-IN" sz="2400" dirty="0"/>
              <a:t>50 - 59 	5 	</a:t>
            </a:r>
          </a:p>
          <a:p>
            <a:r>
              <a:rPr lang="en-IN" sz="2400" dirty="0"/>
              <a:t>40 - 49 	4 	</a:t>
            </a:r>
          </a:p>
          <a:p>
            <a:r>
              <a:rPr lang="en-IN" sz="2400" dirty="0"/>
              <a:t>30 - 39 	3 </a:t>
            </a:r>
            <a:r>
              <a:rPr lang="en-IN" dirty="0"/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285752" y="3929072"/>
            <a:ext cx="4572000" cy="1185721"/>
          </a:xfrm>
          <a:prstGeom prst="rect">
            <a:avLst/>
          </a:prstGeom>
        </p:spPr>
        <p:txBody>
          <a:bodyPr wrap="square" lIns="76974" tIns="38487" rIns="76974" bIns="38487">
            <a:spAutoFit/>
          </a:bodyPr>
          <a:lstStyle/>
          <a:p>
            <a:r>
              <a:rPr lang="en-IN" sz="2400" dirty="0"/>
              <a:t>20 - 29 	2 	</a:t>
            </a:r>
          </a:p>
          <a:p>
            <a:r>
              <a:rPr lang="en-IN" sz="2400" dirty="0"/>
              <a:t>10 - 19 		1 	</a:t>
            </a:r>
          </a:p>
          <a:p>
            <a:r>
              <a:rPr lang="en-IN" sz="2400" dirty="0"/>
              <a:t>0 - 9 		0 </a:t>
            </a:r>
            <a:r>
              <a:rPr lang="en-IN" dirty="0"/>
              <a:t>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6"/>
            <a:ext cx="8229600" cy="3691890"/>
          </a:xfrm>
        </p:spPr>
        <p:txBody>
          <a:bodyPr>
            <a:normAutofit/>
          </a:bodyPr>
          <a:lstStyle/>
          <a:p>
            <a:r>
              <a:rPr lang="en-IN" dirty="0"/>
              <a:t>C++ supports two types of selection statements: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N" sz="2800" dirty="0"/>
              <a:t>if statement</a:t>
            </a:r>
          </a:p>
          <a:p>
            <a:pPr marL="1709928" lvl="4" indent="-457200">
              <a:buFont typeface="+mj-lt"/>
              <a:buAutoNum type="alphaLcPeriod"/>
            </a:pPr>
            <a:r>
              <a:rPr lang="en-IN" sz="2400" dirty="0"/>
              <a:t>If …. else statement </a:t>
            </a:r>
          </a:p>
          <a:p>
            <a:pPr marL="1709928" lvl="4" indent="-457200">
              <a:buFont typeface="+mj-lt"/>
              <a:buAutoNum type="alphaLcPeriod"/>
            </a:pPr>
            <a:r>
              <a:rPr lang="en-IN" sz="2400" dirty="0"/>
              <a:t>Nested if ….. else statement </a:t>
            </a:r>
          </a:p>
          <a:p>
            <a:pPr marL="1709928" lvl="4" indent="-457200">
              <a:buFont typeface="+mj-lt"/>
              <a:buAutoNum type="alphaLcPeriod"/>
            </a:pPr>
            <a:r>
              <a:rPr lang="en-IN" sz="2400" dirty="0"/>
              <a:t>Else if ladder </a:t>
            </a:r>
            <a:endParaRPr lang="en-IN" sz="2800" dirty="0"/>
          </a:p>
          <a:p>
            <a:pPr marL="850392" lvl="1" indent="-457200">
              <a:buFont typeface="+mj-lt"/>
              <a:buAutoNum type="arabicPeriod"/>
            </a:pPr>
            <a:r>
              <a:rPr lang="en-IN" sz="2800" dirty="0"/>
              <a:t>Switch statement</a:t>
            </a:r>
          </a:p>
          <a:p>
            <a:r>
              <a:rPr lang="en-IN" sz="2400" dirty="0"/>
              <a:t>The term </a:t>
            </a:r>
            <a:r>
              <a:rPr lang="en-IN" sz="2400" i="1" dirty="0"/>
              <a:t>conditional statement is often used in place of "selection statement”.</a:t>
            </a:r>
            <a:endParaRPr lang="en-IN" sz="2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4" y="302957"/>
            <a:ext cx="67151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#include &lt;</a:t>
            </a:r>
            <a:r>
              <a:rPr lang="en-IN" dirty="0" err="1"/>
              <a:t>cstdlib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</a:p>
          <a:p>
            <a:r>
              <a:rPr lang="en-IN" dirty="0"/>
              <a:t>#include&lt;</a:t>
            </a:r>
            <a:r>
              <a:rPr lang="en-IN" dirty="0" err="1"/>
              <a:t>conio.h</a:t>
            </a:r>
            <a:r>
              <a:rPr lang="en-IN" dirty="0"/>
              <a:t>&gt;</a:t>
            </a:r>
          </a:p>
          <a:p>
            <a:r>
              <a:rPr lang="en-IN" dirty="0"/>
              <a:t>using namespace std;</a:t>
            </a:r>
          </a:p>
          <a:p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char </a:t>
            </a:r>
            <a:r>
              <a:rPr lang="en-IN" dirty="0" err="1"/>
              <a:t>ch</a:t>
            </a:r>
            <a:r>
              <a:rPr lang="en-IN" dirty="0"/>
              <a:t>;</a:t>
            </a:r>
          </a:p>
          <a:p>
            <a:r>
              <a:rPr lang="en-IN" dirty="0" err="1"/>
              <a:t>cout</a:t>
            </a:r>
            <a:r>
              <a:rPr lang="en-IN" dirty="0"/>
              <a:t>&lt;&lt;"enter your </a:t>
            </a:r>
            <a:r>
              <a:rPr lang="en-IN" dirty="0" err="1"/>
              <a:t>choise</a:t>
            </a:r>
            <a:r>
              <a:rPr lang="en-IN" dirty="0"/>
              <a:t>\n";</a:t>
            </a:r>
          </a:p>
          <a:p>
            <a:r>
              <a:rPr lang="en-IN" dirty="0" err="1"/>
              <a:t>ch</a:t>
            </a:r>
            <a:r>
              <a:rPr lang="en-IN" dirty="0"/>
              <a:t> = </a:t>
            </a:r>
            <a:r>
              <a:rPr lang="en-IN" dirty="0" err="1"/>
              <a:t>getchar</a:t>
            </a:r>
            <a:r>
              <a:rPr lang="en-IN" dirty="0"/>
              <a:t>(); /* read the selection from</a:t>
            </a:r>
          </a:p>
          <a:p>
            <a:r>
              <a:rPr lang="en-IN" dirty="0"/>
              <a:t>		the keyboard */</a:t>
            </a:r>
          </a:p>
        </p:txBody>
      </p:sp>
      <p:sp>
        <p:nvSpPr>
          <p:cNvPr id="3" name="Rectangle 2"/>
          <p:cNvSpPr/>
          <p:nvPr/>
        </p:nvSpPr>
        <p:spPr>
          <a:xfrm>
            <a:off x="4857784" y="-18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/>
              <a:t>switch(</a:t>
            </a:r>
            <a:r>
              <a:rPr lang="en-IN" sz="2000" dirty="0" err="1"/>
              <a:t>ch</a:t>
            </a:r>
            <a:r>
              <a:rPr lang="en-IN" sz="2000" dirty="0"/>
              <a:t>) {</a:t>
            </a:r>
          </a:p>
          <a:p>
            <a:r>
              <a:rPr lang="en-IN" sz="2000" dirty="0"/>
              <a:t>case '1':</a:t>
            </a:r>
          </a:p>
          <a:p>
            <a:r>
              <a:rPr lang="en-IN" sz="2000" dirty="0" err="1"/>
              <a:t>cout</a:t>
            </a:r>
            <a:r>
              <a:rPr lang="en-IN" sz="2000" dirty="0"/>
              <a:t>&lt;&lt;"</a:t>
            </a:r>
            <a:r>
              <a:rPr lang="en-IN" sz="2000" dirty="0" err="1"/>
              <a:t>check_spelling</a:t>
            </a:r>
            <a:r>
              <a:rPr lang="en-IN" sz="2000" dirty="0"/>
              <a:t>\n";</a:t>
            </a:r>
          </a:p>
          <a:p>
            <a:r>
              <a:rPr lang="en-IN" sz="2000" dirty="0"/>
              <a:t>break;</a:t>
            </a:r>
          </a:p>
          <a:p>
            <a:r>
              <a:rPr lang="en-IN" sz="2000" dirty="0"/>
              <a:t>case '2':</a:t>
            </a:r>
          </a:p>
          <a:p>
            <a:r>
              <a:rPr lang="en-IN" sz="2000" dirty="0" err="1"/>
              <a:t>cout</a:t>
            </a:r>
            <a:r>
              <a:rPr lang="en-IN" sz="2000" dirty="0"/>
              <a:t>&lt;&lt;"</a:t>
            </a:r>
            <a:r>
              <a:rPr lang="en-IN" sz="2000" dirty="0" err="1"/>
              <a:t>correct_errors</a:t>
            </a:r>
            <a:r>
              <a:rPr lang="en-IN" sz="2000" dirty="0"/>
              <a:t>\n";</a:t>
            </a:r>
          </a:p>
          <a:p>
            <a:r>
              <a:rPr lang="en-IN" sz="2000" dirty="0"/>
              <a:t>break;</a:t>
            </a:r>
          </a:p>
          <a:p>
            <a:r>
              <a:rPr lang="en-IN" sz="2000" dirty="0"/>
              <a:t>case '3':</a:t>
            </a:r>
          </a:p>
          <a:p>
            <a:r>
              <a:rPr lang="en-IN" sz="2000" dirty="0" err="1"/>
              <a:t>cout</a:t>
            </a:r>
            <a:r>
              <a:rPr lang="en-IN" sz="2000" dirty="0"/>
              <a:t>&lt;&lt;"</a:t>
            </a:r>
            <a:r>
              <a:rPr lang="en-IN" sz="2000" dirty="0" err="1"/>
              <a:t>display_errors</a:t>
            </a:r>
            <a:r>
              <a:rPr lang="en-IN" sz="2000" dirty="0"/>
              <a:t>\n";</a:t>
            </a:r>
          </a:p>
          <a:p>
            <a:r>
              <a:rPr lang="en-IN" sz="2000" dirty="0"/>
              <a:t>break;</a:t>
            </a:r>
          </a:p>
          <a:p>
            <a:r>
              <a:rPr lang="en-IN" sz="2000" dirty="0"/>
              <a:t>default :</a:t>
            </a:r>
          </a:p>
          <a:p>
            <a:r>
              <a:rPr lang="en-IN" sz="2000" dirty="0" err="1"/>
              <a:t>cout</a:t>
            </a:r>
            <a:r>
              <a:rPr lang="en-IN" sz="2000" dirty="0"/>
              <a:t>&lt;&lt;"No option selected";</a:t>
            </a:r>
          </a:p>
          <a:p>
            <a:r>
              <a:rPr lang="en-IN" sz="2000" dirty="0"/>
              <a:t>}</a:t>
            </a:r>
          </a:p>
          <a:p>
            <a:r>
              <a:rPr lang="en-IN" sz="2000" dirty="0" err="1"/>
              <a:t>getch</a:t>
            </a:r>
            <a:r>
              <a:rPr lang="en-IN" sz="2000" dirty="0"/>
              <a:t>();</a:t>
            </a:r>
          </a:p>
          <a:p>
            <a:r>
              <a:rPr lang="en-IN" sz="2000" dirty="0"/>
              <a:t>return 0;</a:t>
            </a:r>
          </a:p>
          <a:p>
            <a:r>
              <a:rPr lang="en-IN" sz="2000" dirty="0"/>
              <a:t>}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2178845" y="2536031"/>
            <a:ext cx="51435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85852" y="1428742"/>
          <a:ext cx="3214710" cy="1682496"/>
        </p:xfrm>
        <a:graphic>
          <a:graphicData uri="http://schemas.openxmlformats.org/drawingml/2006/table">
            <a:tbl>
              <a:tblPr/>
              <a:tblGrid>
                <a:gridCol w="1041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Chips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Rice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Matooke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/>
                          <a:ea typeface="Times New Roman"/>
                          <a:cs typeface="Times New Roman"/>
                        </a:rPr>
                        <a:t>Choma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52" y="639535"/>
            <a:ext cx="80010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Write a program that will accept a man’s choice of food from the menu below using the switch statement					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2942" y="3714758"/>
            <a:ext cx="7572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Rewrite the program above using the if----else statement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Question Bank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1) Describe if-else statement.</a:t>
            </a:r>
          </a:p>
          <a:p>
            <a:pPr>
              <a:buNone/>
            </a:pPr>
            <a:r>
              <a:rPr lang="en-IN" dirty="0"/>
              <a:t>2) In what way does switch statement differ from an if statement</a:t>
            </a:r>
          </a:p>
          <a:p>
            <a:pPr>
              <a:buNone/>
            </a:pPr>
            <a:r>
              <a:rPr lang="en-IN" dirty="0"/>
              <a:t>3) Explain nested if-else statement execution</a:t>
            </a:r>
          </a:p>
          <a:p>
            <a:pPr>
              <a:buNone/>
            </a:pPr>
            <a:r>
              <a:rPr lang="en-IN" dirty="0"/>
              <a:t>4) Write syntax for nested if-else statement.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Iteration statements (also called </a:t>
            </a:r>
            <a:r>
              <a:rPr lang="en-IN" b="1" i="1" dirty="0"/>
              <a:t>loops</a:t>
            </a:r>
            <a:r>
              <a:rPr lang="en-IN" i="1" dirty="0"/>
              <a:t>) allow a set of instructions to be executed repeatedly until a certain </a:t>
            </a:r>
            <a:r>
              <a:rPr lang="en-IN" dirty="0"/>
              <a:t>condition is reached.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The while loop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The do-while loop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The for loop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6"/>
            <a:ext cx="8229600" cy="40061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While loop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62"/>
            <a:ext cx="8543956" cy="44291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Its general form is:</a:t>
            </a:r>
            <a:r>
              <a:rPr lang="en-IN" b="1" i="1" dirty="0"/>
              <a:t> </a:t>
            </a:r>
          </a:p>
          <a:p>
            <a:pPr lvl="3">
              <a:buNone/>
            </a:pPr>
            <a:r>
              <a:rPr lang="en-IN" b="1" i="1" dirty="0"/>
              <a:t>while (condition)</a:t>
            </a:r>
          </a:p>
          <a:p>
            <a:pPr lvl="3">
              <a:buNone/>
            </a:pPr>
            <a:r>
              <a:rPr lang="en-IN" b="1" i="1" dirty="0"/>
              <a:t>  {</a:t>
            </a:r>
          </a:p>
          <a:p>
            <a:pPr lvl="3">
              <a:buNone/>
            </a:pPr>
            <a:r>
              <a:rPr lang="en-IN" b="1" i="1" dirty="0"/>
              <a:t>   statement;</a:t>
            </a:r>
          </a:p>
          <a:p>
            <a:pPr lvl="3">
              <a:buNone/>
            </a:pPr>
            <a:r>
              <a:rPr lang="en-IN" b="1" i="1" dirty="0"/>
              <a:t> } </a:t>
            </a:r>
          </a:p>
          <a:p>
            <a:r>
              <a:rPr lang="en-IN" sz="2800" dirty="0"/>
              <a:t>The while is an entry-controlled loop statement. </a:t>
            </a:r>
            <a:endParaRPr lang="en-IN" b="1" i="1" dirty="0"/>
          </a:p>
          <a:p>
            <a:r>
              <a:rPr lang="en-IN" dirty="0"/>
              <a:t>The loop iterates while the condition is true. When the condition becomes false, program control passes to the line of code immediately following the loop.</a:t>
            </a:r>
          </a:p>
          <a:p>
            <a:r>
              <a:rPr lang="en-IN" dirty="0"/>
              <a:t>The following example shows a keyboard input routine that simply loops until the user types </a:t>
            </a:r>
            <a:r>
              <a:rPr lang="en-IN" b="1" dirty="0"/>
              <a:t>A:</a:t>
            </a:r>
            <a:endParaRPr lang="en-IN" b="1" i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32917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800"/>
            <a:ext cx="8472518" cy="450059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</a:p>
          <a:p>
            <a:pPr>
              <a:buNone/>
            </a:pPr>
            <a:r>
              <a:rPr lang="en-IN" dirty="0"/>
              <a:t>#include&lt;</a:t>
            </a:r>
            <a:r>
              <a:rPr lang="en-IN" dirty="0" err="1"/>
              <a:t>conio.h</a:t>
            </a:r>
            <a:r>
              <a:rPr lang="en-IN" dirty="0"/>
              <a:t>&gt;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char </a:t>
            </a:r>
            <a:r>
              <a:rPr lang="en-IN" dirty="0" err="1"/>
              <a:t>ch</a:t>
            </a:r>
            <a:r>
              <a:rPr lang="en-IN" dirty="0"/>
              <a:t>;</a:t>
            </a:r>
          </a:p>
          <a:p>
            <a:pPr>
              <a:buNone/>
            </a:pPr>
            <a:r>
              <a:rPr lang="en-IN" dirty="0" err="1"/>
              <a:t>ch</a:t>
            </a:r>
            <a:r>
              <a:rPr lang="en-IN" dirty="0"/>
              <a:t> = '\0'; 	/* initialize </a:t>
            </a:r>
            <a:r>
              <a:rPr lang="en-IN" dirty="0" err="1"/>
              <a:t>ch</a:t>
            </a:r>
            <a:r>
              <a:rPr lang="en-IN" dirty="0"/>
              <a:t> */</a:t>
            </a:r>
          </a:p>
          <a:p>
            <a:pPr>
              <a:buNone/>
            </a:pPr>
            <a:r>
              <a:rPr lang="en-IN" dirty="0"/>
              <a:t>while(</a:t>
            </a:r>
            <a:r>
              <a:rPr lang="en-IN" dirty="0" err="1"/>
              <a:t>ch</a:t>
            </a:r>
            <a:r>
              <a:rPr lang="en-IN" dirty="0"/>
              <a:t> != 'A') </a:t>
            </a:r>
          </a:p>
          <a:p>
            <a:pPr>
              <a:buNone/>
            </a:pPr>
            <a:r>
              <a:rPr lang="en-IN" dirty="0" err="1"/>
              <a:t>cin</a:t>
            </a:r>
            <a:r>
              <a:rPr lang="en-IN" dirty="0"/>
              <a:t>&gt;&gt;</a:t>
            </a:r>
            <a:r>
              <a:rPr lang="en-IN" dirty="0" err="1"/>
              <a:t>ch</a:t>
            </a:r>
            <a:r>
              <a:rPr lang="en-IN" dirty="0"/>
              <a:t>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err="1"/>
              <a:t>getch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/>
              <a:t>return </a:t>
            </a:r>
            <a:r>
              <a:rPr lang="en-IN" dirty="0" err="1"/>
              <a:t>ch</a:t>
            </a:r>
            <a:r>
              <a:rPr lang="en-IN" dirty="0"/>
              <a:t>;</a:t>
            </a:r>
          </a:p>
          <a:p>
            <a:pPr>
              <a:buNone/>
            </a:pPr>
            <a:r>
              <a:rPr lang="en-IN" dirty="0"/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8"/>
            <a:ext cx="8229600" cy="472048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The do-while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14362"/>
            <a:ext cx="8472518" cy="4029088"/>
          </a:xfrm>
        </p:spPr>
        <p:txBody>
          <a:bodyPr>
            <a:normAutofit fontScale="92500"/>
          </a:bodyPr>
          <a:lstStyle/>
          <a:p>
            <a:r>
              <a:rPr lang="en-IN" dirty="0"/>
              <a:t>The general form of the </a:t>
            </a:r>
            <a:r>
              <a:rPr lang="en-IN" b="1" dirty="0"/>
              <a:t>do-while loop is:</a:t>
            </a:r>
            <a:endParaRPr lang="en-IN" dirty="0"/>
          </a:p>
          <a:p>
            <a:pPr lvl="2">
              <a:buNone/>
            </a:pPr>
            <a:r>
              <a:rPr lang="en-IN" dirty="0"/>
              <a:t>do{</a:t>
            </a:r>
          </a:p>
          <a:p>
            <a:pPr lvl="2">
              <a:buNone/>
            </a:pPr>
            <a:r>
              <a:rPr lang="en-IN" i="1" dirty="0"/>
              <a:t>statement;</a:t>
            </a:r>
          </a:p>
          <a:p>
            <a:pPr lvl="2">
              <a:buNone/>
            </a:pPr>
            <a:r>
              <a:rPr lang="en-IN" dirty="0"/>
              <a:t>     } while(</a:t>
            </a:r>
            <a:r>
              <a:rPr lang="en-IN" i="1" dirty="0"/>
              <a:t>condition);</a:t>
            </a:r>
          </a:p>
          <a:p>
            <a:r>
              <a:rPr lang="en-IN" dirty="0"/>
              <a:t>Unlike for and while loops, which test the loop condition at the top of the loop, the do-while loop checks its condition at the bottom of the loop. </a:t>
            </a:r>
          </a:p>
          <a:p>
            <a:r>
              <a:rPr lang="en-IN" dirty="0"/>
              <a:t>This means that a do-while loop always executes at least once.</a:t>
            </a:r>
          </a:p>
          <a:p>
            <a:r>
              <a:rPr lang="en-IN" dirty="0"/>
              <a:t>The </a:t>
            </a:r>
            <a:r>
              <a:rPr lang="en-IN" b="1" i="1" dirty="0"/>
              <a:t>do-while loop </a:t>
            </a:r>
            <a:r>
              <a:rPr lang="en-IN" dirty="0"/>
              <a:t>iterates until </a:t>
            </a:r>
            <a:r>
              <a:rPr lang="en-IN" i="1" dirty="0"/>
              <a:t>condition becomes false.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752"/>
            <a:ext cx="8229600" cy="4006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362"/>
            <a:ext cx="8401080" cy="4286280"/>
          </a:xfrm>
        </p:spPr>
        <p:txBody>
          <a:bodyPr>
            <a:noAutofit/>
          </a:bodyPr>
          <a:lstStyle/>
          <a:p>
            <a:pPr lvl="2">
              <a:buNone/>
            </a:pPr>
            <a:r>
              <a:rPr lang="en-IN" sz="2000" dirty="0"/>
              <a:t>#include &lt;</a:t>
            </a:r>
            <a:r>
              <a:rPr lang="en-IN" sz="2000" dirty="0" err="1"/>
              <a:t>iostream</a:t>
            </a:r>
            <a:r>
              <a:rPr lang="en-IN" sz="2000" dirty="0"/>
              <a:t>&gt;</a:t>
            </a:r>
          </a:p>
          <a:p>
            <a:pPr lvl="2">
              <a:buNone/>
            </a:pPr>
            <a:r>
              <a:rPr lang="en-IN" sz="2000" dirty="0"/>
              <a:t>#include&lt;</a:t>
            </a:r>
            <a:r>
              <a:rPr lang="en-IN" sz="2000" dirty="0" err="1"/>
              <a:t>conio.h</a:t>
            </a:r>
            <a:r>
              <a:rPr lang="en-IN" sz="2000" dirty="0"/>
              <a:t>&gt;</a:t>
            </a:r>
          </a:p>
          <a:p>
            <a:pPr lvl="2">
              <a:buNone/>
            </a:pPr>
            <a:r>
              <a:rPr lang="en-IN" sz="2000" dirty="0"/>
              <a:t>using namespace std;</a:t>
            </a:r>
          </a:p>
          <a:p>
            <a:pPr lvl="2">
              <a:buNone/>
            </a:pPr>
            <a:r>
              <a:rPr lang="en-IN" sz="2000" dirty="0" err="1"/>
              <a:t>int</a:t>
            </a:r>
            <a:r>
              <a:rPr lang="en-IN" sz="2000" dirty="0"/>
              <a:t> main()</a:t>
            </a:r>
          </a:p>
          <a:p>
            <a:pPr lvl="2">
              <a:buNone/>
            </a:pPr>
            <a:r>
              <a:rPr lang="en-IN" sz="2000" dirty="0"/>
              <a:t>{</a:t>
            </a:r>
          </a:p>
          <a:p>
            <a:pPr lvl="2">
              <a:buNone/>
            </a:pPr>
            <a:r>
              <a:rPr lang="en-IN" sz="2000" dirty="0" err="1"/>
              <a:t>int</a:t>
            </a:r>
            <a:r>
              <a:rPr lang="en-IN" sz="2000" dirty="0"/>
              <a:t> num;</a:t>
            </a:r>
          </a:p>
          <a:p>
            <a:pPr lvl="2">
              <a:buNone/>
            </a:pPr>
            <a:r>
              <a:rPr lang="en-IN" sz="2000" dirty="0"/>
              <a:t>do {</a:t>
            </a:r>
          </a:p>
          <a:p>
            <a:pPr lvl="2">
              <a:buNone/>
            </a:pPr>
            <a:r>
              <a:rPr lang="en-IN" sz="2000" dirty="0" err="1"/>
              <a:t>cin</a:t>
            </a:r>
            <a:r>
              <a:rPr lang="en-IN" sz="2000" dirty="0"/>
              <a:t>&gt;&gt;num;</a:t>
            </a:r>
          </a:p>
          <a:p>
            <a:pPr lvl="2">
              <a:buNone/>
            </a:pPr>
            <a:r>
              <a:rPr lang="en-IN" sz="2000" dirty="0"/>
              <a:t>} while(num &gt; 100);</a:t>
            </a:r>
          </a:p>
          <a:p>
            <a:pPr lvl="2">
              <a:buNone/>
            </a:pPr>
            <a:r>
              <a:rPr lang="en-IN" sz="2000" dirty="0" err="1"/>
              <a:t>getch</a:t>
            </a:r>
            <a:r>
              <a:rPr lang="en-IN" sz="2000" dirty="0"/>
              <a:t>();</a:t>
            </a:r>
          </a:p>
          <a:p>
            <a:pPr lvl="2">
              <a:buNone/>
            </a:pPr>
            <a:r>
              <a:rPr lang="en-IN" sz="2000" dirty="0"/>
              <a:t>return 0;</a:t>
            </a:r>
          </a:p>
          <a:p>
            <a:pPr lvl="2">
              <a:buNone/>
            </a:pPr>
            <a:r>
              <a:rPr lang="en-IN" sz="2000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-71456"/>
            <a:ext cx="900118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</a:p>
          <a:p>
            <a:r>
              <a:rPr lang="en-IN" dirty="0"/>
              <a:t>#include&lt;</a:t>
            </a:r>
            <a:r>
              <a:rPr lang="en-IN" dirty="0" err="1"/>
              <a:t>conio.h</a:t>
            </a:r>
            <a:r>
              <a:rPr lang="en-IN" dirty="0"/>
              <a:t>&gt;</a:t>
            </a:r>
          </a:p>
          <a:p>
            <a:r>
              <a:rPr lang="en-IN" dirty="0"/>
              <a:t>using namespace std;</a:t>
            </a:r>
          </a:p>
          <a:p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r>
              <a:rPr lang="en-IN" dirty="0"/>
              <a:t>{</a:t>
            </a:r>
          </a:p>
          <a:p>
            <a:r>
              <a:rPr lang="en-IN" dirty="0" err="1"/>
              <a:t>int</a:t>
            </a:r>
            <a:r>
              <a:rPr lang="en-IN" dirty="0"/>
              <a:t> c=0;</a:t>
            </a:r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</a:t>
            </a:r>
          </a:p>
          <a:p>
            <a:r>
              <a:rPr lang="en-IN" dirty="0"/>
              <a:t>char </a:t>
            </a:r>
            <a:r>
              <a:rPr lang="en-IN" dirty="0" err="1"/>
              <a:t>ch</a:t>
            </a:r>
            <a:r>
              <a:rPr lang="en-IN" dirty="0"/>
              <a:t>;</a:t>
            </a:r>
          </a:p>
          <a:p>
            <a:r>
              <a:rPr lang="en-IN" dirty="0"/>
              <a:t>do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 </a:t>
            </a:r>
            <a:r>
              <a:rPr lang="en-IN" dirty="0" err="1"/>
              <a:t>cout</a:t>
            </a:r>
            <a:r>
              <a:rPr lang="en-IN" dirty="0"/>
              <a:t>&lt;&lt;"Enter the number u want to add \n";</a:t>
            </a:r>
          </a:p>
          <a:p>
            <a:r>
              <a:rPr lang="en-IN" dirty="0"/>
              <a:t>     </a:t>
            </a:r>
            <a:r>
              <a:rPr lang="en-IN" dirty="0" err="1"/>
              <a:t>cin</a:t>
            </a:r>
            <a:r>
              <a:rPr lang="en-IN" dirty="0"/>
              <a:t>&gt;&gt;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r>
              <a:rPr lang="en-IN" dirty="0"/>
              <a:t>     c=</a:t>
            </a:r>
            <a:r>
              <a:rPr lang="en-IN" dirty="0" err="1"/>
              <a:t>c+i</a:t>
            </a:r>
            <a:r>
              <a:rPr lang="en-IN" dirty="0"/>
              <a:t>;</a:t>
            </a:r>
          </a:p>
          <a:p>
            <a:r>
              <a:rPr lang="en-IN" dirty="0"/>
              <a:t>     </a:t>
            </a:r>
            <a:r>
              <a:rPr lang="en-IN" dirty="0" err="1"/>
              <a:t>cout</a:t>
            </a:r>
            <a:r>
              <a:rPr lang="en-IN" dirty="0"/>
              <a:t>&lt;&lt;"do u want to enter another number? y/n \n";</a:t>
            </a:r>
          </a:p>
          <a:p>
            <a:r>
              <a:rPr lang="en-IN" dirty="0"/>
              <a:t>     </a:t>
            </a:r>
            <a:r>
              <a:rPr lang="en-IN" dirty="0" err="1"/>
              <a:t>cin</a:t>
            </a:r>
            <a:r>
              <a:rPr lang="en-IN" dirty="0"/>
              <a:t>&gt;&gt;</a:t>
            </a:r>
            <a:r>
              <a:rPr lang="en-IN" dirty="0" err="1"/>
              <a:t>ch</a:t>
            </a:r>
            <a:r>
              <a:rPr lang="en-IN" dirty="0"/>
              <a:t>;</a:t>
            </a:r>
          </a:p>
          <a:p>
            <a:r>
              <a:rPr lang="en-IN" dirty="0"/>
              <a:t>     }while(</a:t>
            </a:r>
            <a:r>
              <a:rPr lang="en-IN" dirty="0" err="1"/>
              <a:t>ch</a:t>
            </a:r>
            <a:r>
              <a:rPr lang="en-IN" dirty="0"/>
              <a:t>=='y');</a:t>
            </a:r>
          </a:p>
          <a:p>
            <a:r>
              <a:rPr lang="en-IN" dirty="0"/>
              <a:t>     </a:t>
            </a:r>
            <a:r>
              <a:rPr lang="en-IN" dirty="0" err="1"/>
              <a:t>cout</a:t>
            </a:r>
            <a:r>
              <a:rPr lang="en-IN" dirty="0"/>
              <a:t>&lt;&lt;"the sum of the numbers are: "&lt;&lt; c 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 err="1"/>
              <a:t>getch</a:t>
            </a:r>
            <a:r>
              <a:rPr lang="en-IN" dirty="0"/>
              <a:t>();</a:t>
            </a:r>
          </a:p>
          <a:p>
            <a:r>
              <a:rPr lang="en-IN" dirty="0"/>
              <a:t>return 0;}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4810" y="-18"/>
            <a:ext cx="33064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//Adding numbers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-15"/>
            <a:ext cx="5357850" cy="2625347"/>
          </a:xfrm>
          <a:prstGeom prst="rect">
            <a:avLst/>
          </a:prstGeom>
        </p:spPr>
      </p:pic>
      <p:pic>
        <p:nvPicPr>
          <p:cNvPr id="3" name="Picture 2" descr="Untitled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185" y="2411015"/>
            <a:ext cx="5357819" cy="27324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b="1" dirty="0"/>
              <a:t>The If …… Else Statement </a:t>
            </a:r>
            <a:br>
              <a:rPr lang="en-IN" sz="5400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85800"/>
            <a:ext cx="8401080" cy="395765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Its general form is;-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IN" sz="2900" i="1" dirty="0">
                <a:latin typeface="Times New Roman" pitchFamily="18" charset="0"/>
                <a:cs typeface="Times New Roman" pitchFamily="18" charset="0"/>
              </a:rPr>
              <a:t> if (test expression) </a:t>
            </a:r>
          </a:p>
          <a:p>
            <a:pPr lvl="2">
              <a:buNone/>
            </a:pPr>
            <a:r>
              <a:rPr lang="en-IN" sz="2900" i="1" dirty="0">
                <a:latin typeface="Times New Roman" pitchFamily="18" charset="0"/>
                <a:cs typeface="Times New Roman" pitchFamily="18" charset="0"/>
              </a:rPr>
              <a:t>  { </a:t>
            </a:r>
          </a:p>
          <a:p>
            <a:pPr lvl="2">
              <a:buNone/>
            </a:pPr>
            <a:r>
              <a:rPr lang="en-IN" sz="2900" i="1" dirty="0">
                <a:latin typeface="Times New Roman" pitchFamily="18" charset="0"/>
                <a:cs typeface="Times New Roman" pitchFamily="18" charset="0"/>
              </a:rPr>
              <a:t>   true-block statement(s)</a:t>
            </a:r>
          </a:p>
          <a:p>
            <a:pPr lvl="2">
              <a:buNone/>
            </a:pPr>
            <a:r>
              <a:rPr lang="en-IN" sz="2900" i="1" dirty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 lvl="2">
              <a:buNone/>
            </a:pPr>
            <a:r>
              <a:rPr lang="en-IN" sz="2900" i="1" dirty="0">
                <a:latin typeface="Times New Roman" pitchFamily="18" charset="0"/>
                <a:cs typeface="Times New Roman" pitchFamily="18" charset="0"/>
              </a:rPr>
              <a:t> else </a:t>
            </a:r>
          </a:p>
          <a:p>
            <a:pPr lvl="2">
              <a:buNone/>
            </a:pPr>
            <a:r>
              <a:rPr lang="en-IN" sz="2900" i="1" dirty="0">
                <a:latin typeface="Times New Roman" pitchFamily="18" charset="0"/>
                <a:cs typeface="Times New Roman" pitchFamily="18" charset="0"/>
              </a:rPr>
              <a:t> { </a:t>
            </a:r>
          </a:p>
          <a:p>
            <a:pPr lvl="2">
              <a:buNone/>
            </a:pPr>
            <a:r>
              <a:rPr lang="en-IN" sz="2900" i="1" dirty="0">
                <a:latin typeface="Times New Roman" pitchFamily="18" charset="0"/>
                <a:cs typeface="Times New Roman" pitchFamily="18" charset="0"/>
              </a:rPr>
              <a:t>   false-block statement(s) </a:t>
            </a:r>
          </a:p>
          <a:p>
            <a:pPr lvl="2">
              <a:buNone/>
            </a:pPr>
            <a:r>
              <a:rPr lang="en-IN" sz="2900" i="1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lvl="2">
              <a:buNone/>
            </a:pPr>
            <a:r>
              <a:rPr lang="en-IN" sz="2900" i="1" dirty="0">
                <a:latin typeface="Times New Roman" pitchFamily="18" charset="0"/>
                <a:cs typeface="Times New Roman" pitchFamily="18" charset="0"/>
              </a:rPr>
              <a:t> statement-x </a:t>
            </a:r>
          </a:p>
          <a:p>
            <a:pPr lvl="2">
              <a:buNone/>
            </a:pPr>
            <a:endParaRPr lang="en-IN" sz="2900" i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6"/>
            <a:ext cx="8229600" cy="472048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The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14362"/>
            <a:ext cx="8472518" cy="442913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The general form of the </a:t>
            </a:r>
            <a:r>
              <a:rPr lang="en-IN" b="1" dirty="0"/>
              <a:t>for statement is:</a:t>
            </a:r>
          </a:p>
          <a:p>
            <a:pPr lvl="3">
              <a:buNone/>
            </a:pPr>
            <a:r>
              <a:rPr lang="en-IN" sz="2300" dirty="0"/>
              <a:t>for(</a:t>
            </a:r>
            <a:r>
              <a:rPr lang="en-IN" sz="2300" i="1" dirty="0"/>
              <a:t>initialization; condition; increment)</a:t>
            </a:r>
          </a:p>
          <a:p>
            <a:pPr lvl="3">
              <a:buNone/>
            </a:pPr>
            <a:r>
              <a:rPr lang="en-US" sz="2300" i="1" dirty="0"/>
              <a:t>{</a:t>
            </a:r>
            <a:endParaRPr lang="en-IN" sz="2300" i="1" dirty="0"/>
          </a:p>
          <a:p>
            <a:pPr lvl="3">
              <a:buNone/>
            </a:pPr>
            <a:r>
              <a:rPr lang="en-IN" sz="2300" i="1" dirty="0"/>
              <a:t> statement;</a:t>
            </a:r>
          </a:p>
          <a:p>
            <a:pPr lvl="3">
              <a:buNone/>
            </a:pPr>
            <a:r>
              <a:rPr lang="en-US" sz="2300" i="1" dirty="0"/>
              <a:t>}</a:t>
            </a:r>
          </a:p>
          <a:p>
            <a:r>
              <a:rPr lang="en-IN" dirty="0"/>
              <a:t>The </a:t>
            </a:r>
            <a:r>
              <a:rPr lang="en-IN" b="1" i="1" dirty="0"/>
              <a:t>initialization</a:t>
            </a:r>
            <a:r>
              <a:rPr lang="en-IN" i="1" dirty="0"/>
              <a:t> is an assignment statement </a:t>
            </a:r>
            <a:r>
              <a:rPr lang="en-IN" dirty="0"/>
              <a:t>that is used to set the loop control variable.</a:t>
            </a:r>
          </a:p>
          <a:p>
            <a:r>
              <a:rPr lang="en-IN" i="1" dirty="0"/>
              <a:t> The </a:t>
            </a:r>
            <a:r>
              <a:rPr lang="en-IN" b="1" i="1" dirty="0"/>
              <a:t>condition</a:t>
            </a:r>
            <a:r>
              <a:rPr lang="en-IN" i="1" dirty="0"/>
              <a:t> is a relational expression </a:t>
            </a:r>
            <a:r>
              <a:rPr lang="en-IN" dirty="0"/>
              <a:t>that determines when the loop exits. </a:t>
            </a:r>
          </a:p>
          <a:p>
            <a:r>
              <a:rPr lang="en-IN" i="1" dirty="0"/>
              <a:t>The </a:t>
            </a:r>
            <a:r>
              <a:rPr lang="en-IN" b="1" i="1" dirty="0"/>
              <a:t>increment</a:t>
            </a:r>
            <a:r>
              <a:rPr lang="en-IN" i="1" dirty="0"/>
              <a:t> </a:t>
            </a:r>
            <a:r>
              <a:rPr lang="en-IN" dirty="0"/>
              <a:t>defines how the loop control variable changes each time the loop is repeated.</a:t>
            </a:r>
          </a:p>
          <a:p>
            <a:r>
              <a:rPr lang="en-IN" dirty="0"/>
              <a:t>You must separate these three major sections by semicolons. </a:t>
            </a:r>
          </a:p>
          <a:p>
            <a:r>
              <a:rPr lang="en-IN" dirty="0"/>
              <a:t>The </a:t>
            </a:r>
            <a:r>
              <a:rPr lang="en-IN" b="1" dirty="0"/>
              <a:t>for loop </a:t>
            </a:r>
            <a:r>
              <a:rPr lang="en-IN" dirty="0"/>
              <a:t>continues to execute as long as the condition is true.</a:t>
            </a:r>
          </a:p>
          <a:p>
            <a:r>
              <a:rPr lang="en-IN" dirty="0"/>
              <a:t>Once the condition becomes false, program execution resumes on the statement following the </a:t>
            </a:r>
            <a:r>
              <a:rPr lang="en-IN" b="1" dirty="0"/>
              <a:t>for.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++ for loo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14296"/>
            <a:ext cx="6500858" cy="492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4" y="-18"/>
            <a:ext cx="6429420" cy="5032928"/>
          </a:xfrm>
          <a:prstGeom prst="rect">
            <a:avLst/>
          </a:prstGeom>
        </p:spPr>
        <p:txBody>
          <a:bodyPr wrap="square" lIns="76974" tIns="38487" rIns="76974" bIns="38487">
            <a:spAutoFit/>
          </a:bodyPr>
          <a:lstStyle/>
          <a:p>
            <a:r>
              <a:rPr lang="en-IN" sz="2400" b="1" dirty="0"/>
              <a:t>/* A program to print </a:t>
            </a:r>
            <a:r>
              <a:rPr lang="en-IN" sz="2400" b="1" i="1" dirty="0"/>
              <a:t>hello five times */</a:t>
            </a:r>
          </a:p>
          <a:p>
            <a:endParaRPr lang="en-IN" sz="2400" i="1" dirty="0"/>
          </a:p>
          <a:p>
            <a:pPr lvl="2"/>
            <a:r>
              <a:rPr lang="en-IN" sz="2200" i="1" dirty="0"/>
              <a:t>#include&lt;</a:t>
            </a:r>
            <a:r>
              <a:rPr lang="en-IN" sz="2200" i="1" dirty="0" err="1"/>
              <a:t>iostream</a:t>
            </a:r>
            <a:r>
              <a:rPr lang="en-IN" sz="2200" i="1" dirty="0"/>
              <a:t>&gt;</a:t>
            </a:r>
          </a:p>
          <a:p>
            <a:pPr lvl="2"/>
            <a:r>
              <a:rPr lang="en-IN" sz="2200" i="1" dirty="0" err="1"/>
              <a:t>int</a:t>
            </a:r>
            <a:r>
              <a:rPr lang="en-IN" sz="2200" i="1" dirty="0"/>
              <a:t> main()</a:t>
            </a:r>
          </a:p>
          <a:p>
            <a:pPr lvl="2"/>
            <a:r>
              <a:rPr lang="en-IN" sz="2200" i="1" dirty="0"/>
              <a:t>{</a:t>
            </a:r>
          </a:p>
          <a:p>
            <a:pPr lvl="2"/>
            <a:r>
              <a:rPr lang="en-IN" sz="2200" i="1" dirty="0" err="1"/>
              <a:t>int</a:t>
            </a:r>
            <a:r>
              <a:rPr lang="en-IN" sz="2200" i="1" dirty="0"/>
              <a:t> </a:t>
            </a:r>
            <a:r>
              <a:rPr lang="en-IN" sz="2200" i="1" dirty="0" err="1"/>
              <a:t>i</a:t>
            </a:r>
            <a:r>
              <a:rPr lang="en-IN" sz="2200" i="1" dirty="0"/>
              <a:t>;</a:t>
            </a:r>
          </a:p>
          <a:p>
            <a:pPr lvl="2"/>
            <a:r>
              <a:rPr lang="en-IN" sz="2200" i="1" dirty="0"/>
              <a:t>for(</a:t>
            </a:r>
            <a:r>
              <a:rPr lang="en-IN" sz="2200" i="1" dirty="0" err="1"/>
              <a:t>i</a:t>
            </a:r>
            <a:r>
              <a:rPr lang="en-IN" sz="2200" i="1" dirty="0"/>
              <a:t>=0; </a:t>
            </a:r>
            <a:r>
              <a:rPr lang="en-IN" sz="2200" i="1" dirty="0" err="1"/>
              <a:t>i</a:t>
            </a:r>
            <a:r>
              <a:rPr lang="en-IN" sz="2200" i="1" dirty="0"/>
              <a:t>&lt;5; </a:t>
            </a:r>
            <a:r>
              <a:rPr lang="en-IN" sz="2200" i="1" dirty="0" err="1"/>
              <a:t>i</a:t>
            </a:r>
            <a:r>
              <a:rPr lang="en-IN" sz="2200" i="1" dirty="0"/>
              <a:t>++)</a:t>
            </a:r>
          </a:p>
          <a:p>
            <a:pPr lvl="2"/>
            <a:r>
              <a:rPr lang="en-IN" sz="2200" i="1" dirty="0" err="1"/>
              <a:t>cout</a:t>
            </a:r>
            <a:r>
              <a:rPr lang="en-IN" sz="2200" i="1" dirty="0"/>
              <a:t>&lt;&lt;"Hello \n";</a:t>
            </a:r>
          </a:p>
          <a:p>
            <a:pPr lvl="2"/>
            <a:r>
              <a:rPr lang="en-IN" sz="2200" i="1" dirty="0"/>
              <a:t>}</a:t>
            </a:r>
            <a:endParaRPr lang="en-IN" sz="2400" i="1" dirty="0"/>
          </a:p>
          <a:p>
            <a:r>
              <a:rPr lang="en-IN" sz="2000" b="1" dirty="0"/>
              <a:t>Output:</a:t>
            </a:r>
          </a:p>
          <a:p>
            <a:r>
              <a:rPr lang="en-IN" sz="2000" dirty="0"/>
              <a:t> Hello</a:t>
            </a:r>
          </a:p>
          <a:p>
            <a:r>
              <a:rPr lang="en-IN" sz="2000" dirty="0"/>
              <a:t>Hello</a:t>
            </a:r>
          </a:p>
          <a:p>
            <a:r>
              <a:rPr lang="en-IN" sz="2000" dirty="0"/>
              <a:t>Hello</a:t>
            </a:r>
          </a:p>
          <a:p>
            <a:r>
              <a:rPr lang="en-IN" sz="2000" dirty="0"/>
              <a:t>Hello</a:t>
            </a:r>
          </a:p>
          <a:p>
            <a:r>
              <a:rPr lang="en-IN" sz="2000" dirty="0"/>
              <a:t>Hello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7290" y="-71456"/>
            <a:ext cx="635798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ADDING NUMBERS</a:t>
            </a:r>
            <a:endParaRPr lang="en-IN" b="1" dirty="0"/>
          </a:p>
          <a:p>
            <a:r>
              <a:rPr lang="en-IN" sz="2000" dirty="0"/>
              <a:t>#include &lt;</a:t>
            </a:r>
            <a:r>
              <a:rPr lang="en-IN" sz="2000" dirty="0" err="1"/>
              <a:t>iostream</a:t>
            </a:r>
            <a:r>
              <a:rPr lang="en-IN" sz="2000" dirty="0"/>
              <a:t>&gt;</a:t>
            </a:r>
          </a:p>
          <a:p>
            <a:r>
              <a:rPr lang="en-IN" sz="2000" dirty="0"/>
              <a:t>#include&lt;</a:t>
            </a:r>
            <a:r>
              <a:rPr lang="en-IN" sz="2000" dirty="0" err="1"/>
              <a:t>conio.h</a:t>
            </a:r>
            <a:r>
              <a:rPr lang="en-IN" sz="2000" dirty="0"/>
              <a:t>&gt;</a:t>
            </a:r>
          </a:p>
          <a:p>
            <a:r>
              <a:rPr lang="en-IN" sz="2000" dirty="0"/>
              <a:t>using namespace std;</a:t>
            </a:r>
          </a:p>
          <a:p>
            <a:endParaRPr lang="en-IN" sz="2000" dirty="0"/>
          </a:p>
          <a:p>
            <a:r>
              <a:rPr lang="en-IN" sz="2000" dirty="0" err="1"/>
              <a:t>int</a:t>
            </a:r>
            <a:r>
              <a:rPr lang="en-IN" sz="2000" dirty="0"/>
              <a:t> main()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 err="1"/>
              <a:t>int</a:t>
            </a:r>
            <a:r>
              <a:rPr lang="en-IN" sz="2000" dirty="0"/>
              <a:t> t=0, c; </a:t>
            </a:r>
          </a:p>
          <a:p>
            <a:r>
              <a:rPr lang="en-IN" sz="2000" dirty="0" err="1"/>
              <a:t>cout</a:t>
            </a:r>
            <a:r>
              <a:rPr lang="en-IN" sz="2000" dirty="0"/>
              <a:t>&lt;&lt;"type the first number to add\n";</a:t>
            </a:r>
          </a:p>
          <a:p>
            <a:r>
              <a:rPr lang="en-IN" sz="2000" dirty="0"/>
              <a:t>for(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</a:t>
            </a:r>
            <a:r>
              <a:rPr lang="en-IN" sz="2000" dirty="0"/>
              <a:t>=0; </a:t>
            </a:r>
            <a:r>
              <a:rPr lang="en-IN" sz="2000" dirty="0" err="1"/>
              <a:t>i</a:t>
            </a:r>
            <a:r>
              <a:rPr lang="en-IN" sz="2000" dirty="0"/>
              <a:t>&lt;=10; </a:t>
            </a:r>
            <a:r>
              <a:rPr lang="en-IN" sz="2000" dirty="0" err="1"/>
              <a:t>i</a:t>
            </a:r>
            <a:r>
              <a:rPr lang="en-IN" sz="2000" dirty="0"/>
              <a:t>++) {  </a:t>
            </a:r>
            <a:r>
              <a:rPr lang="en-IN" sz="2000" dirty="0" err="1"/>
              <a:t>cin</a:t>
            </a:r>
            <a:r>
              <a:rPr lang="en-IN" sz="2000" dirty="0"/>
              <a:t>&gt;&gt;c;</a:t>
            </a:r>
          </a:p>
          <a:p>
            <a:r>
              <a:rPr lang="en-IN" sz="2000" dirty="0" err="1"/>
              <a:t>cout</a:t>
            </a:r>
            <a:r>
              <a:rPr lang="en-IN" sz="2000" dirty="0"/>
              <a:t>&lt;&lt; "type another number to add"&lt;&lt;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t=</a:t>
            </a:r>
            <a:r>
              <a:rPr lang="en-IN" sz="2000" dirty="0" err="1"/>
              <a:t>t+c</a:t>
            </a:r>
            <a:r>
              <a:rPr lang="en-IN" sz="2000" dirty="0"/>
              <a:t>;</a:t>
            </a:r>
          </a:p>
          <a:p>
            <a:r>
              <a:rPr lang="en-IN" sz="2000" dirty="0"/>
              <a:t>}</a:t>
            </a:r>
          </a:p>
          <a:p>
            <a:r>
              <a:rPr lang="en-IN" sz="2000" dirty="0" err="1"/>
              <a:t>cout</a:t>
            </a:r>
            <a:r>
              <a:rPr lang="en-IN" sz="2000" dirty="0"/>
              <a:t>&lt;&lt;"the sum is:" &lt;&lt; t &lt;&lt; </a:t>
            </a:r>
            <a:r>
              <a:rPr lang="en-IN" sz="2000" dirty="0" err="1"/>
              <a:t>endl</a:t>
            </a:r>
            <a:r>
              <a:rPr lang="en-IN" sz="2000" dirty="0"/>
              <a:t>;    </a:t>
            </a:r>
          </a:p>
          <a:p>
            <a:r>
              <a:rPr lang="en-IN" sz="2000" dirty="0" err="1"/>
              <a:t>getch</a:t>
            </a:r>
            <a:r>
              <a:rPr lang="en-IN" sz="2000" dirty="0"/>
              <a:t>();</a:t>
            </a:r>
          </a:p>
          <a:p>
            <a:r>
              <a:rPr lang="en-IN" sz="2000" dirty="0"/>
              <a:t>return 0;</a:t>
            </a:r>
          </a:p>
          <a:p>
            <a:r>
              <a:rPr lang="en-IN" sz="2000" dirty="0"/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6" y="104068"/>
            <a:ext cx="8786872" cy="4786707"/>
          </a:xfrm>
          <a:prstGeom prst="rect">
            <a:avLst/>
          </a:prstGeom>
        </p:spPr>
        <p:txBody>
          <a:bodyPr wrap="square" lIns="76974" tIns="38487" rIns="76974" bIns="38487">
            <a:spAutoFit/>
          </a:bodyPr>
          <a:lstStyle/>
          <a:p>
            <a:pPr lvl="2" algn="ctr">
              <a:buNone/>
            </a:pPr>
            <a:r>
              <a:rPr lang="en-US" sz="2600" b="1" u="sng" dirty="0"/>
              <a:t>Multiplication Table</a:t>
            </a:r>
            <a:endParaRPr lang="en-IN" sz="2600" b="1" u="sng" dirty="0"/>
          </a:p>
          <a:p>
            <a:pPr lvl="2">
              <a:buNone/>
            </a:pPr>
            <a:r>
              <a:rPr lang="en-IN" sz="2800" i="1" dirty="0"/>
              <a:t>#include &lt;</a:t>
            </a:r>
            <a:r>
              <a:rPr lang="en-IN" sz="2800" i="1" dirty="0" err="1"/>
              <a:t>iostream</a:t>
            </a:r>
            <a:r>
              <a:rPr lang="en-IN" sz="2800" i="1" dirty="0"/>
              <a:t>&gt;</a:t>
            </a:r>
          </a:p>
          <a:p>
            <a:pPr lvl="2">
              <a:buNone/>
            </a:pPr>
            <a:r>
              <a:rPr lang="en-US" sz="2800" i="1" dirty="0"/>
              <a:t>#include &lt;</a:t>
            </a:r>
            <a:r>
              <a:rPr lang="en-US" sz="2800" i="1" dirty="0" err="1"/>
              <a:t>conio.h</a:t>
            </a:r>
            <a:r>
              <a:rPr lang="en-US" sz="2800" i="1" dirty="0"/>
              <a:t>&gt;</a:t>
            </a:r>
            <a:endParaRPr lang="en-IN" sz="2800" i="1" dirty="0"/>
          </a:p>
          <a:p>
            <a:pPr lvl="2">
              <a:buNone/>
            </a:pPr>
            <a:r>
              <a:rPr lang="en-IN" sz="2800" i="1" dirty="0" err="1"/>
              <a:t>int</a:t>
            </a:r>
            <a:r>
              <a:rPr lang="en-IN" sz="2800" i="1" dirty="0"/>
              <a:t> main()</a:t>
            </a:r>
          </a:p>
          <a:p>
            <a:pPr lvl="2">
              <a:buNone/>
            </a:pPr>
            <a:r>
              <a:rPr lang="en-IN" sz="2800" i="1" dirty="0"/>
              <a:t>{</a:t>
            </a:r>
          </a:p>
          <a:p>
            <a:pPr lvl="2">
              <a:buNone/>
            </a:pPr>
            <a:r>
              <a:rPr lang="en-IN" sz="2800" i="1" dirty="0" err="1"/>
              <a:t>int</a:t>
            </a:r>
            <a:r>
              <a:rPr lang="en-IN" sz="2800" i="1" dirty="0"/>
              <a:t> </a:t>
            </a:r>
            <a:r>
              <a:rPr lang="en-IN" sz="2800" i="1" dirty="0" err="1"/>
              <a:t>i</a:t>
            </a:r>
            <a:r>
              <a:rPr lang="en-IN" sz="2800" i="1" dirty="0"/>
              <a:t>, j;</a:t>
            </a:r>
          </a:p>
          <a:p>
            <a:pPr lvl="2">
              <a:buNone/>
            </a:pPr>
            <a:r>
              <a:rPr lang="nn-NO" sz="2800" i="1" dirty="0"/>
              <a:t>for </a:t>
            </a:r>
            <a:r>
              <a:rPr lang="nn-NO" sz="2800" i="1"/>
              <a:t>(i=1, </a:t>
            </a:r>
            <a:r>
              <a:rPr lang="nn-NO" sz="2800" i="1" dirty="0"/>
              <a:t>j=1; i&lt;10; i++, j++)</a:t>
            </a:r>
          </a:p>
          <a:p>
            <a:pPr lvl="2">
              <a:buNone/>
            </a:pPr>
            <a:r>
              <a:rPr lang="pt-BR" sz="2800" i="1" dirty="0"/>
              <a:t>cout&lt;&lt; j&lt;&lt;"*"&lt;&lt; i&lt;&lt;"="&lt;&lt; j * i&lt;&lt;endl;</a:t>
            </a:r>
          </a:p>
          <a:p>
            <a:pPr lvl="2">
              <a:buNone/>
            </a:pPr>
            <a:r>
              <a:rPr lang="pt-BR" sz="2800" i="1" dirty="0"/>
              <a:t>getch();</a:t>
            </a:r>
          </a:p>
          <a:p>
            <a:pPr lvl="2">
              <a:buNone/>
            </a:pPr>
            <a:r>
              <a:rPr lang="pt-BR" sz="2800" i="1" dirty="0"/>
              <a:t>return 0;</a:t>
            </a:r>
          </a:p>
          <a:p>
            <a:pPr lvl="2">
              <a:buNone/>
            </a:pPr>
            <a:r>
              <a:rPr lang="en-IN" sz="2800" i="1" dirty="0"/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80" y="285734"/>
            <a:ext cx="8229600" cy="642942"/>
          </a:xfrm>
        </p:spPr>
        <p:txBody>
          <a:bodyPr>
            <a:normAutofit/>
          </a:bodyPr>
          <a:lstStyle/>
          <a:p>
            <a:r>
              <a:rPr lang="en-IN" sz="3600" b="1" dirty="0"/>
              <a:t>Jump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6"/>
            <a:ext cx="8472518" cy="407196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C++ has four statements that perform an unconditional branch: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b="1" dirty="0"/>
              <a:t>return,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IN" b="1" dirty="0"/>
              <a:t> </a:t>
            </a:r>
            <a:r>
              <a:rPr lang="en-IN" b="1" dirty="0" err="1"/>
              <a:t>goto</a:t>
            </a:r>
            <a:r>
              <a:rPr lang="en-IN" b="1" dirty="0"/>
              <a:t>,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IN" b="1" dirty="0"/>
              <a:t> </a:t>
            </a:r>
            <a:r>
              <a:rPr lang="en-IN" b="1" dirty="0" err="1"/>
              <a:t>break,</a:t>
            </a:r>
            <a:r>
              <a:rPr lang="en-IN" dirty="0" err="1"/>
              <a:t>and</a:t>
            </a:r>
            <a:r>
              <a:rPr lang="en-IN" dirty="0"/>
              <a:t>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IN" b="1" dirty="0"/>
              <a:t>continue. </a:t>
            </a:r>
          </a:p>
          <a:p>
            <a:r>
              <a:rPr lang="en-IN" dirty="0"/>
              <a:t>Of these, you may use </a:t>
            </a:r>
            <a:r>
              <a:rPr lang="en-IN" b="1" dirty="0"/>
              <a:t>return </a:t>
            </a:r>
            <a:r>
              <a:rPr lang="en-IN" dirty="0"/>
              <a:t>and</a:t>
            </a:r>
            <a:r>
              <a:rPr lang="en-IN" b="1" dirty="0"/>
              <a:t> </a:t>
            </a:r>
            <a:r>
              <a:rPr lang="en-IN" b="1" dirty="0" err="1"/>
              <a:t>goto</a:t>
            </a:r>
            <a:r>
              <a:rPr lang="en-IN" b="1" dirty="0"/>
              <a:t> </a:t>
            </a:r>
            <a:r>
              <a:rPr lang="en-IN" dirty="0"/>
              <a:t>anywhere in your program. </a:t>
            </a:r>
          </a:p>
          <a:p>
            <a:r>
              <a:rPr lang="en-IN" dirty="0"/>
              <a:t>You may use the </a:t>
            </a:r>
            <a:r>
              <a:rPr lang="en-IN" b="1" dirty="0"/>
              <a:t>break </a:t>
            </a:r>
            <a:r>
              <a:rPr lang="en-IN" dirty="0"/>
              <a:t>and</a:t>
            </a:r>
            <a:r>
              <a:rPr lang="en-IN" b="1" dirty="0"/>
              <a:t> continue </a:t>
            </a:r>
            <a:r>
              <a:rPr lang="en-IN" dirty="0"/>
              <a:t>statements in conjunction with any of the loop statements. </a:t>
            </a:r>
          </a:p>
          <a:p>
            <a:r>
              <a:rPr lang="en-IN" dirty="0"/>
              <a:t>You can also use </a:t>
            </a:r>
            <a:r>
              <a:rPr lang="en-IN" b="1" dirty="0"/>
              <a:t>break with switch.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34"/>
            <a:ext cx="8229600" cy="543486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The return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928676"/>
            <a:ext cx="8543956" cy="4214824"/>
          </a:xfrm>
        </p:spPr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/>
              <a:t>return statement </a:t>
            </a:r>
            <a:r>
              <a:rPr lang="en-IN" dirty="0"/>
              <a:t>is used to return from a function. </a:t>
            </a:r>
          </a:p>
          <a:p>
            <a:r>
              <a:rPr lang="en-IN" dirty="0"/>
              <a:t>It is categorized as a jump statement because it causes execution to return (jump back) to the point at which the call to the function was made. </a:t>
            </a:r>
          </a:p>
          <a:p>
            <a:r>
              <a:rPr lang="en-IN" dirty="0"/>
              <a:t>A </a:t>
            </a:r>
            <a:r>
              <a:rPr lang="en-IN" b="1" dirty="0"/>
              <a:t>return </a:t>
            </a:r>
            <a:r>
              <a:rPr lang="en-IN" dirty="0"/>
              <a:t>may or may not have a value associated with it.</a:t>
            </a:r>
          </a:p>
          <a:p>
            <a:r>
              <a:rPr lang="en-IN" dirty="0"/>
              <a:t>If </a:t>
            </a:r>
            <a:r>
              <a:rPr lang="en-IN" b="1" dirty="0"/>
              <a:t>return </a:t>
            </a:r>
            <a:r>
              <a:rPr lang="en-IN" dirty="0"/>
              <a:t>has a value associated with it, that value becomes the return value of the function.</a:t>
            </a:r>
          </a:p>
          <a:p>
            <a:pPr>
              <a:buNone/>
            </a:pPr>
            <a:r>
              <a:rPr lang="en-IN" dirty="0"/>
              <a:t>The general form of the </a:t>
            </a:r>
            <a:r>
              <a:rPr lang="en-IN" b="1" dirty="0"/>
              <a:t>return statement is:</a:t>
            </a:r>
          </a:p>
          <a:p>
            <a:pPr lvl="2">
              <a:buNone/>
            </a:pPr>
            <a:r>
              <a:rPr lang="en-IN" dirty="0"/>
              <a:t>		return </a:t>
            </a:r>
            <a:r>
              <a:rPr lang="en-IN" i="1" dirty="0"/>
              <a:t>expression;</a:t>
            </a: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0"/>
            <a:ext cx="8229600" cy="614924"/>
          </a:xfrm>
        </p:spPr>
        <p:txBody>
          <a:bodyPr>
            <a:normAutofit/>
          </a:bodyPr>
          <a:lstStyle/>
          <a:p>
            <a:r>
              <a:rPr lang="en-IN" sz="3600" b="1" dirty="0"/>
              <a:t>The </a:t>
            </a:r>
            <a:r>
              <a:rPr lang="en-IN" sz="3600" b="1" dirty="0" err="1"/>
              <a:t>goto</a:t>
            </a:r>
            <a:r>
              <a:rPr lang="en-IN" sz="3600" b="1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362"/>
            <a:ext cx="8401080" cy="4429138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The </a:t>
            </a:r>
            <a:r>
              <a:rPr lang="en-IN" b="1" dirty="0" err="1"/>
              <a:t>goto</a:t>
            </a:r>
            <a:r>
              <a:rPr lang="en-IN" b="1" dirty="0"/>
              <a:t> statement </a:t>
            </a:r>
            <a:r>
              <a:rPr lang="en-IN" dirty="0"/>
              <a:t>requires a</a:t>
            </a:r>
            <a:r>
              <a:rPr lang="en-IN" b="1" dirty="0"/>
              <a:t> label </a:t>
            </a:r>
            <a:r>
              <a:rPr lang="en-IN" dirty="0"/>
              <a:t>for operation. </a:t>
            </a:r>
          </a:p>
          <a:p>
            <a:r>
              <a:rPr lang="en-IN" b="1" dirty="0"/>
              <a:t>A </a:t>
            </a:r>
            <a:r>
              <a:rPr lang="en-IN" b="1" i="1" dirty="0"/>
              <a:t>label </a:t>
            </a:r>
            <a:r>
              <a:rPr lang="en-IN" i="1" dirty="0"/>
              <a:t>is a valid identifier </a:t>
            </a:r>
            <a:r>
              <a:rPr lang="en-IN" dirty="0"/>
              <a:t>followed by a colon.</a:t>
            </a:r>
          </a:p>
          <a:p>
            <a:r>
              <a:rPr lang="en-IN" dirty="0"/>
              <a:t>Furthermore, the label must be in the same function as the </a:t>
            </a:r>
            <a:r>
              <a:rPr lang="en-IN" b="1" dirty="0" err="1"/>
              <a:t>goto</a:t>
            </a:r>
            <a:r>
              <a:rPr lang="en-IN" b="1" dirty="0"/>
              <a:t> </a:t>
            </a:r>
            <a:r>
              <a:rPr lang="en-IN" dirty="0"/>
              <a:t>that uses it—you cannot jump between functions. </a:t>
            </a:r>
          </a:p>
          <a:p>
            <a:r>
              <a:rPr lang="en-IN" dirty="0"/>
              <a:t>The general form of the </a:t>
            </a:r>
            <a:r>
              <a:rPr lang="en-IN" b="1" dirty="0" err="1"/>
              <a:t>goto</a:t>
            </a:r>
            <a:r>
              <a:rPr lang="en-IN" b="1" dirty="0"/>
              <a:t> </a:t>
            </a:r>
            <a:r>
              <a:rPr lang="en-IN" dirty="0"/>
              <a:t>statement is</a:t>
            </a:r>
          </a:p>
          <a:p>
            <a:pPr lvl="2">
              <a:buNone/>
            </a:pPr>
            <a:r>
              <a:rPr lang="en-IN" b="1" i="1" dirty="0" err="1"/>
              <a:t>goto</a:t>
            </a:r>
            <a:r>
              <a:rPr lang="en-IN" b="1" i="1" dirty="0"/>
              <a:t> label;</a:t>
            </a:r>
          </a:p>
          <a:p>
            <a:pPr lvl="2">
              <a:buNone/>
            </a:pPr>
            <a:r>
              <a:rPr lang="en-IN" b="1" i="1" dirty="0"/>
              <a:t>.</a:t>
            </a:r>
          </a:p>
          <a:p>
            <a:pPr lvl="2">
              <a:buNone/>
            </a:pPr>
            <a:r>
              <a:rPr lang="en-IN" b="1" i="1" dirty="0"/>
              <a:t>.</a:t>
            </a:r>
          </a:p>
          <a:p>
            <a:pPr lvl="2">
              <a:buNone/>
            </a:pPr>
            <a:r>
              <a:rPr lang="en-US" b="1" i="1" dirty="0"/>
              <a:t>.</a:t>
            </a:r>
            <a:endParaRPr lang="en-IN" b="1" i="1" dirty="0"/>
          </a:p>
          <a:p>
            <a:pPr lvl="2">
              <a:buNone/>
            </a:pPr>
            <a:r>
              <a:rPr lang="en-IN" b="1" i="1" dirty="0"/>
              <a:t>label:</a:t>
            </a:r>
          </a:p>
          <a:p>
            <a:r>
              <a:rPr lang="en-IN" dirty="0"/>
              <a:t>where </a:t>
            </a:r>
            <a:r>
              <a:rPr lang="en-IN" i="1" dirty="0"/>
              <a:t>label is any valid label either before or after </a:t>
            </a:r>
            <a:r>
              <a:rPr lang="en-IN" b="1" i="1" dirty="0" err="1"/>
              <a:t>goto</a:t>
            </a:r>
            <a:r>
              <a:rPr lang="en-IN" b="1" i="1" dirty="0"/>
              <a:t>.</a:t>
            </a:r>
          </a:p>
          <a:p>
            <a:pPr>
              <a:buNone/>
            </a:pPr>
            <a:r>
              <a:rPr lang="en-US" b="1" i="1" u="sng" dirty="0"/>
              <a:t>Class work: </a:t>
            </a:r>
          </a:p>
          <a:p>
            <a:pPr>
              <a:buNone/>
            </a:pPr>
            <a:r>
              <a:rPr lang="en-US" b="1" dirty="0"/>
              <a:t>	Write a program to execute numbers 0-99 using for loop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2858"/>
            <a:ext cx="94297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000" b="1" dirty="0"/>
              <a:t>#include &lt;</a:t>
            </a:r>
            <a:r>
              <a:rPr lang="en-IN" sz="2000" b="1" dirty="0" err="1"/>
              <a:t>iostream</a:t>
            </a:r>
            <a:r>
              <a:rPr lang="en-IN" sz="2000" b="1" dirty="0"/>
              <a:t>&gt;</a:t>
            </a:r>
          </a:p>
          <a:p>
            <a:pPr lvl="1"/>
            <a:r>
              <a:rPr lang="en-IN" sz="2000" b="1" dirty="0"/>
              <a:t>#include&lt;</a:t>
            </a:r>
            <a:r>
              <a:rPr lang="en-IN" sz="2000" b="1" dirty="0" err="1"/>
              <a:t>conio.h</a:t>
            </a:r>
            <a:r>
              <a:rPr lang="en-IN" sz="2000" b="1" dirty="0"/>
              <a:t>&gt;</a:t>
            </a:r>
          </a:p>
          <a:p>
            <a:pPr lvl="1"/>
            <a:r>
              <a:rPr lang="en-IN" sz="2000" b="1" dirty="0"/>
              <a:t>using namespace std;</a:t>
            </a:r>
          </a:p>
          <a:p>
            <a:pPr lvl="1"/>
            <a:r>
              <a:rPr lang="en-IN" sz="2000" b="1" dirty="0" err="1"/>
              <a:t>int</a:t>
            </a:r>
            <a:r>
              <a:rPr lang="en-IN" sz="2000" b="1" dirty="0"/>
              <a:t> main()</a:t>
            </a:r>
          </a:p>
          <a:p>
            <a:pPr lvl="1"/>
            <a:r>
              <a:rPr lang="en-IN" sz="2000" b="1" dirty="0"/>
              <a:t>{</a:t>
            </a:r>
          </a:p>
          <a:p>
            <a:pPr lvl="1"/>
            <a:r>
              <a:rPr lang="en-IN" sz="2000" b="1" dirty="0" err="1"/>
              <a:t>int</a:t>
            </a:r>
            <a:r>
              <a:rPr lang="en-IN" sz="2000" b="1" dirty="0"/>
              <a:t> t;</a:t>
            </a:r>
          </a:p>
          <a:p>
            <a:pPr lvl="1"/>
            <a:r>
              <a:rPr lang="en-IN" sz="2000" b="1" dirty="0"/>
              <a:t>for(t=0; t&lt;100; t++) </a:t>
            </a:r>
          </a:p>
          <a:p>
            <a:pPr lvl="1"/>
            <a:r>
              <a:rPr lang="en-IN" sz="2000" b="1" dirty="0"/>
              <a:t>{</a:t>
            </a:r>
          </a:p>
          <a:p>
            <a:pPr lvl="1"/>
            <a:r>
              <a:rPr lang="en-IN" sz="2000" b="1" dirty="0" err="1"/>
              <a:t>cout</a:t>
            </a:r>
            <a:r>
              <a:rPr lang="en-IN" sz="2000" b="1" dirty="0"/>
              <a:t>&lt;&lt; t&lt;&lt;</a:t>
            </a:r>
            <a:r>
              <a:rPr lang="en-IN" sz="2000" b="1" dirty="0" err="1"/>
              <a:t>endl</a:t>
            </a:r>
            <a:r>
              <a:rPr lang="en-IN" sz="2000" b="1" dirty="0"/>
              <a:t>;</a:t>
            </a:r>
          </a:p>
          <a:p>
            <a:pPr lvl="1"/>
            <a:r>
              <a:rPr lang="en-IN" sz="2000" b="1" dirty="0"/>
              <a:t>if(t==10) </a:t>
            </a:r>
            <a:r>
              <a:rPr lang="en-IN" sz="2000" b="1" dirty="0" err="1"/>
              <a:t>goto</a:t>
            </a:r>
            <a:r>
              <a:rPr lang="en-IN" sz="2000" b="1" dirty="0"/>
              <a:t> </a:t>
            </a:r>
            <a:r>
              <a:rPr lang="en-IN" sz="2000" b="1" dirty="0" err="1"/>
              <a:t>outOfLoop</a:t>
            </a:r>
            <a:r>
              <a:rPr lang="en-IN" sz="2000" b="1" dirty="0"/>
              <a:t>;</a:t>
            </a:r>
          </a:p>
          <a:p>
            <a:pPr lvl="1"/>
            <a:r>
              <a:rPr lang="en-IN" sz="2000" b="1" dirty="0"/>
              <a:t>}			</a:t>
            </a:r>
          </a:p>
          <a:p>
            <a:pPr lvl="1"/>
            <a:r>
              <a:rPr lang="en-IN" sz="2000" b="1" dirty="0" err="1"/>
              <a:t>outOfLoop</a:t>
            </a:r>
            <a:r>
              <a:rPr lang="en-IN" sz="2000" b="1" dirty="0"/>
              <a:t>: </a:t>
            </a:r>
          </a:p>
          <a:p>
            <a:pPr lvl="1"/>
            <a:r>
              <a:rPr lang="en-IN" sz="2000" b="1" dirty="0"/>
              <a:t>                      </a:t>
            </a:r>
            <a:r>
              <a:rPr lang="en-IN" sz="2000" b="1" dirty="0" err="1"/>
              <a:t>cout</a:t>
            </a:r>
            <a:r>
              <a:rPr lang="en-IN" sz="2000" b="1" dirty="0"/>
              <a:t>&lt;&lt;“ This is an Example using </a:t>
            </a:r>
            <a:r>
              <a:rPr lang="en-IN" sz="2000" b="1" dirty="0" err="1"/>
              <a:t>goto</a:t>
            </a:r>
            <a:r>
              <a:rPr lang="en-IN" sz="2000" b="1" dirty="0"/>
              <a:t> statement”&lt;&lt;</a:t>
            </a:r>
            <a:r>
              <a:rPr lang="en-IN" sz="2000" b="1" dirty="0" err="1"/>
              <a:t>endl</a:t>
            </a:r>
            <a:r>
              <a:rPr lang="en-IN" sz="2000" b="1" dirty="0"/>
              <a:t>;</a:t>
            </a:r>
          </a:p>
          <a:p>
            <a:pPr lvl="1"/>
            <a:r>
              <a:rPr lang="en-IN" sz="2000" b="1" dirty="0" err="1"/>
              <a:t>getch</a:t>
            </a:r>
            <a:r>
              <a:rPr lang="en-IN" sz="2000" b="1" dirty="0"/>
              <a:t>();</a:t>
            </a:r>
          </a:p>
          <a:p>
            <a:pPr lvl="1"/>
            <a:r>
              <a:rPr lang="en-IN" sz="2000" b="1" dirty="0"/>
              <a:t>return 0;</a:t>
            </a:r>
          </a:p>
          <a:p>
            <a:pPr lvl="1"/>
            <a:r>
              <a:rPr lang="en-IN" sz="2000" b="1" dirty="0"/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The break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</a:t>
            </a:r>
            <a:r>
              <a:rPr lang="en-IN" b="1" dirty="0"/>
              <a:t>break </a:t>
            </a:r>
            <a:r>
              <a:rPr lang="en-IN" dirty="0"/>
              <a:t>statement has two uses</a:t>
            </a:r>
            <a:r>
              <a:rPr lang="en-IN" b="1" dirty="0"/>
              <a:t>. </a:t>
            </a:r>
            <a:r>
              <a:rPr lang="en-IN" dirty="0"/>
              <a:t>You can use it to </a:t>
            </a:r>
            <a:r>
              <a:rPr lang="en-IN" b="1" i="1" dirty="0"/>
              <a:t>terminate a case </a:t>
            </a:r>
            <a:r>
              <a:rPr lang="en-IN" dirty="0"/>
              <a:t>in the </a:t>
            </a:r>
            <a:r>
              <a:rPr lang="en-IN" b="1" i="1" dirty="0"/>
              <a:t>switch</a:t>
            </a:r>
            <a:r>
              <a:rPr lang="en-IN" b="1" dirty="0"/>
              <a:t> </a:t>
            </a:r>
            <a:r>
              <a:rPr lang="en-IN" dirty="0"/>
              <a:t>statement </a:t>
            </a:r>
          </a:p>
          <a:p>
            <a:r>
              <a:rPr lang="en-IN" dirty="0"/>
              <a:t>You can also use it to force immediate </a:t>
            </a:r>
            <a:r>
              <a:rPr lang="en-IN" b="1" i="1" dirty="0"/>
              <a:t>termination of a loop, </a:t>
            </a:r>
            <a:r>
              <a:rPr lang="en-IN" dirty="0"/>
              <a:t>bypassing the normal loop conditional test.</a:t>
            </a:r>
          </a:p>
          <a:p>
            <a:r>
              <a:rPr lang="en-IN" dirty="0"/>
              <a:t>When the </a:t>
            </a:r>
            <a:r>
              <a:rPr lang="en-IN" b="1" i="1" dirty="0"/>
              <a:t>break </a:t>
            </a:r>
            <a:r>
              <a:rPr lang="en-IN" i="1" dirty="0"/>
              <a:t>statement </a:t>
            </a:r>
            <a:r>
              <a:rPr lang="en-IN" dirty="0"/>
              <a:t>is encountered inside a loop, the loop is immediately terminated and program control resumes at the next statement following the loop.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4" y="-71456"/>
            <a:ext cx="9001156" cy="1093388"/>
          </a:xfrm>
          <a:prstGeom prst="rect">
            <a:avLst/>
          </a:prstGeom>
        </p:spPr>
        <p:txBody>
          <a:bodyPr wrap="square" lIns="76974" tIns="38487" rIns="76974" bIns="38487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If the test expression is true then the true-block statements(s), immediately following the if statement are executed; otherwise the false-block statements are executed.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5984" y="785800"/>
            <a:ext cx="635796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#include &lt;</a:t>
            </a:r>
            <a:r>
              <a:rPr lang="en-IN" sz="2000" dirty="0" err="1"/>
              <a:t>iostream</a:t>
            </a:r>
            <a:r>
              <a:rPr lang="en-IN" sz="2000" dirty="0"/>
              <a:t>&gt;</a:t>
            </a:r>
          </a:p>
          <a:p>
            <a:r>
              <a:rPr lang="en-IN" sz="2000" dirty="0"/>
              <a:t>using namespace std;</a:t>
            </a:r>
          </a:p>
          <a:p>
            <a:r>
              <a:rPr lang="en-IN" sz="2000" dirty="0" err="1"/>
              <a:t>int</a:t>
            </a:r>
            <a:r>
              <a:rPr lang="en-IN" sz="2000" dirty="0"/>
              <a:t> main()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int</a:t>
            </a:r>
            <a:r>
              <a:rPr lang="en-IN" sz="2000" dirty="0"/>
              <a:t> marks;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cout</a:t>
            </a:r>
            <a:r>
              <a:rPr lang="en-IN" sz="2000" dirty="0"/>
              <a:t>&lt;&lt;"enter your marks:";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cin</a:t>
            </a:r>
            <a:r>
              <a:rPr lang="en-IN" sz="2000" dirty="0"/>
              <a:t>&gt;&gt;marks;</a:t>
            </a:r>
          </a:p>
          <a:p>
            <a:r>
              <a:rPr lang="en-IN" sz="2000" dirty="0"/>
              <a:t>    if(marks&gt;=50)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cout</a:t>
            </a:r>
            <a:r>
              <a:rPr lang="en-IN" sz="2000" dirty="0"/>
              <a:t>&lt;&lt;"You passed" &lt;&lt;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    else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cout</a:t>
            </a:r>
            <a:r>
              <a:rPr lang="en-IN" sz="2000" dirty="0"/>
              <a:t>&lt;&lt;"You failed" &lt;&lt;</a:t>
            </a:r>
            <a:r>
              <a:rPr lang="en-IN" sz="2000" dirty="0" err="1"/>
              <a:t>endl</a:t>
            </a:r>
            <a:r>
              <a:rPr lang="en-IN" sz="2000" dirty="0"/>
              <a:t>;     </a:t>
            </a:r>
          </a:p>
          <a:p>
            <a:r>
              <a:rPr lang="en-IN" sz="2000" dirty="0"/>
              <a:t>    return 0;</a:t>
            </a:r>
          </a:p>
          <a:p>
            <a:r>
              <a:rPr lang="en-IN" sz="2000" dirty="0"/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8"/>
            <a:ext cx="8229600" cy="543486"/>
          </a:xfrm>
        </p:spPr>
        <p:txBody>
          <a:bodyPr>
            <a:noAutofit/>
          </a:bodyPr>
          <a:lstStyle/>
          <a:p>
            <a:r>
              <a:rPr lang="en-US" sz="3600" b="1" dirty="0"/>
              <a:t>Example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642924"/>
            <a:ext cx="8329642" cy="4000510"/>
          </a:xfrm>
        </p:spPr>
        <p:txBody>
          <a:bodyPr>
            <a:noAutofit/>
          </a:bodyPr>
          <a:lstStyle/>
          <a:p>
            <a:pPr lvl="2">
              <a:buNone/>
            </a:pPr>
            <a:r>
              <a:rPr lang="en-IN" sz="1900" dirty="0"/>
              <a:t>#include &lt;</a:t>
            </a:r>
            <a:r>
              <a:rPr lang="en-IN" sz="1900" dirty="0" err="1"/>
              <a:t>iostream</a:t>
            </a:r>
            <a:r>
              <a:rPr lang="en-IN" sz="1900" dirty="0"/>
              <a:t>&gt;</a:t>
            </a:r>
          </a:p>
          <a:p>
            <a:pPr lvl="2">
              <a:buNone/>
            </a:pPr>
            <a:r>
              <a:rPr lang="en-IN" sz="1900" dirty="0"/>
              <a:t>#include&lt;</a:t>
            </a:r>
            <a:r>
              <a:rPr lang="en-IN" sz="1900" dirty="0" err="1"/>
              <a:t>conio.h</a:t>
            </a:r>
            <a:r>
              <a:rPr lang="en-IN" sz="1900" dirty="0"/>
              <a:t>&gt;</a:t>
            </a:r>
          </a:p>
          <a:p>
            <a:pPr lvl="2">
              <a:buNone/>
            </a:pPr>
            <a:r>
              <a:rPr lang="en-IN" sz="1900" dirty="0"/>
              <a:t>using namespace std;</a:t>
            </a:r>
          </a:p>
          <a:p>
            <a:pPr lvl="2">
              <a:buNone/>
            </a:pPr>
            <a:r>
              <a:rPr lang="en-IN" sz="1900" dirty="0" err="1"/>
              <a:t>int</a:t>
            </a:r>
            <a:r>
              <a:rPr lang="en-IN" sz="1900" dirty="0"/>
              <a:t> main()</a:t>
            </a:r>
          </a:p>
          <a:p>
            <a:pPr lvl="2">
              <a:buNone/>
            </a:pPr>
            <a:r>
              <a:rPr lang="en-IN" sz="1900" dirty="0"/>
              <a:t>{</a:t>
            </a:r>
          </a:p>
          <a:p>
            <a:pPr lvl="2">
              <a:buNone/>
            </a:pPr>
            <a:r>
              <a:rPr lang="en-IN" sz="1900" dirty="0" err="1"/>
              <a:t>int</a:t>
            </a:r>
            <a:r>
              <a:rPr lang="en-IN" sz="1900" dirty="0"/>
              <a:t> t;</a:t>
            </a:r>
          </a:p>
          <a:p>
            <a:pPr lvl="2">
              <a:buNone/>
            </a:pPr>
            <a:r>
              <a:rPr lang="en-IN" sz="1900" dirty="0"/>
              <a:t>for(t=0; t&lt;100; t++) {</a:t>
            </a:r>
          </a:p>
          <a:p>
            <a:pPr lvl="2">
              <a:buNone/>
            </a:pPr>
            <a:r>
              <a:rPr lang="en-IN" sz="1900" dirty="0" err="1"/>
              <a:t>cout</a:t>
            </a:r>
            <a:r>
              <a:rPr lang="en-IN" sz="1900" dirty="0"/>
              <a:t>&lt;&lt; t&lt;&lt;</a:t>
            </a:r>
            <a:r>
              <a:rPr lang="en-IN" sz="1900" dirty="0" err="1"/>
              <a:t>endl</a:t>
            </a:r>
            <a:r>
              <a:rPr lang="en-IN" sz="1900" dirty="0"/>
              <a:t>;</a:t>
            </a:r>
          </a:p>
          <a:p>
            <a:pPr lvl="2">
              <a:buNone/>
            </a:pPr>
            <a:r>
              <a:rPr lang="en-IN" sz="1900" dirty="0"/>
              <a:t>if(t==10) break;	</a:t>
            </a:r>
          </a:p>
          <a:p>
            <a:pPr lvl="2">
              <a:buNone/>
            </a:pPr>
            <a:r>
              <a:rPr lang="en-IN" sz="1900" dirty="0"/>
              <a:t>}			</a:t>
            </a:r>
          </a:p>
          <a:p>
            <a:pPr lvl="2">
              <a:buNone/>
            </a:pPr>
            <a:r>
              <a:rPr lang="en-IN" sz="1900" dirty="0" err="1"/>
              <a:t>getch</a:t>
            </a:r>
            <a:r>
              <a:rPr lang="en-IN" sz="1900" dirty="0"/>
              <a:t>();</a:t>
            </a:r>
          </a:p>
          <a:p>
            <a:pPr lvl="2">
              <a:buNone/>
            </a:pPr>
            <a:r>
              <a:rPr lang="en-IN" sz="1900" dirty="0"/>
              <a:t>return 0;</a:t>
            </a:r>
          </a:p>
          <a:p>
            <a:pPr lvl="2">
              <a:buNone/>
            </a:pPr>
            <a:r>
              <a:rPr lang="en-IN" sz="1900" dirty="0"/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942"/>
            <a:ext cx="8229600" cy="543486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The continue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</a:t>
            </a:r>
            <a:r>
              <a:rPr lang="en-IN" b="1" dirty="0"/>
              <a:t>continue statement </a:t>
            </a:r>
            <a:r>
              <a:rPr lang="en-IN" dirty="0"/>
              <a:t>works somewhat like the break statement. Instead of forcing termination, however, </a:t>
            </a:r>
            <a:r>
              <a:rPr lang="en-IN" b="1" dirty="0"/>
              <a:t>continue </a:t>
            </a:r>
            <a:r>
              <a:rPr lang="en-IN" dirty="0"/>
              <a:t>forces the next iteration of the loop to take place, skipping any code in between. </a:t>
            </a:r>
          </a:p>
          <a:p>
            <a:r>
              <a:rPr lang="en-IN" dirty="0"/>
              <a:t>For the </a:t>
            </a:r>
            <a:r>
              <a:rPr lang="en-IN" b="1" dirty="0"/>
              <a:t>for loop, continue </a:t>
            </a:r>
            <a:r>
              <a:rPr lang="en-IN" dirty="0"/>
              <a:t>causes the conditional test and increment portions of the loop to execute. </a:t>
            </a:r>
          </a:p>
          <a:p>
            <a:r>
              <a:rPr lang="en-IN" dirty="0"/>
              <a:t>For the </a:t>
            </a:r>
            <a:r>
              <a:rPr lang="en-IN" b="1" dirty="0"/>
              <a:t>while </a:t>
            </a:r>
            <a:r>
              <a:rPr lang="en-IN" dirty="0"/>
              <a:t>and</a:t>
            </a:r>
            <a:r>
              <a:rPr lang="en-IN" b="1" dirty="0"/>
              <a:t> do-while loops, </a:t>
            </a:r>
            <a:r>
              <a:rPr lang="en-IN" dirty="0"/>
              <a:t>program control passes to the conditional tests.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63078" y="387382"/>
            <a:ext cx="65378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For example, we are going to skip the number 5 in our countdown: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7000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// continue loop example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500070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#include &lt;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500070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iostream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500070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&gt;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B1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using namespace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std;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B1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B1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main ()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B1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for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B1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B1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n=10; n&gt;0; n--) {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B1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if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(n==5)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B1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continue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cout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 &lt;&lt; n &lt;&lt;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00030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", 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cout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 &lt;&lt;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00030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"FIRE!\n"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B1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return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0;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}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CourierNew"/>
              <a:cs typeface="Calibri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Output: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ourierNew"/>
                <a:cs typeface="Calibri" pitchFamily="34" charset="0"/>
              </a:rPr>
              <a:t>10, 9, 8, 7, 6, 4, 3, 2, 1, FIRE!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34"/>
            <a:ext cx="8229600" cy="543486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Chapter review questions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800"/>
            <a:ext cx="8229600" cy="354903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/>
              <a:t>Explain the structure of a C++ program with an example.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Explain creating, compiling, linking and executing a C++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Explain input statement.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Write about output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Explain about variables in C++ with an example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What are the operators in C++? Explain.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Explain the if ..else statement with an example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What is the syntax of the switch case statement? Explain.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Discuss about the for looping.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Briefly explain the jump statements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0"/>
            <a:ext cx="8229600" cy="186296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6"/>
            <a:ext cx="8472518" cy="4529154"/>
          </a:xfrm>
        </p:spPr>
        <p:txBody>
          <a:bodyPr>
            <a:normAutofit lnSpcReduction="10000"/>
          </a:bodyPr>
          <a:lstStyle/>
          <a:p>
            <a:r>
              <a:rPr lang="en-IN" sz="2200" b="1" i="1" dirty="0"/>
              <a:t>EX: program to check given number is either odd or even</a:t>
            </a:r>
          </a:p>
          <a:p>
            <a:pPr lvl="2">
              <a:buNone/>
            </a:pPr>
            <a:r>
              <a:rPr lang="en-IN" sz="2200" i="1" dirty="0"/>
              <a:t># include &lt;</a:t>
            </a:r>
            <a:r>
              <a:rPr lang="en-IN" sz="2200" i="1" dirty="0" err="1"/>
              <a:t>iostream</a:t>
            </a:r>
            <a:r>
              <a:rPr lang="en-IN" sz="2200" i="1" dirty="0"/>
              <a:t>&gt;</a:t>
            </a:r>
          </a:p>
          <a:p>
            <a:pPr lvl="2">
              <a:buNone/>
            </a:pPr>
            <a:r>
              <a:rPr lang="en-IN" sz="2200" i="1" dirty="0" err="1"/>
              <a:t>int</a:t>
            </a:r>
            <a:r>
              <a:rPr lang="en-IN" sz="2200" i="1" dirty="0"/>
              <a:t> main()</a:t>
            </a:r>
          </a:p>
          <a:p>
            <a:pPr lvl="2">
              <a:buNone/>
            </a:pPr>
            <a:r>
              <a:rPr lang="en-IN" sz="2200" i="1" dirty="0"/>
              <a:t>{</a:t>
            </a:r>
          </a:p>
          <a:p>
            <a:pPr lvl="2">
              <a:buNone/>
            </a:pPr>
            <a:r>
              <a:rPr lang="en-IN" sz="2200" i="1" dirty="0" err="1"/>
              <a:t>int</a:t>
            </a:r>
            <a:r>
              <a:rPr lang="en-IN" sz="2200" i="1" dirty="0"/>
              <a:t> a;</a:t>
            </a:r>
          </a:p>
          <a:p>
            <a:pPr lvl="2">
              <a:buNone/>
            </a:pPr>
            <a:r>
              <a:rPr lang="en-IN" sz="2200" i="1" dirty="0" err="1"/>
              <a:t>cout</a:t>
            </a:r>
            <a:r>
              <a:rPr lang="en-IN" sz="2200" i="1" dirty="0"/>
              <a:t>&lt;&lt;“Enter the number to be checked”&lt;&lt;</a:t>
            </a:r>
            <a:r>
              <a:rPr lang="en-IN" sz="2200" i="1" dirty="0" err="1"/>
              <a:t>endl</a:t>
            </a:r>
            <a:r>
              <a:rPr lang="en-IN" sz="2200" i="1" dirty="0"/>
              <a:t>;</a:t>
            </a:r>
          </a:p>
          <a:p>
            <a:pPr lvl="2">
              <a:buNone/>
            </a:pPr>
            <a:r>
              <a:rPr lang="en-US" sz="2200" i="1" dirty="0" err="1"/>
              <a:t>c</a:t>
            </a:r>
            <a:r>
              <a:rPr lang="en-US" sz="2200" i="1"/>
              <a:t>in</a:t>
            </a:r>
            <a:r>
              <a:rPr lang="en-US" sz="2200" i="1" dirty="0"/>
              <a:t>&gt;&gt;a;</a:t>
            </a:r>
            <a:endParaRPr lang="en-IN" sz="2200" i="1" dirty="0"/>
          </a:p>
          <a:p>
            <a:pPr lvl="2">
              <a:buNone/>
            </a:pPr>
            <a:r>
              <a:rPr lang="en-IN" sz="2200" i="1" dirty="0"/>
              <a:t>if ( (a%2) = = 0)</a:t>
            </a:r>
          </a:p>
          <a:p>
            <a:pPr lvl="2">
              <a:buNone/>
            </a:pPr>
            <a:r>
              <a:rPr lang="en-IN" sz="2200" i="1" dirty="0" err="1"/>
              <a:t>cout</a:t>
            </a:r>
            <a:r>
              <a:rPr lang="en-IN" sz="2200" i="1" dirty="0"/>
              <a:t>&lt;&lt;“The given number is even”;</a:t>
            </a:r>
          </a:p>
          <a:p>
            <a:pPr lvl="2">
              <a:buNone/>
            </a:pPr>
            <a:r>
              <a:rPr lang="en-IN" sz="2200" i="1" dirty="0"/>
              <a:t>else</a:t>
            </a:r>
          </a:p>
          <a:p>
            <a:pPr lvl="2">
              <a:buNone/>
            </a:pPr>
            <a:r>
              <a:rPr lang="en-IN" sz="2200" i="1" dirty="0" err="1"/>
              <a:t>cout</a:t>
            </a:r>
            <a:r>
              <a:rPr lang="en-IN" sz="2200" i="1" dirty="0"/>
              <a:t>&lt;&lt;“The given number is odd”;</a:t>
            </a:r>
          </a:p>
          <a:p>
            <a:pPr lvl="2">
              <a:buNone/>
            </a:pPr>
            <a:r>
              <a:rPr lang="en-IN" sz="2200" i="1" dirty="0"/>
              <a:t>}</a:t>
            </a:r>
            <a:r>
              <a:rPr lang="en-IN" sz="2200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Nesting </a:t>
            </a:r>
            <a:r>
              <a:rPr lang="en-IN" b="1" i="1" dirty="0"/>
              <a:t>if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/>
              <a:t>When series of decisions are involved, we may have to use more than one </a:t>
            </a:r>
            <a:r>
              <a:rPr lang="en-IN" i="1" dirty="0"/>
              <a:t>if .. else statements in nested form. 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-71456"/>
            <a:ext cx="621509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i="1" dirty="0"/>
              <a:t> </a:t>
            </a:r>
            <a:r>
              <a:rPr lang="en-IN" b="1" dirty="0"/>
              <a:t>The general form for nested if…. else statement is; </a:t>
            </a:r>
          </a:p>
          <a:p>
            <a:endParaRPr lang="en-IN" b="1" i="1" dirty="0"/>
          </a:p>
          <a:p>
            <a:pPr lvl="4"/>
            <a:r>
              <a:rPr lang="en-IN" sz="1900" b="1" i="1" dirty="0"/>
              <a:t>if (test-conditions-1) </a:t>
            </a:r>
          </a:p>
          <a:p>
            <a:pPr lvl="4"/>
            <a:r>
              <a:rPr lang="en-IN" sz="1900" b="1" i="1" dirty="0"/>
              <a:t>       { </a:t>
            </a:r>
          </a:p>
          <a:p>
            <a:pPr lvl="4"/>
            <a:r>
              <a:rPr lang="en-IN" sz="1900" b="1" i="1" dirty="0"/>
              <a:t>          if (test-conditions-2); </a:t>
            </a:r>
          </a:p>
          <a:p>
            <a:pPr lvl="4"/>
            <a:r>
              <a:rPr lang="en-IN" sz="1900" b="1" i="1" dirty="0"/>
              <a:t>                 {</a:t>
            </a:r>
          </a:p>
          <a:p>
            <a:pPr lvl="4"/>
            <a:r>
              <a:rPr lang="en-IN" sz="1900" b="1" i="1" dirty="0"/>
              <a:t>                   statement-1; </a:t>
            </a:r>
          </a:p>
          <a:p>
            <a:pPr lvl="4"/>
            <a:r>
              <a:rPr lang="en-IN" sz="1900" b="1" i="1" dirty="0"/>
              <a:t>                 } </a:t>
            </a:r>
          </a:p>
          <a:p>
            <a:pPr lvl="4"/>
            <a:r>
              <a:rPr lang="en-IN" sz="1900" b="1" i="1" dirty="0"/>
              <a:t>          else</a:t>
            </a:r>
          </a:p>
          <a:p>
            <a:pPr lvl="4"/>
            <a:r>
              <a:rPr lang="en-IN" sz="1900" b="1" i="1" dirty="0"/>
              <a:t>               { </a:t>
            </a:r>
          </a:p>
          <a:p>
            <a:pPr lvl="4"/>
            <a:r>
              <a:rPr lang="en-IN" sz="1900" b="1" i="1" dirty="0"/>
              <a:t>                statement - 2; </a:t>
            </a:r>
          </a:p>
          <a:p>
            <a:pPr lvl="4"/>
            <a:r>
              <a:rPr lang="en-IN" sz="1900" b="1" i="1" dirty="0"/>
              <a:t>              } </a:t>
            </a:r>
          </a:p>
          <a:p>
            <a:pPr lvl="4"/>
            <a:r>
              <a:rPr lang="en-IN" sz="1900" b="1" i="1" dirty="0"/>
              <a:t>        }</a:t>
            </a:r>
          </a:p>
          <a:p>
            <a:pPr lvl="4"/>
            <a:r>
              <a:rPr lang="en-IN" sz="1900" b="1" i="1" dirty="0"/>
              <a:t>else</a:t>
            </a:r>
          </a:p>
          <a:p>
            <a:pPr lvl="4"/>
            <a:r>
              <a:rPr lang="en-IN" sz="1900" b="1" i="1" dirty="0"/>
              <a:t>   {</a:t>
            </a:r>
          </a:p>
          <a:p>
            <a:pPr lvl="4"/>
            <a:r>
              <a:rPr lang="en-IN" sz="1900" b="1" i="1" dirty="0"/>
              <a:t>     statement-3; </a:t>
            </a:r>
          </a:p>
          <a:p>
            <a:pPr lvl="4"/>
            <a:r>
              <a:rPr lang="en-IN" sz="1900" b="1" i="1" dirty="0"/>
              <a:t>   } </a:t>
            </a:r>
          </a:p>
          <a:p>
            <a:pPr lvl="4"/>
            <a:r>
              <a:rPr lang="en-IN" sz="1900" b="1" i="1" dirty="0"/>
              <a:t>statement-x </a:t>
            </a:r>
            <a:endParaRPr lang="en-IN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/>
          <p:cNvSpPr/>
          <p:nvPr/>
        </p:nvSpPr>
        <p:spPr>
          <a:xfrm>
            <a:off x="2643177" y="1"/>
            <a:ext cx="2571769" cy="8572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74" tIns="38487" rIns="76974" bIns="38487"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sz="1700" b="1" dirty="0">
                <a:solidFill>
                  <a:schemeClr val="tx1"/>
                </a:solidFill>
              </a:rPr>
              <a:t>Condition 1</a:t>
            </a:r>
            <a:endParaRPr lang="en-IN" sz="1700" b="1" dirty="0">
              <a:solidFill>
                <a:schemeClr val="tx1"/>
              </a:solidFill>
            </a:endParaRPr>
          </a:p>
        </p:txBody>
      </p:sp>
      <p:sp>
        <p:nvSpPr>
          <p:cNvPr id="3" name="Flowchart: Decision 2"/>
          <p:cNvSpPr/>
          <p:nvPr/>
        </p:nvSpPr>
        <p:spPr>
          <a:xfrm>
            <a:off x="5143507" y="964397"/>
            <a:ext cx="2571769" cy="75009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74" tIns="38487" rIns="76974" bIns="38487"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</a:rPr>
              <a:t>Test </a:t>
            </a:r>
          </a:p>
          <a:p>
            <a:pPr algn="ctr"/>
            <a:r>
              <a:rPr lang="en-US" sz="1700" b="1" dirty="0">
                <a:solidFill>
                  <a:schemeClr val="tx1"/>
                </a:solidFill>
              </a:rPr>
              <a:t>Condition 2</a:t>
            </a:r>
            <a:endParaRPr lang="en-IN" sz="1700" b="1" dirty="0">
              <a:solidFill>
                <a:schemeClr val="tx1"/>
              </a:solidFill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7143771" y="2357437"/>
            <a:ext cx="1928795" cy="3750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74" tIns="38487" rIns="76974" bIns="38487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Statement 1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4000499" y="2357437"/>
            <a:ext cx="2000265" cy="3750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74" tIns="38487" rIns="76974" bIns="38487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Statement 2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42844" y="1285867"/>
            <a:ext cx="2214578" cy="3750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74" tIns="38487" rIns="76974" bIns="38487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Statement 3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428992" y="3857635"/>
            <a:ext cx="2214578" cy="3750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74" tIns="38487" rIns="76974" bIns="38487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Statement X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3428993" y="4661313"/>
            <a:ext cx="2286016" cy="3750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74" tIns="38487" rIns="76974" bIns="38487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Next statement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86249" y="3268272"/>
            <a:ext cx="500066" cy="2678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74" tIns="38487" rIns="76974" bIns="38487"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 flipV="1">
            <a:off x="1357291" y="428611"/>
            <a:ext cx="1285884" cy="26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963690" y="892862"/>
            <a:ext cx="786412" cy="7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" idx="3"/>
          </p:cNvCxnSpPr>
          <p:nvPr/>
        </p:nvCxnSpPr>
        <p:spPr>
          <a:xfrm>
            <a:off x="5214946" y="428621"/>
            <a:ext cx="1214443" cy="107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241865" y="723093"/>
            <a:ext cx="37505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" idx="1"/>
          </p:cNvCxnSpPr>
          <p:nvPr/>
        </p:nvCxnSpPr>
        <p:spPr>
          <a:xfrm rot="10800000">
            <a:off x="4572001" y="1339448"/>
            <a:ext cx="571504" cy="1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063006" y="1848243"/>
            <a:ext cx="101799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" idx="3"/>
          </p:cNvCxnSpPr>
          <p:nvPr/>
        </p:nvCxnSpPr>
        <p:spPr>
          <a:xfrm>
            <a:off x="7715273" y="1339448"/>
            <a:ext cx="500066" cy="1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7706345" y="1848243"/>
            <a:ext cx="101799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8" idx="0"/>
          </p:cNvCxnSpPr>
          <p:nvPr/>
        </p:nvCxnSpPr>
        <p:spPr>
          <a:xfrm rot="16200000" flipH="1">
            <a:off x="4339826" y="4429140"/>
            <a:ext cx="428628" cy="357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9" idx="0"/>
          </p:cNvCxnSpPr>
          <p:nvPr/>
        </p:nvCxnSpPr>
        <p:spPr>
          <a:xfrm rot="5400000">
            <a:off x="4286252" y="2982521"/>
            <a:ext cx="535785" cy="357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4"/>
            <a:endCxn id="7" idx="0"/>
          </p:cNvCxnSpPr>
          <p:nvPr/>
        </p:nvCxnSpPr>
        <p:spPr>
          <a:xfrm rot="5400000">
            <a:off x="4375549" y="3696700"/>
            <a:ext cx="321471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669699" y="2527101"/>
            <a:ext cx="1768089" cy="35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571605" y="3402216"/>
            <a:ext cx="2643205" cy="267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7670619" y="3062892"/>
            <a:ext cx="696519" cy="35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>
            <a:off x="4786316" y="3357569"/>
            <a:ext cx="3214709" cy="625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714483" y="142858"/>
            <a:ext cx="779277" cy="385502"/>
          </a:xfrm>
          <a:prstGeom prst="rect">
            <a:avLst/>
          </a:prstGeom>
        </p:spPr>
        <p:txBody>
          <a:bodyPr wrap="none" lIns="76974" tIns="38487" rIns="76974" bIns="38487">
            <a:spAutoFit/>
          </a:bodyPr>
          <a:lstStyle/>
          <a:p>
            <a:r>
              <a:rPr lang="en-IN" sz="2000" b="1" dirty="0"/>
              <a:t>false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29127" y="1071553"/>
            <a:ext cx="779277" cy="385502"/>
          </a:xfrm>
          <a:prstGeom prst="rect">
            <a:avLst/>
          </a:prstGeom>
        </p:spPr>
        <p:txBody>
          <a:bodyPr wrap="none" lIns="76974" tIns="38487" rIns="76974" bIns="38487">
            <a:spAutoFit/>
          </a:bodyPr>
          <a:lstStyle/>
          <a:p>
            <a:r>
              <a:rPr lang="en-IN" sz="2000" b="1" dirty="0"/>
              <a:t>false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29258" y="214298"/>
            <a:ext cx="718362" cy="385502"/>
          </a:xfrm>
          <a:prstGeom prst="rect">
            <a:avLst/>
          </a:prstGeom>
        </p:spPr>
        <p:txBody>
          <a:bodyPr wrap="none" lIns="76974" tIns="38487" rIns="76974" bIns="38487">
            <a:spAutoFit/>
          </a:bodyPr>
          <a:lstStyle/>
          <a:p>
            <a:r>
              <a:rPr lang="en-IN" sz="2000" b="1" dirty="0"/>
              <a:t>true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572399" y="1046777"/>
            <a:ext cx="718362" cy="385502"/>
          </a:xfrm>
          <a:prstGeom prst="rect">
            <a:avLst/>
          </a:prstGeom>
        </p:spPr>
        <p:txBody>
          <a:bodyPr wrap="none" lIns="76974" tIns="38487" rIns="76974" bIns="38487">
            <a:spAutoFit/>
          </a:bodyPr>
          <a:lstStyle/>
          <a:p>
            <a:r>
              <a:rPr lang="en-IN" sz="2000" b="1" dirty="0"/>
              <a:t>true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if -else - if Ladder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The conditions are evaluated from the top (of the ladder), downwards.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As soon as a true condition is found, the statement associated with it is executed and the normal control is transferred to the statement-x (skipping the rest of ladder).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 When all the n conditions become false then the final else containing </a:t>
            </a:r>
            <a:r>
              <a:rPr lang="en-IN" i="1" dirty="0"/>
              <a:t>default – statement </a:t>
            </a:r>
            <a:r>
              <a:rPr lang="en-IN" dirty="0"/>
              <a:t>will be executed.//ex</a:t>
            </a:r>
            <a:r>
              <a:rPr lang="en-IN"/>
              <a:t>: exer4 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2654</Words>
  <Application>Microsoft Office PowerPoint</Application>
  <PresentationFormat>On-screen Show (16:9)</PresentationFormat>
  <Paragraphs>465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Constantia</vt:lpstr>
      <vt:lpstr>CourierNew</vt:lpstr>
      <vt:lpstr>Times New Roman</vt:lpstr>
      <vt:lpstr>Wingdings</vt:lpstr>
      <vt:lpstr>Wingdings 2</vt:lpstr>
      <vt:lpstr>Flow</vt:lpstr>
      <vt:lpstr>Control statements</vt:lpstr>
      <vt:lpstr>Selection Statements</vt:lpstr>
      <vt:lpstr>The If …… Else Statement  </vt:lpstr>
      <vt:lpstr>PowerPoint Presentation</vt:lpstr>
      <vt:lpstr>.</vt:lpstr>
      <vt:lpstr>Nesting if Statements</vt:lpstr>
      <vt:lpstr>PowerPoint Presentation</vt:lpstr>
      <vt:lpstr>PowerPoint Presentation</vt:lpstr>
      <vt:lpstr>The if -else - if Ladder</vt:lpstr>
      <vt:lpstr>PowerPoint Presentation</vt:lpstr>
      <vt:lpstr>PowerPoint Presentation</vt:lpstr>
      <vt:lpstr>Class work</vt:lpstr>
      <vt:lpstr>PowerPoint Presentation</vt:lpstr>
      <vt:lpstr>Switch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Bank</vt:lpstr>
      <vt:lpstr>Iteration Statements</vt:lpstr>
      <vt:lpstr>While loop</vt:lpstr>
      <vt:lpstr>example</vt:lpstr>
      <vt:lpstr>The do-while Loop</vt:lpstr>
      <vt:lpstr>example</vt:lpstr>
      <vt:lpstr>PowerPoint Presentation</vt:lpstr>
      <vt:lpstr>PowerPoint Presentation</vt:lpstr>
      <vt:lpstr>The for Loop</vt:lpstr>
      <vt:lpstr>PowerPoint Presentation</vt:lpstr>
      <vt:lpstr>PowerPoint Presentation</vt:lpstr>
      <vt:lpstr>PowerPoint Presentation</vt:lpstr>
      <vt:lpstr>PowerPoint Presentation</vt:lpstr>
      <vt:lpstr>Jump Statements</vt:lpstr>
      <vt:lpstr>The return Statement</vt:lpstr>
      <vt:lpstr>The goto Statement</vt:lpstr>
      <vt:lpstr>PowerPoint Presentation</vt:lpstr>
      <vt:lpstr>The break Statement</vt:lpstr>
      <vt:lpstr>Example </vt:lpstr>
      <vt:lpstr>The continue Statement</vt:lpstr>
      <vt:lpstr>PowerPoint Presentation</vt:lpstr>
      <vt:lpstr>PowerPoint Presentation</vt:lpstr>
      <vt:lpstr>Chapter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</dc:title>
  <dc:creator>ADMIN</dc:creator>
  <cp:lastModifiedBy>Mercy</cp:lastModifiedBy>
  <cp:revision>225</cp:revision>
  <dcterms:created xsi:type="dcterms:W3CDTF">2015-05-08T20:40:29Z</dcterms:created>
  <dcterms:modified xsi:type="dcterms:W3CDTF">2022-02-04T08:17:55Z</dcterms:modified>
</cp:coreProperties>
</file>