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0"/>
  </p:notesMasterIdLst>
  <p:sldIdLst>
    <p:sldId id="276" r:id="rId2"/>
    <p:sldId id="348" r:id="rId3"/>
    <p:sldId id="277" r:id="rId4"/>
    <p:sldId id="275" r:id="rId5"/>
    <p:sldId id="271" r:id="rId6"/>
    <p:sldId id="278" r:id="rId7"/>
    <p:sldId id="296" r:id="rId8"/>
    <p:sldId id="279" r:id="rId9"/>
    <p:sldId id="339" r:id="rId10"/>
    <p:sldId id="280" r:id="rId11"/>
    <p:sldId id="281" r:id="rId12"/>
    <p:sldId id="284" r:id="rId13"/>
    <p:sldId id="359" r:id="rId14"/>
    <p:sldId id="283" r:id="rId15"/>
    <p:sldId id="285" r:id="rId16"/>
    <p:sldId id="286" r:id="rId17"/>
    <p:sldId id="298" r:id="rId18"/>
    <p:sldId id="293" r:id="rId19"/>
    <p:sldId id="287" r:id="rId20"/>
    <p:sldId id="291" r:id="rId21"/>
    <p:sldId id="288" r:id="rId22"/>
    <p:sldId id="289" r:id="rId23"/>
    <p:sldId id="299" r:id="rId24"/>
    <p:sldId id="290" r:id="rId25"/>
    <p:sldId id="292" r:id="rId26"/>
    <p:sldId id="350" r:id="rId27"/>
    <p:sldId id="294" r:id="rId28"/>
    <p:sldId id="355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98" autoAdjust="0"/>
  </p:normalViewPr>
  <p:slideViewPr>
    <p:cSldViewPr>
      <p:cViewPr varScale="1">
        <p:scale>
          <a:sx n="87" d="100"/>
          <a:sy n="87" d="100"/>
        </p:scale>
        <p:origin x="906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B7AB9-DFC1-4B9C-84E3-02E3BE058142}" type="datetimeFigureOut">
              <a:rPr lang="en-US" smtClean="0"/>
              <a:pPr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ABA3C-A1E8-4F98-B8D1-BCD75AFA0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ABA3C-A1E8-4F98-B8D1-BCD75AFA00F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8ABA3C-A1E8-4F98-B8D1-BCD75AFA00F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9D37-C5F5-45A3-B1B2-F474DFB4B17D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0CC-BA22-4E8A-9573-A17B5C96C3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9D37-C5F5-45A3-B1B2-F474DFB4B17D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0CC-BA22-4E8A-9573-A17B5C96C3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9D37-C5F5-45A3-B1B2-F474DFB4B17D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0CC-BA22-4E8A-9573-A17B5C96C3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9D37-C5F5-45A3-B1B2-F474DFB4B17D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0CC-BA22-4E8A-9573-A17B5C96C3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9D37-C5F5-45A3-B1B2-F474DFB4B17D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0CC-BA22-4E8A-9573-A17B5C96C3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9D37-C5F5-45A3-B1B2-F474DFB4B17D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0CC-BA22-4E8A-9573-A17B5C96C3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9D37-C5F5-45A3-B1B2-F474DFB4B17D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0CC-BA22-4E8A-9573-A17B5C96C3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9D37-C5F5-45A3-B1B2-F474DFB4B17D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0CC-BA22-4E8A-9573-A17B5C96C3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9D37-C5F5-45A3-B1B2-F474DFB4B17D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0CC-BA22-4E8A-9573-A17B5C96C3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9D37-C5F5-45A3-B1B2-F474DFB4B17D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570CC-BA22-4E8A-9573-A17B5C96C3E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9D37-C5F5-45A3-B1B2-F474DFB4B17D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54D570CC-BA22-4E8A-9573-A17B5C96C3E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E289D37-C5F5-45A3-B1B2-F474DFB4B17D}" type="datetimeFigureOut">
              <a:rPr lang="en-US" smtClean="0"/>
              <a:pPr/>
              <a:t>2/4/2022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4D570CC-BA22-4E8A-9573-A17B5C96C3EB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b="1" u="sng" dirty="0"/>
              <a:t>DATA TYPES</a:t>
            </a:r>
            <a:endParaRPr lang="en-IN" dirty="0"/>
          </a:p>
          <a:p>
            <a:r>
              <a:rPr lang="en-IN" dirty="0"/>
              <a:t>Every variable in C++ can store a value. However, the type of value which the variable can store has to be specified by the programmer. C++ supports the following inbuilt </a:t>
            </a:r>
            <a:r>
              <a:rPr lang="en-IN" dirty="0" err="1"/>
              <a:t>datatypes</a:t>
            </a:r>
            <a:r>
              <a:rPr lang="en-IN" dirty="0"/>
              <a:t>:-</a:t>
            </a:r>
          </a:p>
          <a:p>
            <a:pPr lvl="1">
              <a:buBlip>
                <a:blip r:embed="rId2"/>
              </a:buBlip>
            </a:pPr>
            <a:r>
              <a:rPr lang="en-IN" dirty="0"/>
              <a:t> Integer</a:t>
            </a:r>
            <a:r>
              <a:rPr lang="en-IN" dirty="0">
                <a:sym typeface="Wingdings" pitchFamily="2" charset="2"/>
              </a:rPr>
              <a:t> </a:t>
            </a:r>
            <a:r>
              <a:rPr lang="en-IN" dirty="0" err="1"/>
              <a:t>int</a:t>
            </a:r>
            <a:r>
              <a:rPr lang="en-IN" dirty="0"/>
              <a:t> (to store integer values), </a:t>
            </a:r>
          </a:p>
          <a:p>
            <a:pPr lvl="1">
              <a:buBlip>
                <a:blip r:embed="rId2"/>
              </a:buBlip>
            </a:pPr>
            <a:r>
              <a:rPr lang="en-IN" dirty="0"/>
              <a:t>Floating point</a:t>
            </a:r>
            <a:r>
              <a:rPr lang="en-IN" dirty="0">
                <a:sym typeface="Wingdings" pitchFamily="2" charset="2"/>
              </a:rPr>
              <a:t> </a:t>
            </a:r>
            <a:r>
              <a:rPr lang="en-IN" dirty="0"/>
              <a:t>float (to store decimal values) and </a:t>
            </a:r>
          </a:p>
          <a:p>
            <a:pPr lvl="1">
              <a:buBlip>
                <a:blip r:embed="rId2"/>
              </a:buBlip>
            </a:pPr>
            <a:r>
              <a:rPr lang="en-IN" dirty="0"/>
              <a:t>Character</a:t>
            </a:r>
            <a:r>
              <a:rPr lang="en-IN" dirty="0">
                <a:sym typeface="Wingdings" pitchFamily="2" charset="2"/>
              </a:rPr>
              <a:t> </a:t>
            </a:r>
            <a:r>
              <a:rPr lang="en-IN" dirty="0"/>
              <a:t>char (to store characters), </a:t>
            </a:r>
          </a:p>
          <a:p>
            <a:pPr lvl="1">
              <a:buBlip>
                <a:blip r:embed="rId2"/>
              </a:buBlip>
            </a:pPr>
            <a:r>
              <a:rPr lang="en-IN" dirty="0"/>
              <a:t>Boolean</a:t>
            </a:r>
            <a:r>
              <a:rPr lang="en-IN" dirty="0">
                <a:sym typeface="Wingdings" pitchFamily="2" charset="2"/>
              </a:rPr>
              <a:t> </a:t>
            </a:r>
            <a:r>
              <a:rPr lang="en-IN" dirty="0" err="1"/>
              <a:t>bool</a:t>
            </a:r>
            <a:r>
              <a:rPr lang="en-IN" dirty="0"/>
              <a:t> (to store Boolean value either 0 or 1) and </a:t>
            </a:r>
          </a:p>
          <a:p>
            <a:pPr lvl="1">
              <a:buBlip>
                <a:blip r:embed="rId2"/>
              </a:buBlip>
            </a:pPr>
            <a:r>
              <a:rPr lang="en-IN" dirty="0"/>
              <a:t>void (signifies absence of information).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408"/>
            <a:ext cx="8229600" cy="528078"/>
          </a:xfrm>
        </p:spPr>
        <p:txBody>
          <a:bodyPr>
            <a:normAutofit fontScale="90000"/>
          </a:bodyPr>
          <a:lstStyle/>
          <a:p>
            <a:r>
              <a:rPr lang="en-US" sz="3200" b="1" dirty="0" err="1"/>
              <a:t>Cin</a:t>
            </a:r>
            <a:r>
              <a:rPr lang="en-US" sz="3200" b="1" dirty="0"/>
              <a:t>: extracting the input from a user by keyboard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6"/>
            <a:ext cx="8229600" cy="4429156"/>
          </a:xfrm>
        </p:spPr>
        <p:txBody>
          <a:bodyPr>
            <a:normAutofit fontScale="25000" lnSpcReduction="20000"/>
          </a:bodyPr>
          <a:lstStyle/>
          <a:p>
            <a:r>
              <a:rPr lang="en-IN" sz="8000" dirty="0"/>
              <a:t>In C++ Extraction operator </a:t>
            </a:r>
            <a:r>
              <a:rPr lang="en-IN" sz="8000" b="1" dirty="0"/>
              <a:t>&gt;&gt;</a:t>
            </a:r>
            <a:r>
              <a:rPr lang="en-IN" sz="8000" dirty="0"/>
              <a:t> is used to accept value from the user.</a:t>
            </a:r>
          </a:p>
          <a:p>
            <a:r>
              <a:rPr lang="en-IN" sz="8000" dirty="0"/>
              <a:t>User can able to accept value from input device and that value gets stored inside value container i.e. Variable.</a:t>
            </a:r>
          </a:p>
          <a:p>
            <a:pPr>
              <a:buNone/>
            </a:pPr>
            <a:r>
              <a:rPr lang="en-IN" sz="8000" b="1" dirty="0"/>
              <a:t>Syntax : Get Value from User</a:t>
            </a:r>
          </a:p>
          <a:p>
            <a:pPr lvl="1">
              <a:lnSpc>
                <a:spcPct val="120000"/>
              </a:lnSpc>
              <a:buNone/>
            </a:pPr>
            <a:r>
              <a:rPr lang="en-IN" sz="8000" b="1" i="1" dirty="0" err="1"/>
              <a:t>cin</a:t>
            </a:r>
            <a:r>
              <a:rPr lang="en-IN" sz="8000" b="1" i="1" dirty="0"/>
              <a:t> &gt;&gt; variable;</a:t>
            </a:r>
          </a:p>
          <a:p>
            <a:pPr lvl="0">
              <a:lnSpc>
                <a:spcPct val="120000"/>
              </a:lnSpc>
              <a:buFont typeface="Wingdings" pitchFamily="2" charset="2"/>
              <a:buChar char="v"/>
            </a:pPr>
            <a:r>
              <a:rPr lang="en-IN" sz="8000" dirty="0"/>
              <a:t>Include </a:t>
            </a:r>
            <a:r>
              <a:rPr lang="en-IN" sz="8000" b="1" dirty="0"/>
              <a:t>&lt;</a:t>
            </a:r>
            <a:r>
              <a:rPr lang="en-IN" sz="8000" b="1" dirty="0" err="1"/>
              <a:t>iostream</a:t>
            </a:r>
            <a:r>
              <a:rPr lang="en-IN" sz="8000" b="1" dirty="0"/>
              <a:t>&gt; </a:t>
            </a:r>
            <a:r>
              <a:rPr lang="en-IN" sz="8000" dirty="0"/>
              <a:t>header file to use </a:t>
            </a:r>
            <a:r>
              <a:rPr lang="en-IN" sz="8000" dirty="0" err="1"/>
              <a:t>cin</a:t>
            </a:r>
            <a:r>
              <a:rPr lang="en-IN" sz="8000" dirty="0"/>
              <a:t>.</a:t>
            </a:r>
          </a:p>
          <a:p>
            <a:pPr lvl="0">
              <a:buFont typeface="Wingdings" pitchFamily="2" charset="2"/>
              <a:buChar char="v"/>
            </a:pPr>
            <a:r>
              <a:rPr lang="en-IN" sz="8000" dirty="0" err="1"/>
              <a:t>cin</a:t>
            </a:r>
            <a:r>
              <a:rPr lang="en-IN" sz="8000" dirty="0"/>
              <a:t> is used for accepting data from the keyboard.</a:t>
            </a:r>
          </a:p>
          <a:p>
            <a:pPr lvl="0">
              <a:buFont typeface="Wingdings" pitchFamily="2" charset="2"/>
              <a:buChar char="v"/>
            </a:pPr>
            <a:r>
              <a:rPr lang="en-IN" sz="8000" dirty="0"/>
              <a:t>The operator </a:t>
            </a:r>
            <a:r>
              <a:rPr lang="en-IN" sz="8000" b="1" dirty="0"/>
              <a:t>&gt;&gt; </a:t>
            </a:r>
            <a:r>
              <a:rPr lang="en-IN" sz="8000" dirty="0"/>
              <a:t>called as extraction operator or get from operator.</a:t>
            </a:r>
          </a:p>
          <a:p>
            <a:pPr lvl="0">
              <a:buFont typeface="Wingdings" pitchFamily="2" charset="2"/>
              <a:buChar char="v"/>
            </a:pPr>
            <a:r>
              <a:rPr lang="en-IN" sz="8000" dirty="0"/>
              <a:t>The extraction operator can be overloaded.</a:t>
            </a:r>
          </a:p>
          <a:p>
            <a:pPr lvl="0">
              <a:buFont typeface="Wingdings" pitchFamily="2" charset="2"/>
              <a:buChar char="v"/>
            </a:pPr>
            <a:r>
              <a:rPr lang="en-IN" sz="8000" dirty="0"/>
              <a:t>Extraction operator is similar to the </a:t>
            </a:r>
            <a:r>
              <a:rPr lang="en-IN" sz="8000" dirty="0" err="1"/>
              <a:t>scanf</a:t>
            </a:r>
            <a:r>
              <a:rPr lang="en-IN" sz="8000" dirty="0"/>
              <a:t>() operation in C.</a:t>
            </a:r>
          </a:p>
          <a:p>
            <a:pPr lvl="0">
              <a:buFont typeface="Wingdings" pitchFamily="2" charset="2"/>
              <a:buChar char="v"/>
            </a:pPr>
            <a:r>
              <a:rPr lang="en-IN" sz="8000" dirty="0" err="1"/>
              <a:t>cin</a:t>
            </a:r>
            <a:r>
              <a:rPr lang="en-IN" sz="8000" dirty="0"/>
              <a:t> is the object of </a:t>
            </a:r>
            <a:r>
              <a:rPr lang="en-IN" sz="8000" b="1" dirty="0" err="1"/>
              <a:t>istream</a:t>
            </a:r>
            <a:r>
              <a:rPr lang="en-IN" sz="8000" dirty="0"/>
              <a:t> class.</a:t>
            </a:r>
          </a:p>
          <a:p>
            <a:pPr lvl="0">
              <a:buFont typeface="Wingdings" pitchFamily="2" charset="2"/>
              <a:buChar char="v"/>
            </a:pPr>
            <a:r>
              <a:rPr lang="en-IN" sz="8000" dirty="0"/>
              <a:t>Data flow direction is from input device to variable.</a:t>
            </a:r>
          </a:p>
          <a:p>
            <a:pPr lvl="0">
              <a:buFont typeface="Wingdings" pitchFamily="2" charset="2"/>
              <a:buChar char="v"/>
            </a:pPr>
            <a:r>
              <a:rPr lang="en-IN" sz="8000" dirty="0"/>
              <a:t>Due to the use of input statement, the program will wait till the user type some input and that input is stored in variable.</a:t>
            </a:r>
          </a:p>
          <a:p>
            <a:pPr lvl="0">
              <a:buFont typeface="Wingdings" pitchFamily="2" charset="2"/>
              <a:buChar char="v"/>
            </a:pPr>
            <a:r>
              <a:rPr lang="en-IN" sz="8000" dirty="0"/>
              <a:t>Multiple inputs can be accepted using </a:t>
            </a:r>
            <a:r>
              <a:rPr lang="en-IN" sz="8000" dirty="0" err="1"/>
              <a:t>cin</a:t>
            </a:r>
            <a:r>
              <a:rPr lang="en-IN" sz="8000" dirty="0"/>
              <a:t>.</a:t>
            </a:r>
          </a:p>
          <a:p>
            <a:pPr lvl="0"/>
            <a:endParaRPr lang="en-IN" sz="8000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0"/>
            <a:ext cx="8229600" cy="5000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 using </a:t>
            </a:r>
            <a:r>
              <a:rPr lang="en-US" b="1" dirty="0" err="1"/>
              <a:t>cin</a:t>
            </a:r>
            <a:r>
              <a:rPr lang="en-US" b="1" dirty="0"/>
              <a:t>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8"/>
            <a:ext cx="8229600" cy="4643452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IN" sz="1800" dirty="0"/>
              <a:t>#include&lt;</a:t>
            </a:r>
            <a:r>
              <a:rPr lang="en-IN" sz="1800" dirty="0" err="1"/>
              <a:t>iostream.h</a:t>
            </a:r>
            <a:r>
              <a:rPr lang="en-IN" sz="1800" dirty="0"/>
              <a:t>&gt;</a:t>
            </a:r>
          </a:p>
          <a:p>
            <a:pPr lvl="1">
              <a:buNone/>
            </a:pPr>
            <a:r>
              <a:rPr lang="en-IN" sz="1800" b="1" dirty="0"/>
              <a:t>using</a:t>
            </a:r>
            <a:r>
              <a:rPr lang="en-IN" sz="1800" dirty="0"/>
              <a:t> </a:t>
            </a:r>
            <a:r>
              <a:rPr lang="en-IN" sz="1800" b="1" dirty="0"/>
              <a:t>namespace</a:t>
            </a:r>
            <a:r>
              <a:rPr lang="en-IN" sz="1800" dirty="0"/>
              <a:t> std; </a:t>
            </a:r>
          </a:p>
          <a:p>
            <a:pPr lvl="1">
              <a:buNone/>
            </a:pPr>
            <a:r>
              <a:rPr lang="en-IN" sz="1800" b="1" dirty="0" err="1"/>
              <a:t>int</a:t>
            </a:r>
            <a:r>
              <a:rPr lang="en-IN" sz="1800" dirty="0"/>
              <a:t> main()</a:t>
            </a:r>
          </a:p>
          <a:p>
            <a:pPr lvl="1">
              <a:buNone/>
            </a:pPr>
            <a:r>
              <a:rPr lang="en-IN" sz="1800" dirty="0"/>
              <a:t>{</a:t>
            </a:r>
          </a:p>
          <a:p>
            <a:pPr lvl="1">
              <a:buNone/>
            </a:pPr>
            <a:r>
              <a:rPr lang="en-IN" sz="1800" b="1" dirty="0"/>
              <a:t>   </a:t>
            </a:r>
            <a:r>
              <a:rPr lang="en-IN" sz="1800" b="1" dirty="0" err="1"/>
              <a:t>int</a:t>
            </a:r>
            <a:r>
              <a:rPr lang="en-IN" sz="1800" dirty="0"/>
              <a:t> number1;    </a:t>
            </a:r>
          </a:p>
          <a:p>
            <a:pPr lvl="1">
              <a:buNone/>
            </a:pPr>
            <a:r>
              <a:rPr lang="en-IN" sz="1800" b="1" dirty="0"/>
              <a:t>   </a:t>
            </a:r>
            <a:r>
              <a:rPr lang="en-IN" sz="1800" b="1" dirty="0" err="1"/>
              <a:t>int</a:t>
            </a:r>
            <a:r>
              <a:rPr lang="en-IN" sz="1800" dirty="0"/>
              <a:t> number2;     </a:t>
            </a:r>
          </a:p>
          <a:p>
            <a:pPr lvl="1">
              <a:buNone/>
            </a:pPr>
            <a:r>
              <a:rPr lang="en-IN" sz="1800" dirty="0"/>
              <a:t>   </a:t>
            </a:r>
            <a:r>
              <a:rPr lang="en-IN" sz="1800" dirty="0" err="1"/>
              <a:t>cout</a:t>
            </a:r>
            <a:r>
              <a:rPr lang="en-IN" sz="1800" dirty="0"/>
              <a:t>&lt;&lt;"Enter First Number: ";   </a:t>
            </a:r>
          </a:p>
          <a:p>
            <a:pPr lvl="1">
              <a:buNone/>
            </a:pPr>
            <a:r>
              <a:rPr lang="en-IN" sz="1800" dirty="0"/>
              <a:t>   </a:t>
            </a:r>
            <a:r>
              <a:rPr lang="en-IN" sz="1800" dirty="0" err="1"/>
              <a:t>cin</a:t>
            </a:r>
            <a:r>
              <a:rPr lang="en-IN" sz="1800" dirty="0"/>
              <a:t>&gt;&gt;number1;               		  //accept first number   </a:t>
            </a:r>
          </a:p>
          <a:p>
            <a:pPr lvl="1">
              <a:buNone/>
            </a:pPr>
            <a:r>
              <a:rPr lang="en-IN" sz="1800" dirty="0"/>
              <a:t>   </a:t>
            </a:r>
            <a:r>
              <a:rPr lang="en-IN" sz="1800" dirty="0" err="1"/>
              <a:t>cout</a:t>
            </a:r>
            <a:r>
              <a:rPr lang="en-IN" sz="1800" dirty="0"/>
              <a:t>&lt;&lt;"Enter Second Number: "; </a:t>
            </a:r>
          </a:p>
          <a:p>
            <a:pPr lvl="1">
              <a:buNone/>
            </a:pPr>
            <a:r>
              <a:rPr lang="en-IN" sz="1800" dirty="0"/>
              <a:t>   </a:t>
            </a:r>
            <a:r>
              <a:rPr lang="en-IN" sz="1800" dirty="0" err="1"/>
              <a:t>cin</a:t>
            </a:r>
            <a:r>
              <a:rPr lang="en-IN" sz="1800" dirty="0"/>
              <a:t>&gt;&gt;number2;                		 //accept second number   </a:t>
            </a:r>
          </a:p>
          <a:p>
            <a:pPr lvl="1">
              <a:buNone/>
            </a:pPr>
            <a:r>
              <a:rPr lang="en-IN" sz="1800" dirty="0"/>
              <a:t>   </a:t>
            </a:r>
            <a:r>
              <a:rPr lang="en-IN" sz="1800" dirty="0" err="1"/>
              <a:t>cout</a:t>
            </a:r>
            <a:r>
              <a:rPr lang="en-IN" sz="1800" dirty="0"/>
              <a:t>&lt;&lt;"Addition : "; </a:t>
            </a:r>
          </a:p>
          <a:p>
            <a:pPr lvl="1">
              <a:buNone/>
            </a:pPr>
            <a:r>
              <a:rPr lang="en-IN" sz="1800" dirty="0"/>
              <a:t>   </a:t>
            </a:r>
            <a:r>
              <a:rPr lang="en-IN" sz="1800" dirty="0" err="1"/>
              <a:t>cout</a:t>
            </a:r>
            <a:r>
              <a:rPr lang="en-IN" sz="1800" dirty="0"/>
              <a:t>&lt;&lt;number1+number2;       		 //Display Addition  </a:t>
            </a:r>
          </a:p>
          <a:p>
            <a:pPr lvl="1">
              <a:buNone/>
            </a:pPr>
            <a:r>
              <a:rPr lang="en-IN" sz="1800" dirty="0"/>
              <a:t>   </a:t>
            </a:r>
            <a:r>
              <a:rPr lang="en-IN" sz="1800" b="1" dirty="0"/>
              <a:t>return</a:t>
            </a:r>
            <a:r>
              <a:rPr lang="en-IN" sz="1800" dirty="0"/>
              <a:t> 0;</a:t>
            </a:r>
          </a:p>
          <a:p>
            <a:pPr lvl="1">
              <a:buNone/>
            </a:pPr>
            <a:r>
              <a:rPr lang="en-IN" sz="1800" dirty="0"/>
              <a:t> 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712155"/>
          </a:xfrm>
        </p:spPr>
        <p:txBody>
          <a:bodyPr>
            <a:normAutofit fontScale="90000"/>
          </a:bodyPr>
          <a:lstStyle/>
          <a:p>
            <a:r>
              <a:rPr lang="en-US" dirty="0"/>
              <a:t>Output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None/>
            </a:pPr>
            <a:r>
              <a:rPr lang="en-IN" sz="2400" dirty="0"/>
              <a:t>Enter First Number: 8</a:t>
            </a:r>
          </a:p>
          <a:p>
            <a:pPr lvl="2">
              <a:buNone/>
            </a:pPr>
            <a:r>
              <a:rPr lang="en-IN" sz="2400" dirty="0"/>
              <a:t>Enter Second Number: 8</a:t>
            </a:r>
          </a:p>
          <a:p>
            <a:pPr lvl="2">
              <a:buNone/>
            </a:pPr>
            <a:r>
              <a:rPr lang="en-IN" sz="2400" dirty="0"/>
              <a:t>Addition : 16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Include&lt;string&gt;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Getline</a:t>
            </a:r>
            <a:r>
              <a:rPr lang="en-US" dirty="0"/>
              <a:t>(</a:t>
            </a:r>
            <a:r>
              <a:rPr lang="en-US" dirty="0" err="1"/>
              <a:t>cin,string</a:t>
            </a:r>
            <a:r>
              <a:rPr lang="en-US" dirty="0"/>
              <a:t>)</a:t>
            </a:r>
          </a:p>
          <a:p>
            <a:r>
              <a:rPr lang="en-US" dirty="0"/>
              <a:t>Or </a:t>
            </a:r>
          </a:p>
          <a:p>
            <a:r>
              <a:rPr lang="en-US" dirty="0"/>
              <a:t>char string[size]</a:t>
            </a:r>
          </a:p>
          <a:p>
            <a:r>
              <a:rPr lang="en-US" dirty="0" err="1"/>
              <a:t>cin.getline</a:t>
            </a:r>
            <a:r>
              <a:rPr lang="en-US" dirty="0"/>
              <a:t> (string,256);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6"/>
            <a:ext cx="8229600" cy="57150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Operators and expressions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800"/>
            <a:ext cx="8229600" cy="435770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An </a:t>
            </a:r>
            <a:r>
              <a:rPr lang="en-IN" b="1" dirty="0"/>
              <a:t>operator </a:t>
            </a:r>
            <a:r>
              <a:rPr lang="en-IN" dirty="0"/>
              <a:t>is a symbol which tells compiler to take an action on operands and yield a value. </a:t>
            </a:r>
          </a:p>
          <a:p>
            <a:r>
              <a:rPr lang="en-IN" dirty="0"/>
              <a:t>The Value on which operator operates on is called as </a:t>
            </a:r>
            <a:r>
              <a:rPr lang="en-IN" b="1" dirty="0"/>
              <a:t>operands.</a:t>
            </a:r>
          </a:p>
          <a:p>
            <a:r>
              <a:rPr lang="en-IN" dirty="0"/>
              <a:t> Sequence of operators and operands that specifies computation of a value is called </a:t>
            </a:r>
            <a:r>
              <a:rPr lang="en-IN" b="1" dirty="0"/>
              <a:t>expression.</a:t>
            </a:r>
            <a:endParaRPr lang="en-US" b="1" dirty="0"/>
          </a:p>
          <a:p>
            <a:pPr lvl="1"/>
            <a:r>
              <a:rPr lang="en-US" dirty="0"/>
              <a:t>Arithmetic operators</a:t>
            </a:r>
          </a:p>
          <a:p>
            <a:pPr lvl="1"/>
            <a:r>
              <a:rPr lang="en-US" dirty="0"/>
              <a:t>Relational operators </a:t>
            </a:r>
          </a:p>
          <a:p>
            <a:pPr lvl="1"/>
            <a:r>
              <a:rPr lang="en-US" dirty="0"/>
              <a:t>Logical operators</a:t>
            </a:r>
          </a:p>
          <a:p>
            <a:pPr lvl="1"/>
            <a:r>
              <a:rPr lang="en-US" dirty="0"/>
              <a:t>Increment and decrement</a:t>
            </a:r>
          </a:p>
          <a:p>
            <a:pPr lvl="1"/>
            <a:r>
              <a:rPr lang="en-US" dirty="0"/>
              <a:t>Assignment  operators</a:t>
            </a:r>
          </a:p>
          <a:p>
            <a:pPr lvl="1"/>
            <a:r>
              <a:rPr lang="en-US" dirty="0"/>
              <a:t>Conditional operator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"/>
            <a:ext cx="8229600" cy="114858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-71456"/>
            <a:ext cx="8786874" cy="507209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270000"/>
              </a:lnSpc>
              <a:buNone/>
            </a:pPr>
            <a:r>
              <a:rPr lang="en-IN" sz="8000" b="1" dirty="0"/>
              <a:t>Operator 		Explanation</a:t>
            </a:r>
            <a:endParaRPr lang="en-IN" sz="8000" dirty="0"/>
          </a:p>
          <a:p>
            <a:pPr>
              <a:lnSpc>
                <a:spcPct val="270000"/>
              </a:lnSpc>
              <a:buNone/>
            </a:pPr>
            <a:r>
              <a:rPr lang="en-IN" sz="8000" dirty="0"/>
              <a:t>Arithmetic Operators       Used for arithmetic operations</a:t>
            </a:r>
          </a:p>
          <a:p>
            <a:pPr>
              <a:lnSpc>
                <a:spcPct val="270000"/>
              </a:lnSpc>
              <a:buNone/>
            </a:pPr>
            <a:r>
              <a:rPr lang="en-IN" sz="8000" dirty="0"/>
              <a:t>Relational Operators        Used for specifying relation between two operands</a:t>
            </a:r>
          </a:p>
          <a:p>
            <a:pPr>
              <a:lnSpc>
                <a:spcPct val="270000"/>
              </a:lnSpc>
              <a:buNone/>
            </a:pPr>
            <a:r>
              <a:rPr lang="en-IN" sz="8000" dirty="0"/>
              <a:t>Logical Operators             Used for identifying the truth value of the expression</a:t>
            </a:r>
          </a:p>
          <a:p>
            <a:pPr>
              <a:lnSpc>
                <a:spcPct val="270000"/>
              </a:lnSpc>
              <a:buNone/>
            </a:pPr>
            <a:r>
              <a:rPr lang="en-IN" sz="8000" dirty="0"/>
              <a:t>Bitwise Operators             Used for shifting the bits</a:t>
            </a:r>
          </a:p>
          <a:p>
            <a:pPr>
              <a:lnSpc>
                <a:spcPct val="270000"/>
              </a:lnSpc>
              <a:buNone/>
            </a:pPr>
            <a:r>
              <a:rPr lang="en-IN" sz="8000" dirty="0"/>
              <a:t>Assignment Operators     Used for assigning the value to the variable</a:t>
            </a:r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42844" y="285734"/>
            <a:ext cx="8786874" cy="47149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/>
          <p:cNvCxnSpPr>
            <a:stCxn id="4" idx="1"/>
            <a:endCxn id="4" idx="3"/>
          </p:cNvCxnSpPr>
          <p:nvPr/>
        </p:nvCxnSpPr>
        <p:spPr>
          <a:xfrm rot="10800000" flipH="1">
            <a:off x="142844" y="2643188"/>
            <a:ext cx="87868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 flipH="1">
            <a:off x="142844" y="3355979"/>
            <a:ext cx="87868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 flipH="1">
            <a:off x="142844" y="4213235"/>
            <a:ext cx="87868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 flipH="1">
            <a:off x="142844" y="1712905"/>
            <a:ext cx="87868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 flipH="1">
            <a:off x="142844" y="928677"/>
            <a:ext cx="87868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428596" y="2643188"/>
            <a:ext cx="47149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6"/>
            <a:ext cx="8229600" cy="543486"/>
          </a:xfrm>
        </p:spPr>
        <p:txBody>
          <a:bodyPr>
            <a:noAutofit/>
          </a:bodyPr>
          <a:lstStyle/>
          <a:p>
            <a:r>
              <a:rPr lang="en-US" sz="4000" b="1" dirty="0"/>
              <a:t>Arithmetic operators</a:t>
            </a:r>
            <a:r>
              <a:rPr lang="en-US" sz="1800" b="1" dirty="0"/>
              <a:t> consider we have A=20,B=10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14380"/>
            <a:ext cx="9144064" cy="442912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9600" b="1" dirty="0"/>
              <a:t>Operator   name          meaning                                            example</a:t>
            </a:r>
            <a:endParaRPr lang="en-IN" sz="9600" b="1" dirty="0"/>
          </a:p>
          <a:p>
            <a:pPr>
              <a:lnSpc>
                <a:spcPct val="220000"/>
              </a:lnSpc>
              <a:buNone/>
            </a:pPr>
            <a:r>
              <a:rPr lang="en-IN" sz="9600" b="1" dirty="0"/>
              <a:t>+</a:t>
            </a:r>
            <a:r>
              <a:rPr lang="en-IN" sz="7200" dirty="0"/>
              <a:t> 		            addition           Adds two operands or variables                           A + B = 30</a:t>
            </a:r>
          </a:p>
          <a:p>
            <a:pPr>
              <a:lnSpc>
                <a:spcPct val="220000"/>
              </a:lnSpc>
              <a:buNone/>
            </a:pPr>
            <a:r>
              <a:rPr lang="en-IN" sz="9600" b="1" dirty="0"/>
              <a:t>-</a:t>
            </a:r>
            <a:r>
              <a:rPr lang="en-IN" sz="7200" dirty="0"/>
              <a:t>                         subtraction       Subtracts second operand from the first            A – B = 10</a:t>
            </a:r>
          </a:p>
          <a:p>
            <a:pPr>
              <a:lnSpc>
                <a:spcPct val="220000"/>
              </a:lnSpc>
              <a:buNone/>
            </a:pPr>
            <a:r>
              <a:rPr lang="en-IN" sz="9600" b="1" dirty="0"/>
              <a:t>*                  </a:t>
            </a:r>
            <a:r>
              <a:rPr lang="en-IN" sz="7200" dirty="0"/>
              <a:t>  multiplication   Multiplies both operands                                  A * B = 200</a:t>
            </a:r>
          </a:p>
          <a:p>
            <a:pPr>
              <a:lnSpc>
                <a:spcPct val="220000"/>
              </a:lnSpc>
              <a:buNone/>
            </a:pPr>
            <a:r>
              <a:rPr lang="en-IN" sz="8000" b="1" dirty="0"/>
              <a:t>/                        </a:t>
            </a:r>
            <a:r>
              <a:rPr lang="en-IN" sz="7200" dirty="0"/>
              <a:t>division             Divides numerator by denominator                      A / B = 2</a:t>
            </a:r>
          </a:p>
          <a:p>
            <a:pPr>
              <a:lnSpc>
                <a:spcPct val="120000"/>
              </a:lnSpc>
              <a:buNone/>
            </a:pPr>
            <a:r>
              <a:rPr lang="en-IN" sz="7200" b="1" dirty="0"/>
              <a:t>%                         </a:t>
            </a:r>
            <a:r>
              <a:rPr lang="en-IN" sz="7200" dirty="0"/>
              <a:t>modulus            Calculates the remainder  by dividing </a:t>
            </a:r>
            <a:r>
              <a:rPr lang="en-IN" sz="7200"/>
              <a:t>two 	     A%B=0</a:t>
            </a:r>
            <a:endParaRPr lang="en-IN" sz="7200" dirty="0"/>
          </a:p>
          <a:p>
            <a:pPr>
              <a:lnSpc>
                <a:spcPct val="120000"/>
              </a:lnSpc>
              <a:buNone/>
            </a:pPr>
            <a:r>
              <a:rPr lang="en-IN" sz="7200" dirty="0"/>
              <a:t>					integers.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42844" y="714362"/>
            <a:ext cx="9001156" cy="42862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-500098" y="2857502"/>
            <a:ext cx="42862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1072332" y="2856708"/>
            <a:ext cx="42862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5571338" y="2856708"/>
            <a:ext cx="42862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42844" y="1285866"/>
            <a:ext cx="90011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42844" y="1998658"/>
            <a:ext cx="90011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2844" y="2855914"/>
            <a:ext cx="90011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42876" y="3641732"/>
            <a:ext cx="90011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42844" y="4213236"/>
            <a:ext cx="90011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56"/>
            <a:ext cx="8229600" cy="47204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Example program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428610"/>
            <a:ext cx="8329642" cy="431484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x=8, y=4;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&lt;&lt;“addition:”&lt;&lt;</a:t>
            </a:r>
            <a:r>
              <a:rPr lang="en-US" dirty="0" err="1"/>
              <a:t>x+y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&lt;&lt;“subtraction:”&lt;&lt;x-y&lt;&lt;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&lt;&lt;“multiplication:”&lt;&lt;x*y&lt;&lt;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&lt;&lt;“division:”&lt;&lt;x/y&lt;&lt;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 err="1"/>
              <a:t>cout</a:t>
            </a:r>
            <a:r>
              <a:rPr lang="en-US" dirty="0"/>
              <a:t>&lt;&lt;“modulus:”&lt;&lt;</a:t>
            </a:r>
            <a:r>
              <a:rPr lang="en-US" dirty="0" err="1"/>
              <a:t>x%y</a:t>
            </a:r>
            <a:r>
              <a:rPr lang="en-US" dirty="0"/>
              <a:t>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return 0;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8132"/>
            <a:ext cx="8229600" cy="686362"/>
          </a:xfrm>
        </p:spPr>
        <p:txBody>
          <a:bodyPr>
            <a:normAutofit fontScale="90000"/>
          </a:bodyPr>
          <a:lstStyle/>
          <a:p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r>
              <a:rPr lang="en-IN" b="1" dirty="0"/>
              <a:t>Relational operators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304"/>
            <a:ext cx="8229600" cy="329184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/>
              <a:t>Relational operators are used to compare, logical, arithmetic and character expression.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Each of these six relational operators takes two operands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These operators compares their left side with their right side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The whole expression involving the relation operator then evaluates to </a:t>
            </a:r>
            <a:r>
              <a:rPr lang="en-IN" b="1" dirty="0"/>
              <a:t>0</a:t>
            </a:r>
            <a:r>
              <a:rPr lang="en-IN" dirty="0"/>
              <a:t> if the condition is false and </a:t>
            </a:r>
            <a:r>
              <a:rPr lang="en-IN" b="1" dirty="0"/>
              <a:t>1</a:t>
            </a:r>
            <a:r>
              <a:rPr lang="en-IN" dirty="0"/>
              <a:t> if it is true.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4281" y="1000117"/>
          <a:ext cx="8072495" cy="4000528"/>
        </p:xfrm>
        <a:graphic>
          <a:graphicData uri="http://schemas.openxmlformats.org/drawingml/2006/table">
            <a:tbl>
              <a:tblPr/>
              <a:tblGrid>
                <a:gridCol w="2690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0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0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50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b="1" dirty="0">
                          <a:latin typeface="Calibri"/>
                          <a:ea typeface="Calibri"/>
                          <a:cs typeface="Times New Roman"/>
                        </a:rPr>
                        <a:t>Symbol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b="1" dirty="0">
                          <a:latin typeface="Calibri"/>
                          <a:ea typeface="Calibri"/>
                          <a:cs typeface="Times New Roman"/>
                        </a:rPr>
                        <a:t>Meaning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b="1" dirty="0">
                          <a:latin typeface="Calibri"/>
                          <a:ea typeface="Calibri"/>
                          <a:cs typeface="Times New Roman"/>
                        </a:rPr>
                        <a:t>Example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b="1">
                          <a:latin typeface="Calibri"/>
                          <a:ea typeface="Calibri"/>
                          <a:cs typeface="Times New Roman"/>
                        </a:rPr>
                        <a:t>&gt;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b="1">
                          <a:latin typeface="Calibri"/>
                          <a:ea typeface="Calibri"/>
                          <a:cs typeface="Times New Roman"/>
                        </a:rPr>
                        <a:t>Greater than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b="1" dirty="0">
                          <a:latin typeface="Calibri"/>
                          <a:ea typeface="Calibri"/>
                          <a:cs typeface="Times New Roman"/>
                        </a:rPr>
                        <a:t>A &gt; B returns true/1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b="1">
                          <a:latin typeface="Calibri"/>
                          <a:ea typeface="Calibri"/>
                          <a:cs typeface="Times New Roman"/>
                        </a:rPr>
                        <a:t>&lt;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b="1">
                          <a:latin typeface="Calibri"/>
                          <a:ea typeface="Calibri"/>
                          <a:cs typeface="Times New Roman"/>
                        </a:rPr>
                        <a:t>Less than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b="1" dirty="0">
                          <a:latin typeface="Calibri"/>
                          <a:ea typeface="Calibri"/>
                          <a:cs typeface="Times New Roman"/>
                        </a:rPr>
                        <a:t>A &lt; B returns false/0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b="1">
                          <a:latin typeface="Calibri"/>
                          <a:ea typeface="Calibri"/>
                          <a:cs typeface="Times New Roman"/>
                        </a:rPr>
                        <a:t>&gt;=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b="1">
                          <a:latin typeface="Calibri"/>
                          <a:ea typeface="Calibri"/>
                          <a:cs typeface="Times New Roman"/>
                        </a:rPr>
                        <a:t>Greater than equal to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b="1">
                          <a:latin typeface="Calibri"/>
                          <a:ea typeface="Calibri"/>
                          <a:cs typeface="Times New Roman"/>
                        </a:rPr>
                        <a:t>A &gt;= B returns false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b="1">
                          <a:latin typeface="Calibri"/>
                          <a:ea typeface="Calibri"/>
                          <a:cs typeface="Times New Roman"/>
                        </a:rPr>
                        <a:t>&lt;=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b="1">
                          <a:latin typeface="Calibri"/>
                          <a:ea typeface="Calibri"/>
                          <a:cs typeface="Times New Roman"/>
                        </a:rPr>
                        <a:t>Less than equal to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b="1">
                          <a:latin typeface="Calibri"/>
                          <a:ea typeface="Calibri"/>
                          <a:cs typeface="Times New Roman"/>
                        </a:rPr>
                        <a:t>A &lt;= B returns false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b="1">
                          <a:latin typeface="Calibri"/>
                          <a:ea typeface="Calibri"/>
                          <a:cs typeface="Times New Roman"/>
                        </a:rPr>
                        <a:t>==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b="1">
                          <a:latin typeface="Calibri"/>
                          <a:ea typeface="Calibri"/>
                          <a:cs typeface="Times New Roman"/>
                        </a:rPr>
                        <a:t>Equal to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b="1">
                          <a:latin typeface="Calibri"/>
                          <a:ea typeface="Calibri"/>
                          <a:cs typeface="Times New Roman"/>
                        </a:rPr>
                        <a:t>A == B returns false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5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b="1">
                          <a:latin typeface="Calibri"/>
                          <a:ea typeface="Calibri"/>
                          <a:cs typeface="Times New Roman"/>
                        </a:rPr>
                        <a:t>!=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b="1">
                          <a:latin typeface="Calibri"/>
                          <a:ea typeface="Calibri"/>
                          <a:cs typeface="Times New Roman"/>
                        </a:rPr>
                        <a:t>Not equal to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b="1" dirty="0">
                          <a:latin typeface="Calibri"/>
                          <a:ea typeface="Calibri"/>
                          <a:cs typeface="Times New Roman"/>
                        </a:rPr>
                        <a:t>A != B returns true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1901214" y="149352"/>
            <a:ext cx="33137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sng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Relational Operators: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Consider that A = 40 and B = 20</a:t>
            </a:r>
            <a:endParaRPr kumimoji="0" lang="en-US" sz="16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2622"/>
            <a:ext cx="964409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/>
              <a:t>Name 	        Description 		        Size* 		                                    Range*</a:t>
            </a:r>
          </a:p>
          <a:p>
            <a:r>
              <a:rPr lang="en-IN" sz="1400" dirty="0"/>
              <a:t>Char	        Character or small integer.                1byte 	                                               signed: -128 to 127</a:t>
            </a:r>
          </a:p>
          <a:p>
            <a:r>
              <a:rPr lang="en-IN" sz="1400" dirty="0"/>
              <a:t>						                          unsigned: 0 to 255</a:t>
            </a:r>
          </a:p>
          <a:p>
            <a:r>
              <a:rPr lang="en-IN" sz="1400" dirty="0"/>
              <a:t>short </a:t>
            </a:r>
            <a:r>
              <a:rPr lang="en-IN" sz="1400" dirty="0" err="1"/>
              <a:t>int</a:t>
            </a:r>
            <a:endParaRPr lang="en-IN" sz="1400" dirty="0"/>
          </a:p>
          <a:p>
            <a:r>
              <a:rPr lang="en-IN" sz="1400" dirty="0"/>
              <a:t>(short)	         Short Integer. 		       2bytes	                                               signed: -32768 to 32767</a:t>
            </a:r>
          </a:p>
          <a:p>
            <a:r>
              <a:rPr lang="en-IN" sz="1400" dirty="0"/>
              <a:t>  						                          unsigned: 0 to 65535</a:t>
            </a:r>
          </a:p>
          <a:p>
            <a:endParaRPr lang="en-IN" sz="1400" dirty="0"/>
          </a:p>
          <a:p>
            <a:r>
              <a:rPr lang="en-IN" sz="1400" dirty="0" err="1"/>
              <a:t>Int</a:t>
            </a:r>
            <a:r>
              <a:rPr lang="en-IN" sz="1400" dirty="0"/>
              <a:t>	         Integer.                                               4bytes                                            signed: -2147483648 to 2147483647</a:t>
            </a:r>
          </a:p>
          <a:p>
            <a:r>
              <a:rPr lang="en-IN" sz="1400" dirty="0"/>
              <a:t>						                        unsigned: 0 to 4294967295</a:t>
            </a:r>
          </a:p>
          <a:p>
            <a:endParaRPr lang="en-IN" sz="1400" dirty="0"/>
          </a:p>
          <a:p>
            <a:r>
              <a:rPr lang="en-IN" sz="1400" dirty="0"/>
              <a:t>long </a:t>
            </a:r>
            <a:r>
              <a:rPr lang="en-IN" sz="1400" dirty="0" err="1"/>
              <a:t>int</a:t>
            </a:r>
            <a:r>
              <a:rPr lang="en-IN" sz="1400" dirty="0"/>
              <a:t> (long)    Long integer.                                      4bytes	                                        signed: -2147483648 to 2147483647</a:t>
            </a:r>
          </a:p>
          <a:p>
            <a:r>
              <a:rPr lang="en-IN" sz="1400" dirty="0"/>
              <a:t>						                            unsigned: 0 to 4294967295</a:t>
            </a:r>
          </a:p>
          <a:p>
            <a:endParaRPr lang="en-IN" sz="1400" dirty="0"/>
          </a:p>
          <a:p>
            <a:r>
              <a:rPr lang="en-IN" sz="1400" dirty="0" err="1"/>
              <a:t>Bool</a:t>
            </a:r>
            <a:r>
              <a:rPr lang="en-IN" sz="1400" dirty="0"/>
              <a:t>	         Boolean value.	                        It can take one of</a:t>
            </a:r>
          </a:p>
          <a:p>
            <a:r>
              <a:rPr lang="en-IN" sz="1400" dirty="0"/>
              <a:t>                                                                                     two values: true or false.            	               1byte true or false</a:t>
            </a:r>
          </a:p>
          <a:p>
            <a:endParaRPr lang="en-IN" sz="1400" dirty="0"/>
          </a:p>
          <a:p>
            <a:r>
              <a:rPr lang="en-IN" sz="1400" dirty="0"/>
              <a:t>Float	        Floating point number.                          4bytes                                                   +/- 3.4e +/- 38 (~7 digits)</a:t>
            </a:r>
          </a:p>
          <a:p>
            <a:endParaRPr lang="en-IN" sz="1400" dirty="0"/>
          </a:p>
          <a:p>
            <a:r>
              <a:rPr lang="en-IN" sz="1400" dirty="0"/>
              <a:t>Double                  </a:t>
            </a:r>
            <a:r>
              <a:rPr lang="en-IN" sz="1400" dirty="0" err="1"/>
              <a:t>Double</a:t>
            </a:r>
            <a:r>
              <a:rPr lang="en-IN" sz="1400" dirty="0"/>
              <a:t> precision  	            8bytes                                                 +/- 1.7e +/- 308 (~15 digits)</a:t>
            </a:r>
          </a:p>
          <a:p>
            <a:r>
              <a:rPr lang="en-IN" sz="1400" dirty="0"/>
              <a:t>                       floating point number.</a:t>
            </a:r>
          </a:p>
          <a:p>
            <a:endParaRPr lang="en-IN" sz="1400" dirty="0"/>
          </a:p>
          <a:p>
            <a:r>
              <a:rPr lang="en-IN" sz="1400" dirty="0"/>
              <a:t>long double     Long double precision 	              8bytes   	                              +/- 1.7e +/- 308 (~15 digits)</a:t>
            </a:r>
          </a:p>
          <a:p>
            <a:r>
              <a:rPr lang="en-IN" sz="1400" dirty="0"/>
              <a:t>	          floating point number.</a:t>
            </a:r>
          </a:p>
          <a:p>
            <a:endParaRPr lang="en-IN" sz="1400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00084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Example program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14296"/>
            <a:ext cx="8258204" cy="48577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/>
              <a:t>#include&lt;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pPr>
              <a:buNone/>
            </a:pPr>
            <a:r>
              <a:rPr lang="en-US" sz="1800" dirty="0"/>
              <a:t>Using namespace std;</a:t>
            </a:r>
          </a:p>
          <a:p>
            <a:pPr>
              <a:buNone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>
              <a:buNone/>
            </a:pPr>
            <a:r>
              <a:rPr lang="en-US" sz="1800" dirty="0"/>
              <a:t>{</a:t>
            </a:r>
          </a:p>
          <a:p>
            <a:pPr>
              <a:buNone/>
            </a:pPr>
            <a:r>
              <a:rPr lang="en-US" sz="1800" dirty="0" err="1"/>
              <a:t>int</a:t>
            </a:r>
            <a:r>
              <a:rPr lang="en-US" sz="1800" dirty="0"/>
              <a:t> a, b;</a:t>
            </a:r>
          </a:p>
          <a:p>
            <a:pPr>
              <a:buNone/>
            </a:pPr>
            <a:r>
              <a:rPr lang="en-US" sz="1800" dirty="0" err="1"/>
              <a:t>cout</a:t>
            </a:r>
            <a:r>
              <a:rPr lang="en-US" sz="1800" dirty="0"/>
              <a:t>&lt;&lt;“enter the value of a :” &lt;&lt;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>
              <a:buNone/>
            </a:pPr>
            <a:r>
              <a:rPr lang="en-US" sz="1800" dirty="0" err="1"/>
              <a:t>cin</a:t>
            </a:r>
            <a:r>
              <a:rPr lang="en-US" sz="1800" dirty="0"/>
              <a:t>&gt;&gt;a;</a:t>
            </a:r>
          </a:p>
          <a:p>
            <a:pPr>
              <a:buNone/>
            </a:pPr>
            <a:r>
              <a:rPr lang="en-US" sz="1800" dirty="0" err="1"/>
              <a:t>cout</a:t>
            </a:r>
            <a:r>
              <a:rPr lang="en-US" sz="1800" dirty="0"/>
              <a:t>&lt;&lt;“enter the value of b: “;</a:t>
            </a:r>
          </a:p>
          <a:p>
            <a:pPr>
              <a:buNone/>
            </a:pPr>
            <a:r>
              <a:rPr lang="en-US" sz="1800" dirty="0" err="1"/>
              <a:t>Cin</a:t>
            </a:r>
            <a:r>
              <a:rPr lang="en-US" sz="1800" dirty="0"/>
              <a:t>&gt;&gt;b;</a:t>
            </a:r>
          </a:p>
          <a:p>
            <a:pPr>
              <a:buNone/>
            </a:pPr>
            <a:r>
              <a:rPr lang="en-US" sz="1800" dirty="0"/>
              <a:t>if(a&gt;b)</a:t>
            </a:r>
          </a:p>
          <a:p>
            <a:pPr>
              <a:buNone/>
            </a:pPr>
            <a:r>
              <a:rPr lang="en-US" sz="1800" dirty="0" err="1"/>
              <a:t>cout</a:t>
            </a:r>
            <a:r>
              <a:rPr lang="en-US" sz="1800" dirty="0"/>
              <a:t>&lt;&lt;“A is greater than B”&lt;&lt;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>
              <a:buNone/>
            </a:pPr>
            <a:r>
              <a:rPr lang="en-US" sz="1800" dirty="0"/>
              <a:t>else</a:t>
            </a:r>
          </a:p>
          <a:p>
            <a:pPr>
              <a:buNone/>
            </a:pPr>
            <a:r>
              <a:rPr lang="en-US" sz="1800" dirty="0" err="1"/>
              <a:t>cout</a:t>
            </a:r>
            <a:r>
              <a:rPr lang="en-US" sz="1800" dirty="0"/>
              <a:t>&lt;&lt;“A is less than B”&lt;&lt;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>
              <a:buNone/>
            </a:pPr>
            <a:r>
              <a:rPr lang="en-US" sz="1800" dirty="0"/>
              <a:t>return 0;</a:t>
            </a:r>
          </a:p>
          <a:p>
            <a:pPr>
              <a:buNone/>
            </a:pPr>
            <a:r>
              <a:rPr lang="en-US" sz="1800" dirty="0"/>
              <a:t>}</a:t>
            </a:r>
            <a:endParaRPr lang="en-IN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85720" y="1142990"/>
          <a:ext cx="8358247" cy="3714777"/>
        </p:xfrm>
        <a:graphic>
          <a:graphicData uri="http://schemas.openxmlformats.org/drawingml/2006/table">
            <a:tbl>
              <a:tblPr/>
              <a:tblGrid>
                <a:gridCol w="2683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3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0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9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b="1" dirty="0">
                          <a:latin typeface="Calibri"/>
                          <a:ea typeface="Calibri"/>
                          <a:cs typeface="Times New Roman"/>
                        </a:rPr>
                        <a:t>Operator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b="1"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b="1" dirty="0">
                          <a:latin typeface="Calibri"/>
                          <a:ea typeface="Calibri"/>
                          <a:cs typeface="Times New Roman"/>
                        </a:rPr>
                        <a:t>Example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42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b="1" dirty="0">
                          <a:latin typeface="Calibri"/>
                          <a:ea typeface="Calibri"/>
                          <a:cs typeface="Times New Roman"/>
                        </a:rPr>
                        <a:t>Logical AND (&amp;&amp;)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b="1" dirty="0">
                          <a:latin typeface="Calibri"/>
                          <a:ea typeface="Calibri"/>
                          <a:cs typeface="Times New Roman"/>
                        </a:rPr>
                        <a:t>If both the operands are non-zero then only condition becomes true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da-DK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&lt; 6 &amp;&amp; 6 &lt; 6 // </a:t>
                      </a:r>
                      <a:r>
                        <a:rPr kumimoji="0" lang="da-DK" sz="1800" b="1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gives 0</a:t>
                      </a:r>
                      <a:endParaRPr lang="en-IN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42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b="1">
                          <a:latin typeface="Calibri"/>
                          <a:ea typeface="Calibri"/>
                          <a:cs typeface="Times New Roman"/>
                        </a:rPr>
                        <a:t>Logical OR (||)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b="1" dirty="0">
                          <a:latin typeface="Calibri"/>
                          <a:ea typeface="Calibri"/>
                          <a:cs typeface="Times New Roman"/>
                        </a:rPr>
                        <a:t>If both the operands are zero then only condition becomes false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da-DK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 &lt; 6 || 6 &lt; 5 // gives 1</a:t>
                      </a:r>
                      <a:endParaRPr lang="en-IN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42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b="1">
                          <a:latin typeface="Calibri"/>
                          <a:ea typeface="Calibri"/>
                          <a:cs typeface="Times New Roman"/>
                        </a:rPr>
                        <a:t>Logical NOT (!)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b="1">
                          <a:latin typeface="Calibri"/>
                          <a:ea typeface="Calibri"/>
                          <a:cs typeface="Times New Roman"/>
                        </a:rPr>
                        <a:t>It will reverses the state of its operand i.e true will become false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kumimoji="0" lang="en-IN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!(5 == 5) gives 0</a:t>
                      </a:r>
                      <a:endParaRPr lang="en-IN" sz="1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285720" y="299851"/>
            <a:ext cx="833080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sng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Logical Operators 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dirty="0"/>
              <a:t>Logical operators connect two or more relational expression</a:t>
            </a:r>
            <a:endParaRPr lang="en-IN" sz="2400" dirty="0"/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428610"/>
            <a:ext cx="878687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u="sng" dirty="0"/>
              <a:t>Increment and decrement operators.</a:t>
            </a:r>
            <a:r>
              <a:rPr lang="en-IN" sz="2400" u="sng" dirty="0"/>
              <a:t> </a:t>
            </a:r>
            <a:endParaRPr lang="en-IN" sz="2400" b="1" u="sng" dirty="0"/>
          </a:p>
          <a:p>
            <a:r>
              <a:rPr lang="en-IN" b="1" dirty="0"/>
              <a:t>Operator   Name                                                     Example</a:t>
            </a:r>
          </a:p>
          <a:p>
            <a:r>
              <a:rPr lang="en-IN" b="1" dirty="0"/>
              <a:t>++                </a:t>
            </a:r>
            <a:r>
              <a:rPr lang="en-IN" dirty="0"/>
              <a:t>Auto Increment (prefix)                       </a:t>
            </a:r>
            <a:r>
              <a:rPr lang="en-IN" b="1" dirty="0"/>
              <a:t>++k</a:t>
            </a:r>
          </a:p>
          <a:p>
            <a:r>
              <a:rPr lang="en-IN" b="1" dirty="0"/>
              <a:t>++                </a:t>
            </a:r>
            <a:r>
              <a:rPr lang="en-IN" dirty="0"/>
              <a:t>Auto Increment (postfix)                     </a:t>
            </a:r>
            <a:r>
              <a:rPr lang="en-IN" b="1" dirty="0"/>
              <a:t>k++</a:t>
            </a:r>
          </a:p>
          <a:p>
            <a:r>
              <a:rPr lang="en-IN" b="1" dirty="0"/>
              <a:t>--                 </a:t>
            </a:r>
            <a:r>
              <a:rPr lang="en-IN" dirty="0"/>
              <a:t>Auto Decrement (prefix)                       </a:t>
            </a:r>
            <a:r>
              <a:rPr lang="en-IN" b="1" dirty="0"/>
              <a:t>--k</a:t>
            </a:r>
          </a:p>
          <a:p>
            <a:r>
              <a:rPr lang="en-IN" b="1" dirty="0"/>
              <a:t>--                 </a:t>
            </a:r>
            <a:r>
              <a:rPr lang="en-IN" dirty="0"/>
              <a:t>Auto Decrement (postfix)                      </a:t>
            </a:r>
            <a:r>
              <a:rPr lang="en-IN" b="1" dirty="0"/>
              <a:t>k--</a:t>
            </a:r>
          </a:p>
          <a:p>
            <a:endParaRPr lang="en-IN" dirty="0"/>
          </a:p>
          <a:p>
            <a:r>
              <a:rPr lang="en-IN" dirty="0"/>
              <a:t>Prefix form - ++x. It means that value of variable x is incremented before the value is used in context. For example, z=++x; when x=6 gives z=7 and x=7. Same is the case with decrement operator for example, the expression z=--x when x=6 gives z=5 and x=5. 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Postfix form - x++. It means that value of variable x is incremented after the value is used in context. For example z=x++, when x=6 gives z=6 and x=7.  Same is the case with decrement operator for example, the expression z=x--    when x=6 gives z=6 and x-5.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42894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/>
              <a:t>Assignment operator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714362"/>
            <a:ext cx="8329642" cy="428628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The general form of the assignment operator is</a:t>
            </a:r>
          </a:p>
          <a:p>
            <a:pPr>
              <a:buNone/>
            </a:pPr>
            <a:r>
              <a:rPr lang="en-IN" i="1" dirty="0"/>
              <a:t>			</a:t>
            </a:r>
            <a:r>
              <a:rPr lang="en-IN" i="1" dirty="0" err="1"/>
              <a:t>variable_name</a:t>
            </a:r>
            <a:r>
              <a:rPr lang="en-IN" i="1" dirty="0"/>
              <a:t> = expression/value;</a:t>
            </a:r>
          </a:p>
          <a:p>
            <a:pPr lvl="1"/>
            <a:r>
              <a:rPr lang="en-IN" dirty="0"/>
              <a:t>where an expression may be as simple as a single constant or as complex as you require.</a:t>
            </a:r>
          </a:p>
          <a:p>
            <a:pPr>
              <a:buNone/>
            </a:pPr>
            <a:r>
              <a:rPr lang="en-IN" sz="2800" b="1" u="sng" dirty="0"/>
              <a:t>Multiple Assignments</a:t>
            </a:r>
          </a:p>
          <a:p>
            <a:r>
              <a:rPr lang="en-IN" sz="2800" dirty="0"/>
              <a:t>C++ allows you to assign many variables the same value by using multiple assignments in a single statement.</a:t>
            </a:r>
          </a:p>
          <a:p>
            <a:pPr>
              <a:buNone/>
            </a:pPr>
            <a:r>
              <a:rPr lang="en-IN" sz="2800" dirty="0"/>
              <a:t>	 </a:t>
            </a:r>
            <a:r>
              <a:rPr lang="en-IN" sz="2200" b="1" dirty="0"/>
              <a:t>For example:</a:t>
            </a:r>
          </a:p>
          <a:p>
            <a:pPr lvl="1"/>
            <a:r>
              <a:rPr lang="en-IN" dirty="0"/>
              <a:t> this program fragment assigns </a:t>
            </a:r>
            <a:r>
              <a:rPr lang="en-IN" b="1" dirty="0"/>
              <a:t>x, y, </a:t>
            </a:r>
            <a:r>
              <a:rPr lang="en-IN" sz="2800" dirty="0"/>
              <a:t>and </a:t>
            </a:r>
            <a:r>
              <a:rPr lang="en-IN" sz="2800" b="1" dirty="0"/>
              <a:t>z the value 0:</a:t>
            </a:r>
          </a:p>
          <a:p>
            <a:pPr lvl="1">
              <a:buNone/>
            </a:pPr>
            <a:endParaRPr lang="en-IN" sz="2800" b="1" dirty="0"/>
          </a:p>
          <a:p>
            <a:pPr>
              <a:buNone/>
            </a:pPr>
            <a:r>
              <a:rPr lang="en-IN" sz="2800" dirty="0"/>
              <a:t>				x = y = z = 0;</a:t>
            </a:r>
            <a:endParaRPr lang="en-IN" i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664381"/>
            <a:ext cx="835824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u="sng" dirty="0"/>
              <a:t>Shorthand /Assignment operators.</a:t>
            </a:r>
          </a:p>
          <a:p>
            <a:endParaRPr lang="en-IN" b="1" dirty="0"/>
          </a:p>
          <a:p>
            <a:r>
              <a:rPr lang="en-IN" b="1" dirty="0"/>
              <a:t>Operator   	Example 			Equivalent To</a:t>
            </a:r>
          </a:p>
          <a:p>
            <a:r>
              <a:rPr lang="en-IN" dirty="0"/>
              <a:t>= 		n = 25</a:t>
            </a:r>
          </a:p>
          <a:p>
            <a:r>
              <a:rPr lang="pt-BR" dirty="0"/>
              <a:t>+= 		n += 25 				n = n + 25</a:t>
            </a:r>
          </a:p>
          <a:p>
            <a:r>
              <a:rPr lang="pt-BR" dirty="0"/>
              <a:t>-= 		n -= 25 				n = n - 25</a:t>
            </a:r>
          </a:p>
          <a:p>
            <a:r>
              <a:rPr lang="pt-BR" dirty="0"/>
              <a:t>*= 		n *= 25 				n = n * 25</a:t>
            </a:r>
          </a:p>
          <a:p>
            <a:r>
              <a:rPr lang="pt-BR" dirty="0"/>
              <a:t>/=		n /= 25 				n = n / 25</a:t>
            </a:r>
          </a:p>
          <a:p>
            <a:r>
              <a:rPr lang="pt-BR" dirty="0"/>
              <a:t>%= 		n %= 25 				n = n % 25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106995"/>
            <a:ext cx="88582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u="sng" dirty="0"/>
              <a:t>Conditional Operator</a:t>
            </a:r>
          </a:p>
          <a:p>
            <a:r>
              <a:rPr lang="en-IN" dirty="0"/>
              <a:t>The conditional operator takes three operands. </a:t>
            </a:r>
          </a:p>
          <a:p>
            <a:r>
              <a:rPr lang="en-IN" b="1" dirty="0"/>
              <a:t>It has the general form:</a:t>
            </a:r>
          </a:p>
          <a:p>
            <a:r>
              <a:rPr lang="en-IN" i="1" dirty="0"/>
              <a:t>	operand1 ? operand2 : operand3</a:t>
            </a:r>
          </a:p>
          <a:p>
            <a:r>
              <a:rPr lang="en-IN" dirty="0"/>
              <a:t>First </a:t>
            </a:r>
            <a:r>
              <a:rPr lang="en-IN" i="1" dirty="0"/>
              <a:t>operand1 is evaluated, which is treated as a logical condition. </a:t>
            </a:r>
          </a:p>
          <a:p>
            <a:r>
              <a:rPr lang="en-IN" i="1" dirty="0"/>
              <a:t>If the result is </a:t>
            </a:r>
            <a:r>
              <a:rPr lang="en-IN" dirty="0"/>
              <a:t>nonzero then </a:t>
            </a:r>
            <a:r>
              <a:rPr lang="en-IN" i="1" dirty="0"/>
              <a:t>operand2 is evaluated and its value is the final result. </a:t>
            </a:r>
          </a:p>
          <a:p>
            <a:r>
              <a:rPr lang="en-IN" i="1" dirty="0"/>
              <a:t>Otherwise, operand3 is evaluated and its value is the final result. </a:t>
            </a:r>
          </a:p>
          <a:p>
            <a:r>
              <a:rPr lang="en-IN" b="1" i="1" dirty="0"/>
              <a:t>For example:</a:t>
            </a:r>
          </a:p>
          <a:p>
            <a:pPr lvl="1"/>
            <a:r>
              <a:rPr lang="pt-BR" dirty="0"/>
              <a:t>int m = 1, n = 2;</a:t>
            </a:r>
          </a:p>
          <a:p>
            <a:pPr lvl="1"/>
            <a:r>
              <a:rPr lang="en-IN" dirty="0" err="1"/>
              <a:t>int</a:t>
            </a:r>
            <a:r>
              <a:rPr lang="en-IN" dirty="0"/>
              <a:t> min = (m &lt; n ? m : n); // min receives 1</a:t>
            </a:r>
          </a:p>
          <a:p>
            <a:r>
              <a:rPr lang="en-IN" dirty="0"/>
              <a:t>Note that of the second and the third operands of the conditional operator</a:t>
            </a:r>
          </a:p>
          <a:p>
            <a:r>
              <a:rPr lang="en-IN" dirty="0"/>
              <a:t>only one is evaluated. This may be significant when one or both contain side-effects</a:t>
            </a:r>
          </a:p>
          <a:p>
            <a:r>
              <a:rPr lang="en-IN" dirty="0"/>
              <a:t>(i.e., their evaluation causes a change to the value of a variable). </a:t>
            </a:r>
          </a:p>
          <a:p>
            <a:r>
              <a:rPr lang="en-IN" b="1" dirty="0"/>
              <a:t>For example, in</a:t>
            </a:r>
          </a:p>
          <a:p>
            <a:r>
              <a:rPr lang="pt-BR" dirty="0"/>
              <a:t>  int min = (m &lt; n ? m++ : n++);</a:t>
            </a:r>
          </a:p>
          <a:p>
            <a:r>
              <a:rPr lang="en-IN" dirty="0"/>
              <a:t>m is incremented because m++ is evaluated but n is not incremented because n++</a:t>
            </a:r>
          </a:p>
          <a:p>
            <a:r>
              <a:rPr lang="en-IN" dirty="0"/>
              <a:t>is not evaluated.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00232" y="357172"/>
            <a:ext cx="671517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Arial" charset="0"/>
                <a:cs typeface="Arial" charset="0"/>
              </a:rPr>
              <a:t>#include &lt;</a:t>
            </a:r>
            <a:r>
              <a:rPr lang="en-US" altLang="en-US" sz="2400" dirty="0" err="1">
                <a:latin typeface="Arial" charset="0"/>
                <a:cs typeface="Arial" charset="0"/>
              </a:rPr>
              <a:t>iostream</a:t>
            </a:r>
            <a:r>
              <a:rPr lang="en-US" altLang="en-US" sz="2400" dirty="0">
                <a:latin typeface="Arial" charset="0"/>
                <a:cs typeface="Arial" charset="0"/>
              </a:rPr>
              <a:t>&gt;</a:t>
            </a:r>
          </a:p>
          <a:p>
            <a:r>
              <a:rPr lang="en-US" altLang="en-US" sz="2400" dirty="0">
                <a:latin typeface="Arial" charset="0"/>
                <a:cs typeface="Arial" charset="0"/>
              </a:rPr>
              <a:t>#include &lt;</a:t>
            </a:r>
            <a:r>
              <a:rPr lang="en-US" altLang="en-US" sz="2400" dirty="0" err="1">
                <a:latin typeface="Arial" charset="0"/>
                <a:cs typeface="Arial" charset="0"/>
              </a:rPr>
              <a:t>conio.h</a:t>
            </a:r>
            <a:r>
              <a:rPr lang="en-US" altLang="en-US" sz="2400" dirty="0">
                <a:latin typeface="Arial" charset="0"/>
                <a:cs typeface="Arial" charset="0"/>
              </a:rPr>
              <a:t>&gt;</a:t>
            </a:r>
          </a:p>
          <a:p>
            <a:r>
              <a:rPr lang="en-US" altLang="en-US" sz="2400" dirty="0">
                <a:latin typeface="Arial" charset="0"/>
                <a:cs typeface="Arial" charset="0"/>
              </a:rPr>
              <a:t>main ()</a:t>
            </a:r>
          </a:p>
          <a:p>
            <a:r>
              <a:rPr lang="en-US" altLang="en-US" sz="2400" dirty="0">
                <a:latin typeface="Arial" charset="0"/>
                <a:cs typeface="Arial" charset="0"/>
              </a:rPr>
              <a:t>{</a:t>
            </a:r>
          </a:p>
          <a:p>
            <a:r>
              <a:rPr lang="en-US" altLang="en-US" sz="2400" dirty="0" err="1">
                <a:latin typeface="Arial" charset="0"/>
                <a:cs typeface="Arial" charset="0"/>
              </a:rPr>
              <a:t>int</a:t>
            </a:r>
            <a:r>
              <a:rPr lang="en-US" altLang="en-US" sz="2400" dirty="0">
                <a:latin typeface="Arial" charset="0"/>
                <a:cs typeface="Arial" charset="0"/>
              </a:rPr>
              <a:t> a, b, greater;</a:t>
            </a:r>
          </a:p>
          <a:p>
            <a:r>
              <a:rPr lang="en-US" altLang="en-US" sz="2400" dirty="0">
                <a:latin typeface="Arial" charset="0"/>
                <a:cs typeface="Arial" charset="0"/>
              </a:rPr>
              <a:t>a=2;</a:t>
            </a:r>
          </a:p>
          <a:p>
            <a:r>
              <a:rPr lang="en-US" altLang="en-US" sz="2400" dirty="0">
                <a:latin typeface="Arial" charset="0"/>
                <a:cs typeface="Arial" charset="0"/>
              </a:rPr>
              <a:t>b=7;</a:t>
            </a:r>
          </a:p>
          <a:p>
            <a:r>
              <a:rPr lang="en-US" altLang="en-US" sz="2400" dirty="0">
                <a:latin typeface="Arial" charset="0"/>
                <a:cs typeface="Arial" charset="0"/>
              </a:rPr>
              <a:t>greater = (a&gt;b) ? a : b;</a:t>
            </a:r>
          </a:p>
          <a:p>
            <a:r>
              <a:rPr lang="en-US" altLang="en-US" sz="2400" dirty="0" err="1">
                <a:latin typeface="Arial" charset="0"/>
                <a:cs typeface="Arial" charset="0"/>
              </a:rPr>
              <a:t>cout</a:t>
            </a:r>
            <a:r>
              <a:rPr lang="en-US" altLang="en-US" sz="2400" dirty="0">
                <a:latin typeface="Arial" charset="0"/>
                <a:cs typeface="Arial" charset="0"/>
              </a:rPr>
              <a:t>&lt;&lt;“The greatest number=”&lt;&lt;greater&lt;&lt;</a:t>
            </a:r>
            <a:r>
              <a:rPr lang="en-US" altLang="en-US" sz="2400" dirty="0" err="1">
                <a:latin typeface="Arial" charset="0"/>
                <a:cs typeface="Arial" charset="0"/>
              </a:rPr>
              <a:t>endl</a:t>
            </a:r>
            <a:r>
              <a:rPr lang="en-US" altLang="en-US" sz="2400" dirty="0">
                <a:latin typeface="Arial" charset="0"/>
                <a:cs typeface="Arial" charset="0"/>
              </a:rPr>
              <a:t>;</a:t>
            </a:r>
          </a:p>
          <a:p>
            <a:r>
              <a:rPr lang="en-US" altLang="en-US" sz="2400" dirty="0">
                <a:latin typeface="Arial" charset="0"/>
                <a:cs typeface="Arial" charset="0"/>
              </a:rPr>
              <a:t>return 0;</a:t>
            </a:r>
          </a:p>
          <a:p>
            <a:r>
              <a:rPr lang="en-US" altLang="en-US" sz="2400" dirty="0">
                <a:latin typeface="Arial" charset="0"/>
                <a:cs typeface="Arial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bank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an object oriented language?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 the features of OOPL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features of C++?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Explain the structure of a C++ program.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steps to execute a </a:t>
            </a:r>
            <a:r>
              <a:rPr lang="en-US" dirty="0" err="1"/>
              <a:t>c++</a:t>
            </a:r>
            <a:r>
              <a:rPr lang="en-US" dirty="0"/>
              <a:t> program? Explain.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Explain about </a:t>
            </a:r>
            <a:r>
              <a:rPr lang="en-US" dirty="0" err="1"/>
              <a:t>cin</a:t>
            </a:r>
            <a:r>
              <a:rPr lang="en-US" dirty="0"/>
              <a:t> functions with an example.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 and explain the types of operators in C++.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35668" y="1441446"/>
            <a:ext cx="780823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4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dirty="0"/>
              <a:t>float </a:t>
            </a:r>
          </a:p>
          <a:p>
            <a:r>
              <a:rPr lang="en-IN" dirty="0"/>
              <a:t>Continue</a:t>
            </a:r>
          </a:p>
          <a:p>
            <a:r>
              <a:rPr lang="en-IN" dirty="0"/>
              <a:t> </a:t>
            </a:r>
            <a:r>
              <a:rPr lang="en-IN" dirty="0" err="1"/>
              <a:t>asm</a:t>
            </a:r>
            <a:r>
              <a:rPr lang="en-IN" dirty="0"/>
              <a:t> </a:t>
            </a:r>
          </a:p>
          <a:p>
            <a:r>
              <a:rPr lang="en-IN" dirty="0"/>
              <a:t>new </a:t>
            </a:r>
          </a:p>
          <a:p>
            <a:r>
              <a:rPr lang="en-IN" dirty="0"/>
              <a:t>signed </a:t>
            </a:r>
          </a:p>
          <a:p>
            <a:r>
              <a:rPr lang="en-IN" dirty="0"/>
              <a:t>try</a:t>
            </a:r>
          </a:p>
          <a:p>
            <a:r>
              <a:rPr lang="en-IN" dirty="0"/>
              <a:t>auto </a:t>
            </a:r>
          </a:p>
          <a:p>
            <a:r>
              <a:rPr lang="en-IN" dirty="0"/>
              <a:t>default </a:t>
            </a:r>
          </a:p>
          <a:p>
            <a:r>
              <a:rPr lang="en-IN" dirty="0"/>
              <a:t>for </a:t>
            </a:r>
          </a:p>
          <a:p>
            <a:r>
              <a:rPr lang="en-IN" dirty="0"/>
              <a:t>operator </a:t>
            </a:r>
          </a:p>
          <a:p>
            <a:r>
              <a:rPr lang="en-IN" dirty="0" err="1"/>
              <a:t>sizeof</a:t>
            </a:r>
            <a:r>
              <a:rPr lang="en-IN" dirty="0"/>
              <a:t> </a:t>
            </a:r>
          </a:p>
          <a:p>
            <a:r>
              <a:rPr lang="en-IN" dirty="0" err="1"/>
              <a:t>typedef</a:t>
            </a:r>
            <a:endParaRPr lang="en-IN" dirty="0"/>
          </a:p>
          <a:p>
            <a:r>
              <a:rPr lang="en-IN" dirty="0"/>
              <a:t>break </a:t>
            </a:r>
          </a:p>
          <a:p>
            <a:r>
              <a:rPr lang="en-IN" dirty="0"/>
              <a:t>delete </a:t>
            </a:r>
          </a:p>
          <a:p>
            <a:r>
              <a:rPr lang="en-IN" dirty="0"/>
              <a:t>friend </a:t>
            </a:r>
          </a:p>
          <a:p>
            <a:r>
              <a:rPr lang="en-IN" dirty="0"/>
              <a:t>private </a:t>
            </a:r>
          </a:p>
          <a:p>
            <a:r>
              <a:rPr lang="en-IN" dirty="0"/>
              <a:t>static </a:t>
            </a:r>
          </a:p>
          <a:p>
            <a:r>
              <a:rPr lang="en-IN" dirty="0"/>
              <a:t>union</a:t>
            </a:r>
          </a:p>
          <a:p>
            <a:r>
              <a:rPr lang="en-IN" dirty="0"/>
              <a:t>case </a:t>
            </a:r>
          </a:p>
          <a:p>
            <a:r>
              <a:rPr lang="en-IN" dirty="0"/>
              <a:t>do </a:t>
            </a:r>
          </a:p>
          <a:p>
            <a:r>
              <a:rPr lang="en-IN" dirty="0" err="1"/>
              <a:t>Goto</a:t>
            </a:r>
            <a:endParaRPr lang="en-IN" dirty="0"/>
          </a:p>
          <a:p>
            <a:r>
              <a:rPr lang="en-IN" dirty="0"/>
              <a:t> protected </a:t>
            </a:r>
          </a:p>
          <a:p>
            <a:r>
              <a:rPr lang="en-IN" dirty="0" err="1"/>
              <a:t>struct</a:t>
            </a:r>
            <a:r>
              <a:rPr lang="en-IN" dirty="0"/>
              <a:t> </a:t>
            </a:r>
          </a:p>
          <a:p>
            <a:r>
              <a:rPr lang="en-IN" dirty="0"/>
              <a:t>unsigned</a:t>
            </a:r>
          </a:p>
          <a:p>
            <a:r>
              <a:rPr lang="en-IN" dirty="0"/>
              <a:t>catch </a:t>
            </a:r>
          </a:p>
          <a:p>
            <a:r>
              <a:rPr lang="en-IN" dirty="0"/>
              <a:t>double </a:t>
            </a:r>
          </a:p>
          <a:p>
            <a:r>
              <a:rPr lang="en-IN" dirty="0"/>
              <a:t>if </a:t>
            </a:r>
          </a:p>
          <a:p>
            <a:r>
              <a:rPr lang="en-IN" dirty="0"/>
              <a:t>public </a:t>
            </a:r>
          </a:p>
          <a:p>
            <a:r>
              <a:rPr lang="en-IN" dirty="0"/>
              <a:t>switch </a:t>
            </a:r>
          </a:p>
          <a:p>
            <a:r>
              <a:rPr lang="en-IN" dirty="0"/>
              <a:t>virtual</a:t>
            </a:r>
          </a:p>
          <a:p>
            <a:r>
              <a:rPr lang="en-IN" dirty="0"/>
              <a:t>char </a:t>
            </a:r>
          </a:p>
          <a:p>
            <a:r>
              <a:rPr lang="en-IN" dirty="0"/>
              <a:t>else </a:t>
            </a:r>
          </a:p>
          <a:p>
            <a:r>
              <a:rPr lang="en-IN" dirty="0"/>
              <a:t>Inline</a:t>
            </a:r>
          </a:p>
          <a:p>
            <a:r>
              <a:rPr lang="en-IN" dirty="0"/>
              <a:t> register </a:t>
            </a:r>
          </a:p>
          <a:p>
            <a:r>
              <a:rPr lang="en-IN" dirty="0"/>
              <a:t>template </a:t>
            </a:r>
          </a:p>
          <a:p>
            <a:r>
              <a:rPr lang="en-IN" dirty="0"/>
              <a:t>void</a:t>
            </a:r>
          </a:p>
          <a:p>
            <a:r>
              <a:rPr lang="en-IN" dirty="0"/>
              <a:t>class </a:t>
            </a:r>
          </a:p>
          <a:p>
            <a:r>
              <a:rPr lang="en-IN" dirty="0" err="1"/>
              <a:t>Enum</a:t>
            </a:r>
            <a:endParaRPr lang="en-IN" dirty="0"/>
          </a:p>
          <a:p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</a:t>
            </a:r>
          </a:p>
          <a:p>
            <a:r>
              <a:rPr lang="en-IN" dirty="0"/>
              <a:t>return </a:t>
            </a:r>
          </a:p>
          <a:p>
            <a:r>
              <a:rPr lang="en-IN" dirty="0"/>
              <a:t>this </a:t>
            </a:r>
          </a:p>
          <a:p>
            <a:r>
              <a:rPr lang="en-IN" dirty="0"/>
              <a:t>volatile</a:t>
            </a:r>
          </a:p>
          <a:p>
            <a:r>
              <a:rPr lang="en-IN" dirty="0"/>
              <a:t>const </a:t>
            </a:r>
          </a:p>
          <a:p>
            <a:r>
              <a:rPr lang="en-IN" dirty="0"/>
              <a:t>extern </a:t>
            </a:r>
          </a:p>
          <a:p>
            <a:r>
              <a:rPr lang="en-IN" dirty="0"/>
              <a:t>long </a:t>
            </a:r>
          </a:p>
          <a:p>
            <a:r>
              <a:rPr lang="en-IN" dirty="0"/>
              <a:t>short </a:t>
            </a:r>
          </a:p>
          <a:p>
            <a:r>
              <a:rPr lang="en-IN" dirty="0"/>
              <a:t>throw </a:t>
            </a:r>
          </a:p>
          <a:p>
            <a:r>
              <a:rPr lang="en-IN" dirty="0"/>
              <a:t>while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6456"/>
            <a:ext cx="9144000" cy="132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04704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sng" strike="noStrike" cap="none" normalizeH="0" baseline="0" dirty="0">
                <a:ln>
                  <a:noFill/>
                </a:ln>
                <a:effectLst/>
                <a:latin typeface="Cambria" pitchFamily="18" charset="0"/>
                <a:ea typeface="Times New Roman" pitchFamily="18" charset="0"/>
                <a:cs typeface="Times New Roman" pitchFamily="18" charset="0"/>
              </a:rPr>
              <a:t>C++ KEYWORDS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1600" b="1" i="0" strike="noStrike" cap="none" normalizeH="0" baseline="0" dirty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 C++, keywords are reserved names which cannot be used as variables names in a program.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List of keywords in C++:</a:t>
            </a:r>
            <a:endParaRPr kumimoji="0" lang="en-US" sz="1600" b="1" i="0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6"/>
            <a:ext cx="8229600" cy="686362"/>
          </a:xfrm>
        </p:spPr>
        <p:txBody>
          <a:bodyPr>
            <a:normAutofit fontScale="90000"/>
          </a:bodyPr>
          <a:lstStyle/>
          <a:p>
            <a:r>
              <a:rPr lang="en-US" dirty="0"/>
              <a:t>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14"/>
            <a:ext cx="8229600" cy="38576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Names given to program elements by a programmer </a:t>
            </a:r>
          </a:p>
          <a:p>
            <a:pPr lvl="0"/>
            <a:r>
              <a:rPr lang="en-IN" dirty="0"/>
              <a:t>An identifier is used for any variable, function, class or array</a:t>
            </a:r>
          </a:p>
          <a:p>
            <a:pPr>
              <a:buNone/>
            </a:pPr>
            <a:r>
              <a:rPr lang="en-IN" b="1" dirty="0"/>
              <a:t>The rules in C++ for identifiers are 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IN" dirty="0"/>
              <a:t>Only </a:t>
            </a:r>
            <a:r>
              <a:rPr lang="en-IN" dirty="0" err="1"/>
              <a:t>Alphabets,Digits</a:t>
            </a:r>
            <a:r>
              <a:rPr lang="en-IN" dirty="0"/>
              <a:t> and Underscores are permitted.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IN" dirty="0"/>
              <a:t>Identifier name cannot start with a digit.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IN" dirty="0"/>
              <a:t>Key words cannot be used as a name.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IN" dirty="0"/>
              <a:t>Upper case and lower case letters are distinct.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IN" dirty="0"/>
              <a:t>Special Characters are not allowed.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34"/>
            <a:ext cx="8229600" cy="5434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Variables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62"/>
            <a:ext cx="8229600" cy="4429138"/>
          </a:xfrm>
        </p:spPr>
        <p:txBody>
          <a:bodyPr>
            <a:normAutofit fontScale="25000" lnSpcReduction="20000"/>
          </a:bodyPr>
          <a:lstStyle/>
          <a:p>
            <a:r>
              <a:rPr lang="en-IN" sz="8000" dirty="0"/>
              <a:t>A variable is a symbolic name for a memory location in which data can be stored.</a:t>
            </a:r>
          </a:p>
          <a:p>
            <a:r>
              <a:rPr lang="en-IN" sz="8000" dirty="0"/>
              <a:t>A variable in C++ must be declared (the type of variable) and defined (values assigned to a variable) before it can be used in a program.</a:t>
            </a:r>
          </a:p>
          <a:p>
            <a:r>
              <a:rPr lang="en-IN" sz="8000" dirty="0"/>
              <a:t>Every variable in C++ can store a value. However, the type of value which the variable can store has to be specified by the programmer. </a:t>
            </a:r>
            <a:r>
              <a:rPr lang="en-IN" sz="8000" dirty="0" err="1"/>
              <a:t>i.e</a:t>
            </a:r>
            <a:endParaRPr lang="en-IN" sz="8000" dirty="0"/>
          </a:p>
          <a:p>
            <a:pPr lvl="1"/>
            <a:r>
              <a:rPr lang="en-US" sz="8000" dirty="0"/>
              <a:t>Integer </a:t>
            </a:r>
          </a:p>
          <a:p>
            <a:pPr lvl="1"/>
            <a:r>
              <a:rPr lang="en-US" sz="8000" dirty="0"/>
              <a:t>Float</a:t>
            </a:r>
          </a:p>
          <a:p>
            <a:pPr lvl="1"/>
            <a:r>
              <a:rPr lang="en-US" sz="8000" dirty="0"/>
              <a:t>Character </a:t>
            </a:r>
          </a:p>
          <a:p>
            <a:pPr>
              <a:buNone/>
            </a:pPr>
            <a:r>
              <a:rPr lang="en-US" sz="8000" b="1" dirty="0"/>
              <a:t>Example:</a:t>
            </a:r>
          </a:p>
          <a:p>
            <a:pPr lvl="3">
              <a:buNone/>
            </a:pPr>
            <a:r>
              <a:rPr lang="en-US" sz="8000" b="1" dirty="0" err="1"/>
              <a:t>int</a:t>
            </a:r>
            <a:r>
              <a:rPr lang="en-US" sz="8000" b="1" dirty="0"/>
              <a:t> sum;         </a:t>
            </a:r>
            <a:r>
              <a:rPr lang="en-US" sz="8000" dirty="0"/>
              <a:t>//</a:t>
            </a:r>
            <a:r>
              <a:rPr lang="en-IN" sz="8000" dirty="0"/>
              <a:t>declares that sum is a variable of type int. </a:t>
            </a:r>
          </a:p>
          <a:p>
            <a:pPr lvl="3">
              <a:buFont typeface="Wingdings" pitchFamily="2" charset="2"/>
              <a:buChar char="Ø"/>
            </a:pPr>
            <a:r>
              <a:rPr lang="en-IN" sz="8000" dirty="0"/>
              <a:t>In order to assign values along with declaration use the assignment operator (=). </a:t>
            </a:r>
            <a:endParaRPr lang="en-US" sz="8000" dirty="0"/>
          </a:p>
          <a:p>
            <a:pPr lvl="3">
              <a:buNone/>
            </a:pPr>
            <a:r>
              <a:rPr lang="en-US" sz="8000" b="1" dirty="0" err="1"/>
              <a:t>int</a:t>
            </a:r>
            <a:r>
              <a:rPr lang="en-US" sz="8000" b="1" dirty="0"/>
              <a:t> sum=25;</a:t>
            </a:r>
          </a:p>
          <a:p>
            <a:pPr lvl="3">
              <a:buFont typeface="Wingdings" pitchFamily="2" charset="2"/>
              <a:buChar char="Ø"/>
            </a:pPr>
            <a:r>
              <a:rPr lang="en-IN" sz="8000" dirty="0"/>
              <a:t>assigns value 25 to variable sum.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lvl="1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lvl="1">
              <a:buNone/>
            </a:pPr>
            <a:r>
              <a:rPr lang="en-US" dirty="0"/>
              <a:t>{</a:t>
            </a:r>
          </a:p>
          <a:p>
            <a:pPr lvl="1">
              <a:buNone/>
            </a:pPr>
            <a:r>
              <a:rPr lang="en-US" dirty="0" err="1"/>
              <a:t>int</a:t>
            </a:r>
            <a:r>
              <a:rPr lang="en-US" dirty="0"/>
              <a:t> a=4, b=5;	//a, b and c are variables</a:t>
            </a:r>
          </a:p>
          <a:p>
            <a:pPr lvl="1">
              <a:buNone/>
            </a:pPr>
            <a:r>
              <a:rPr lang="en-US" dirty="0" err="1"/>
              <a:t>int</a:t>
            </a:r>
            <a:r>
              <a:rPr lang="en-US" dirty="0"/>
              <a:t> c=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lvl="1">
              <a:buNone/>
            </a:pPr>
            <a:r>
              <a:rPr lang="en-US" dirty="0" err="1"/>
              <a:t>cout</a:t>
            </a:r>
            <a:r>
              <a:rPr lang="en-US" dirty="0"/>
              <a:t>&lt;&lt;c 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lvl="1">
              <a:buNone/>
            </a:pPr>
            <a:r>
              <a:rPr lang="en-US" dirty="0"/>
              <a:t>return 0;</a:t>
            </a:r>
          </a:p>
          <a:p>
            <a:pPr lvl="1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 program for variables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/>
              <a:t>#include &lt;</a:t>
            </a:r>
            <a:r>
              <a:rPr lang="en-IN" dirty="0" err="1"/>
              <a:t>iostream</a:t>
            </a:r>
            <a:r>
              <a:rPr lang="en-IN" dirty="0"/>
              <a:t>&gt;</a:t>
            </a:r>
          </a:p>
          <a:p>
            <a:pPr>
              <a:buNone/>
            </a:pPr>
            <a:r>
              <a:rPr lang="en-US" dirty="0"/>
              <a:t>Using namespace std;</a:t>
            </a:r>
            <a:endParaRPr lang="en-IN" dirty="0"/>
          </a:p>
          <a:p>
            <a:pPr>
              <a:buNone/>
            </a:pPr>
            <a:r>
              <a:rPr lang="en-IN" dirty="0" err="1"/>
              <a:t>int</a:t>
            </a:r>
            <a:r>
              <a:rPr lang="en-IN" dirty="0"/>
              <a:t> main (void)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workDays</a:t>
            </a:r>
            <a:r>
              <a:rPr lang="en-IN" dirty="0"/>
              <a:t> = 5;</a:t>
            </a:r>
          </a:p>
          <a:p>
            <a:pPr>
              <a:buNone/>
            </a:pPr>
            <a:r>
              <a:rPr lang="en-IN" dirty="0"/>
              <a:t>float </a:t>
            </a:r>
            <a:r>
              <a:rPr lang="en-IN" dirty="0" err="1"/>
              <a:t>workHours</a:t>
            </a:r>
            <a:r>
              <a:rPr lang="en-IN" dirty="0"/>
              <a:t>, </a:t>
            </a:r>
            <a:r>
              <a:rPr lang="en-IN" dirty="0" err="1"/>
              <a:t>payRate</a:t>
            </a:r>
            <a:r>
              <a:rPr lang="en-IN" dirty="0"/>
              <a:t>, </a:t>
            </a:r>
            <a:r>
              <a:rPr lang="en-IN" dirty="0" err="1"/>
              <a:t>weeklyPay</a:t>
            </a:r>
            <a:r>
              <a:rPr lang="en-IN" dirty="0"/>
              <a:t>;</a:t>
            </a:r>
          </a:p>
          <a:p>
            <a:pPr>
              <a:buNone/>
            </a:pPr>
            <a:r>
              <a:rPr lang="en-IN" dirty="0" err="1"/>
              <a:t>cout</a:t>
            </a:r>
            <a:r>
              <a:rPr lang="en-IN" dirty="0"/>
              <a:t> &lt;&lt; "What are the work hours and the hourly pay rate? ";</a:t>
            </a:r>
          </a:p>
          <a:p>
            <a:pPr>
              <a:buNone/>
            </a:pPr>
            <a:r>
              <a:rPr lang="en-IN" dirty="0" err="1"/>
              <a:t>cin</a:t>
            </a:r>
            <a:r>
              <a:rPr lang="en-IN" dirty="0"/>
              <a:t> &gt;&gt; </a:t>
            </a:r>
            <a:r>
              <a:rPr lang="en-IN" dirty="0" err="1"/>
              <a:t>workHours</a:t>
            </a:r>
            <a:r>
              <a:rPr lang="en-IN" dirty="0"/>
              <a:t> &gt;&gt; </a:t>
            </a:r>
            <a:r>
              <a:rPr lang="en-IN" dirty="0" err="1"/>
              <a:t>payRate</a:t>
            </a:r>
            <a:r>
              <a:rPr lang="en-IN" dirty="0"/>
              <a:t>;</a:t>
            </a:r>
          </a:p>
          <a:p>
            <a:pPr>
              <a:buNone/>
            </a:pPr>
            <a:r>
              <a:rPr lang="en-IN" dirty="0" err="1"/>
              <a:t>weeklyPay</a:t>
            </a:r>
            <a:r>
              <a:rPr lang="en-IN" dirty="0"/>
              <a:t> = </a:t>
            </a:r>
            <a:r>
              <a:rPr lang="en-IN" dirty="0" err="1"/>
              <a:t>workDays</a:t>
            </a:r>
            <a:r>
              <a:rPr lang="en-IN" dirty="0"/>
              <a:t> * </a:t>
            </a:r>
            <a:r>
              <a:rPr lang="en-IN" dirty="0" err="1"/>
              <a:t>workHours</a:t>
            </a:r>
            <a:r>
              <a:rPr lang="en-IN" dirty="0"/>
              <a:t> * </a:t>
            </a:r>
            <a:r>
              <a:rPr lang="en-IN" dirty="0" err="1"/>
              <a:t>payRate</a:t>
            </a:r>
            <a:r>
              <a:rPr lang="en-IN" dirty="0"/>
              <a:t>;</a:t>
            </a:r>
          </a:p>
          <a:p>
            <a:pPr>
              <a:buNone/>
            </a:pPr>
            <a:r>
              <a:rPr lang="en-IN" dirty="0" err="1"/>
              <a:t>cout</a:t>
            </a:r>
            <a:r>
              <a:rPr lang="en-IN" dirty="0"/>
              <a:t> &lt;&lt; "Weekly Pay = " &lt;&lt; </a:t>
            </a:r>
            <a:r>
              <a:rPr lang="en-IN" dirty="0" err="1"/>
              <a:t>weeklyPay</a:t>
            </a:r>
            <a:r>
              <a:rPr lang="en-IN" dirty="0"/>
              <a:t> &lt;&lt; '\n';</a:t>
            </a:r>
          </a:p>
          <a:p>
            <a:pPr>
              <a:buNone/>
            </a:pPr>
            <a:r>
              <a:rPr lang="en-IN"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6284"/>
            <a:ext cx="8229600" cy="528078"/>
          </a:xfrm>
        </p:spPr>
        <p:txBody>
          <a:bodyPr>
            <a:normAutofit/>
          </a:bodyPr>
          <a:lstStyle/>
          <a:p>
            <a:r>
              <a:rPr lang="en-IN" sz="2800" b="1" dirty="0" err="1"/>
              <a:t>Cout</a:t>
            </a:r>
            <a:r>
              <a:rPr lang="en-IN" sz="2800" b="1" dirty="0"/>
              <a:t> : Display Output to User Using Screen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800"/>
            <a:ext cx="8229600" cy="4429156"/>
          </a:xfrm>
        </p:spPr>
        <p:txBody>
          <a:bodyPr>
            <a:normAutofit fontScale="55000" lnSpcReduction="20000"/>
          </a:bodyPr>
          <a:lstStyle/>
          <a:p>
            <a:r>
              <a:rPr lang="en-IN" sz="4000" dirty="0"/>
              <a:t>In C++ Insertion operator is used to display value to the user. </a:t>
            </a:r>
          </a:p>
          <a:p>
            <a:r>
              <a:rPr lang="en-IN" sz="4000" dirty="0"/>
              <a:t>The value may be some message in the form of string or variable.</a:t>
            </a:r>
          </a:p>
          <a:p>
            <a:pPr>
              <a:buNone/>
            </a:pPr>
            <a:r>
              <a:rPr lang="en-IN" sz="4000" b="1" dirty="0"/>
              <a:t>Syntax : Display Value to User</a:t>
            </a:r>
          </a:p>
          <a:p>
            <a:pPr lvl="2">
              <a:buNone/>
            </a:pPr>
            <a:r>
              <a:rPr lang="en-IN" sz="4000" dirty="0" err="1"/>
              <a:t>cout</a:t>
            </a:r>
            <a:r>
              <a:rPr lang="en-IN" sz="4000" dirty="0"/>
              <a:t> &lt;&lt; variable;</a:t>
            </a:r>
          </a:p>
          <a:p>
            <a:pPr lvl="0">
              <a:buFont typeface="Wingdings" pitchFamily="2" charset="2"/>
              <a:buChar char="v"/>
            </a:pPr>
            <a:r>
              <a:rPr lang="en-IN" sz="4000" dirty="0" err="1"/>
              <a:t>cout</a:t>
            </a:r>
            <a:r>
              <a:rPr lang="en-IN" sz="4000" dirty="0"/>
              <a:t> is used for displaying data on the screen.</a:t>
            </a:r>
          </a:p>
          <a:p>
            <a:pPr lvl="0">
              <a:buFont typeface="Wingdings" pitchFamily="2" charset="2"/>
              <a:buChar char="v"/>
            </a:pPr>
            <a:r>
              <a:rPr lang="en-IN" sz="4000" dirty="0"/>
              <a:t>The operator </a:t>
            </a:r>
            <a:r>
              <a:rPr lang="en-IN" sz="4000" b="1" dirty="0"/>
              <a:t>&lt;&lt;</a:t>
            </a:r>
            <a:r>
              <a:rPr lang="en-IN" sz="4000" dirty="0"/>
              <a:t> called as </a:t>
            </a:r>
            <a:r>
              <a:rPr lang="en-IN" sz="4000" b="1" dirty="0"/>
              <a:t>insertion operator</a:t>
            </a:r>
            <a:r>
              <a:rPr lang="en-IN" sz="4000" dirty="0"/>
              <a:t> or </a:t>
            </a:r>
            <a:r>
              <a:rPr lang="en-IN" sz="4000" b="1" dirty="0"/>
              <a:t>put to operator</a:t>
            </a:r>
            <a:r>
              <a:rPr lang="en-IN" sz="4000" dirty="0"/>
              <a:t>.</a:t>
            </a:r>
          </a:p>
          <a:p>
            <a:pPr lvl="0">
              <a:buFont typeface="Wingdings" pitchFamily="2" charset="2"/>
              <a:buChar char="v"/>
            </a:pPr>
            <a:r>
              <a:rPr lang="en-IN" sz="4000" dirty="0"/>
              <a:t>The Insertion operator can be overloaded.</a:t>
            </a:r>
          </a:p>
          <a:p>
            <a:pPr lvl="0">
              <a:buFont typeface="Wingdings" pitchFamily="2" charset="2"/>
              <a:buChar char="v"/>
            </a:pPr>
            <a:r>
              <a:rPr lang="en-IN" sz="4000" dirty="0"/>
              <a:t>Insertion operator is similar to the </a:t>
            </a:r>
            <a:r>
              <a:rPr lang="en-IN" sz="4000" dirty="0" err="1"/>
              <a:t>printf</a:t>
            </a:r>
            <a:r>
              <a:rPr lang="en-IN" sz="4000" dirty="0"/>
              <a:t>() operation in C.</a:t>
            </a:r>
          </a:p>
          <a:p>
            <a:pPr lvl="0">
              <a:buFont typeface="Wingdings" pitchFamily="2" charset="2"/>
              <a:buChar char="v"/>
            </a:pPr>
            <a:r>
              <a:rPr lang="en-IN" sz="4000" dirty="0" err="1"/>
              <a:t>cout</a:t>
            </a:r>
            <a:r>
              <a:rPr lang="en-IN" sz="4000" dirty="0"/>
              <a:t> is the </a:t>
            </a:r>
            <a:r>
              <a:rPr lang="en-IN" sz="4000" b="1" i="1" dirty="0"/>
              <a:t>object</a:t>
            </a:r>
            <a:r>
              <a:rPr lang="en-IN" sz="4000" b="1" dirty="0"/>
              <a:t> </a:t>
            </a:r>
            <a:r>
              <a:rPr lang="en-IN" sz="4000" dirty="0"/>
              <a:t>of</a:t>
            </a:r>
            <a:r>
              <a:rPr lang="en-IN" sz="4000" b="1" dirty="0"/>
              <a:t> </a:t>
            </a:r>
            <a:r>
              <a:rPr lang="en-IN" sz="4000" b="1" i="1" dirty="0" err="1"/>
              <a:t>ostream</a:t>
            </a:r>
            <a:r>
              <a:rPr lang="en-IN" sz="4000" b="1" i="1" dirty="0"/>
              <a:t> class</a:t>
            </a:r>
            <a:r>
              <a:rPr lang="en-IN" sz="4000" i="1" dirty="0"/>
              <a:t>.</a:t>
            </a:r>
          </a:p>
          <a:p>
            <a:pPr lvl="0">
              <a:buFont typeface="Wingdings" pitchFamily="2" charset="2"/>
              <a:buChar char="v"/>
            </a:pPr>
            <a:r>
              <a:rPr lang="en-IN" sz="4000" dirty="0"/>
              <a:t>Data flow direction is from variable to output device.</a:t>
            </a:r>
          </a:p>
          <a:p>
            <a:pPr lvl="0">
              <a:buFont typeface="Wingdings" pitchFamily="2" charset="2"/>
              <a:buChar char="v"/>
            </a:pPr>
            <a:r>
              <a:rPr lang="en-IN" sz="4000" dirty="0"/>
              <a:t>Multiple outputs can be displayed using </a:t>
            </a:r>
            <a:r>
              <a:rPr lang="en-IN" sz="4000" dirty="0" err="1"/>
              <a:t>cout</a:t>
            </a:r>
            <a:r>
              <a:rPr lang="en-IN" sz="4000" dirty="0"/>
              <a:t>.</a:t>
            </a:r>
          </a:p>
          <a:p>
            <a:pPr lvl="0"/>
            <a:endParaRPr lang="en-IN" sz="8000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2359</Words>
  <Application>Microsoft Office PowerPoint</Application>
  <PresentationFormat>On-screen Show (16:9)</PresentationFormat>
  <Paragraphs>340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</vt:lpstr>
      <vt:lpstr>Constantia</vt:lpstr>
      <vt:lpstr>Times New Roman</vt:lpstr>
      <vt:lpstr>Wingdings</vt:lpstr>
      <vt:lpstr>Wingdings 2</vt:lpstr>
      <vt:lpstr>Flow</vt:lpstr>
      <vt:lpstr>Data types </vt:lpstr>
      <vt:lpstr>PowerPoint Presentation</vt:lpstr>
      <vt:lpstr>Reading </vt:lpstr>
      <vt:lpstr>PowerPoint Presentation</vt:lpstr>
      <vt:lpstr>Identifier</vt:lpstr>
      <vt:lpstr>Variables </vt:lpstr>
      <vt:lpstr>example</vt:lpstr>
      <vt:lpstr>Example program for variables</vt:lpstr>
      <vt:lpstr>Cout : Display Output to User Using Screen</vt:lpstr>
      <vt:lpstr>Cin: extracting the input from a user by keyboard</vt:lpstr>
      <vt:lpstr>Example using cin </vt:lpstr>
      <vt:lpstr>Output </vt:lpstr>
      <vt:lpstr>Include&lt;string&gt;</vt:lpstr>
      <vt:lpstr>Operators and expressions</vt:lpstr>
      <vt:lpstr>.</vt:lpstr>
      <vt:lpstr>Arithmetic operators consider we have A=20,B=10</vt:lpstr>
      <vt:lpstr>Example program</vt:lpstr>
      <vt:lpstr>    Relational operators </vt:lpstr>
      <vt:lpstr>PowerPoint Presentation</vt:lpstr>
      <vt:lpstr>Example program</vt:lpstr>
      <vt:lpstr>PowerPoint Presentation</vt:lpstr>
      <vt:lpstr>PowerPoint Presentation</vt:lpstr>
      <vt:lpstr>Assignment operator</vt:lpstr>
      <vt:lpstr>PowerPoint Presentation</vt:lpstr>
      <vt:lpstr>PowerPoint Presentation</vt:lpstr>
      <vt:lpstr>PowerPoint Presentation</vt:lpstr>
      <vt:lpstr>Question bank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</dc:title>
  <dc:creator>ADMIN</dc:creator>
  <cp:lastModifiedBy>Mercy</cp:lastModifiedBy>
  <cp:revision>225</cp:revision>
  <dcterms:created xsi:type="dcterms:W3CDTF">2015-05-08T20:40:29Z</dcterms:created>
  <dcterms:modified xsi:type="dcterms:W3CDTF">2022-02-04T08:16:52Z</dcterms:modified>
</cp:coreProperties>
</file>