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83" r:id="rId3"/>
    <p:sldId id="323" r:id="rId4"/>
    <p:sldId id="284" r:id="rId5"/>
    <p:sldId id="285" r:id="rId6"/>
    <p:sldId id="321" r:id="rId7"/>
    <p:sldId id="322"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281" r:id="rId44"/>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28"/>
    <p:restoredTop sz="94676"/>
  </p:normalViewPr>
  <p:slideViewPr>
    <p:cSldViewPr>
      <p:cViewPr varScale="1">
        <p:scale>
          <a:sx n="139" d="100"/>
          <a:sy n="139" d="100"/>
        </p:scale>
        <p:origin x="688" y="176"/>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E493460-4FE2-4BFA-B61E-E766871C41DA}" type="datetimeFigureOut">
              <a:rPr lang="en-US" smtClean="0"/>
              <a:t>5/12/24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26AC896-9C5D-41ED-9FA9-751D871D5EB2}" type="slidenum">
              <a:rPr lang="en-US" smtClean="0"/>
              <a:t>‹#›</a:t>
            </a:fld>
            <a:endParaRPr lang="en-US"/>
          </a:p>
        </p:txBody>
      </p:sp>
    </p:spTree>
    <p:extLst>
      <p:ext uri="{BB962C8B-B14F-4D97-AF65-F5344CB8AC3E}">
        <p14:creationId xmlns:p14="http://schemas.microsoft.com/office/powerpoint/2010/main" val="616976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7"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06753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3"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818336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7"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77716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1"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33603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5"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19299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0179"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98240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3"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513268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2227"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97480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74777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275"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99506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Grp="1" noRot="1" noChangeAspect="1" noChangeArrowheads="1" noTextEdit="1"/>
          </p:cNvSpPr>
          <p:nvPr>
            <p:ph type="sldImg"/>
          </p:nvPr>
        </p:nvSpPr>
        <p:spPr bwMode="auto">
          <a:xfrm>
            <a:off x="2298700" y="552450"/>
            <a:ext cx="4492625" cy="25273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299" name="Rectangle 1027"/>
          <p:cNvSpPr>
            <a:spLocks noGrp="1" noChangeArrowheads="1"/>
          </p:cNvSpPr>
          <p:nvPr>
            <p:ph type="body" idx="1"/>
          </p:nvPr>
        </p:nvSpPr>
        <p:spPr bwMode="auto">
          <a:xfrm>
            <a:off x="1207364" y="3238136"/>
            <a:ext cx="6747029" cy="308017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48480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7891"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61049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6323"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56047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7"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9090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6"/>
          <p:cNvSpPr>
            <a:spLocks noGrp="1" noRot="1" noChangeAspect="1" noChangeArrowheads="1" noTextEdit="1"/>
          </p:cNvSpPr>
          <p:nvPr>
            <p:ph type="sldImg"/>
          </p:nvPr>
        </p:nvSpPr>
        <p:spPr bwMode="auto">
          <a:xfrm>
            <a:off x="2298700" y="552450"/>
            <a:ext cx="4492625" cy="25273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8371" name="Rectangle 1027"/>
          <p:cNvSpPr>
            <a:spLocks noGrp="1" noChangeArrowheads="1"/>
          </p:cNvSpPr>
          <p:nvPr>
            <p:ph type="body" idx="1"/>
          </p:nvPr>
        </p:nvSpPr>
        <p:spPr bwMode="auto">
          <a:xfrm>
            <a:off x="1207364" y="3238136"/>
            <a:ext cx="6747029" cy="308017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287728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050"/>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5" name="Rectangle 2051"/>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076787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3"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248635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Rot="1" noChangeAspect="1" noChangeArrowheads="1" noTextEdit="1"/>
          </p:cNvSpPr>
          <p:nvPr>
            <p:ph type="sldImg"/>
          </p:nvPr>
        </p:nvSpPr>
        <p:spPr bwMode="auto">
          <a:xfrm>
            <a:off x="2298700" y="552450"/>
            <a:ext cx="4492625" cy="25273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2467" name="Rectangle 1027"/>
          <p:cNvSpPr>
            <a:spLocks noGrp="1" noChangeArrowheads="1"/>
          </p:cNvSpPr>
          <p:nvPr>
            <p:ph type="body" idx="1"/>
          </p:nvPr>
        </p:nvSpPr>
        <p:spPr bwMode="auto">
          <a:xfrm>
            <a:off x="1207364" y="3238136"/>
            <a:ext cx="6747029" cy="308017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805287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1"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8682186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p:cNvSpPr>
            <a:spLocks noGrp="1" noRot="1" noChangeAspect="1" noChangeArrowheads="1" noTextEdit="1"/>
          </p:cNvSpPr>
          <p:nvPr>
            <p:ph type="sldImg"/>
          </p:nvPr>
        </p:nvSpPr>
        <p:spPr bwMode="auto">
          <a:xfrm>
            <a:off x="2298700" y="552450"/>
            <a:ext cx="4492625" cy="25273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5" name="Rectangle 1027"/>
          <p:cNvSpPr>
            <a:spLocks noGrp="1" noChangeArrowheads="1"/>
          </p:cNvSpPr>
          <p:nvPr>
            <p:ph type="body" idx="1"/>
          </p:nvPr>
        </p:nvSpPr>
        <p:spPr bwMode="auto">
          <a:xfrm>
            <a:off x="1207364" y="3238136"/>
            <a:ext cx="6747029" cy="308017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229259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39"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653992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5"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3171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9939"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65947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3"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252550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987"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8437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1"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68042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5"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111827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xfrm>
            <a:off x="2257425" y="533400"/>
            <a:ext cx="4541838" cy="25558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9" name="Rectangle 3"/>
          <p:cNvSpPr>
            <a:spLocks noGrp="1" noChangeArrowheads="1"/>
          </p:cNvSpPr>
          <p:nvPr>
            <p:ph type="body" idx="1"/>
          </p:nvPr>
        </p:nvSpPr>
        <p:spPr bwMode="auto">
          <a:xfrm>
            <a:off x="1263589" y="3249655"/>
            <a:ext cx="6634579" cy="308840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7463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38840" y="1049274"/>
            <a:ext cx="5714321" cy="696594"/>
          </a:xfrm>
          <a:prstGeom prst="rect">
            <a:avLst/>
          </a:prstGeom>
        </p:spPr>
        <p:txBody>
          <a:bodyPr wrap="square" lIns="0" tIns="0" rIns="0" bIns="0">
            <a:spAutoFit/>
          </a:bodyPr>
          <a:lstStyle>
            <a:lvl1pPr>
              <a:defRPr sz="4400" b="1" i="0">
                <a:solidFill>
                  <a:srgbClr val="C00000"/>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51552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350" b="0" i="0">
                <a:solidFill>
                  <a:schemeClr val="tx1"/>
                </a:solidFill>
                <a:latin typeface="MS PGothic"/>
                <a:cs typeface="MS P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51552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51552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 y="0"/>
            <a:ext cx="12191999" cy="6857996"/>
          </a:xfrm>
          <a:prstGeom prst="rect">
            <a:avLst/>
          </a:prstGeom>
        </p:spPr>
      </p:pic>
      <p:sp>
        <p:nvSpPr>
          <p:cNvPr id="2" name="Holder 2"/>
          <p:cNvSpPr>
            <a:spLocks noGrp="1"/>
          </p:cNvSpPr>
          <p:nvPr>
            <p:ph type="title"/>
          </p:nvPr>
        </p:nvSpPr>
        <p:spPr/>
        <p:txBody>
          <a:bodyPr lIns="0" tIns="0" rIns="0" bIns="0"/>
          <a:lstStyle>
            <a:lvl1pPr>
              <a:defRPr sz="5000" b="0"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 y="0"/>
            <a:ext cx="12191999" cy="6857996"/>
          </a:xfrm>
          <a:prstGeom prst="rect">
            <a:avLst/>
          </a:prstGeom>
        </p:spPr>
      </p:pic>
      <p:sp>
        <p:nvSpPr>
          <p:cNvPr id="2" name="Holder 2"/>
          <p:cNvSpPr>
            <a:spLocks noGrp="1"/>
          </p:cNvSpPr>
          <p:nvPr>
            <p:ph type="title"/>
          </p:nvPr>
        </p:nvSpPr>
        <p:spPr>
          <a:xfrm>
            <a:off x="4253993" y="2483307"/>
            <a:ext cx="3684015" cy="788670"/>
          </a:xfrm>
          <a:prstGeom prst="rect">
            <a:avLst/>
          </a:prstGeom>
        </p:spPr>
        <p:txBody>
          <a:bodyPr wrap="square" lIns="0" tIns="0" rIns="0" bIns="0">
            <a:spAutoFit/>
          </a:bodyPr>
          <a:lstStyle>
            <a:lvl1pPr>
              <a:defRPr sz="5000" b="0"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104985" y="2157441"/>
            <a:ext cx="11260667" cy="515526"/>
          </a:xfrm>
          <a:prstGeom prst="rect">
            <a:avLst/>
          </a:prstGeom>
        </p:spPr>
        <p:txBody>
          <a:bodyPr wrap="square" lIns="0" tIns="0" rIns="0" bIns="0">
            <a:spAutoFit/>
          </a:bodyPr>
          <a:lstStyle>
            <a:lvl1pPr>
              <a:defRPr sz="3350" b="0" i="0">
                <a:solidFill>
                  <a:schemeClr val="tx1"/>
                </a:solidFill>
                <a:latin typeface="MS PGothic"/>
                <a:cs typeface="MS PGothic"/>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5/12/24</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Database#Database_management_syste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0"/>
            <a:ext cx="12192000" cy="6857996"/>
          </a:xfrm>
          <a:prstGeom prst="rect">
            <a:avLst/>
          </a:prstGeom>
        </p:spPr>
      </p:pic>
      <p:sp>
        <p:nvSpPr>
          <p:cNvPr id="3" name="object 3"/>
          <p:cNvSpPr txBox="1">
            <a:spLocks noGrp="1"/>
          </p:cNvSpPr>
          <p:nvPr>
            <p:ph type="title"/>
          </p:nvPr>
        </p:nvSpPr>
        <p:spPr>
          <a:xfrm>
            <a:off x="2766467" y="19938"/>
            <a:ext cx="6657975" cy="627736"/>
          </a:xfrm>
          <a:prstGeom prst="rect">
            <a:avLst/>
          </a:prstGeom>
        </p:spPr>
        <p:txBody>
          <a:bodyPr vert="horz" wrap="square" lIns="0" tIns="12065" rIns="0" bIns="0" rtlCol="0">
            <a:spAutoFit/>
          </a:bodyPr>
          <a:lstStyle/>
          <a:p>
            <a:pPr marL="12700">
              <a:spcBef>
                <a:spcPts val="95"/>
              </a:spcBef>
            </a:pPr>
            <a:r>
              <a:rPr sz="4000" b="1" spc="-5" dirty="0"/>
              <a:t>Data</a:t>
            </a:r>
            <a:r>
              <a:rPr lang="en-US" sz="4000" b="1" spc="-5" dirty="0"/>
              <a:t>base</a:t>
            </a:r>
            <a:r>
              <a:rPr sz="4000" b="1" spc="-5" dirty="0"/>
              <a:t> m</a:t>
            </a:r>
            <a:r>
              <a:rPr lang="en-US" sz="4000" b="1" spc="-5" dirty="0"/>
              <a:t>anagement system</a:t>
            </a:r>
            <a:endParaRPr sz="4000" dirty="0"/>
          </a:p>
        </p:txBody>
      </p:sp>
      <p:sp>
        <p:nvSpPr>
          <p:cNvPr id="4" name="object 4"/>
          <p:cNvSpPr txBox="1"/>
          <p:nvPr/>
        </p:nvSpPr>
        <p:spPr>
          <a:xfrm>
            <a:off x="3479674" y="1239393"/>
            <a:ext cx="5230495" cy="2474395"/>
          </a:xfrm>
          <a:prstGeom prst="rect">
            <a:avLst/>
          </a:prstGeom>
        </p:spPr>
        <p:txBody>
          <a:bodyPr vert="horz" wrap="square" lIns="0" tIns="12065" rIns="0" bIns="0" rtlCol="0">
            <a:spAutoFit/>
          </a:bodyPr>
          <a:lstStyle/>
          <a:p>
            <a:pPr marL="12700" algn="ctr">
              <a:spcBef>
                <a:spcPts val="95"/>
              </a:spcBef>
              <a:tabLst>
                <a:tab pos="3187700" algn="l"/>
              </a:tabLst>
            </a:pPr>
            <a:r>
              <a:rPr lang="en-US" sz="4000" spc="-5" dirty="0">
                <a:latin typeface="Times New Roman"/>
                <a:cs typeface="Times New Roman"/>
              </a:rPr>
              <a:t>By Lecturer </a:t>
            </a:r>
            <a:endParaRPr sz="4000" dirty="0">
              <a:latin typeface="Times New Roman"/>
              <a:cs typeface="Times New Roman"/>
            </a:endParaRPr>
          </a:p>
          <a:p>
            <a:pPr>
              <a:spcBef>
                <a:spcPts val="15"/>
              </a:spcBef>
            </a:pPr>
            <a:endParaRPr sz="5800" dirty="0">
              <a:latin typeface="Times New Roman"/>
              <a:cs typeface="Times New Roman"/>
            </a:endParaRPr>
          </a:p>
          <a:p>
            <a:pPr marL="307340" algn="ctr"/>
            <a:r>
              <a:rPr lang="en-US" altLang="x-none" sz="3200" dirty="0"/>
              <a:t>Olivier Kevin Angel ISHIMWE</a:t>
            </a:r>
            <a:br>
              <a:rPr lang="en-US" altLang="x-none" sz="3200" dirty="0"/>
            </a:br>
            <a:endParaRPr sz="3000" dirty="0">
              <a:latin typeface="MS PGothic"/>
              <a:cs typeface="MS PGothic"/>
            </a:endParaRPr>
          </a:p>
        </p:txBody>
      </p:sp>
      <p:sp>
        <p:nvSpPr>
          <p:cNvPr id="6" name="object 6"/>
          <p:cNvSpPr txBox="1"/>
          <p:nvPr/>
        </p:nvSpPr>
        <p:spPr>
          <a:xfrm>
            <a:off x="5404865" y="6426504"/>
            <a:ext cx="1383030" cy="197490"/>
          </a:xfrm>
          <a:prstGeom prst="rect">
            <a:avLst/>
          </a:prstGeom>
        </p:spPr>
        <p:txBody>
          <a:bodyPr vert="horz" wrap="square" lIns="0" tIns="12700" rIns="0" bIns="0" rtlCol="0">
            <a:spAutoFit/>
          </a:bodyPr>
          <a:lstStyle/>
          <a:p>
            <a:pPr marL="12700">
              <a:spcBef>
                <a:spcPts val="100"/>
              </a:spcBef>
            </a:pPr>
            <a:r>
              <a:rPr sz="1200" spc="-10" dirty="0">
                <a:solidFill>
                  <a:srgbClr val="888888"/>
                </a:solidFill>
                <a:latin typeface="Calibri"/>
                <a:cs typeface="Calibri"/>
              </a:rPr>
              <a:t>Course</a:t>
            </a:r>
            <a:r>
              <a:rPr sz="1200" spc="240" dirty="0">
                <a:solidFill>
                  <a:srgbClr val="888888"/>
                </a:solidFill>
                <a:latin typeface="Calibri"/>
                <a:cs typeface="Calibri"/>
              </a:rPr>
              <a:t> </a:t>
            </a:r>
            <a:r>
              <a:rPr sz="1200" spc="-5" dirty="0">
                <a:solidFill>
                  <a:srgbClr val="888888"/>
                </a:solidFill>
                <a:latin typeface="Calibri"/>
                <a:cs typeface="Calibri"/>
              </a:rPr>
              <a:t>Code </a:t>
            </a:r>
            <a:r>
              <a:rPr sz="1200" dirty="0">
                <a:solidFill>
                  <a:srgbClr val="888888"/>
                </a:solidFill>
                <a:latin typeface="Calibri"/>
                <a:cs typeface="Calibri"/>
              </a:rPr>
              <a:t>&amp;</a:t>
            </a:r>
            <a:r>
              <a:rPr sz="1200" spc="-25" dirty="0">
                <a:solidFill>
                  <a:srgbClr val="888888"/>
                </a:solidFill>
                <a:latin typeface="Calibri"/>
                <a:cs typeface="Calibri"/>
              </a:rPr>
              <a:t> </a:t>
            </a:r>
            <a:r>
              <a:rPr sz="1200" dirty="0">
                <a:solidFill>
                  <a:srgbClr val="888888"/>
                </a:solidFill>
                <a:latin typeface="Calibri"/>
                <a:cs typeface="Calibri"/>
              </a:rPr>
              <a:t>Name</a:t>
            </a:r>
            <a:endParaRPr sz="1200">
              <a:latin typeface="Calibri"/>
              <a:cs typeface="Calibri"/>
            </a:endParaRPr>
          </a:p>
        </p:txBody>
      </p:sp>
      <p:sp>
        <p:nvSpPr>
          <p:cNvPr id="7" name="object 7"/>
          <p:cNvSpPr txBox="1"/>
          <p:nvPr/>
        </p:nvSpPr>
        <p:spPr>
          <a:xfrm>
            <a:off x="10028681" y="6426504"/>
            <a:ext cx="102870" cy="197490"/>
          </a:xfrm>
          <a:prstGeom prst="rect">
            <a:avLst/>
          </a:prstGeom>
        </p:spPr>
        <p:txBody>
          <a:bodyPr vert="horz" wrap="square" lIns="0" tIns="12700" rIns="0" bIns="0" rtlCol="0">
            <a:spAutoFit/>
          </a:bodyPr>
          <a:lstStyle/>
          <a:p>
            <a:pPr marL="12700">
              <a:spcBef>
                <a:spcPts val="100"/>
              </a:spcBef>
            </a:pPr>
            <a:r>
              <a:rPr sz="1200" dirty="0">
                <a:solidFill>
                  <a:srgbClr val="888888"/>
                </a:solidFill>
                <a:latin typeface="Calibri"/>
                <a:cs typeface="Calibri"/>
              </a:rPr>
              <a:t>1</a:t>
            </a:r>
            <a:endParaRPr sz="120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strips(downLeft)">
                                      <p:cBhvr>
                                        <p:cTn id="11" dur="500"/>
                                        <p:tgtEl>
                                          <p:spTgt spid="4">
                                            <p:txEl>
                                              <p:pRg st="0" end="0"/>
                                            </p:txEl>
                                          </p:spTgt>
                                        </p:tgtEl>
                                      </p:cBhvr>
                                    </p:animEffect>
                                  </p:childTnLst>
                                </p:cTn>
                              </p:par>
                              <p:par>
                                <p:cTn id="12" presetID="18" presetClass="entr" presetSubtype="12"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strips(downLeft)">
                                      <p:cBhvr>
                                        <p:cTn id="1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516553" y="873439"/>
            <a:ext cx="5829922" cy="485355"/>
          </a:xfrm>
        </p:spPr>
        <p:txBody>
          <a:bodyPr rtlCol="0">
            <a:normAutofit/>
          </a:bodyPr>
          <a:lstStyle/>
          <a:p>
            <a:pPr defTabSz="685766">
              <a:defRPr/>
            </a:pPr>
            <a:r>
              <a:rPr lang="en-GB" sz="2775" b="1" dirty="0">
                <a:solidFill>
                  <a:srgbClr val="FF0000"/>
                </a:solidFill>
                <a:latin typeface="Arial Narrow" pitchFamily="34" charset="0"/>
              </a:rPr>
              <a:t>More </a:t>
            </a:r>
            <a:r>
              <a:rPr lang="en-GB" sz="2775" b="1" dirty="0" err="1">
                <a:solidFill>
                  <a:srgbClr val="FF0000"/>
                </a:solidFill>
                <a:latin typeface="Arial Narrow" pitchFamily="34" charset="0"/>
              </a:rPr>
              <a:t>Exs</a:t>
            </a:r>
            <a:r>
              <a:rPr lang="en-GB" sz="2775" b="1" dirty="0">
                <a:solidFill>
                  <a:srgbClr val="FF0000"/>
                </a:solidFill>
                <a:latin typeface="Arial Narrow" pitchFamily="34" charset="0"/>
              </a:rPr>
              <a:t> of Database Applications</a:t>
            </a:r>
            <a:endParaRPr lang="en-US" sz="2775" b="1" dirty="0">
              <a:solidFill>
                <a:srgbClr val="FF0000"/>
              </a:solidFill>
              <a:latin typeface="Arial Narrow" pitchFamily="34" charset="0"/>
            </a:endParaRPr>
          </a:p>
        </p:txBody>
      </p:sp>
      <p:sp>
        <p:nvSpPr>
          <p:cNvPr id="106499" name="Rectangle 3"/>
          <p:cNvSpPr>
            <a:spLocks noGrp="1" noChangeArrowheads="1"/>
          </p:cNvSpPr>
          <p:nvPr>
            <p:ph idx="1"/>
          </p:nvPr>
        </p:nvSpPr>
        <p:spPr>
          <a:xfrm>
            <a:off x="381000" y="1214756"/>
            <a:ext cx="10143492" cy="5338444"/>
          </a:xfrm>
        </p:spPr>
        <p:txBody>
          <a:bodyPr rtlCol="0">
            <a:normAutofit/>
          </a:bodyPr>
          <a:lstStyle/>
          <a:p>
            <a:pPr marL="257162" indent="-257162" defTabSz="685766">
              <a:lnSpc>
                <a:spcPct val="90000"/>
              </a:lnSpc>
              <a:defRPr/>
            </a:pPr>
            <a:r>
              <a:rPr lang="en-US" sz="2800" b="1" dirty="0">
                <a:latin typeface="Arial Narrow" pitchFamily="34" charset="0"/>
                <a:cs typeface="Times New Roman" charset="0"/>
              </a:rPr>
              <a:t>Booking a holiday at the travel agents;</a:t>
            </a:r>
            <a:r>
              <a:rPr lang="en-US" sz="4000" b="1" dirty="0">
                <a:latin typeface="Arial Narrow" pitchFamily="34" charset="0"/>
                <a:cs typeface="Times New Roman" charset="0"/>
              </a:rPr>
              <a:t> </a:t>
            </a:r>
          </a:p>
          <a:p>
            <a:pPr marL="557185" lvl="1" indent="-214302" defTabSz="685766">
              <a:lnSpc>
                <a:spcPct val="90000"/>
              </a:lnSpc>
              <a:defRPr/>
            </a:pPr>
            <a:r>
              <a:rPr lang="en-US" sz="2400" dirty="0">
                <a:latin typeface="Arial Narrow" pitchFamily="34" charset="0"/>
                <a:cs typeface="Times New Roman" charset="0"/>
              </a:rPr>
              <a:t>A database contains holiday and flight details</a:t>
            </a:r>
          </a:p>
          <a:p>
            <a:pPr marL="557185" lvl="1" indent="-214302" defTabSz="685766">
              <a:lnSpc>
                <a:spcPct val="90000"/>
              </a:lnSpc>
              <a:defRPr/>
            </a:pPr>
            <a:r>
              <a:rPr lang="en-US" sz="2400" dirty="0">
                <a:latin typeface="Arial Narrow" pitchFamily="34" charset="0"/>
                <a:cs typeface="Times New Roman" charset="0"/>
              </a:rPr>
              <a:t>The database system will ensure that 2 agents do not book the same holiday or over book the seats on flight</a:t>
            </a:r>
          </a:p>
          <a:p>
            <a:pPr marL="257162" indent="-257162" defTabSz="685766">
              <a:lnSpc>
                <a:spcPct val="90000"/>
              </a:lnSpc>
              <a:defRPr/>
            </a:pPr>
            <a:r>
              <a:rPr lang="en-US" sz="2800" b="1" dirty="0">
                <a:latin typeface="Arial Narrow" pitchFamily="34" charset="0"/>
                <a:cs typeface="Times New Roman" charset="0"/>
              </a:rPr>
              <a:t>Using the local library;</a:t>
            </a:r>
            <a:r>
              <a:rPr lang="en-GB" sz="4000" b="1" dirty="0">
                <a:latin typeface="Arial Narrow" pitchFamily="34" charset="0"/>
                <a:cs typeface="Times New Roman" charset="0"/>
              </a:rPr>
              <a:t> </a:t>
            </a:r>
          </a:p>
          <a:p>
            <a:pPr marL="557185" lvl="1" indent="-214302" defTabSz="685766">
              <a:lnSpc>
                <a:spcPct val="90000"/>
              </a:lnSpc>
              <a:defRPr/>
            </a:pPr>
            <a:r>
              <a:rPr lang="en-GB" sz="2400" dirty="0">
                <a:latin typeface="Arial Narrow" pitchFamily="34" charset="0"/>
                <a:cs typeface="Times New Roman" charset="0"/>
              </a:rPr>
              <a:t>Database with details of books in the library</a:t>
            </a:r>
          </a:p>
          <a:p>
            <a:pPr marL="557185" lvl="1" indent="-214302" defTabSz="685766">
              <a:lnSpc>
                <a:spcPct val="90000"/>
              </a:lnSpc>
              <a:defRPr/>
            </a:pPr>
            <a:r>
              <a:rPr lang="en-GB" sz="2400" dirty="0">
                <a:latin typeface="Arial Narrow" pitchFamily="34" charset="0"/>
                <a:cs typeface="Times New Roman" charset="0"/>
              </a:rPr>
              <a:t>An application can allow the user to find the book by title, author, subject area. </a:t>
            </a:r>
          </a:p>
          <a:p>
            <a:pPr marL="557185" lvl="1" indent="-214302" defTabSz="685766">
              <a:lnSpc>
                <a:spcPct val="90000"/>
              </a:lnSpc>
              <a:defRPr/>
            </a:pPr>
            <a:r>
              <a:rPr lang="en-GB" sz="2400" dirty="0">
                <a:latin typeface="Arial Narrow" pitchFamily="34" charset="0"/>
                <a:cs typeface="Times New Roman" charset="0"/>
              </a:rPr>
              <a:t>System can allow reservations to be made and reminders sent to library users on when books are available or due.</a:t>
            </a:r>
          </a:p>
          <a:p>
            <a:pPr marL="257162" indent="-257162" defTabSz="685766">
              <a:lnSpc>
                <a:spcPct val="90000"/>
              </a:lnSpc>
              <a:defRPr/>
            </a:pPr>
            <a:r>
              <a:rPr lang="en-US" sz="2800" b="1" dirty="0">
                <a:latin typeface="Arial Narrow" pitchFamily="34" charset="0"/>
                <a:cs typeface="Times New Roman" charset="0"/>
              </a:rPr>
              <a:t>Taking out insurance;</a:t>
            </a:r>
          </a:p>
          <a:p>
            <a:pPr marL="557185" lvl="1" indent="-214302" defTabSz="685766">
              <a:lnSpc>
                <a:spcPct val="90000"/>
              </a:lnSpc>
              <a:defRPr/>
            </a:pPr>
            <a:r>
              <a:rPr lang="en-GB" sz="2400" dirty="0">
                <a:latin typeface="Arial Narrow" pitchFamily="34" charset="0"/>
                <a:cs typeface="Times New Roman" charset="0"/>
              </a:rPr>
              <a:t>Need to access a database containing figures of various insurance companies</a:t>
            </a: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F89C39E5-8057-4270-A3E3-C89FBAD4C1DF}" type="slidenum">
              <a:rPr lang="en-GB"/>
              <a:pPr>
                <a:defRPr/>
              </a:pPr>
              <a:t>10</a:t>
            </a:fld>
            <a:endParaRPr lang="en-GB"/>
          </a:p>
        </p:txBody>
      </p:sp>
    </p:spTree>
    <p:extLst>
      <p:ext uri="{BB962C8B-B14F-4D97-AF65-F5344CB8AC3E}">
        <p14:creationId xmlns:p14="http://schemas.microsoft.com/office/powerpoint/2010/main" val="1240586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3640215" y="1071774"/>
            <a:ext cx="5829922" cy="485355"/>
          </a:xfrm>
        </p:spPr>
        <p:txBody>
          <a:bodyPr rtlCol="0">
            <a:normAutofit/>
          </a:bodyPr>
          <a:lstStyle/>
          <a:p>
            <a:pPr defTabSz="685766">
              <a:defRPr/>
            </a:pPr>
            <a:r>
              <a:rPr lang="en-US" sz="2775" b="1" dirty="0" err="1">
                <a:solidFill>
                  <a:srgbClr val="FF0000"/>
                </a:solidFill>
                <a:latin typeface="Arial Narrow" pitchFamily="34" charset="0"/>
              </a:rPr>
              <a:t>Contd</a:t>
            </a:r>
            <a:r>
              <a:rPr lang="en-US" sz="2775" b="1" dirty="0">
                <a:solidFill>
                  <a:srgbClr val="FF0000"/>
                </a:solidFill>
                <a:latin typeface="Arial Narrow" pitchFamily="34" charset="0"/>
              </a:rPr>
              <a:t> </a:t>
            </a:r>
            <a:r>
              <a:rPr lang="en-US" sz="2775" b="1" dirty="0" err="1">
                <a:solidFill>
                  <a:srgbClr val="FF0000"/>
                </a:solidFill>
                <a:latin typeface="Arial Narrow" pitchFamily="34" charset="0"/>
              </a:rPr>
              <a:t>Exs</a:t>
            </a:r>
            <a:r>
              <a:rPr lang="en-US" sz="2775" b="1" dirty="0">
                <a:solidFill>
                  <a:srgbClr val="FF0000"/>
                </a:solidFill>
                <a:latin typeface="Arial Narrow" pitchFamily="34" charset="0"/>
              </a:rPr>
              <a:t> </a:t>
            </a:r>
            <a:r>
              <a:rPr lang="en-GB" sz="2775" b="1" dirty="0">
                <a:solidFill>
                  <a:srgbClr val="FF0000"/>
                </a:solidFill>
                <a:latin typeface="Arial Narrow" pitchFamily="34" charset="0"/>
              </a:rPr>
              <a:t>of Database Applications</a:t>
            </a:r>
            <a:endParaRPr lang="en-US" sz="2775" b="1" dirty="0">
              <a:solidFill>
                <a:srgbClr val="FF0000"/>
              </a:solidFill>
              <a:latin typeface="Arial Narrow" pitchFamily="34" charset="0"/>
            </a:endParaRPr>
          </a:p>
        </p:txBody>
      </p:sp>
      <p:sp>
        <p:nvSpPr>
          <p:cNvPr id="108547" name="Rectangle 3"/>
          <p:cNvSpPr>
            <a:spLocks noGrp="1" noChangeArrowheads="1"/>
          </p:cNvSpPr>
          <p:nvPr>
            <p:ph idx="1"/>
          </p:nvPr>
        </p:nvSpPr>
        <p:spPr/>
        <p:txBody>
          <a:bodyPr rtlCol="0">
            <a:noAutofit/>
          </a:bodyPr>
          <a:lstStyle/>
          <a:p>
            <a:pPr marL="557185" lvl="1" indent="-214302" defTabSz="685766">
              <a:defRPr/>
            </a:pPr>
            <a:r>
              <a:rPr lang="en-GB" sz="2800" dirty="0">
                <a:latin typeface="Arial Narrow" pitchFamily="34" charset="0"/>
                <a:cs typeface="Times New Roman" charset="0"/>
              </a:rPr>
              <a:t>Your personal details are used by the database system to determine the cost of insurance.</a:t>
            </a:r>
            <a:endParaRPr lang="en-US" sz="2800" dirty="0"/>
          </a:p>
          <a:p>
            <a:pPr marL="257162" indent="-257162" defTabSz="685766">
              <a:defRPr/>
            </a:pPr>
            <a:r>
              <a:rPr lang="en-US" sz="3200" b="1" dirty="0">
                <a:latin typeface="Arial Narrow" pitchFamily="34" charset="0"/>
                <a:cs typeface="Times New Roman" charset="0"/>
              </a:rPr>
              <a:t>Using the Internet;</a:t>
            </a:r>
          </a:p>
          <a:p>
            <a:pPr marL="557185" lvl="1" indent="-214302" defTabSz="685766">
              <a:defRPr/>
            </a:pPr>
            <a:r>
              <a:rPr lang="en-GB" sz="2800" dirty="0">
                <a:latin typeface="Arial Narrow" pitchFamily="34" charset="0"/>
                <a:cs typeface="Times New Roman" charset="0"/>
              </a:rPr>
              <a:t>Online shopping. </a:t>
            </a:r>
            <a:r>
              <a:rPr lang="en-GB" sz="2800" dirty="0" err="1">
                <a:latin typeface="Arial Narrow" pitchFamily="34" charset="0"/>
                <a:cs typeface="Times New Roman" charset="0"/>
              </a:rPr>
              <a:t>e,.g</a:t>
            </a:r>
            <a:r>
              <a:rPr lang="en-GB" sz="2800" dirty="0">
                <a:latin typeface="Arial Narrow" pitchFamily="34" charset="0"/>
                <a:cs typeface="Times New Roman" charset="0"/>
              </a:rPr>
              <a:t> Amazon.com keeps track of all purchases.  </a:t>
            </a:r>
          </a:p>
          <a:p>
            <a:pPr marL="257162" indent="-257162" defTabSz="685766">
              <a:defRPr/>
            </a:pPr>
            <a:r>
              <a:rPr lang="en-US" sz="3200" b="1" dirty="0">
                <a:latin typeface="Arial Narrow" pitchFamily="34" charset="0"/>
                <a:cs typeface="Times New Roman" charset="0"/>
              </a:rPr>
              <a:t>Studying at university;</a:t>
            </a:r>
          </a:p>
          <a:p>
            <a:pPr marL="557185" lvl="1" indent="-214302" defTabSz="685766">
              <a:defRPr/>
            </a:pPr>
            <a:r>
              <a:rPr lang="en-GB" sz="2800" dirty="0">
                <a:latin typeface="Arial Narrow" pitchFamily="34" charset="0"/>
                <a:cs typeface="Times New Roman" charset="0"/>
              </a:rPr>
              <a:t>Database containing several details on students and staff.</a:t>
            </a:r>
          </a:p>
          <a:p>
            <a:pPr marL="557185" lvl="1" indent="-214302" defTabSz="685766">
              <a:defRPr/>
            </a:pPr>
            <a:r>
              <a:rPr lang="en-GB" sz="2800" dirty="0">
                <a:latin typeface="Arial Narrow" pitchFamily="34" charset="0"/>
                <a:cs typeface="Times New Roman" charset="0"/>
              </a:rPr>
              <a:t>Many database applications for different purposes.</a:t>
            </a:r>
          </a:p>
          <a:p>
            <a:pPr marL="257162" indent="-257162" defTabSz="685766">
              <a:defRPr/>
            </a:pPr>
            <a:endParaRPr lang="en-US" sz="3200" dirty="0"/>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9EB32DCF-D599-4936-A48D-02588A3EB0D8}" type="slidenum">
              <a:rPr lang="en-GB"/>
              <a:pPr>
                <a:defRPr/>
              </a:pPr>
              <a:t>11</a:t>
            </a:fld>
            <a:endParaRPr lang="en-GB"/>
          </a:p>
        </p:txBody>
      </p:sp>
    </p:spTree>
    <p:extLst>
      <p:ext uri="{BB962C8B-B14F-4D97-AF65-F5344CB8AC3E}">
        <p14:creationId xmlns:p14="http://schemas.microsoft.com/office/powerpoint/2010/main" val="2989686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488877" y="1143000"/>
            <a:ext cx="5659093" cy="342480"/>
          </a:xfrm>
        </p:spPr>
        <p:txBody>
          <a:bodyPr rtlCol="0">
            <a:normAutofit fontScale="90000"/>
          </a:bodyPr>
          <a:lstStyle/>
          <a:p>
            <a:pPr defTabSz="685766">
              <a:defRPr/>
            </a:pPr>
            <a:r>
              <a:rPr lang="en-GB" sz="2775" b="1" dirty="0">
                <a:latin typeface="Arial Narrow" pitchFamily="34" charset="0"/>
              </a:rPr>
              <a:t>File-Based Systems</a:t>
            </a:r>
          </a:p>
        </p:txBody>
      </p:sp>
      <p:sp>
        <p:nvSpPr>
          <p:cNvPr id="34819" name="Rectangle 3"/>
          <p:cNvSpPr>
            <a:spLocks noGrp="1" noChangeArrowheads="1"/>
          </p:cNvSpPr>
          <p:nvPr>
            <p:ph idx="1"/>
          </p:nvPr>
        </p:nvSpPr>
        <p:spPr>
          <a:xfrm>
            <a:off x="457200" y="1676400"/>
            <a:ext cx="10067293" cy="4002133"/>
          </a:xfrm>
        </p:spPr>
        <p:txBody>
          <a:bodyPr>
            <a:normAutofit/>
          </a:bodyPr>
          <a:lstStyle/>
          <a:p>
            <a:r>
              <a:rPr lang="en-GB" dirty="0">
                <a:latin typeface="Arial Narrow" pitchFamily="34" charset="0"/>
              </a:rPr>
              <a:t>Collection of application programs that perform services for the end users (e.g. production of reports).  </a:t>
            </a:r>
          </a:p>
          <a:p>
            <a:r>
              <a:rPr lang="en-GB" dirty="0">
                <a:latin typeface="Arial Narrow" pitchFamily="34" charset="0"/>
              </a:rPr>
              <a:t>Each program defines and manages its own data.</a:t>
            </a:r>
          </a:p>
          <a:p>
            <a:pPr lvl="1"/>
            <a:r>
              <a:rPr lang="en-GB" sz="2400" dirty="0">
                <a:latin typeface="Arial Narrow" pitchFamily="34" charset="0"/>
              </a:rPr>
              <a:t>It replaced manual system of logically arranging documents, labelling files and use of well locked cabinets.</a:t>
            </a:r>
          </a:p>
          <a:p>
            <a:pPr lvl="1"/>
            <a:endParaRPr lang="en-GB" sz="2400" dirty="0">
              <a:latin typeface="Arial Narrow" pitchFamily="34" charset="0"/>
            </a:endParaRPr>
          </a:p>
          <a:p>
            <a:endParaRPr lang="en-GB" b="1" dirty="0">
              <a:latin typeface="Arial Narrow" pitchFamily="34" charset="0"/>
            </a:endParaRP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4486C306-7C38-4637-A8D6-19EA8D205858}" type="slidenum">
              <a:rPr lang="en-GB"/>
              <a:pPr>
                <a:defRPr/>
              </a:pPr>
              <a:t>12</a:t>
            </a:fld>
            <a:endParaRPr lang="en-GB"/>
          </a:p>
        </p:txBody>
      </p:sp>
    </p:spTree>
    <p:extLst>
      <p:ext uri="{BB962C8B-B14F-4D97-AF65-F5344CB8AC3E}">
        <p14:creationId xmlns:p14="http://schemas.microsoft.com/office/powerpoint/2010/main" val="3072259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181600" y="533400"/>
            <a:ext cx="5886864" cy="285750"/>
          </a:xfrm>
        </p:spPr>
        <p:txBody>
          <a:bodyPr rtlCol="0">
            <a:normAutofit fontScale="90000"/>
          </a:bodyPr>
          <a:lstStyle/>
          <a:p>
            <a:pPr defTabSz="685766">
              <a:defRPr/>
            </a:pPr>
            <a:r>
              <a:rPr lang="en-GB" sz="2775" b="1" dirty="0">
                <a:solidFill>
                  <a:schemeClr val="tx1"/>
                </a:solidFill>
                <a:latin typeface="Arial Narrow" pitchFamily="34" charset="0"/>
              </a:rPr>
              <a:t>File-based Processing</a:t>
            </a: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270B5A83-0DF0-4124-8C7C-5D1324DBBAAB}" type="slidenum">
              <a:rPr lang="en-GB"/>
              <a:pPr>
                <a:defRPr/>
              </a:pPr>
              <a:t>13</a:t>
            </a:fld>
            <a:endParaRPr lang="en-GB"/>
          </a:p>
        </p:txBody>
      </p:sp>
      <p:pic>
        <p:nvPicPr>
          <p:cNvPr id="58374" name="Picture 6" descr="D:\Database System 3e_tiff\Ch01-tif\DS3-Figure 01-05.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1066800"/>
            <a:ext cx="8366002" cy="5656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4991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83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467308" y="1108672"/>
            <a:ext cx="5829922" cy="342480"/>
          </a:xfrm>
        </p:spPr>
        <p:txBody>
          <a:bodyPr rtlCol="0">
            <a:normAutofit fontScale="90000"/>
          </a:bodyPr>
          <a:lstStyle/>
          <a:p>
            <a:pPr defTabSz="685766">
              <a:defRPr/>
            </a:pPr>
            <a:r>
              <a:rPr lang="en-GB" sz="2775" b="1" dirty="0">
                <a:solidFill>
                  <a:srgbClr val="FF0000"/>
                </a:solidFill>
                <a:latin typeface="Arial Narrow" pitchFamily="34" charset="0"/>
              </a:rPr>
              <a:t>Limitations of File-Based Approach</a:t>
            </a:r>
          </a:p>
        </p:txBody>
      </p:sp>
      <p:sp>
        <p:nvSpPr>
          <p:cNvPr id="35843" name="Rectangle 3"/>
          <p:cNvSpPr>
            <a:spLocks noGrp="1" noChangeArrowheads="1"/>
          </p:cNvSpPr>
          <p:nvPr>
            <p:ph idx="1"/>
          </p:nvPr>
        </p:nvSpPr>
        <p:spPr>
          <a:xfrm>
            <a:off x="457200" y="2438400"/>
            <a:ext cx="9959280" cy="3988784"/>
          </a:xfrm>
        </p:spPr>
        <p:txBody>
          <a:bodyPr/>
          <a:lstStyle/>
          <a:p>
            <a:pPr>
              <a:lnSpc>
                <a:spcPct val="90000"/>
              </a:lnSpc>
            </a:pPr>
            <a:r>
              <a:rPr lang="en-GB" sz="4000" dirty="0">
                <a:latin typeface="Arial Narrow" pitchFamily="34" charset="0"/>
              </a:rPr>
              <a:t>Separation and isolation of data</a:t>
            </a:r>
          </a:p>
          <a:p>
            <a:pPr lvl="1">
              <a:lnSpc>
                <a:spcPct val="90000"/>
              </a:lnSpc>
            </a:pPr>
            <a:r>
              <a:rPr lang="en-GB" sz="2400" dirty="0">
                <a:latin typeface="Arial Narrow" pitchFamily="34" charset="0"/>
              </a:rPr>
              <a:t>Each program maintains its own set of data.</a:t>
            </a:r>
          </a:p>
          <a:p>
            <a:pPr lvl="1">
              <a:lnSpc>
                <a:spcPct val="90000"/>
              </a:lnSpc>
            </a:pPr>
            <a:r>
              <a:rPr lang="en-GB" sz="2400" dirty="0">
                <a:latin typeface="Arial Narrow" pitchFamily="34" charset="0"/>
              </a:rPr>
              <a:t>Users of one program may be unaware of potentially useful data held by other programs.</a:t>
            </a:r>
          </a:p>
          <a:p>
            <a:pPr>
              <a:lnSpc>
                <a:spcPct val="90000"/>
              </a:lnSpc>
            </a:pPr>
            <a:r>
              <a:rPr lang="en-GB" sz="4000" dirty="0">
                <a:latin typeface="Arial Narrow" pitchFamily="34" charset="0"/>
              </a:rPr>
              <a:t>Duplication of data</a:t>
            </a:r>
          </a:p>
          <a:p>
            <a:pPr lvl="1">
              <a:lnSpc>
                <a:spcPct val="90000"/>
              </a:lnSpc>
            </a:pPr>
            <a:r>
              <a:rPr lang="en-GB" sz="2400" dirty="0">
                <a:latin typeface="Arial Narrow" pitchFamily="34" charset="0"/>
              </a:rPr>
              <a:t>Same data is held by different programs.</a:t>
            </a:r>
          </a:p>
          <a:p>
            <a:pPr lvl="1">
              <a:lnSpc>
                <a:spcPct val="90000"/>
              </a:lnSpc>
            </a:pPr>
            <a:r>
              <a:rPr lang="en-GB" sz="2400" dirty="0">
                <a:latin typeface="Arial Narrow" pitchFamily="34" charset="0"/>
              </a:rPr>
              <a:t>Wasted space and potentially different values and/or different formats for the same item.</a:t>
            </a:r>
          </a:p>
          <a:p>
            <a:pPr>
              <a:lnSpc>
                <a:spcPct val="90000"/>
              </a:lnSpc>
            </a:pPr>
            <a:r>
              <a:rPr lang="en-GB" sz="4000" dirty="0">
                <a:latin typeface="Arial Narrow" pitchFamily="34" charset="0"/>
              </a:rPr>
              <a:t>Data dependence</a:t>
            </a:r>
          </a:p>
          <a:p>
            <a:pPr lvl="1">
              <a:lnSpc>
                <a:spcPct val="90000"/>
              </a:lnSpc>
            </a:pPr>
            <a:r>
              <a:rPr lang="en-GB" sz="2400" dirty="0">
                <a:latin typeface="Arial Narrow" pitchFamily="34" charset="0"/>
              </a:rPr>
              <a:t>File structure is defined in the program code thus program- data dependence.</a:t>
            </a: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F7D1F5E0-40C1-4BD9-B545-CF9C2BAA5821}" type="slidenum">
              <a:rPr lang="en-GB"/>
              <a:pPr>
                <a:defRPr/>
              </a:pPr>
              <a:t>14</a:t>
            </a:fld>
            <a:endParaRPr lang="en-GB"/>
          </a:p>
        </p:txBody>
      </p:sp>
    </p:spTree>
    <p:extLst>
      <p:ext uri="{BB962C8B-B14F-4D97-AF65-F5344CB8AC3E}">
        <p14:creationId xmlns:p14="http://schemas.microsoft.com/office/powerpoint/2010/main" val="1167065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5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58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584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4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448731" y="1067933"/>
            <a:ext cx="5829922" cy="285750"/>
          </a:xfrm>
        </p:spPr>
        <p:txBody>
          <a:bodyPr rtlCol="0">
            <a:normAutofit fontScale="90000"/>
          </a:bodyPr>
          <a:lstStyle/>
          <a:p>
            <a:pPr defTabSz="685766">
              <a:defRPr/>
            </a:pPr>
            <a:r>
              <a:rPr lang="en-GB" sz="2775" b="1" dirty="0" err="1">
                <a:solidFill>
                  <a:srgbClr val="FF0000"/>
                </a:solidFill>
                <a:latin typeface="Arial Narrow" pitchFamily="34" charset="0"/>
              </a:rPr>
              <a:t>Contd</a:t>
            </a:r>
            <a:r>
              <a:rPr lang="en-GB" sz="2775" b="1" dirty="0">
                <a:solidFill>
                  <a:srgbClr val="FF0000"/>
                </a:solidFill>
                <a:latin typeface="Arial Narrow" pitchFamily="34" charset="0"/>
              </a:rPr>
              <a:t> Limitations of File-based Approach</a:t>
            </a:r>
          </a:p>
        </p:txBody>
      </p:sp>
      <p:sp>
        <p:nvSpPr>
          <p:cNvPr id="36867" name="Rectangle 3"/>
          <p:cNvSpPr>
            <a:spLocks noGrp="1" noChangeArrowheads="1"/>
          </p:cNvSpPr>
          <p:nvPr>
            <p:ph idx="1"/>
          </p:nvPr>
        </p:nvSpPr>
        <p:spPr>
          <a:xfrm>
            <a:off x="838200" y="2587528"/>
            <a:ext cx="9525000" cy="3203672"/>
          </a:xfrm>
        </p:spPr>
        <p:txBody>
          <a:bodyPr/>
          <a:lstStyle/>
          <a:p>
            <a:r>
              <a:rPr lang="en-GB" dirty="0">
                <a:latin typeface="Arial Narrow" pitchFamily="34" charset="0"/>
              </a:rPr>
              <a:t>Incompatible file formats</a:t>
            </a:r>
          </a:p>
          <a:p>
            <a:pPr lvl="1"/>
            <a:r>
              <a:rPr lang="en-GB" sz="2400" dirty="0">
                <a:latin typeface="Arial Narrow" pitchFamily="34" charset="0"/>
              </a:rPr>
              <a:t>Programs are written in different languages, and so cannot easily access each others files.</a:t>
            </a:r>
          </a:p>
          <a:p>
            <a:r>
              <a:rPr lang="en-GB" dirty="0">
                <a:latin typeface="Arial Narrow" pitchFamily="34" charset="0"/>
              </a:rPr>
              <a:t>Fixed Queries/Proliferation of application programs</a:t>
            </a:r>
          </a:p>
          <a:p>
            <a:pPr lvl="1"/>
            <a:r>
              <a:rPr lang="en-GB" sz="2400" dirty="0">
                <a:latin typeface="Arial Narrow" pitchFamily="34" charset="0"/>
              </a:rPr>
              <a:t>Programs are written to satisfy particular functions. Any new requirement needs a new program.</a:t>
            </a: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E09136BC-39E6-4FCF-BEF9-25DD2CC66210}" type="slidenum">
              <a:rPr lang="en-GB"/>
              <a:pPr>
                <a:defRPr/>
              </a:pPr>
              <a:t>15</a:t>
            </a:fld>
            <a:endParaRPr lang="en-GB"/>
          </a:p>
        </p:txBody>
      </p:sp>
    </p:spTree>
    <p:extLst>
      <p:ext uri="{BB962C8B-B14F-4D97-AF65-F5344CB8AC3E}">
        <p14:creationId xmlns:p14="http://schemas.microsoft.com/office/powerpoint/2010/main" val="460439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68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68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6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695079" y="1036894"/>
            <a:ext cx="5829922" cy="342480"/>
          </a:xfrm>
        </p:spPr>
        <p:txBody>
          <a:bodyPr rtlCol="0">
            <a:normAutofit fontScale="90000"/>
          </a:bodyPr>
          <a:lstStyle/>
          <a:p>
            <a:pPr defTabSz="685766">
              <a:defRPr/>
            </a:pPr>
            <a:r>
              <a:rPr lang="en-GB" sz="2775" b="1" dirty="0">
                <a:solidFill>
                  <a:srgbClr val="FF0000"/>
                </a:solidFill>
                <a:latin typeface="Arial Narrow" pitchFamily="34" charset="0"/>
              </a:rPr>
              <a:t>Database Approach</a:t>
            </a:r>
          </a:p>
        </p:txBody>
      </p:sp>
      <p:sp>
        <p:nvSpPr>
          <p:cNvPr id="38915" name="Rectangle 3"/>
          <p:cNvSpPr>
            <a:spLocks noGrp="1" noChangeArrowheads="1"/>
          </p:cNvSpPr>
          <p:nvPr>
            <p:ph idx="1"/>
          </p:nvPr>
        </p:nvSpPr>
        <p:spPr>
          <a:xfrm>
            <a:off x="685800" y="1497700"/>
            <a:ext cx="9784687" cy="4088712"/>
          </a:xfrm>
        </p:spPr>
        <p:txBody>
          <a:bodyPr/>
          <a:lstStyle/>
          <a:p>
            <a:r>
              <a:rPr lang="en-GB" dirty="0">
                <a:latin typeface="Arial Narrow" pitchFamily="34" charset="0"/>
              </a:rPr>
              <a:t>Arose because:</a:t>
            </a:r>
          </a:p>
          <a:p>
            <a:pPr lvl="1"/>
            <a:r>
              <a:rPr lang="en-GB" sz="2400" dirty="0">
                <a:latin typeface="Arial Narrow" pitchFamily="34" charset="0"/>
              </a:rPr>
              <a:t>Definition of data was embedded in application programs, rather than being stored separately and independently.</a:t>
            </a:r>
          </a:p>
          <a:p>
            <a:pPr lvl="1"/>
            <a:r>
              <a:rPr lang="en-GB" sz="2400" dirty="0">
                <a:latin typeface="Arial Narrow" pitchFamily="34" charset="0"/>
              </a:rPr>
              <a:t>No control over access and manipulation of data beyond that imposed by application programs.</a:t>
            </a:r>
          </a:p>
          <a:p>
            <a:r>
              <a:rPr lang="en-GB" dirty="0">
                <a:latin typeface="Arial Narrow" pitchFamily="34" charset="0"/>
              </a:rPr>
              <a:t>Result </a:t>
            </a:r>
          </a:p>
          <a:p>
            <a:pPr lvl="1"/>
            <a:r>
              <a:rPr lang="en-GB" sz="2400" dirty="0">
                <a:latin typeface="Arial Narrow" pitchFamily="34" charset="0"/>
              </a:rPr>
              <a:t>the Database and Database Management System (DBMS).</a:t>
            </a: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969389DE-2DBC-4566-865E-EE1D47A87ADC}" type="slidenum">
              <a:rPr lang="en-GB"/>
              <a:pPr>
                <a:defRPr/>
              </a:pPr>
              <a:t>16</a:t>
            </a:fld>
            <a:endParaRPr lang="en-GB"/>
          </a:p>
        </p:txBody>
      </p:sp>
    </p:spTree>
    <p:extLst>
      <p:ext uri="{BB962C8B-B14F-4D97-AF65-F5344CB8AC3E}">
        <p14:creationId xmlns:p14="http://schemas.microsoft.com/office/powerpoint/2010/main" val="1343958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8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89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8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482517" y="1084591"/>
            <a:ext cx="5829922" cy="285750"/>
          </a:xfrm>
        </p:spPr>
        <p:txBody>
          <a:bodyPr rtlCol="0">
            <a:normAutofit fontScale="90000"/>
          </a:bodyPr>
          <a:lstStyle/>
          <a:p>
            <a:pPr defTabSz="685766">
              <a:defRPr/>
            </a:pPr>
            <a:r>
              <a:rPr lang="en-GB" sz="2775" b="1" dirty="0">
                <a:solidFill>
                  <a:srgbClr val="FF0000"/>
                </a:solidFill>
                <a:latin typeface="Arial Narrow" pitchFamily="34" charset="0"/>
              </a:rPr>
              <a:t>Database</a:t>
            </a:r>
          </a:p>
        </p:txBody>
      </p:sp>
      <p:sp>
        <p:nvSpPr>
          <p:cNvPr id="39939" name="Rectangle 3"/>
          <p:cNvSpPr>
            <a:spLocks noGrp="1" noChangeArrowheads="1"/>
          </p:cNvSpPr>
          <p:nvPr>
            <p:ph idx="1"/>
          </p:nvPr>
        </p:nvSpPr>
        <p:spPr>
          <a:xfrm>
            <a:off x="381000" y="1808822"/>
            <a:ext cx="10035481" cy="4439578"/>
          </a:xfrm>
        </p:spPr>
        <p:txBody>
          <a:bodyPr rtlCol="0">
            <a:normAutofit/>
          </a:bodyPr>
          <a:lstStyle/>
          <a:p>
            <a:pPr marL="257162" indent="-257162" defTabSz="685766">
              <a:defRPr/>
            </a:pPr>
            <a:r>
              <a:rPr lang="en-GB" sz="3200" dirty="0">
                <a:latin typeface="Arial Narrow" pitchFamily="34" charset="0"/>
              </a:rPr>
              <a:t>A Shared collection of logically related data (and a description of this data), designed to meet the information needs of an organization.</a:t>
            </a:r>
          </a:p>
          <a:p>
            <a:pPr marL="257162" indent="-257162" defTabSz="685766">
              <a:defRPr/>
            </a:pPr>
            <a:r>
              <a:rPr lang="en-GB" sz="3200" dirty="0">
                <a:latin typeface="Arial Narrow" pitchFamily="34" charset="0"/>
              </a:rPr>
              <a:t>System </a:t>
            </a:r>
            <a:r>
              <a:rPr lang="en-GB" sz="3200" dirty="0" err="1">
                <a:latin typeface="Arial Narrow" pitchFamily="34" charset="0"/>
              </a:rPr>
              <a:t>Catalog</a:t>
            </a:r>
            <a:r>
              <a:rPr lang="en-GB" sz="3200" dirty="0">
                <a:latin typeface="Arial Narrow" pitchFamily="34" charset="0"/>
              </a:rPr>
              <a:t> or Data Dictionary (metadata) </a:t>
            </a:r>
          </a:p>
          <a:p>
            <a:pPr marL="557185" lvl="1" indent="-214302" defTabSz="685766">
              <a:defRPr/>
            </a:pPr>
            <a:r>
              <a:rPr lang="en-GB" sz="2800" dirty="0">
                <a:latin typeface="Arial Narrow" pitchFamily="34" charset="0"/>
              </a:rPr>
              <a:t>Data about data.</a:t>
            </a:r>
          </a:p>
          <a:p>
            <a:pPr marL="557185" lvl="1" indent="-214302" defTabSz="685766">
              <a:defRPr/>
            </a:pPr>
            <a:r>
              <a:rPr lang="en-GB" sz="2800" dirty="0">
                <a:latin typeface="Arial Narrow" pitchFamily="34" charset="0"/>
              </a:rPr>
              <a:t>provides description of  data to enable program–data independence.</a:t>
            </a:r>
          </a:p>
          <a:p>
            <a:pPr marL="557185" lvl="1" indent="-214302" defTabSz="685766">
              <a:defRPr/>
            </a:pPr>
            <a:r>
              <a:rPr lang="en-GB" sz="2800" dirty="0">
                <a:latin typeface="Arial Narrow" pitchFamily="34" charset="0"/>
              </a:rPr>
              <a:t>Hence a database is a self describing collection of integrated records.</a:t>
            </a:r>
          </a:p>
          <a:p>
            <a:pPr marL="257162" indent="-257162" defTabSz="685766">
              <a:defRPr/>
            </a:pPr>
            <a:r>
              <a:rPr lang="en-GB" sz="3200" dirty="0">
                <a:latin typeface="Arial Narrow" pitchFamily="34" charset="0"/>
              </a:rPr>
              <a:t>Logically related data comprises entities, attributes, and relationships of an organization's information.</a:t>
            </a: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0FF43704-7A65-4A3E-86D8-124413201390}" type="slidenum">
              <a:rPr lang="en-GB"/>
              <a:pPr>
                <a:defRPr/>
              </a:pPr>
              <a:t>17</a:t>
            </a:fld>
            <a:endParaRPr lang="en-GB"/>
          </a:p>
        </p:txBody>
      </p:sp>
    </p:spTree>
    <p:extLst>
      <p:ext uri="{BB962C8B-B14F-4D97-AF65-F5344CB8AC3E}">
        <p14:creationId xmlns:p14="http://schemas.microsoft.com/office/powerpoint/2010/main" val="4000463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99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99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993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9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467307" y="1211580"/>
            <a:ext cx="5829922" cy="285750"/>
          </a:xfrm>
        </p:spPr>
        <p:txBody>
          <a:bodyPr rtlCol="0">
            <a:normAutofit fontScale="90000"/>
          </a:bodyPr>
          <a:lstStyle/>
          <a:p>
            <a:pPr defTabSz="685766">
              <a:defRPr/>
            </a:pPr>
            <a:r>
              <a:rPr lang="en-GB" sz="2775" b="1" dirty="0">
                <a:solidFill>
                  <a:srgbClr val="FF0000"/>
                </a:solidFill>
                <a:latin typeface="Arial Narrow" pitchFamily="34" charset="0"/>
              </a:rPr>
              <a:t>Database Management System (DBMS)</a:t>
            </a:r>
          </a:p>
        </p:txBody>
      </p:sp>
      <p:sp>
        <p:nvSpPr>
          <p:cNvPr id="40963" name="Rectangle 3"/>
          <p:cNvSpPr>
            <a:spLocks noGrp="1" noChangeArrowheads="1"/>
          </p:cNvSpPr>
          <p:nvPr>
            <p:ph idx="1"/>
          </p:nvPr>
        </p:nvSpPr>
        <p:spPr>
          <a:xfrm>
            <a:off x="533400" y="1714500"/>
            <a:ext cx="9604248" cy="4000500"/>
          </a:xfrm>
        </p:spPr>
        <p:txBody>
          <a:bodyPr>
            <a:normAutofit/>
          </a:bodyPr>
          <a:lstStyle/>
          <a:p>
            <a:r>
              <a:rPr lang="en-GB" sz="2800" dirty="0">
                <a:latin typeface="Arial Narrow" pitchFamily="34" charset="0"/>
              </a:rPr>
              <a:t>A software system that enables users to define, create, and maintain the database and which provides controlled access to this database.</a:t>
            </a: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58461E32-1F16-4C7E-9F42-690F9DEE6746}" type="slidenum">
              <a:rPr lang="en-GB"/>
              <a:pPr>
                <a:defRPr/>
              </a:pPr>
              <a:t>18</a:t>
            </a:fld>
            <a:endParaRPr lang="en-GB"/>
          </a:p>
        </p:txBody>
      </p:sp>
    </p:spTree>
    <p:extLst>
      <p:ext uri="{BB962C8B-B14F-4D97-AF65-F5344CB8AC3E}">
        <p14:creationId xmlns:p14="http://schemas.microsoft.com/office/powerpoint/2010/main" val="1319839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514600" y="149074"/>
            <a:ext cx="11353799" cy="485355"/>
          </a:xfrm>
        </p:spPr>
        <p:txBody>
          <a:bodyPr rtlCol="0">
            <a:normAutofit fontScale="90000"/>
          </a:bodyPr>
          <a:lstStyle/>
          <a:p>
            <a:pPr defTabSz="685766">
              <a:defRPr/>
            </a:pPr>
            <a:r>
              <a:rPr lang="en-GB" b="1" dirty="0">
                <a:solidFill>
                  <a:schemeClr val="tx1"/>
                </a:solidFill>
                <a:latin typeface="Times" pitchFamily="18" charset="0"/>
              </a:rPr>
              <a:t>Database Management System (DBMS)</a:t>
            </a: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F2F51F0F-3364-4D66-9E25-36C730204FA9}" type="slidenum">
              <a:rPr lang="en-GB"/>
              <a:pPr>
                <a:defRPr/>
              </a:pPr>
              <a:t>19</a:t>
            </a:fld>
            <a:endParaRPr lang="en-GB"/>
          </a:p>
        </p:txBody>
      </p:sp>
      <p:pic>
        <p:nvPicPr>
          <p:cNvPr id="60421" name="Picture 5" descr="D:\Database System 3e_tiff\Ch01-tif\DS3-Figure 01-07.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035053"/>
            <a:ext cx="8860439" cy="582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1370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0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667001" y="1027439"/>
            <a:ext cx="5829922" cy="427040"/>
          </a:xfrm>
        </p:spPr>
        <p:txBody>
          <a:bodyPr/>
          <a:lstStyle/>
          <a:p>
            <a:r>
              <a:rPr lang="en-GB" sz="2775" b="1" dirty="0">
                <a:solidFill>
                  <a:srgbClr val="FF0000"/>
                </a:solidFill>
                <a:latin typeface="Arial Narrow" pitchFamily="34" charset="0"/>
              </a:rPr>
              <a:t>Chapter 1 Objectives</a:t>
            </a:r>
          </a:p>
        </p:txBody>
      </p:sp>
      <p:sp>
        <p:nvSpPr>
          <p:cNvPr id="32771" name="Rectangle 3"/>
          <p:cNvSpPr>
            <a:spLocks noGrp="1" noChangeArrowheads="1"/>
          </p:cNvSpPr>
          <p:nvPr>
            <p:ph idx="1"/>
          </p:nvPr>
        </p:nvSpPr>
        <p:spPr>
          <a:xfrm>
            <a:off x="762000" y="1714500"/>
            <a:ext cx="8535231" cy="4305300"/>
          </a:xfrm>
        </p:spPr>
        <p:txBody>
          <a:bodyPr rtlCol="0">
            <a:normAutofit/>
          </a:bodyPr>
          <a:lstStyle/>
          <a:p>
            <a:pPr marL="257162" indent="-257162" algn="just" defTabSz="685766">
              <a:lnSpc>
                <a:spcPct val="90000"/>
              </a:lnSpc>
              <a:defRPr/>
            </a:pPr>
            <a:r>
              <a:rPr lang="en-GB" sz="2800" dirty="0">
                <a:latin typeface="Arial Narrow" pitchFamily="34" charset="0"/>
              </a:rPr>
              <a:t>Some common uses of database systems.</a:t>
            </a:r>
          </a:p>
          <a:p>
            <a:pPr marL="257162" indent="-257162" algn="just" defTabSz="685766">
              <a:lnSpc>
                <a:spcPct val="90000"/>
              </a:lnSpc>
              <a:defRPr/>
            </a:pPr>
            <a:r>
              <a:rPr lang="en-GB" sz="2800" dirty="0">
                <a:latin typeface="Arial Narrow" pitchFamily="34" charset="0"/>
              </a:rPr>
              <a:t>Characteristics of file-based systems.</a:t>
            </a:r>
          </a:p>
          <a:p>
            <a:pPr marL="257162" indent="-257162" algn="just" defTabSz="685766">
              <a:lnSpc>
                <a:spcPct val="90000"/>
              </a:lnSpc>
              <a:defRPr/>
            </a:pPr>
            <a:r>
              <a:rPr lang="en-GB" sz="2800" dirty="0">
                <a:latin typeface="Arial Narrow" pitchFamily="34" charset="0"/>
              </a:rPr>
              <a:t>Problems with file-based approach.</a:t>
            </a:r>
          </a:p>
          <a:p>
            <a:pPr marL="257162" indent="-257162" algn="just" defTabSz="685766">
              <a:lnSpc>
                <a:spcPct val="90000"/>
              </a:lnSpc>
              <a:defRPr/>
            </a:pPr>
            <a:r>
              <a:rPr lang="en-GB" sz="2800" dirty="0">
                <a:latin typeface="Arial Narrow" pitchFamily="34" charset="0"/>
              </a:rPr>
              <a:t>Meaning of the term database.</a:t>
            </a:r>
          </a:p>
          <a:p>
            <a:pPr marL="257162" indent="-257162" defTabSz="685766">
              <a:lnSpc>
                <a:spcPct val="90000"/>
              </a:lnSpc>
              <a:defRPr/>
            </a:pPr>
            <a:r>
              <a:rPr lang="en-GB" sz="2800" dirty="0">
                <a:latin typeface="Arial Narrow" pitchFamily="34" charset="0"/>
              </a:rPr>
              <a:t>Meaning of the term Database Management System (DBMS).</a:t>
            </a:r>
          </a:p>
          <a:p>
            <a:pPr marL="257162" indent="-257162" defTabSz="685766">
              <a:lnSpc>
                <a:spcPct val="90000"/>
              </a:lnSpc>
              <a:defRPr/>
            </a:pPr>
            <a:r>
              <a:rPr lang="en-GB" sz="2800" dirty="0">
                <a:latin typeface="Arial Narrow" pitchFamily="34" charset="0"/>
              </a:rPr>
              <a:t>Typical functions of a DBMS.</a:t>
            </a:r>
          </a:p>
          <a:p>
            <a:pPr marL="257162" indent="-257162" defTabSz="685766">
              <a:lnSpc>
                <a:spcPct val="90000"/>
              </a:lnSpc>
              <a:defRPr/>
            </a:pPr>
            <a:r>
              <a:rPr lang="en-GB" sz="2800" dirty="0">
                <a:latin typeface="Arial Narrow" pitchFamily="34" charset="0"/>
              </a:rPr>
              <a:t>Major components of the DBMS environment.</a:t>
            </a:r>
          </a:p>
          <a:p>
            <a:pPr marL="257162" indent="-257162" defTabSz="685766">
              <a:lnSpc>
                <a:spcPct val="90000"/>
              </a:lnSpc>
              <a:defRPr/>
            </a:pPr>
            <a:r>
              <a:rPr lang="en-GB" sz="2800" dirty="0">
                <a:latin typeface="Arial Narrow" pitchFamily="34" charset="0"/>
              </a:rPr>
              <a:t>Personnel involved in the DBMS environment.</a:t>
            </a:r>
          </a:p>
          <a:p>
            <a:pPr marL="257162" indent="-257162" algn="just" defTabSz="685766">
              <a:lnSpc>
                <a:spcPct val="90000"/>
              </a:lnSpc>
              <a:defRPr/>
            </a:pPr>
            <a:r>
              <a:rPr lang="en-GB" sz="2800" dirty="0">
                <a:latin typeface="Arial Narrow" pitchFamily="34" charset="0"/>
              </a:rPr>
              <a:t>History of the development of DBMSs.</a:t>
            </a:r>
          </a:p>
          <a:p>
            <a:pPr marL="257162" indent="-257162" algn="just" defTabSz="685766">
              <a:lnSpc>
                <a:spcPct val="90000"/>
              </a:lnSpc>
              <a:defRPr/>
            </a:pPr>
            <a:r>
              <a:rPr lang="en-GB" sz="2800" dirty="0">
                <a:latin typeface="Arial Narrow" pitchFamily="34" charset="0"/>
              </a:rPr>
              <a:t>Advantages and disadvantages of DBMSs.</a:t>
            </a: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9BFC29CB-77FD-41EF-8DBC-F9734434BFB4}" type="slidenum">
              <a:rPr lang="en-GB"/>
              <a:pPr>
                <a:defRPr/>
              </a:pPr>
              <a:t>2</a:t>
            </a:fld>
            <a:endParaRPr lang="en-GB"/>
          </a:p>
        </p:txBody>
      </p:sp>
    </p:spTree>
    <p:extLst>
      <p:ext uri="{BB962C8B-B14F-4D97-AF65-F5344CB8AC3E}">
        <p14:creationId xmlns:p14="http://schemas.microsoft.com/office/powerpoint/2010/main" val="1809795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7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7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7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7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7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27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27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916871" y="2719730"/>
            <a:ext cx="2072258" cy="854080"/>
          </a:xfrm>
        </p:spPr>
        <p:txBody>
          <a:bodyPr/>
          <a:lstStyle/>
          <a:p>
            <a:r>
              <a:rPr lang="en-GB" sz="2775" b="1">
                <a:latin typeface="Arial Narrow" pitchFamily="34" charset="0"/>
              </a:rPr>
              <a:t>Database Approach</a:t>
            </a:r>
          </a:p>
        </p:txBody>
      </p:sp>
      <p:sp>
        <p:nvSpPr>
          <p:cNvPr id="41987" name="Rectangle 3"/>
          <p:cNvSpPr>
            <a:spLocks noGrp="1" noChangeArrowheads="1"/>
          </p:cNvSpPr>
          <p:nvPr>
            <p:ph idx="1"/>
          </p:nvPr>
        </p:nvSpPr>
        <p:spPr>
          <a:xfrm>
            <a:off x="685800" y="1524000"/>
            <a:ext cx="9451848" cy="4419600"/>
          </a:xfrm>
        </p:spPr>
        <p:txBody>
          <a:bodyPr/>
          <a:lstStyle/>
          <a:p>
            <a:r>
              <a:rPr lang="en-GB" dirty="0">
                <a:latin typeface="Arial Narrow" pitchFamily="34" charset="0"/>
              </a:rPr>
              <a:t>Data definition language (DDL).</a:t>
            </a:r>
          </a:p>
          <a:p>
            <a:pPr lvl="1"/>
            <a:r>
              <a:rPr lang="en-GB" sz="2400" dirty="0">
                <a:latin typeface="Arial Narrow" pitchFamily="34" charset="0"/>
              </a:rPr>
              <a:t>Permits specification of data types, structures and any data constraints.  </a:t>
            </a:r>
          </a:p>
          <a:p>
            <a:pPr lvl="1"/>
            <a:r>
              <a:rPr lang="en-GB" sz="2400" dirty="0">
                <a:latin typeface="Arial Narrow" pitchFamily="34" charset="0"/>
              </a:rPr>
              <a:t>All specifications are stored in the database.</a:t>
            </a:r>
          </a:p>
          <a:p>
            <a:pPr lvl="1"/>
            <a:endParaRPr lang="en-GB" sz="2400" dirty="0">
              <a:latin typeface="Arial Narrow" pitchFamily="34" charset="0"/>
            </a:endParaRPr>
          </a:p>
          <a:p>
            <a:r>
              <a:rPr lang="en-GB" dirty="0">
                <a:latin typeface="Arial Narrow" pitchFamily="34" charset="0"/>
              </a:rPr>
              <a:t>Data manipulation language (DML).</a:t>
            </a:r>
          </a:p>
          <a:p>
            <a:pPr lvl="1"/>
            <a:r>
              <a:rPr lang="en-GB" sz="2400" dirty="0">
                <a:latin typeface="Arial Narrow" pitchFamily="34" charset="0"/>
              </a:rPr>
              <a:t>General enquiry facility (query language) of the data.</a:t>
            </a: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128D3678-0A54-4AB2-9777-C7F935A9F633}" type="slidenum">
              <a:rPr lang="en-GB"/>
              <a:pPr>
                <a:defRPr/>
              </a:pPr>
              <a:t>20</a:t>
            </a:fld>
            <a:endParaRPr lang="en-GB"/>
          </a:p>
        </p:txBody>
      </p:sp>
    </p:spTree>
    <p:extLst>
      <p:ext uri="{BB962C8B-B14F-4D97-AF65-F5344CB8AC3E}">
        <p14:creationId xmlns:p14="http://schemas.microsoft.com/office/powerpoint/2010/main" val="4008683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1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19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9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1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544967" y="1100559"/>
            <a:ext cx="5829922" cy="485355"/>
          </a:xfrm>
        </p:spPr>
        <p:txBody>
          <a:bodyPr rtlCol="0">
            <a:normAutofit/>
          </a:bodyPr>
          <a:lstStyle/>
          <a:p>
            <a:pPr defTabSz="685766">
              <a:defRPr/>
            </a:pPr>
            <a:r>
              <a:rPr lang="en-GB" sz="2775" b="1" dirty="0">
                <a:solidFill>
                  <a:schemeClr val="tx1"/>
                </a:solidFill>
                <a:latin typeface="Arial Narrow" pitchFamily="34" charset="0"/>
              </a:rPr>
              <a:t>Database Approach</a:t>
            </a:r>
          </a:p>
        </p:txBody>
      </p:sp>
      <p:sp>
        <p:nvSpPr>
          <p:cNvPr id="43011" name="Rectangle 3"/>
          <p:cNvSpPr>
            <a:spLocks noGrp="1" noChangeArrowheads="1"/>
          </p:cNvSpPr>
          <p:nvPr>
            <p:ph idx="1"/>
          </p:nvPr>
        </p:nvSpPr>
        <p:spPr>
          <a:xfrm>
            <a:off x="457200" y="1981200"/>
            <a:ext cx="9296400" cy="3490186"/>
          </a:xfrm>
        </p:spPr>
        <p:txBody>
          <a:bodyPr/>
          <a:lstStyle/>
          <a:p>
            <a:pPr>
              <a:lnSpc>
                <a:spcPct val="90000"/>
              </a:lnSpc>
            </a:pPr>
            <a:r>
              <a:rPr lang="en-GB" sz="2800" dirty="0">
                <a:latin typeface="Arial Narrow" pitchFamily="34" charset="0"/>
              </a:rPr>
              <a:t>Controlled access to database may include:</a:t>
            </a:r>
          </a:p>
          <a:p>
            <a:pPr lvl="1">
              <a:lnSpc>
                <a:spcPct val="90000"/>
              </a:lnSpc>
            </a:pPr>
            <a:r>
              <a:rPr lang="en-GB" sz="2800" dirty="0">
                <a:latin typeface="Arial Narrow" pitchFamily="34" charset="0"/>
              </a:rPr>
              <a:t>A security system.</a:t>
            </a:r>
          </a:p>
          <a:p>
            <a:pPr lvl="1">
              <a:lnSpc>
                <a:spcPct val="90000"/>
              </a:lnSpc>
            </a:pPr>
            <a:r>
              <a:rPr lang="en-GB" sz="2800" dirty="0">
                <a:latin typeface="Arial Narrow" pitchFamily="34" charset="0"/>
              </a:rPr>
              <a:t>An integrity system.</a:t>
            </a:r>
          </a:p>
          <a:p>
            <a:pPr lvl="1">
              <a:lnSpc>
                <a:spcPct val="90000"/>
              </a:lnSpc>
            </a:pPr>
            <a:r>
              <a:rPr lang="en-GB" sz="2800" dirty="0">
                <a:latin typeface="Arial Narrow" pitchFamily="34" charset="0"/>
              </a:rPr>
              <a:t>A concurrency control system.</a:t>
            </a:r>
          </a:p>
          <a:p>
            <a:pPr lvl="1">
              <a:lnSpc>
                <a:spcPct val="90000"/>
              </a:lnSpc>
            </a:pPr>
            <a:r>
              <a:rPr lang="en-GB" sz="2800" dirty="0">
                <a:latin typeface="Arial Narrow" pitchFamily="34" charset="0"/>
              </a:rPr>
              <a:t>A recovery control system.</a:t>
            </a:r>
          </a:p>
          <a:p>
            <a:pPr lvl="1">
              <a:lnSpc>
                <a:spcPct val="90000"/>
              </a:lnSpc>
            </a:pPr>
            <a:r>
              <a:rPr lang="en-GB" sz="2800" dirty="0">
                <a:latin typeface="Arial Narrow" pitchFamily="34" charset="0"/>
              </a:rPr>
              <a:t>A user-accessible </a:t>
            </a:r>
            <a:r>
              <a:rPr lang="en-GB" sz="2800" dirty="0" err="1">
                <a:latin typeface="Arial Narrow" pitchFamily="34" charset="0"/>
              </a:rPr>
              <a:t>Catalog</a:t>
            </a:r>
            <a:r>
              <a:rPr lang="en-GB" sz="2800" dirty="0">
                <a:latin typeface="Arial Narrow" pitchFamily="34" charset="0"/>
              </a:rPr>
              <a:t> (metadata).</a:t>
            </a:r>
          </a:p>
          <a:p>
            <a:pPr lvl="1">
              <a:lnSpc>
                <a:spcPct val="90000"/>
              </a:lnSpc>
            </a:pPr>
            <a:endParaRPr lang="en-GB" sz="2800" dirty="0">
              <a:latin typeface="Arial Narrow" pitchFamily="34" charset="0"/>
            </a:endParaRPr>
          </a:p>
          <a:p>
            <a:pPr>
              <a:lnSpc>
                <a:spcPct val="90000"/>
              </a:lnSpc>
            </a:pPr>
            <a:r>
              <a:rPr lang="en-GB" sz="2800" dirty="0">
                <a:latin typeface="Arial Narrow" pitchFamily="34" charset="0"/>
              </a:rPr>
              <a:t>A view mechanism.</a:t>
            </a:r>
          </a:p>
          <a:p>
            <a:pPr lvl="1">
              <a:lnSpc>
                <a:spcPct val="90000"/>
              </a:lnSpc>
            </a:pPr>
            <a:r>
              <a:rPr lang="en-GB" sz="2800" dirty="0">
                <a:latin typeface="Arial Narrow" pitchFamily="34" charset="0"/>
              </a:rPr>
              <a:t>Provides users with only the data they want or need to use.</a:t>
            </a: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6C305713-35F2-4FC5-8F62-E4E6FDDEF0B6}" type="slidenum">
              <a:rPr lang="en-GB"/>
              <a:pPr>
                <a:defRPr/>
              </a:pPr>
              <a:t>21</a:t>
            </a:fld>
            <a:endParaRPr lang="en-GB"/>
          </a:p>
        </p:txBody>
      </p:sp>
    </p:spTree>
    <p:extLst>
      <p:ext uri="{BB962C8B-B14F-4D97-AF65-F5344CB8AC3E}">
        <p14:creationId xmlns:p14="http://schemas.microsoft.com/office/powerpoint/2010/main" val="1866858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30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30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30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30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301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30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30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640215" y="1143000"/>
            <a:ext cx="5829922" cy="485355"/>
          </a:xfrm>
        </p:spPr>
        <p:txBody>
          <a:bodyPr rtlCol="0">
            <a:normAutofit/>
          </a:bodyPr>
          <a:lstStyle/>
          <a:p>
            <a:pPr defTabSz="685766">
              <a:defRPr/>
            </a:pPr>
            <a:r>
              <a:rPr lang="en-GB" sz="2775" b="1" dirty="0">
                <a:solidFill>
                  <a:schemeClr val="tx1"/>
                </a:solidFill>
                <a:latin typeface="Arial Narrow" pitchFamily="34" charset="0"/>
              </a:rPr>
              <a:t>Views</a:t>
            </a:r>
          </a:p>
        </p:txBody>
      </p:sp>
      <p:sp>
        <p:nvSpPr>
          <p:cNvPr id="79875" name="Rectangle 3"/>
          <p:cNvSpPr>
            <a:spLocks noGrp="1" noChangeArrowheads="1"/>
          </p:cNvSpPr>
          <p:nvPr>
            <p:ph idx="1"/>
          </p:nvPr>
        </p:nvSpPr>
        <p:spPr>
          <a:xfrm>
            <a:off x="838200" y="1657770"/>
            <a:ext cx="9578281" cy="4308872"/>
          </a:xfrm>
        </p:spPr>
        <p:txBody>
          <a:bodyPr/>
          <a:lstStyle/>
          <a:p>
            <a:r>
              <a:rPr lang="en-US" sz="4000" dirty="0">
                <a:latin typeface="Arial Narrow" pitchFamily="34" charset="0"/>
                <a:cs typeface="Times New Roman" charset="0"/>
              </a:rPr>
              <a:t>Allows each user to have his or her own view of the database.</a:t>
            </a:r>
          </a:p>
          <a:p>
            <a:r>
              <a:rPr lang="en-US" sz="4000" dirty="0">
                <a:latin typeface="Arial Narrow" pitchFamily="34" charset="0"/>
                <a:cs typeface="Times New Roman" charset="0"/>
              </a:rPr>
              <a:t>A view is essentially some subset of the database.</a:t>
            </a:r>
            <a:r>
              <a:rPr lang="en-GB" sz="4000" dirty="0">
                <a:latin typeface="Arial Narrow" pitchFamily="34" charset="0"/>
              </a:rPr>
              <a:t> </a:t>
            </a:r>
          </a:p>
          <a:p>
            <a:pPr lvl="1"/>
            <a:r>
              <a:rPr lang="en-GB" sz="3200" dirty="0">
                <a:latin typeface="Arial Narrow" pitchFamily="34" charset="0"/>
              </a:rPr>
              <a:t>End users are not interested in how complex or easy a task is for the system.</a:t>
            </a:r>
          </a:p>
          <a:p>
            <a:pPr lvl="1"/>
            <a:r>
              <a:rPr lang="en-GB" sz="3200" dirty="0">
                <a:latin typeface="Arial Narrow" pitchFamily="34" charset="0"/>
              </a:rPr>
              <a:t>For users not to view data that they don’t need, a view mechanism is needed </a:t>
            </a:r>
            <a:r>
              <a:rPr lang="en-US" sz="3200" dirty="0">
                <a:latin typeface="Arial Narrow" pitchFamily="34" charset="0"/>
                <a:cs typeface="Times New Roman" charset="0"/>
              </a:rPr>
              <a:t>Allows each user to have his or her own view of the database.</a:t>
            </a:r>
            <a:endParaRPr lang="en-GB" sz="3200" dirty="0">
              <a:latin typeface="Arial Narrow" pitchFamily="34" charset="0"/>
            </a:endParaRP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A2CF8102-9F2F-4A9A-82A5-669515043275}" type="slidenum">
              <a:rPr lang="en-GB"/>
              <a:pPr>
                <a:defRPr/>
              </a:pPr>
              <a:t>22</a:t>
            </a:fld>
            <a:endParaRPr lang="en-GB"/>
          </a:p>
        </p:txBody>
      </p:sp>
    </p:spTree>
    <p:extLst>
      <p:ext uri="{BB962C8B-B14F-4D97-AF65-F5344CB8AC3E}">
        <p14:creationId xmlns:p14="http://schemas.microsoft.com/office/powerpoint/2010/main" val="1390214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8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98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1026"/>
          <p:cNvSpPr>
            <a:spLocks noGrp="1" noChangeArrowheads="1"/>
          </p:cNvSpPr>
          <p:nvPr>
            <p:ph type="title"/>
          </p:nvPr>
        </p:nvSpPr>
        <p:spPr>
          <a:xfrm>
            <a:off x="3468765" y="1043620"/>
            <a:ext cx="5829922" cy="455939"/>
          </a:xfrm>
        </p:spPr>
        <p:txBody>
          <a:bodyPr rtlCol="0">
            <a:normAutofit/>
          </a:bodyPr>
          <a:lstStyle/>
          <a:p>
            <a:pPr defTabSz="685766">
              <a:defRPr/>
            </a:pPr>
            <a:r>
              <a:rPr lang="en-GB" sz="2775" b="1" dirty="0">
                <a:solidFill>
                  <a:schemeClr val="tx1"/>
                </a:solidFill>
                <a:latin typeface="Arial Narrow" pitchFamily="34" charset="0"/>
              </a:rPr>
              <a:t>Benefits of Views Include;</a:t>
            </a:r>
          </a:p>
        </p:txBody>
      </p:sp>
      <p:sp>
        <p:nvSpPr>
          <p:cNvPr id="80899" name="Rectangle 1027"/>
          <p:cNvSpPr>
            <a:spLocks noGrp="1" noChangeArrowheads="1"/>
          </p:cNvSpPr>
          <p:nvPr>
            <p:ph idx="1"/>
          </p:nvPr>
        </p:nvSpPr>
        <p:spPr>
          <a:xfrm>
            <a:off x="609600" y="1676399"/>
            <a:ext cx="9985248" cy="3910013"/>
          </a:xfrm>
        </p:spPr>
        <p:txBody>
          <a:bodyPr>
            <a:normAutofit/>
          </a:bodyPr>
          <a:lstStyle/>
          <a:p>
            <a:r>
              <a:rPr lang="en-US" sz="3200" dirty="0">
                <a:latin typeface="Arial Narrow" pitchFamily="34" charset="0"/>
                <a:cs typeface="Times New Roman" charset="0"/>
              </a:rPr>
              <a:t>Reduce complexity;</a:t>
            </a:r>
            <a:endParaRPr lang="en-GB" sz="3200" dirty="0">
              <a:latin typeface="Arial Narrow" pitchFamily="34" charset="0"/>
            </a:endParaRPr>
          </a:p>
          <a:p>
            <a:r>
              <a:rPr lang="en-US" sz="3200" dirty="0">
                <a:latin typeface="Arial Narrow" pitchFamily="34" charset="0"/>
                <a:cs typeface="Times New Roman" charset="0"/>
              </a:rPr>
              <a:t>Provide a level of security;</a:t>
            </a:r>
          </a:p>
          <a:p>
            <a:r>
              <a:rPr lang="en-US" sz="3200" dirty="0">
                <a:latin typeface="Arial Narrow" pitchFamily="34" charset="0"/>
                <a:cs typeface="Times New Roman" charset="0"/>
              </a:rPr>
              <a:t>Provide a mechanism to customize the appearance of the database (different users may wish to call a variable in a way they understand it best);</a:t>
            </a:r>
            <a:r>
              <a:rPr lang="en-GB" sz="3200" dirty="0">
                <a:latin typeface="Arial Narrow" pitchFamily="34" charset="0"/>
              </a:rPr>
              <a:t> </a:t>
            </a:r>
          </a:p>
          <a:p>
            <a:r>
              <a:rPr lang="en-US" sz="3200" dirty="0">
                <a:latin typeface="Arial Narrow" pitchFamily="34" charset="0"/>
                <a:cs typeface="Times New Roman" charset="0"/>
              </a:rPr>
              <a:t>Present a consistent, unchanging picture of the structure of the database, even if the underlying database is changed</a:t>
            </a:r>
            <a:r>
              <a:rPr lang="en-GB" sz="3200" dirty="0">
                <a:latin typeface="Arial Narrow" pitchFamily="34" charset="0"/>
              </a:rPr>
              <a:t>. </a:t>
            </a:r>
            <a:r>
              <a:rPr lang="en-GB" sz="3200" dirty="0" err="1">
                <a:latin typeface="Arial Narrow" pitchFamily="34" charset="0"/>
              </a:rPr>
              <a:t>E.g</a:t>
            </a:r>
            <a:r>
              <a:rPr lang="en-GB" sz="3200" dirty="0">
                <a:latin typeface="Arial Narrow" pitchFamily="34" charset="0"/>
              </a:rPr>
              <a:t> addition and removal of fields </a:t>
            </a:r>
            <a:r>
              <a:rPr lang="en-GB" sz="3200" dirty="0" err="1">
                <a:latin typeface="Arial Narrow" pitchFamily="34" charset="0"/>
              </a:rPr>
              <a:t>etc</a:t>
            </a:r>
            <a:endParaRPr lang="en-GB" sz="3200" dirty="0">
              <a:latin typeface="Arial Narrow" pitchFamily="34" charset="0"/>
            </a:endParaRP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C6B8C2D8-8D87-4B2C-95DE-44E2F77FA3C4}" type="slidenum">
              <a:rPr lang="en-GB"/>
              <a:pPr>
                <a:defRPr/>
              </a:pPr>
              <a:t>23</a:t>
            </a:fld>
            <a:endParaRPr lang="en-GB"/>
          </a:p>
        </p:txBody>
      </p:sp>
    </p:spTree>
    <p:extLst>
      <p:ext uri="{BB962C8B-B14F-4D97-AF65-F5344CB8AC3E}">
        <p14:creationId xmlns:p14="http://schemas.microsoft.com/office/powerpoint/2010/main" val="227251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0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08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08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468765" y="1173179"/>
            <a:ext cx="5829922" cy="285750"/>
          </a:xfrm>
        </p:spPr>
        <p:txBody>
          <a:bodyPr rtlCol="0">
            <a:normAutofit fontScale="90000"/>
          </a:bodyPr>
          <a:lstStyle/>
          <a:p>
            <a:pPr defTabSz="685766">
              <a:defRPr/>
            </a:pPr>
            <a:r>
              <a:rPr lang="en-GB" sz="2775" b="1" dirty="0">
                <a:solidFill>
                  <a:schemeClr val="tx1"/>
                </a:solidFill>
                <a:latin typeface="Arial Narrow" pitchFamily="34" charset="0"/>
              </a:rPr>
              <a:t>Components of DBMS Environment</a:t>
            </a: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FD2DB0EC-490B-4125-8590-395AF07479AF}" type="slidenum">
              <a:rPr lang="en-GB"/>
              <a:pPr>
                <a:defRPr/>
              </a:pPr>
              <a:t>24</a:t>
            </a:fld>
            <a:endParaRPr lang="en-GB"/>
          </a:p>
        </p:txBody>
      </p:sp>
      <p:pic>
        <p:nvPicPr>
          <p:cNvPr id="61445" name="Picture 5" descr="D:\Database System 3e_tiff\Ch01-tif\DS3-Figure 01-08.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476761"/>
            <a:ext cx="9144000" cy="310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7054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1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569984" y="886137"/>
            <a:ext cx="5829922" cy="485355"/>
          </a:xfrm>
        </p:spPr>
        <p:txBody>
          <a:bodyPr rtlCol="0">
            <a:normAutofit/>
          </a:bodyPr>
          <a:lstStyle/>
          <a:p>
            <a:pPr defTabSz="685766">
              <a:defRPr/>
            </a:pPr>
            <a:r>
              <a:rPr lang="en-GB" sz="2775" b="1" dirty="0">
                <a:solidFill>
                  <a:srgbClr val="FF0000"/>
                </a:solidFill>
                <a:latin typeface="Arial Narrow" pitchFamily="34" charset="0"/>
              </a:rPr>
              <a:t>Components of DBMS Environment</a:t>
            </a:r>
          </a:p>
        </p:txBody>
      </p:sp>
      <p:sp>
        <p:nvSpPr>
          <p:cNvPr id="44035" name="Rectangle 3"/>
          <p:cNvSpPr>
            <a:spLocks noGrp="1" noChangeArrowheads="1"/>
          </p:cNvSpPr>
          <p:nvPr>
            <p:ph idx="1"/>
          </p:nvPr>
        </p:nvSpPr>
        <p:spPr>
          <a:xfrm>
            <a:off x="533400" y="1368614"/>
            <a:ext cx="9937086" cy="5032185"/>
          </a:xfrm>
        </p:spPr>
        <p:txBody>
          <a:bodyPr rtlCol="0">
            <a:normAutofit/>
          </a:bodyPr>
          <a:lstStyle/>
          <a:p>
            <a:pPr marL="257162" indent="-257162" defTabSz="685766">
              <a:lnSpc>
                <a:spcPct val="90000"/>
              </a:lnSpc>
              <a:defRPr/>
            </a:pPr>
            <a:r>
              <a:rPr lang="en-GB" sz="2800" b="1" dirty="0">
                <a:latin typeface="Arial Narrow" pitchFamily="34" charset="0"/>
              </a:rPr>
              <a:t>Hardware</a:t>
            </a:r>
          </a:p>
          <a:p>
            <a:pPr marL="557185" lvl="1" indent="-214302" defTabSz="685766">
              <a:lnSpc>
                <a:spcPct val="90000"/>
              </a:lnSpc>
              <a:defRPr/>
            </a:pPr>
            <a:r>
              <a:rPr lang="en-GB" sz="2800" dirty="0">
                <a:latin typeface="Arial Narrow" pitchFamily="34" charset="0"/>
              </a:rPr>
              <a:t>Can range from a PC to a network of computers.</a:t>
            </a:r>
          </a:p>
          <a:p>
            <a:pPr marL="257162" indent="-257162" defTabSz="685766">
              <a:lnSpc>
                <a:spcPct val="90000"/>
              </a:lnSpc>
              <a:defRPr/>
            </a:pPr>
            <a:r>
              <a:rPr lang="en-GB" sz="2800" b="1" dirty="0">
                <a:latin typeface="Arial Narrow" pitchFamily="34" charset="0"/>
              </a:rPr>
              <a:t>Software</a:t>
            </a:r>
          </a:p>
          <a:p>
            <a:pPr marL="557185" lvl="1" indent="-214302" defTabSz="685766">
              <a:lnSpc>
                <a:spcPct val="90000"/>
              </a:lnSpc>
              <a:defRPr/>
            </a:pPr>
            <a:r>
              <a:rPr lang="en-GB" sz="2800" dirty="0">
                <a:latin typeface="Arial Narrow" pitchFamily="34" charset="0"/>
              </a:rPr>
              <a:t>DBMS, operating system, network software (if necessary) and also the application programs.</a:t>
            </a:r>
          </a:p>
          <a:p>
            <a:pPr marL="257162" indent="-257162" defTabSz="685766">
              <a:lnSpc>
                <a:spcPct val="90000"/>
              </a:lnSpc>
              <a:defRPr/>
            </a:pPr>
            <a:r>
              <a:rPr lang="en-GB" sz="2800" b="1" dirty="0">
                <a:latin typeface="Arial Narrow" pitchFamily="34" charset="0"/>
              </a:rPr>
              <a:t>Data</a:t>
            </a:r>
          </a:p>
          <a:p>
            <a:pPr marL="557185" lvl="1" indent="-214302" defTabSz="685766">
              <a:lnSpc>
                <a:spcPct val="90000"/>
              </a:lnSpc>
              <a:defRPr/>
            </a:pPr>
            <a:r>
              <a:rPr lang="en-GB" sz="2800" dirty="0">
                <a:latin typeface="Arial Narrow" pitchFamily="34" charset="0"/>
              </a:rPr>
              <a:t>Used by the organization and a description of this data called the schema.</a:t>
            </a:r>
          </a:p>
          <a:p>
            <a:pPr marL="257162" indent="-257162" defTabSz="685766">
              <a:lnSpc>
                <a:spcPct val="90000"/>
              </a:lnSpc>
              <a:defRPr/>
            </a:pPr>
            <a:r>
              <a:rPr lang="en-GB" sz="2800" b="1" dirty="0">
                <a:latin typeface="Arial Narrow" pitchFamily="34" charset="0"/>
              </a:rPr>
              <a:t>Procedures</a:t>
            </a:r>
          </a:p>
          <a:p>
            <a:pPr marL="557185" lvl="1" indent="-214302" defTabSz="685766">
              <a:lnSpc>
                <a:spcPct val="90000"/>
              </a:lnSpc>
              <a:defRPr/>
            </a:pPr>
            <a:r>
              <a:rPr lang="en-GB" sz="2800" dirty="0">
                <a:latin typeface="Arial Narrow" pitchFamily="34" charset="0"/>
              </a:rPr>
              <a:t>Instructions and rules that should be applied to the design and use of the database and DBMS.</a:t>
            </a:r>
          </a:p>
          <a:p>
            <a:pPr marL="257162" indent="-257162" defTabSz="685766">
              <a:lnSpc>
                <a:spcPct val="90000"/>
              </a:lnSpc>
              <a:defRPr/>
            </a:pPr>
            <a:r>
              <a:rPr lang="en-GB" sz="2800" b="1" dirty="0">
                <a:latin typeface="Arial Narrow" pitchFamily="34" charset="0"/>
              </a:rPr>
              <a:t>People</a:t>
            </a: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9410651F-18A5-427A-AF3D-08CCD5A8967E}" type="slidenum">
              <a:rPr lang="en-GB"/>
              <a:pPr>
                <a:defRPr/>
              </a:pPr>
              <a:t>25</a:t>
            </a:fld>
            <a:endParaRPr lang="en-GB"/>
          </a:p>
        </p:txBody>
      </p:sp>
    </p:spTree>
    <p:extLst>
      <p:ext uri="{BB962C8B-B14F-4D97-AF65-F5344CB8AC3E}">
        <p14:creationId xmlns:p14="http://schemas.microsoft.com/office/powerpoint/2010/main" val="3481696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40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0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40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0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403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40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4035">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0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714495" y="2483307"/>
            <a:ext cx="2763011" cy="3077766"/>
          </a:xfrm>
        </p:spPr>
        <p:txBody>
          <a:bodyPr/>
          <a:lstStyle/>
          <a:p>
            <a:r>
              <a:rPr lang="en-US" b="1">
                <a:latin typeface="Arial Narrow" pitchFamily="34" charset="0"/>
              </a:rPr>
              <a:t>Database Design: Paradigm Shift</a:t>
            </a:r>
          </a:p>
        </p:txBody>
      </p:sp>
      <p:sp>
        <p:nvSpPr>
          <p:cNvPr id="116739" name="Rectangle 3"/>
          <p:cNvSpPr>
            <a:spLocks noGrp="1" noChangeArrowheads="1"/>
          </p:cNvSpPr>
          <p:nvPr>
            <p:ph idx="1"/>
          </p:nvPr>
        </p:nvSpPr>
        <p:spPr/>
        <p:txBody>
          <a:bodyPr rtlCol="0">
            <a:noAutofit/>
          </a:bodyPr>
          <a:lstStyle/>
          <a:p>
            <a:pPr marL="257162" indent="-257162" defTabSz="685766">
              <a:lnSpc>
                <a:spcPct val="90000"/>
              </a:lnSpc>
              <a:defRPr/>
            </a:pPr>
            <a:r>
              <a:rPr lang="en-US" sz="3600" dirty="0">
                <a:latin typeface="Arial Narrow" pitchFamily="34" charset="0"/>
              </a:rPr>
              <a:t>The change in approach of satisfying and organization's information needs.</a:t>
            </a:r>
          </a:p>
          <a:p>
            <a:pPr marL="557185" lvl="1" indent="-214302" defTabSz="685766">
              <a:lnSpc>
                <a:spcPct val="90000"/>
              </a:lnSpc>
              <a:defRPr/>
            </a:pPr>
            <a:r>
              <a:rPr lang="en-US" sz="2800" dirty="0">
                <a:latin typeface="Arial Narrow" pitchFamily="34" charset="0"/>
              </a:rPr>
              <a:t>In file based systems, work was driven by the application needs of individual departments.</a:t>
            </a:r>
          </a:p>
          <a:p>
            <a:pPr marL="557185" lvl="1" indent="-214302" defTabSz="685766">
              <a:lnSpc>
                <a:spcPct val="90000"/>
              </a:lnSpc>
              <a:defRPr/>
            </a:pPr>
            <a:r>
              <a:rPr lang="en-US" sz="2800" dirty="0">
                <a:latin typeface="Arial Narrow" pitchFamily="34" charset="0"/>
              </a:rPr>
              <a:t>But to satisfy organization information needs, database approach is needed where a company has to think of the data first and the application second.</a:t>
            </a:r>
          </a:p>
          <a:p>
            <a:pPr marL="857207" lvl="2" indent="-171442" defTabSz="685766">
              <a:lnSpc>
                <a:spcPct val="90000"/>
              </a:lnSpc>
              <a:defRPr/>
            </a:pPr>
            <a:r>
              <a:rPr lang="en-US" sz="2800" dirty="0">
                <a:latin typeface="Arial Narrow" pitchFamily="34" charset="0"/>
              </a:rPr>
              <a:t>A poorly designed database can cause several errors and lead to poor or wrong decisions.</a:t>
            </a: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9E3B41CD-FD1A-4983-9340-27D88FBA8674}" type="slidenum">
              <a:rPr lang="en-GB"/>
              <a:pPr>
                <a:defRPr/>
              </a:pPr>
              <a:t>26</a:t>
            </a:fld>
            <a:endParaRPr lang="en-GB"/>
          </a:p>
        </p:txBody>
      </p:sp>
    </p:spTree>
    <p:extLst>
      <p:ext uri="{BB962C8B-B14F-4D97-AF65-F5344CB8AC3E}">
        <p14:creationId xmlns:p14="http://schemas.microsoft.com/office/powerpoint/2010/main" val="23897745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370800" y="921855"/>
            <a:ext cx="5829922" cy="485355"/>
          </a:xfrm>
        </p:spPr>
        <p:txBody>
          <a:bodyPr rtlCol="0">
            <a:normAutofit/>
          </a:bodyPr>
          <a:lstStyle/>
          <a:p>
            <a:pPr defTabSz="685766">
              <a:defRPr/>
            </a:pPr>
            <a:r>
              <a:rPr lang="en-GB" sz="2775" b="1" dirty="0">
                <a:solidFill>
                  <a:srgbClr val="FF0000"/>
                </a:solidFill>
                <a:latin typeface="Arial Narrow" pitchFamily="34" charset="0"/>
              </a:rPr>
              <a:t>Roles in the Database Environment</a:t>
            </a:r>
            <a:endParaRPr lang="en-GB" sz="2775" dirty="0">
              <a:solidFill>
                <a:srgbClr val="FF0000"/>
              </a:solidFill>
              <a:latin typeface="Arial Narrow" pitchFamily="34" charset="0"/>
            </a:endParaRPr>
          </a:p>
        </p:txBody>
      </p:sp>
      <p:sp>
        <p:nvSpPr>
          <p:cNvPr id="62467" name="Rectangle 3"/>
          <p:cNvSpPr>
            <a:spLocks noGrp="1" noChangeArrowheads="1"/>
          </p:cNvSpPr>
          <p:nvPr>
            <p:ph idx="1"/>
          </p:nvPr>
        </p:nvSpPr>
        <p:spPr>
          <a:xfrm>
            <a:off x="609600" y="1407211"/>
            <a:ext cx="9860886" cy="4841190"/>
          </a:xfrm>
        </p:spPr>
        <p:txBody>
          <a:bodyPr rtlCol="0">
            <a:normAutofit/>
          </a:bodyPr>
          <a:lstStyle/>
          <a:p>
            <a:pPr marL="257162" indent="-257162" algn="just" defTabSz="685766">
              <a:lnSpc>
                <a:spcPct val="90000"/>
              </a:lnSpc>
              <a:defRPr/>
            </a:pPr>
            <a:r>
              <a:rPr lang="en-GB" b="1" dirty="0">
                <a:latin typeface="Arial Narrow" pitchFamily="34" charset="0"/>
              </a:rPr>
              <a:t>Data Administrator (DA)</a:t>
            </a:r>
          </a:p>
          <a:p>
            <a:pPr marL="557185" lvl="1" indent="-214302" algn="just" defTabSz="685766">
              <a:lnSpc>
                <a:spcPct val="90000"/>
              </a:lnSpc>
              <a:defRPr/>
            </a:pPr>
            <a:r>
              <a:rPr lang="en-GB" dirty="0">
                <a:latin typeface="Arial Narrow" pitchFamily="34" charset="0"/>
              </a:rPr>
              <a:t>Manages data resources like database planning, development and maintenance of standards, policies and procedures, conceptual or logical database design.</a:t>
            </a:r>
          </a:p>
          <a:p>
            <a:pPr marL="557185" lvl="1" indent="-214302" algn="just" defTabSz="685766">
              <a:lnSpc>
                <a:spcPct val="90000"/>
              </a:lnSpc>
              <a:defRPr/>
            </a:pPr>
            <a:r>
              <a:rPr lang="en-GB" dirty="0">
                <a:latin typeface="Arial Narrow" pitchFamily="34" charset="0"/>
              </a:rPr>
              <a:t>Consults managers &amp; ensures that the direction of database development will support cooperate objectives</a:t>
            </a:r>
          </a:p>
          <a:p>
            <a:pPr marL="257162" indent="-257162" defTabSz="685766">
              <a:lnSpc>
                <a:spcPct val="90000"/>
              </a:lnSpc>
              <a:defRPr/>
            </a:pPr>
            <a:r>
              <a:rPr lang="en-GB" b="1" dirty="0">
                <a:latin typeface="Arial Narrow" pitchFamily="34" charset="0"/>
              </a:rPr>
              <a:t>Database Administrator (DBA)</a:t>
            </a:r>
          </a:p>
          <a:p>
            <a:pPr marL="557185" lvl="1" indent="-214302" defTabSz="685766">
              <a:lnSpc>
                <a:spcPct val="90000"/>
              </a:lnSpc>
              <a:defRPr/>
            </a:pPr>
            <a:r>
              <a:rPr lang="en-GB" dirty="0">
                <a:latin typeface="Arial Narrow" pitchFamily="34" charset="0"/>
              </a:rPr>
              <a:t>Responsible for physical realization of the database, </a:t>
            </a:r>
            <a:r>
              <a:rPr lang="en-GB" dirty="0" err="1">
                <a:latin typeface="Arial Narrow" pitchFamily="34" charset="0"/>
              </a:rPr>
              <a:t>i.e</a:t>
            </a:r>
            <a:r>
              <a:rPr lang="en-GB" dirty="0">
                <a:latin typeface="Arial Narrow" pitchFamily="34" charset="0"/>
              </a:rPr>
              <a:t>;</a:t>
            </a:r>
          </a:p>
          <a:p>
            <a:pPr marL="857207" lvl="2" indent="-171442" defTabSz="685766">
              <a:lnSpc>
                <a:spcPct val="90000"/>
              </a:lnSpc>
              <a:defRPr/>
            </a:pPr>
            <a:r>
              <a:rPr lang="en-GB" sz="2175" dirty="0">
                <a:latin typeface="Arial Narrow" pitchFamily="34" charset="0"/>
              </a:rPr>
              <a:t>Physical database design and implementation</a:t>
            </a:r>
          </a:p>
          <a:p>
            <a:pPr marL="857207" lvl="2" indent="-171442" defTabSz="685766">
              <a:lnSpc>
                <a:spcPct val="90000"/>
              </a:lnSpc>
              <a:defRPr/>
            </a:pPr>
            <a:r>
              <a:rPr lang="en-GB" sz="2175" dirty="0">
                <a:latin typeface="Arial Narrow" pitchFamily="34" charset="0"/>
              </a:rPr>
              <a:t>Security and Integrity control</a:t>
            </a:r>
          </a:p>
          <a:p>
            <a:pPr marL="857207" lvl="2" indent="-171442" defTabSz="685766">
              <a:lnSpc>
                <a:spcPct val="90000"/>
              </a:lnSpc>
              <a:defRPr/>
            </a:pPr>
            <a:r>
              <a:rPr lang="en-GB" sz="2175" dirty="0">
                <a:latin typeface="Arial Narrow" pitchFamily="34" charset="0"/>
              </a:rPr>
              <a:t>Maintenance of the operational system</a:t>
            </a:r>
          </a:p>
          <a:p>
            <a:pPr marL="857207" lvl="2" indent="-171442" defTabSz="685766">
              <a:lnSpc>
                <a:spcPct val="90000"/>
              </a:lnSpc>
              <a:defRPr/>
            </a:pPr>
            <a:r>
              <a:rPr lang="en-GB" sz="2175" dirty="0">
                <a:latin typeface="Arial Narrow" pitchFamily="34" charset="0"/>
              </a:rPr>
              <a:t>Ensuring satisfactory performance of applications  for users </a:t>
            </a: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6C0C6406-06AA-4384-84B0-2241356DFF7A}" type="slidenum">
              <a:rPr lang="en-GB"/>
              <a:pPr>
                <a:defRPr/>
              </a:pPr>
              <a:t>27</a:t>
            </a:fld>
            <a:endParaRPr lang="en-GB"/>
          </a:p>
        </p:txBody>
      </p:sp>
    </p:spTree>
    <p:extLst>
      <p:ext uri="{BB962C8B-B14F-4D97-AF65-F5344CB8AC3E}">
        <p14:creationId xmlns:p14="http://schemas.microsoft.com/office/powerpoint/2010/main" val="3648891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2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2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624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624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624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6246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2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a:xfrm>
            <a:off x="533400" y="1471613"/>
            <a:ext cx="11125200" cy="4114800"/>
          </a:xfrm>
        </p:spPr>
        <p:txBody>
          <a:bodyPr rtlCol="0">
            <a:noAutofit/>
          </a:bodyPr>
          <a:lstStyle/>
          <a:p>
            <a:pPr marL="257162" indent="-257162" defTabSz="685766">
              <a:lnSpc>
                <a:spcPct val="90000"/>
              </a:lnSpc>
              <a:defRPr/>
            </a:pPr>
            <a:r>
              <a:rPr lang="en-GB" sz="3200" b="1" dirty="0">
                <a:latin typeface="Arial Narrow" pitchFamily="34" charset="0"/>
              </a:rPr>
              <a:t>Database Designers (Logical and Physical)</a:t>
            </a:r>
          </a:p>
          <a:p>
            <a:pPr marL="557185" lvl="1" indent="-214302" defTabSz="685766">
              <a:lnSpc>
                <a:spcPct val="90000"/>
              </a:lnSpc>
              <a:defRPr/>
            </a:pPr>
            <a:r>
              <a:rPr lang="en-GB" sz="2800" dirty="0">
                <a:latin typeface="Arial Narrow" pitchFamily="34" charset="0"/>
              </a:rPr>
              <a:t>In large database projects, it is vital to have a Logical database designer and a physical database designer.</a:t>
            </a:r>
          </a:p>
          <a:p>
            <a:pPr marL="257132" indent="-171442" defTabSz="685766">
              <a:lnSpc>
                <a:spcPct val="90000"/>
              </a:lnSpc>
              <a:defRPr/>
            </a:pPr>
            <a:r>
              <a:rPr lang="en-GB" sz="3200" b="1" dirty="0">
                <a:latin typeface="Arial Narrow" pitchFamily="34" charset="0"/>
              </a:rPr>
              <a:t>Logical database designer</a:t>
            </a:r>
            <a:r>
              <a:rPr lang="en-GB" sz="3200" dirty="0">
                <a:latin typeface="Arial Narrow" pitchFamily="34" charset="0"/>
              </a:rPr>
              <a:t>; concerned with identifying the data (entities and attributes), the relationships between the data, and the constraints on the data that is to be stored in the database.</a:t>
            </a:r>
          </a:p>
          <a:p>
            <a:pPr marL="857190" lvl="2" indent="-171442" defTabSz="685766">
              <a:lnSpc>
                <a:spcPct val="90000"/>
              </a:lnSpc>
              <a:defRPr/>
            </a:pPr>
            <a:r>
              <a:rPr lang="en-GB" sz="3200" dirty="0">
                <a:latin typeface="Arial Narrow" pitchFamily="34" charset="0"/>
              </a:rPr>
              <a:t>Must understand organisation’s data and business rules</a:t>
            </a:r>
          </a:p>
          <a:p>
            <a:pPr marL="857190" lvl="2" indent="-171442" defTabSz="685766">
              <a:lnSpc>
                <a:spcPct val="90000"/>
              </a:lnSpc>
              <a:defRPr/>
            </a:pPr>
            <a:r>
              <a:rPr lang="en-GB" sz="3200" dirty="0">
                <a:latin typeface="Arial Narrow" pitchFamily="34" charset="0"/>
              </a:rPr>
              <a:t>For effectiveness, should closely work with database users </a:t>
            </a:r>
          </a:p>
          <a:p>
            <a:pPr marL="857190" lvl="2" indent="-171442" defTabSz="685766">
              <a:lnSpc>
                <a:spcPct val="90000"/>
              </a:lnSpc>
              <a:defRPr/>
            </a:pPr>
            <a:r>
              <a:rPr lang="en-GB" sz="3200" dirty="0">
                <a:latin typeface="Arial Narrow" pitchFamily="34" charset="0"/>
              </a:rPr>
              <a:t>Work is divided into Conceptual database design and logical database design.</a:t>
            </a: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C3ECFAA5-F347-4453-8D29-4DB030D7EBF4}" type="slidenum">
              <a:rPr lang="en-GB"/>
              <a:pPr>
                <a:defRPr/>
              </a:pPr>
              <a:t>28</a:t>
            </a:fld>
            <a:endParaRPr lang="en-GB"/>
          </a:p>
        </p:txBody>
      </p:sp>
    </p:spTree>
    <p:extLst>
      <p:ext uri="{BB962C8B-B14F-4D97-AF65-F5344CB8AC3E}">
        <p14:creationId xmlns:p14="http://schemas.microsoft.com/office/powerpoint/2010/main" val="3334917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381000" y="1371600"/>
            <a:ext cx="11582399" cy="5162551"/>
          </a:xfrm>
        </p:spPr>
        <p:txBody>
          <a:bodyPr>
            <a:noAutofit/>
          </a:bodyPr>
          <a:lstStyle/>
          <a:p>
            <a:pPr lvl="1">
              <a:lnSpc>
                <a:spcPct val="120000"/>
              </a:lnSpc>
            </a:pPr>
            <a:r>
              <a:rPr lang="en-US" sz="2800" dirty="0">
                <a:latin typeface="Arial Narrow" pitchFamily="34" charset="0"/>
              </a:rPr>
              <a:t>Conceptual Database design; is independent of implementation details like type of DBMS, application programs, programming languages, etc.</a:t>
            </a:r>
          </a:p>
          <a:p>
            <a:pPr lvl="1">
              <a:lnSpc>
                <a:spcPct val="120000"/>
              </a:lnSpc>
            </a:pPr>
            <a:r>
              <a:rPr lang="en-US" sz="2800" dirty="0">
                <a:latin typeface="Arial Narrow" pitchFamily="34" charset="0"/>
              </a:rPr>
              <a:t>Logical database Design; targets a specific data model e.g. Relational, Network, Hierarchical</a:t>
            </a:r>
            <a:r>
              <a:rPr lang="en-US" sz="3200" dirty="0">
                <a:latin typeface="Arial Narrow" pitchFamily="34" charset="0"/>
              </a:rPr>
              <a:t>.</a:t>
            </a:r>
          </a:p>
          <a:p>
            <a:pPr lvl="1">
              <a:lnSpc>
                <a:spcPct val="120000"/>
              </a:lnSpc>
            </a:pPr>
            <a:r>
              <a:rPr lang="en-US" sz="3200" b="1" dirty="0">
                <a:latin typeface="Arial Narrow" pitchFamily="34" charset="0"/>
              </a:rPr>
              <a:t>Physical database designer; </a:t>
            </a:r>
            <a:r>
              <a:rPr lang="en-US" sz="2800" dirty="0">
                <a:latin typeface="Arial Narrow" pitchFamily="34" charset="0"/>
              </a:rPr>
              <a:t>decides how the logical database is to be realized.</a:t>
            </a:r>
          </a:p>
          <a:p>
            <a:pPr lvl="2">
              <a:lnSpc>
                <a:spcPct val="120000"/>
              </a:lnSpc>
            </a:pPr>
            <a:r>
              <a:rPr lang="en-US" sz="2800" dirty="0">
                <a:latin typeface="Arial Narrow" pitchFamily="34" charset="0"/>
              </a:rPr>
              <a:t>Involves mapping the logical database into a set of tables and integrity constraints</a:t>
            </a:r>
          </a:p>
          <a:p>
            <a:pPr lvl="2">
              <a:lnSpc>
                <a:spcPct val="120000"/>
              </a:lnSpc>
            </a:pPr>
            <a:r>
              <a:rPr lang="en-US" sz="2800" dirty="0">
                <a:latin typeface="Arial Narrow" pitchFamily="34" charset="0"/>
              </a:rPr>
              <a:t>Select specific storage structures and access methods for the data</a:t>
            </a:r>
          </a:p>
          <a:p>
            <a:pPr lvl="2">
              <a:lnSpc>
                <a:spcPct val="120000"/>
              </a:lnSpc>
            </a:pPr>
            <a:r>
              <a:rPr lang="en-US" sz="2800" dirty="0">
                <a:latin typeface="Arial Narrow" pitchFamily="34" charset="0"/>
              </a:rPr>
              <a:t>Designing security measures</a:t>
            </a:r>
          </a:p>
        </p:txBody>
      </p:sp>
      <p:sp>
        <p:nvSpPr>
          <p:cNvPr id="3"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FA8A8302-2884-4BD5-B728-3C3D5F5C5FE9}" type="slidenum">
              <a:rPr lang="en-GB"/>
              <a:pPr>
                <a:defRPr/>
              </a:pPr>
              <a:t>29</a:t>
            </a:fld>
            <a:endParaRPr lang="en-GB"/>
          </a:p>
        </p:txBody>
      </p:sp>
    </p:spTree>
    <p:extLst>
      <p:ext uri="{BB962C8B-B14F-4D97-AF65-F5344CB8AC3E}">
        <p14:creationId xmlns:p14="http://schemas.microsoft.com/office/powerpoint/2010/main" val="874708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4A78-A58F-F598-5C5D-72BC316AD7CD}"/>
              </a:ext>
            </a:extLst>
          </p:cNvPr>
          <p:cNvSpPr>
            <a:spLocks noGrp="1"/>
          </p:cNvSpPr>
          <p:nvPr>
            <p:ph type="title"/>
          </p:nvPr>
        </p:nvSpPr>
        <p:spPr>
          <a:xfrm>
            <a:off x="4114800" y="685800"/>
            <a:ext cx="3684015" cy="788670"/>
          </a:xfrm>
        </p:spPr>
        <p:txBody>
          <a:bodyPr/>
          <a:lstStyle/>
          <a:p>
            <a:endParaRPr lang="en-RW" dirty="0"/>
          </a:p>
        </p:txBody>
      </p:sp>
      <p:sp>
        <p:nvSpPr>
          <p:cNvPr id="3" name="Text Placeholder 2">
            <a:extLst>
              <a:ext uri="{FF2B5EF4-FFF2-40B4-BE49-F238E27FC236}">
                <a16:creationId xmlns:a16="http://schemas.microsoft.com/office/drawing/2014/main" id="{AD3ED5B6-A39E-609A-F58B-F98A2D046D72}"/>
              </a:ext>
            </a:extLst>
          </p:cNvPr>
          <p:cNvSpPr>
            <a:spLocks noGrp="1"/>
          </p:cNvSpPr>
          <p:nvPr>
            <p:ph type="body" idx="1"/>
          </p:nvPr>
        </p:nvSpPr>
        <p:spPr>
          <a:xfrm>
            <a:off x="104985" y="2157441"/>
            <a:ext cx="11477415" cy="3685624"/>
          </a:xfrm>
        </p:spPr>
        <p:txBody>
          <a:bodyPr/>
          <a:lstStyle/>
          <a:p>
            <a:r>
              <a:rPr lang="en-US" b="1" dirty="0"/>
              <a:t>D</a:t>
            </a:r>
            <a:r>
              <a:rPr lang="en-RW" b="1" dirty="0"/>
              <a:t>ata: R</a:t>
            </a:r>
            <a:r>
              <a:rPr lang="en-RW" dirty="0"/>
              <a:t>aw, unprocessed facts</a:t>
            </a:r>
          </a:p>
          <a:p>
            <a:r>
              <a:rPr lang="en-US" dirty="0"/>
              <a:t>E</a:t>
            </a:r>
            <a:r>
              <a:rPr lang="en-RW" dirty="0"/>
              <a:t>x:25, Kigali, Alphonse </a:t>
            </a:r>
          </a:p>
          <a:p>
            <a:r>
              <a:rPr lang="en-US" dirty="0"/>
              <a:t>I</a:t>
            </a:r>
            <a:r>
              <a:rPr lang="en-RW" dirty="0"/>
              <a:t>nformation: processed data</a:t>
            </a:r>
          </a:p>
          <a:p>
            <a:r>
              <a:rPr lang="en-US" dirty="0"/>
              <a:t>E</a:t>
            </a:r>
            <a:r>
              <a:rPr lang="en-RW" dirty="0"/>
              <a:t>x: the age of alphonse is 25. </a:t>
            </a:r>
          </a:p>
          <a:p>
            <a:pPr algn="just"/>
            <a:r>
              <a:rPr lang="en-US" sz="3600" dirty="0"/>
              <a:t>A </a:t>
            </a:r>
            <a:r>
              <a:rPr lang="en-US" sz="3600" b="1" dirty="0"/>
              <a:t>database: a </a:t>
            </a:r>
            <a:r>
              <a:rPr lang="en-US" sz="3600" dirty="0"/>
              <a:t>collection of </a:t>
            </a:r>
            <a:r>
              <a:rPr lang="en-US" sz="3600" b="1" dirty="0"/>
              <a:t>related</a:t>
            </a:r>
            <a:r>
              <a:rPr lang="en-US" sz="3600" dirty="0"/>
              <a:t> data,</a:t>
            </a:r>
          </a:p>
          <a:p>
            <a:pPr algn="just"/>
            <a:r>
              <a:rPr lang="en-US" sz="3600" dirty="0"/>
              <a:t>Ex: online banking system, library management system. </a:t>
            </a:r>
          </a:p>
          <a:p>
            <a:endParaRPr lang="en-RW" dirty="0"/>
          </a:p>
        </p:txBody>
      </p:sp>
    </p:spTree>
    <p:extLst>
      <p:ext uri="{BB962C8B-B14F-4D97-AF65-F5344CB8AC3E}">
        <p14:creationId xmlns:p14="http://schemas.microsoft.com/office/powerpoint/2010/main" val="2942893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idx="1"/>
          </p:nvPr>
        </p:nvSpPr>
        <p:spPr>
          <a:xfrm>
            <a:off x="533400" y="1752600"/>
            <a:ext cx="10972800" cy="4495800"/>
          </a:xfrm>
        </p:spPr>
        <p:txBody>
          <a:bodyPr>
            <a:noAutofit/>
          </a:bodyPr>
          <a:lstStyle/>
          <a:p>
            <a:pPr>
              <a:lnSpc>
                <a:spcPct val="90000"/>
              </a:lnSpc>
              <a:buFont typeface="Monotype Sorts" pitchFamily="2" charset="2"/>
              <a:buNone/>
            </a:pPr>
            <a:r>
              <a:rPr lang="en-GB" sz="3200" b="1" dirty="0">
                <a:latin typeface="Arial Narrow" pitchFamily="34" charset="0"/>
              </a:rPr>
              <a:t>Note</a:t>
            </a:r>
            <a:r>
              <a:rPr lang="en-GB" sz="3200" dirty="0">
                <a:latin typeface="Arial Narrow" pitchFamily="34" charset="0"/>
              </a:rPr>
              <a:t>: Conceptual and Logical database design are concerned with </a:t>
            </a:r>
            <a:r>
              <a:rPr lang="en-GB" sz="3200" b="1" dirty="0">
                <a:latin typeface="Arial Narrow" pitchFamily="34" charset="0"/>
              </a:rPr>
              <a:t>WHAT</a:t>
            </a:r>
            <a:r>
              <a:rPr lang="en-GB" sz="3200" dirty="0">
                <a:latin typeface="Arial Narrow" pitchFamily="34" charset="0"/>
              </a:rPr>
              <a:t>, where as physical database design is concerned with </a:t>
            </a:r>
            <a:r>
              <a:rPr lang="en-GB" sz="3200" b="1" dirty="0">
                <a:latin typeface="Arial Narrow" pitchFamily="34" charset="0"/>
              </a:rPr>
              <a:t>HOW</a:t>
            </a:r>
          </a:p>
          <a:p>
            <a:pPr>
              <a:lnSpc>
                <a:spcPct val="90000"/>
              </a:lnSpc>
            </a:pPr>
            <a:r>
              <a:rPr lang="en-GB" sz="3200" b="1" dirty="0">
                <a:latin typeface="Arial Narrow" pitchFamily="34" charset="0"/>
              </a:rPr>
              <a:t>Application Programmers</a:t>
            </a:r>
            <a:r>
              <a:rPr lang="en-GB" sz="3200" dirty="0">
                <a:latin typeface="Arial Narrow" pitchFamily="34" charset="0"/>
              </a:rPr>
              <a:t>; design programs that request the DBMS to perform some operations on the database. </a:t>
            </a:r>
            <a:r>
              <a:rPr lang="en-GB" sz="3200" dirty="0" err="1">
                <a:latin typeface="Arial Narrow" pitchFamily="34" charset="0"/>
              </a:rPr>
              <a:t>E.g</a:t>
            </a:r>
            <a:r>
              <a:rPr lang="en-GB" sz="3200" dirty="0">
                <a:latin typeface="Arial Narrow" pitchFamily="34" charset="0"/>
              </a:rPr>
              <a:t> retrieve data, inserting, updating, and deleting data.</a:t>
            </a:r>
          </a:p>
          <a:p>
            <a:pPr>
              <a:lnSpc>
                <a:spcPct val="90000"/>
              </a:lnSpc>
            </a:pPr>
            <a:r>
              <a:rPr lang="en-GB" sz="3200" b="1" dirty="0">
                <a:latin typeface="Arial Narrow" pitchFamily="34" charset="0"/>
              </a:rPr>
              <a:t>End Users</a:t>
            </a:r>
            <a:r>
              <a:rPr lang="en-GB" sz="3200" dirty="0">
                <a:latin typeface="Arial Narrow" pitchFamily="34" charset="0"/>
              </a:rPr>
              <a:t> (naive and sophisticated)</a:t>
            </a:r>
            <a:endParaRPr lang="en-US" sz="3200" dirty="0"/>
          </a:p>
          <a:p>
            <a:pPr lvl="1">
              <a:lnSpc>
                <a:spcPct val="90000"/>
              </a:lnSpc>
            </a:pPr>
            <a:r>
              <a:rPr lang="en-GB" sz="3200" dirty="0">
                <a:latin typeface="Arial Narrow" pitchFamily="34" charset="0"/>
              </a:rPr>
              <a:t>Naïve; unaware of DBMS and access the database through application programs</a:t>
            </a:r>
          </a:p>
          <a:p>
            <a:pPr lvl="1">
              <a:lnSpc>
                <a:spcPct val="90000"/>
              </a:lnSpc>
            </a:pPr>
            <a:r>
              <a:rPr lang="en-GB" sz="3200" dirty="0">
                <a:latin typeface="Arial Narrow" pitchFamily="34" charset="0"/>
              </a:rPr>
              <a:t>Sophisticated; familiar with the structure and facilities of the database and can use SQL to perform required operations, or even develop application programs</a:t>
            </a:r>
            <a:endParaRPr lang="en-US" sz="3200" dirty="0">
              <a:latin typeface="Arial Narrow" pitchFamily="34" charset="0"/>
            </a:endParaRPr>
          </a:p>
        </p:txBody>
      </p:sp>
      <p:sp>
        <p:nvSpPr>
          <p:cNvPr id="3"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D5215A25-AC2A-4EF7-B82D-B471DE1908BF}" type="slidenum">
              <a:rPr lang="en-GB"/>
              <a:pPr>
                <a:defRPr/>
              </a:pPr>
              <a:t>30</a:t>
            </a:fld>
            <a:endParaRPr lang="en-GB"/>
          </a:p>
        </p:txBody>
      </p:sp>
    </p:spTree>
    <p:extLst>
      <p:ext uri="{BB962C8B-B14F-4D97-AF65-F5344CB8AC3E}">
        <p14:creationId xmlns:p14="http://schemas.microsoft.com/office/powerpoint/2010/main" val="1447954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455135" y="898872"/>
            <a:ext cx="5829922" cy="485355"/>
          </a:xfrm>
        </p:spPr>
        <p:txBody>
          <a:bodyPr rtlCol="0">
            <a:normAutofit/>
          </a:bodyPr>
          <a:lstStyle/>
          <a:p>
            <a:pPr defTabSz="685766">
              <a:defRPr/>
            </a:pPr>
            <a:r>
              <a:rPr lang="en-GB" sz="2775" b="1" dirty="0">
                <a:solidFill>
                  <a:srgbClr val="FF0000"/>
                </a:solidFill>
                <a:latin typeface="Arial Narrow" pitchFamily="34" charset="0"/>
              </a:rPr>
              <a:t>Advantages of DBMS</a:t>
            </a:r>
          </a:p>
        </p:txBody>
      </p:sp>
      <p:sp>
        <p:nvSpPr>
          <p:cNvPr id="73731" name="Rectangle 3"/>
          <p:cNvSpPr>
            <a:spLocks noGrp="1" noChangeArrowheads="1"/>
          </p:cNvSpPr>
          <p:nvPr>
            <p:ph idx="1"/>
          </p:nvPr>
        </p:nvSpPr>
        <p:spPr>
          <a:xfrm>
            <a:off x="609600" y="1600199"/>
            <a:ext cx="11049000" cy="4191001"/>
          </a:xfrm>
        </p:spPr>
        <p:txBody>
          <a:bodyPr rtlCol="0">
            <a:noAutofit/>
          </a:bodyPr>
          <a:lstStyle/>
          <a:p>
            <a:pPr marL="257162" indent="-257162" defTabSz="685766">
              <a:lnSpc>
                <a:spcPct val="90000"/>
              </a:lnSpc>
              <a:defRPr/>
            </a:pPr>
            <a:r>
              <a:rPr lang="en-GB" sz="2800" b="1" dirty="0">
                <a:latin typeface="Arial Narrow" pitchFamily="34" charset="0"/>
              </a:rPr>
              <a:t>Control of data redundancy</a:t>
            </a:r>
            <a:r>
              <a:rPr lang="en-GB" sz="2800" dirty="0">
                <a:latin typeface="Arial Narrow" pitchFamily="34" charset="0"/>
              </a:rPr>
              <a:t>; integrating files and avoiding multiple copies of the same data. </a:t>
            </a:r>
          </a:p>
          <a:p>
            <a:pPr marL="557185" lvl="1" indent="-214302" defTabSz="685766">
              <a:lnSpc>
                <a:spcPct val="90000"/>
              </a:lnSpc>
              <a:defRPr/>
            </a:pPr>
            <a:r>
              <a:rPr lang="en-GB" sz="2800" dirty="0">
                <a:latin typeface="Arial Narrow" pitchFamily="34" charset="0"/>
              </a:rPr>
              <a:t>Redundancy is not eliminated completely because of performance reasons.</a:t>
            </a:r>
          </a:p>
          <a:p>
            <a:pPr marL="257162" indent="-257162" defTabSz="685766">
              <a:lnSpc>
                <a:spcPct val="90000"/>
              </a:lnSpc>
              <a:defRPr/>
            </a:pPr>
            <a:r>
              <a:rPr lang="en-GB" sz="2800" b="1" dirty="0">
                <a:latin typeface="Arial Narrow" pitchFamily="34" charset="0"/>
              </a:rPr>
              <a:t>Data consistency</a:t>
            </a:r>
            <a:r>
              <a:rPr lang="en-GB" sz="2800" dirty="0">
                <a:latin typeface="Arial Narrow" pitchFamily="34" charset="0"/>
              </a:rPr>
              <a:t>; controlling redundant data reduces on risk of inconsistent data.</a:t>
            </a:r>
          </a:p>
          <a:p>
            <a:pPr marL="257162" indent="-257162" defTabSz="685766">
              <a:lnSpc>
                <a:spcPct val="90000"/>
              </a:lnSpc>
              <a:defRPr/>
            </a:pPr>
            <a:r>
              <a:rPr lang="en-GB" sz="2800" b="1" dirty="0">
                <a:latin typeface="Arial Narrow" pitchFamily="34" charset="0"/>
              </a:rPr>
              <a:t>More information from the same amount of data </a:t>
            </a:r>
            <a:r>
              <a:rPr lang="en-GB" sz="2800" dirty="0">
                <a:latin typeface="Arial Narrow" pitchFamily="34" charset="0"/>
              </a:rPr>
              <a:t>; data integration will help derive more meaning/relationships from data.</a:t>
            </a:r>
          </a:p>
          <a:p>
            <a:pPr marL="257162" indent="-257162" defTabSz="685766">
              <a:lnSpc>
                <a:spcPct val="90000"/>
              </a:lnSpc>
              <a:defRPr/>
            </a:pPr>
            <a:r>
              <a:rPr lang="en-GB" sz="2800" b="1" dirty="0">
                <a:latin typeface="Arial Narrow" pitchFamily="34" charset="0"/>
              </a:rPr>
              <a:t>Sharing of data</a:t>
            </a:r>
            <a:r>
              <a:rPr lang="en-GB" sz="2800" dirty="0">
                <a:latin typeface="Arial Narrow" pitchFamily="34" charset="0"/>
              </a:rPr>
              <a:t>; improves efficiency.</a:t>
            </a:r>
          </a:p>
          <a:p>
            <a:pPr marL="257162" indent="-257162" defTabSz="685766">
              <a:lnSpc>
                <a:spcPct val="90000"/>
              </a:lnSpc>
              <a:defRPr/>
            </a:pPr>
            <a:r>
              <a:rPr lang="en-GB" sz="2800" b="1" dirty="0">
                <a:latin typeface="Arial Narrow" pitchFamily="34" charset="0"/>
              </a:rPr>
              <a:t>Improved data integrity</a:t>
            </a:r>
            <a:r>
              <a:rPr lang="en-GB" sz="2800" dirty="0">
                <a:latin typeface="Arial Narrow" pitchFamily="34" charset="0"/>
              </a:rPr>
              <a:t>; validity and consistence of the stored data. Achieved by use of constraints on the data</a:t>
            </a: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3F2CE2C7-DDAE-4723-BFE6-D50BE69037C6}" type="slidenum">
              <a:rPr lang="en-GB"/>
              <a:pPr>
                <a:defRPr/>
              </a:pPr>
              <a:t>31</a:t>
            </a:fld>
            <a:endParaRPr lang="en-GB"/>
          </a:p>
        </p:txBody>
      </p:sp>
    </p:spTree>
    <p:extLst>
      <p:ext uri="{BB962C8B-B14F-4D97-AF65-F5344CB8AC3E}">
        <p14:creationId xmlns:p14="http://schemas.microsoft.com/office/powerpoint/2010/main" val="2578967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373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373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373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3731">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3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609600" y="2209800"/>
            <a:ext cx="10896600" cy="4252632"/>
          </a:xfrm>
        </p:spPr>
        <p:txBody>
          <a:bodyPr>
            <a:noAutofit/>
          </a:bodyPr>
          <a:lstStyle/>
          <a:p>
            <a:pPr>
              <a:lnSpc>
                <a:spcPct val="90000"/>
              </a:lnSpc>
            </a:pPr>
            <a:r>
              <a:rPr lang="en-GB" sz="3200" b="1" dirty="0">
                <a:latin typeface="Arial Narrow" pitchFamily="34" charset="0"/>
              </a:rPr>
              <a:t>Improved security</a:t>
            </a:r>
            <a:r>
              <a:rPr lang="en-GB" sz="3200" dirty="0">
                <a:latin typeface="Arial Narrow" pitchFamily="34" charset="0"/>
              </a:rPr>
              <a:t>; protection of the database from unauthorised users.</a:t>
            </a:r>
          </a:p>
          <a:p>
            <a:pPr lvl="1">
              <a:lnSpc>
                <a:spcPct val="90000"/>
              </a:lnSpc>
            </a:pPr>
            <a:r>
              <a:rPr lang="en-GB" sz="2800" dirty="0">
                <a:latin typeface="Arial Narrow" pitchFamily="34" charset="0"/>
              </a:rPr>
              <a:t>This is vital because all company data has been integrated and that’s risky without security.</a:t>
            </a:r>
          </a:p>
          <a:p>
            <a:pPr>
              <a:lnSpc>
                <a:spcPct val="90000"/>
              </a:lnSpc>
            </a:pPr>
            <a:r>
              <a:rPr lang="en-GB" sz="3200" b="1" dirty="0">
                <a:latin typeface="Arial Narrow" pitchFamily="34" charset="0"/>
              </a:rPr>
              <a:t>Enforcement of standards</a:t>
            </a:r>
            <a:r>
              <a:rPr lang="en-GB" sz="3200" dirty="0">
                <a:latin typeface="Arial Narrow" pitchFamily="34" charset="0"/>
              </a:rPr>
              <a:t>; integration allows the DBA to enforce standards like departmental, organisational, national, international for data. </a:t>
            </a:r>
            <a:r>
              <a:rPr lang="en-GB" sz="3200" dirty="0" err="1">
                <a:latin typeface="Arial Narrow" pitchFamily="34" charset="0"/>
              </a:rPr>
              <a:t>E.g</a:t>
            </a:r>
            <a:r>
              <a:rPr lang="en-GB" sz="3200" dirty="0">
                <a:latin typeface="Arial Narrow" pitchFamily="34" charset="0"/>
              </a:rPr>
              <a:t> data formats, data exchange, documentation standards, update procedures etc.</a:t>
            </a:r>
          </a:p>
          <a:p>
            <a:pPr>
              <a:lnSpc>
                <a:spcPct val="90000"/>
              </a:lnSpc>
            </a:pPr>
            <a:r>
              <a:rPr lang="en-GB" sz="3200" b="1" dirty="0">
                <a:latin typeface="Arial Narrow" pitchFamily="34" charset="0"/>
              </a:rPr>
              <a:t>Economy of scale</a:t>
            </a:r>
            <a:r>
              <a:rPr lang="en-GB" sz="3200" dirty="0">
                <a:latin typeface="Arial Narrow" pitchFamily="34" charset="0"/>
              </a:rPr>
              <a:t>; cost saving instead of spending money on each department for all the different file based systems the department will need over time.</a:t>
            </a:r>
          </a:p>
          <a:p>
            <a:pPr>
              <a:lnSpc>
                <a:spcPct val="90000"/>
              </a:lnSpc>
            </a:pPr>
            <a:endParaRPr lang="en-US" sz="4400" dirty="0"/>
          </a:p>
        </p:txBody>
      </p:sp>
      <p:sp>
        <p:nvSpPr>
          <p:cNvPr id="3"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35079E4F-C661-4BA5-8123-9A7515844E2A}" type="slidenum">
              <a:rPr lang="en-GB"/>
              <a:pPr>
                <a:defRPr/>
              </a:pPr>
              <a:t>32</a:t>
            </a:fld>
            <a:endParaRPr lang="en-GB"/>
          </a:p>
        </p:txBody>
      </p:sp>
    </p:spTree>
    <p:extLst>
      <p:ext uri="{BB962C8B-B14F-4D97-AF65-F5344CB8AC3E}">
        <p14:creationId xmlns:p14="http://schemas.microsoft.com/office/powerpoint/2010/main" val="3887817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a:xfrm>
            <a:off x="457200" y="2038971"/>
            <a:ext cx="11048999" cy="3904629"/>
          </a:xfrm>
        </p:spPr>
        <p:txBody>
          <a:bodyPr rtlCol="0">
            <a:normAutofit/>
          </a:bodyPr>
          <a:lstStyle/>
          <a:p>
            <a:pPr marL="257162" indent="-257162" defTabSz="685766">
              <a:lnSpc>
                <a:spcPct val="90000"/>
              </a:lnSpc>
              <a:defRPr/>
            </a:pPr>
            <a:r>
              <a:rPr lang="en-GB" sz="2800" b="1" dirty="0">
                <a:latin typeface="Arial Narrow" pitchFamily="34" charset="0"/>
              </a:rPr>
              <a:t>Balanced conflicting requirements</a:t>
            </a:r>
            <a:r>
              <a:rPr lang="en-GB" sz="2800" dirty="0">
                <a:latin typeface="Arial Narrow" pitchFamily="34" charset="0"/>
              </a:rPr>
              <a:t>; different departments have varying needs but a DBA decides on the design and operational use of the database for the best of the organisation.</a:t>
            </a:r>
          </a:p>
          <a:p>
            <a:pPr marL="257162" indent="-257162" defTabSz="685766">
              <a:lnSpc>
                <a:spcPct val="90000"/>
              </a:lnSpc>
              <a:defRPr/>
            </a:pPr>
            <a:r>
              <a:rPr lang="en-GB" sz="2800" b="1" dirty="0">
                <a:latin typeface="Arial Narrow" pitchFamily="34" charset="0"/>
              </a:rPr>
              <a:t>Improved data accessibility and responsiveness;</a:t>
            </a:r>
            <a:r>
              <a:rPr lang="en-GB" sz="2800" dirty="0">
                <a:latin typeface="Arial Narrow" pitchFamily="34" charset="0"/>
              </a:rPr>
              <a:t> data crosses departments and ad hoc(unplanned) questions can be asked unlike fixed queries in file based systems</a:t>
            </a:r>
            <a:endParaRPr lang="en-GB" sz="2800" b="1" dirty="0">
              <a:latin typeface="Arial Narrow" pitchFamily="34" charset="0"/>
            </a:endParaRPr>
          </a:p>
          <a:p>
            <a:pPr marL="257162" indent="-257162" defTabSz="685766">
              <a:lnSpc>
                <a:spcPct val="90000"/>
              </a:lnSpc>
              <a:defRPr/>
            </a:pPr>
            <a:r>
              <a:rPr lang="en-GB" sz="2800" b="1" dirty="0">
                <a:latin typeface="Arial Narrow" pitchFamily="34" charset="0"/>
              </a:rPr>
              <a:t>Increased productivity</a:t>
            </a:r>
            <a:r>
              <a:rPr lang="en-GB" sz="2800" dirty="0">
                <a:latin typeface="Arial Narrow" pitchFamily="34" charset="0"/>
              </a:rPr>
              <a:t>; programmers dwells on functionality not low level details of data.</a:t>
            </a:r>
          </a:p>
        </p:txBody>
      </p:sp>
      <p:sp>
        <p:nvSpPr>
          <p:cNvPr id="3"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9E7345B3-FE7B-490F-BD68-BE0D330F4E44}" type="slidenum">
              <a:rPr lang="en-GB"/>
              <a:pPr>
                <a:defRPr/>
              </a:pPr>
              <a:t>33</a:t>
            </a:fld>
            <a:endParaRPr lang="en-GB"/>
          </a:p>
        </p:txBody>
      </p:sp>
    </p:spTree>
    <p:extLst>
      <p:ext uri="{BB962C8B-B14F-4D97-AF65-F5344CB8AC3E}">
        <p14:creationId xmlns:p14="http://schemas.microsoft.com/office/powerpoint/2010/main" val="563772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304800" y="2209800"/>
            <a:ext cx="11353800" cy="3333750"/>
          </a:xfrm>
        </p:spPr>
        <p:txBody>
          <a:bodyPr>
            <a:noAutofit/>
          </a:bodyPr>
          <a:lstStyle/>
          <a:p>
            <a:r>
              <a:rPr lang="en-GB" sz="3200" b="1" dirty="0">
                <a:latin typeface="Arial Narrow" pitchFamily="34" charset="0"/>
              </a:rPr>
              <a:t>Improved maintenance through data independence</a:t>
            </a:r>
            <a:r>
              <a:rPr lang="en-GB" sz="3200" dirty="0">
                <a:latin typeface="Arial Narrow" pitchFamily="34" charset="0"/>
              </a:rPr>
              <a:t>;  data description is separate from the application. </a:t>
            </a:r>
            <a:r>
              <a:rPr lang="en-GB" sz="3200" dirty="0" err="1">
                <a:latin typeface="Arial Narrow" pitchFamily="34" charset="0"/>
              </a:rPr>
              <a:t>Applns</a:t>
            </a:r>
            <a:r>
              <a:rPr lang="en-GB" sz="3200" dirty="0">
                <a:latin typeface="Arial Narrow" pitchFamily="34" charset="0"/>
              </a:rPr>
              <a:t> are immune to changes in data descriptions.</a:t>
            </a:r>
            <a:endParaRPr lang="en-GB" sz="3200" b="1" dirty="0">
              <a:latin typeface="Arial Narrow" pitchFamily="34" charset="0"/>
            </a:endParaRPr>
          </a:p>
          <a:p>
            <a:r>
              <a:rPr lang="en-GB" sz="3200" b="1" dirty="0">
                <a:latin typeface="Arial Narrow" pitchFamily="34" charset="0"/>
              </a:rPr>
              <a:t>Increased concurrency</a:t>
            </a:r>
            <a:r>
              <a:rPr lang="en-GB" sz="3200" dirty="0">
                <a:latin typeface="Arial Narrow" pitchFamily="34" charset="0"/>
              </a:rPr>
              <a:t>; two or more users can access data at the same time without loss of data integrity.</a:t>
            </a:r>
          </a:p>
          <a:p>
            <a:r>
              <a:rPr lang="en-GB" sz="3200" b="1" dirty="0">
                <a:latin typeface="Arial Narrow" pitchFamily="34" charset="0"/>
              </a:rPr>
              <a:t>Improved backup and recovery services</a:t>
            </a:r>
            <a:r>
              <a:rPr lang="en-GB" sz="3200" dirty="0">
                <a:latin typeface="Arial Narrow" pitchFamily="34" charset="0"/>
              </a:rPr>
              <a:t>; DBMS provides facilities of minimizing amount of processing that is lost following a failure.</a:t>
            </a:r>
          </a:p>
          <a:p>
            <a:endParaRPr lang="en-US" sz="3200" dirty="0"/>
          </a:p>
        </p:txBody>
      </p:sp>
      <p:sp>
        <p:nvSpPr>
          <p:cNvPr id="3"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6E69756C-518E-44C0-8AD9-452D0EAE666C}" type="slidenum">
              <a:rPr lang="en-GB"/>
              <a:pPr>
                <a:defRPr/>
              </a:pPr>
              <a:t>34</a:t>
            </a:fld>
            <a:endParaRPr lang="en-GB"/>
          </a:p>
        </p:txBody>
      </p:sp>
    </p:spTree>
    <p:extLst>
      <p:ext uri="{BB962C8B-B14F-4D97-AF65-F5344CB8AC3E}">
        <p14:creationId xmlns:p14="http://schemas.microsoft.com/office/powerpoint/2010/main" val="2659871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563597" y="1027441"/>
            <a:ext cx="5829922" cy="484304"/>
          </a:xfrm>
        </p:spPr>
        <p:txBody>
          <a:bodyPr rtlCol="0">
            <a:normAutofit fontScale="90000"/>
          </a:bodyPr>
          <a:lstStyle/>
          <a:p>
            <a:pPr defTabSz="685766">
              <a:defRPr/>
            </a:pPr>
            <a:r>
              <a:rPr lang="en-GB" b="1" dirty="0">
                <a:solidFill>
                  <a:srgbClr val="FF0000"/>
                </a:solidFill>
                <a:latin typeface="Arial Narrow" pitchFamily="34" charset="0"/>
              </a:rPr>
              <a:t>Disadvantages of DBMS</a:t>
            </a:r>
          </a:p>
        </p:txBody>
      </p:sp>
      <p:sp>
        <p:nvSpPr>
          <p:cNvPr id="48131" name="Rectangle 3"/>
          <p:cNvSpPr>
            <a:spLocks noGrp="1" noChangeArrowheads="1"/>
          </p:cNvSpPr>
          <p:nvPr>
            <p:ph idx="1"/>
          </p:nvPr>
        </p:nvSpPr>
        <p:spPr>
          <a:xfrm>
            <a:off x="533400" y="2057400"/>
            <a:ext cx="11277599" cy="4279456"/>
          </a:xfrm>
        </p:spPr>
        <p:txBody>
          <a:bodyPr>
            <a:noAutofit/>
          </a:bodyPr>
          <a:lstStyle/>
          <a:p>
            <a:r>
              <a:rPr lang="en-GB" sz="2800" b="1" dirty="0">
                <a:latin typeface="Arial Narrow" pitchFamily="34" charset="0"/>
              </a:rPr>
              <a:t>Complexity</a:t>
            </a:r>
            <a:r>
              <a:rPr lang="en-GB" sz="2800" dirty="0">
                <a:latin typeface="Arial Narrow" pitchFamily="34" charset="0"/>
              </a:rPr>
              <a:t>; serious and careful planning is required to get a good DBMS, otherwise there might be serious consequences</a:t>
            </a:r>
          </a:p>
          <a:p>
            <a:r>
              <a:rPr lang="en-GB" sz="2800" b="1" dirty="0">
                <a:latin typeface="Arial Narrow" pitchFamily="34" charset="0"/>
              </a:rPr>
              <a:t>Size</a:t>
            </a:r>
            <a:r>
              <a:rPr lang="en-GB" sz="2800" dirty="0">
                <a:latin typeface="Arial Narrow" pitchFamily="34" charset="0"/>
              </a:rPr>
              <a:t>; large size of software taking large disk space and memory.</a:t>
            </a:r>
          </a:p>
          <a:p>
            <a:r>
              <a:rPr lang="en-GB" sz="2800" b="1" dirty="0">
                <a:latin typeface="Arial Narrow" pitchFamily="34" charset="0"/>
              </a:rPr>
              <a:t>Cost of DBMS</a:t>
            </a:r>
            <a:endParaRPr lang="en-GB" sz="2800" dirty="0">
              <a:latin typeface="Arial Narrow" pitchFamily="34" charset="0"/>
            </a:endParaRPr>
          </a:p>
          <a:p>
            <a:r>
              <a:rPr lang="en-GB" sz="2800" b="1" dirty="0">
                <a:latin typeface="Arial Narrow" pitchFamily="34" charset="0"/>
              </a:rPr>
              <a:t>Additional hardware costs</a:t>
            </a:r>
            <a:r>
              <a:rPr lang="en-GB" sz="2800" dirty="0">
                <a:latin typeface="Arial Narrow" pitchFamily="34" charset="0"/>
              </a:rPr>
              <a:t>; </a:t>
            </a:r>
            <a:r>
              <a:rPr lang="en-GB" sz="2800" dirty="0" err="1">
                <a:latin typeface="Arial Narrow" pitchFamily="34" charset="0"/>
              </a:rPr>
              <a:t>e.g</a:t>
            </a:r>
            <a:r>
              <a:rPr lang="en-GB" sz="2800" dirty="0">
                <a:latin typeface="Arial Narrow" pitchFamily="34" charset="0"/>
              </a:rPr>
              <a:t> storage, memory </a:t>
            </a:r>
            <a:r>
              <a:rPr lang="en-GB" sz="2800" dirty="0" err="1">
                <a:latin typeface="Arial Narrow" pitchFamily="34" charset="0"/>
              </a:rPr>
              <a:t>etc</a:t>
            </a:r>
            <a:endParaRPr lang="en-GB" sz="2800" dirty="0">
              <a:latin typeface="Arial Narrow" pitchFamily="34" charset="0"/>
            </a:endParaRPr>
          </a:p>
          <a:p>
            <a:r>
              <a:rPr lang="en-GB" sz="2800" b="1" dirty="0">
                <a:latin typeface="Arial Narrow" pitchFamily="34" charset="0"/>
              </a:rPr>
              <a:t>Cost of conversion</a:t>
            </a:r>
            <a:r>
              <a:rPr lang="en-GB" sz="2800" dirty="0">
                <a:latin typeface="Arial Narrow" pitchFamily="34" charset="0"/>
              </a:rPr>
              <a:t>; costs of converting existing applications to run on the new DBMS and hardware, employing specialists, training staff etc.</a:t>
            </a:r>
          </a:p>
          <a:p>
            <a:r>
              <a:rPr lang="en-GB" sz="2800" b="1" dirty="0">
                <a:latin typeface="Arial Narrow" pitchFamily="34" charset="0"/>
              </a:rPr>
              <a:t>Performance</a:t>
            </a:r>
            <a:r>
              <a:rPr lang="en-GB" sz="2800" dirty="0">
                <a:latin typeface="Arial Narrow" pitchFamily="34" charset="0"/>
              </a:rPr>
              <a:t>; some applications may not run as first as the used to because DBMS caters for several applications at once.</a:t>
            </a:r>
          </a:p>
          <a:p>
            <a:r>
              <a:rPr lang="en-GB" sz="2800" b="1" dirty="0">
                <a:latin typeface="Arial Narrow" pitchFamily="34" charset="0"/>
              </a:rPr>
              <a:t>Higher impact of a failure</a:t>
            </a:r>
            <a:r>
              <a:rPr lang="en-GB" sz="2800" dirty="0">
                <a:latin typeface="Arial Narrow" pitchFamily="34" charset="0"/>
              </a:rPr>
              <a:t>; integration of resources increases vulnerability.</a:t>
            </a:r>
          </a:p>
          <a:p>
            <a:endParaRPr lang="en-GB" sz="4000" dirty="0">
              <a:latin typeface="Arial Narrow" pitchFamily="34" charset="0"/>
            </a:endParaRP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7DDAB150-4F93-49DC-97E6-B9ED5A762A4C}" type="slidenum">
              <a:rPr lang="en-GB"/>
              <a:pPr>
                <a:defRPr/>
              </a:pPr>
              <a:t>35</a:t>
            </a:fld>
            <a:endParaRPr lang="en-GB"/>
          </a:p>
        </p:txBody>
      </p:sp>
    </p:spTree>
    <p:extLst>
      <p:ext uri="{BB962C8B-B14F-4D97-AF65-F5344CB8AC3E}">
        <p14:creationId xmlns:p14="http://schemas.microsoft.com/office/powerpoint/2010/main" val="1681171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81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81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352800" y="1006983"/>
            <a:ext cx="6172200" cy="500634"/>
          </a:xfrm>
        </p:spPr>
        <p:txBody>
          <a:bodyPr>
            <a:normAutofit fontScale="90000"/>
          </a:bodyPr>
          <a:lstStyle/>
          <a:p>
            <a:r>
              <a:rPr lang="en-US" b="1" dirty="0">
                <a:solidFill>
                  <a:srgbClr val="FF0000"/>
                </a:solidFill>
              </a:rPr>
              <a:t>DB Terminologies</a:t>
            </a:r>
          </a:p>
        </p:txBody>
      </p:sp>
      <p:sp>
        <p:nvSpPr>
          <p:cNvPr id="6147" name="Rectangle 3"/>
          <p:cNvSpPr>
            <a:spLocks noGrp="1" noChangeArrowheads="1"/>
          </p:cNvSpPr>
          <p:nvPr>
            <p:ph idx="1"/>
          </p:nvPr>
        </p:nvSpPr>
        <p:spPr>
          <a:xfrm>
            <a:off x="228600" y="1905000"/>
            <a:ext cx="10972800" cy="4113202"/>
          </a:xfrm>
        </p:spPr>
        <p:txBody>
          <a:bodyPr>
            <a:noAutofit/>
          </a:bodyPr>
          <a:lstStyle/>
          <a:p>
            <a:r>
              <a:rPr lang="en-US" sz="2400" b="1" dirty="0">
                <a:cs typeface="Times New Roman" charset="0"/>
              </a:rPr>
              <a:t>A database </a:t>
            </a:r>
            <a:r>
              <a:rPr lang="en-US" sz="2400" dirty="0">
                <a:cs typeface="Times New Roman" charset="0"/>
              </a:rPr>
              <a:t>is an organized collection of related data. </a:t>
            </a:r>
          </a:p>
          <a:p>
            <a:r>
              <a:rPr lang="en-US" sz="2400" b="1" dirty="0">
                <a:cs typeface="Times New Roman" charset="0"/>
              </a:rPr>
              <a:t>A DBMS </a:t>
            </a:r>
            <a:r>
              <a:rPr lang="en-US" sz="2400" dirty="0">
                <a:cs typeface="Times New Roman" charset="0"/>
              </a:rPr>
              <a:t>is software that facilitates the creation and maintenance of the database; it supports database languages (DDL and DML) and has features such as security, transaction management, backup, and recovery. </a:t>
            </a:r>
          </a:p>
          <a:p>
            <a:r>
              <a:rPr lang="en-US" sz="2400" b="1" dirty="0">
                <a:cs typeface="Times New Roman" charset="0"/>
              </a:rPr>
              <a:t>A database system </a:t>
            </a:r>
            <a:r>
              <a:rPr lang="en-US" sz="2400" dirty="0">
                <a:cs typeface="Times New Roman" charset="0"/>
              </a:rPr>
              <a:t>is a DBMS together with the data itself.</a:t>
            </a:r>
          </a:p>
          <a:p>
            <a:r>
              <a:rPr lang="en-US" sz="2400" b="1" dirty="0">
                <a:cs typeface="Times New Roman" charset="0"/>
              </a:rPr>
              <a:t>A</a:t>
            </a:r>
            <a:r>
              <a:rPr lang="en-US" sz="2400" dirty="0">
                <a:cs typeface="Times New Roman" charset="0"/>
              </a:rPr>
              <a:t> </a:t>
            </a:r>
            <a:r>
              <a:rPr lang="en-US" sz="2400" b="1" dirty="0">
                <a:cs typeface="Times New Roman" charset="0"/>
              </a:rPr>
              <a:t>database application </a:t>
            </a:r>
            <a:r>
              <a:rPr lang="en-US" sz="2400" dirty="0">
                <a:cs typeface="Times New Roman" charset="0"/>
              </a:rPr>
              <a:t>is a program that interacts with a database at some point in its execution. </a:t>
            </a:r>
          </a:p>
          <a:p>
            <a:r>
              <a:rPr lang="en-US" sz="2400" b="1" dirty="0">
                <a:cs typeface="Times New Roman" charset="0"/>
              </a:rPr>
              <a:t>A relational database management system </a:t>
            </a:r>
            <a:r>
              <a:rPr lang="en-US" sz="2400" dirty="0">
                <a:cs typeface="Times New Roman" charset="0"/>
              </a:rPr>
              <a:t>(RDBMS) a software package which stores and manages data in a relational DB. </a:t>
            </a:r>
          </a:p>
          <a:p>
            <a:r>
              <a:rPr lang="en-US" sz="2400" b="1" dirty="0">
                <a:cs typeface="Times New Roman" charset="0"/>
              </a:rPr>
              <a:t>A relational DB </a:t>
            </a:r>
            <a:r>
              <a:rPr lang="en-US" sz="2400" dirty="0">
                <a:cs typeface="Times New Roman" charset="0"/>
              </a:rPr>
              <a:t>is a collection of tabular structures that can be related to each other by a common field. </a:t>
            </a:r>
          </a:p>
          <a:p>
            <a:endParaRPr lang="en-US" sz="2400" dirty="0">
              <a:cs typeface="Times New Roman" charset="0"/>
            </a:endParaRPr>
          </a:p>
          <a:p>
            <a:endParaRPr lang="en-US" sz="2400" dirty="0">
              <a:cs typeface="Times New Roman" charset="0"/>
            </a:endParaRPr>
          </a:p>
        </p:txBody>
      </p:sp>
      <p:sp>
        <p:nvSpPr>
          <p:cNvPr id="3" name="Slide Number Placeholder 2"/>
          <p:cNvSpPr>
            <a:spLocks noGrp="1"/>
          </p:cNvSpPr>
          <p:nvPr>
            <p:ph type="sldNum" sz="quarter" idx="4294967295"/>
          </p:nvPr>
        </p:nvSpPr>
        <p:spPr>
          <a:xfrm>
            <a:off x="10137648" y="5586412"/>
            <a:ext cx="457200" cy="357188"/>
          </a:xfrm>
          <a:prstGeom prst="rect">
            <a:avLst/>
          </a:prstGeom>
        </p:spPr>
        <p:txBody>
          <a:bodyPr/>
          <a:lstStyle/>
          <a:p>
            <a:fld id="{9537A73F-6A8A-428C-A708-DA87782F7B6B}" type="slidenum">
              <a:rPr lang="en-US" smtClean="0"/>
              <a:t>36</a:t>
            </a:fld>
            <a:endParaRPr lang="en-US"/>
          </a:p>
        </p:txBody>
      </p:sp>
    </p:spTree>
    <p:extLst>
      <p:ext uri="{BB962C8B-B14F-4D97-AF65-F5344CB8AC3E}">
        <p14:creationId xmlns:p14="http://schemas.microsoft.com/office/powerpoint/2010/main" val="3032567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524000" y="852214"/>
            <a:ext cx="8001000" cy="1538883"/>
          </a:xfrm>
        </p:spPr>
        <p:txBody>
          <a:bodyPr/>
          <a:lstStyle/>
          <a:p>
            <a:r>
              <a:rPr lang="en-US" dirty="0">
                <a:solidFill>
                  <a:srgbClr val="FF0000"/>
                </a:solidFill>
              </a:rPr>
              <a:t>Example of a Relational DB</a:t>
            </a:r>
          </a:p>
        </p:txBody>
      </p:sp>
      <p:sp>
        <p:nvSpPr>
          <p:cNvPr id="14339" name="Rectangle 3"/>
          <p:cNvSpPr>
            <a:spLocks noGrp="1" noChangeArrowheads="1"/>
          </p:cNvSpPr>
          <p:nvPr>
            <p:ph idx="1"/>
          </p:nvPr>
        </p:nvSpPr>
        <p:spPr>
          <a:xfrm>
            <a:off x="3352800" y="2857501"/>
            <a:ext cx="6172200" cy="1031051"/>
          </a:xfrm>
        </p:spPr>
        <p:txBody>
          <a:bodyPr/>
          <a:lstStyle/>
          <a:p>
            <a:endParaRPr lang="en-US"/>
          </a:p>
          <a:p>
            <a:endParaRPr lang="en-US"/>
          </a:p>
        </p:txBody>
      </p:sp>
      <p:sp>
        <p:nvSpPr>
          <p:cNvPr id="3" name="Slide Number Placeholder 2"/>
          <p:cNvSpPr>
            <a:spLocks noGrp="1"/>
          </p:cNvSpPr>
          <p:nvPr>
            <p:ph type="sldNum" sz="quarter" idx="4294967295"/>
          </p:nvPr>
        </p:nvSpPr>
        <p:spPr>
          <a:xfrm>
            <a:off x="10137648" y="5586412"/>
            <a:ext cx="457200" cy="357188"/>
          </a:xfrm>
          <a:prstGeom prst="rect">
            <a:avLst/>
          </a:prstGeom>
        </p:spPr>
        <p:txBody>
          <a:bodyPr/>
          <a:lstStyle/>
          <a:p>
            <a:fld id="{9537A73F-6A8A-428C-A708-DA87782F7B6B}" type="slidenum">
              <a:rPr lang="en-US" smtClean="0"/>
              <a:t>37</a:t>
            </a:fld>
            <a:endParaRPr lang="en-US"/>
          </a:p>
        </p:txBody>
      </p:sp>
      <p:sp>
        <p:nvSpPr>
          <p:cNvPr id="14341" name="Rectangle 5"/>
          <p:cNvSpPr>
            <a:spLocks noChangeArrowheads="1"/>
          </p:cNvSpPr>
          <p:nvPr/>
        </p:nvSpPr>
        <p:spPr bwMode="auto">
          <a:xfrm>
            <a:off x="2813270" y="2000251"/>
            <a:ext cx="8007129"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7175" indent="-257175">
              <a:spcBef>
                <a:spcPct val="20000"/>
              </a:spcBef>
              <a:buFontTx/>
              <a:buChar char="•"/>
            </a:pPr>
            <a:r>
              <a:rPr lang="en-US" dirty="0">
                <a:cs typeface="Times New Roman" charset="0"/>
              </a:rPr>
              <a:t>A company needs to store information on departments and employees.</a:t>
            </a:r>
          </a:p>
        </p:txBody>
      </p:sp>
      <p:graphicFrame>
        <p:nvGraphicFramePr>
          <p:cNvPr id="14344" name="Object 8"/>
          <p:cNvGraphicFramePr>
            <a:graphicFrameLocks noChangeAspect="1"/>
          </p:cNvGraphicFramePr>
          <p:nvPr>
            <p:extLst>
              <p:ext uri="{D42A27DB-BD31-4B8C-83A1-F6EECF244321}">
                <p14:modId xmlns:p14="http://schemas.microsoft.com/office/powerpoint/2010/main" val="1729522244"/>
              </p:ext>
            </p:extLst>
          </p:nvPr>
        </p:nvGraphicFramePr>
        <p:xfrm>
          <a:off x="2102575" y="2707122"/>
          <a:ext cx="7344816" cy="2744822"/>
        </p:xfrm>
        <a:graphic>
          <a:graphicData uri="http://schemas.openxmlformats.org/presentationml/2006/ole">
            <mc:AlternateContent xmlns:mc="http://schemas.openxmlformats.org/markup-compatibility/2006">
              <mc:Choice xmlns:v="urn:schemas-microsoft-com:vml" Requires="v">
                <p:oleObj name="Bitmap Image" r:id="rId2" imgW="4563112" imgH="1800476" progId="Paint.Picture">
                  <p:embed/>
                </p:oleObj>
              </mc:Choice>
              <mc:Fallback>
                <p:oleObj name="Bitmap Image" r:id="rId2" imgW="4563112" imgH="1800476"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575" y="2707122"/>
                        <a:ext cx="7344816" cy="2744822"/>
                      </a:xfrm>
                      <a:prstGeom prst="rect">
                        <a:avLst/>
                      </a:prstGeom>
                      <a:noFill/>
                      <a:ln>
                        <a:noFill/>
                      </a:ln>
                      <a:effectLst/>
                    </p:spPr>
                  </p:pic>
                </p:oleObj>
              </mc:Fallback>
            </mc:AlternateContent>
          </a:graphicData>
        </a:graphic>
      </p:graphicFrame>
      <p:sp>
        <p:nvSpPr>
          <p:cNvPr id="14345" name="Rectangle 9"/>
          <p:cNvSpPr>
            <a:spLocks noChangeArrowheads="1"/>
          </p:cNvSpPr>
          <p:nvPr/>
        </p:nvSpPr>
        <p:spPr bwMode="auto">
          <a:xfrm>
            <a:off x="1219200" y="5657850"/>
            <a:ext cx="79629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57175" indent="-257175" algn="just">
              <a:spcBef>
                <a:spcPct val="20000"/>
              </a:spcBef>
            </a:pPr>
            <a:r>
              <a:rPr lang="en-US" sz="1500" dirty="0">
                <a:cs typeface="Times New Roman" charset="0"/>
              </a:rPr>
              <a:t>	Each table contains data that describes exactly one entity - a thing of significance about which information needs to be known.</a:t>
            </a:r>
          </a:p>
        </p:txBody>
      </p:sp>
    </p:spTree>
    <p:extLst>
      <p:ext uri="{BB962C8B-B14F-4D97-AF65-F5344CB8AC3E}">
        <p14:creationId xmlns:p14="http://schemas.microsoft.com/office/powerpoint/2010/main" val="3332406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857251"/>
            <a:ext cx="8172450" cy="1538883"/>
          </a:xfrm>
        </p:spPr>
        <p:txBody>
          <a:bodyPr/>
          <a:lstStyle/>
          <a:p>
            <a:r>
              <a:rPr lang="en-US" dirty="0">
                <a:solidFill>
                  <a:srgbClr val="FF0000"/>
                </a:solidFill>
              </a:rPr>
              <a:t>Relational Database Concepts</a:t>
            </a:r>
          </a:p>
        </p:txBody>
      </p:sp>
      <p:sp>
        <p:nvSpPr>
          <p:cNvPr id="10243" name="Rectangle 3"/>
          <p:cNvSpPr>
            <a:spLocks noGrp="1" noChangeArrowheads="1"/>
          </p:cNvSpPr>
          <p:nvPr>
            <p:ph idx="1"/>
          </p:nvPr>
        </p:nvSpPr>
        <p:spPr>
          <a:xfrm>
            <a:off x="685800" y="2171700"/>
            <a:ext cx="10210800" cy="3771900"/>
          </a:xfrm>
        </p:spPr>
        <p:txBody>
          <a:bodyPr>
            <a:noAutofit/>
          </a:bodyPr>
          <a:lstStyle/>
          <a:p>
            <a:r>
              <a:rPr lang="en-US" sz="3200" b="1" dirty="0"/>
              <a:t>Relation </a:t>
            </a:r>
            <a:r>
              <a:rPr lang="en-US" sz="3200" dirty="0"/>
              <a:t>– a table composed of rows and columns</a:t>
            </a:r>
          </a:p>
          <a:p>
            <a:r>
              <a:rPr lang="en-US" sz="3200" b="1" dirty="0"/>
              <a:t>Attribute/field</a:t>
            </a:r>
            <a:r>
              <a:rPr lang="en-US" sz="3200" dirty="0"/>
              <a:t> – a column of a relation.</a:t>
            </a:r>
          </a:p>
          <a:p>
            <a:r>
              <a:rPr lang="en-US" sz="3200" b="1" dirty="0"/>
              <a:t>Tuple/record</a:t>
            </a:r>
            <a:r>
              <a:rPr lang="en-US" sz="3200" dirty="0"/>
              <a:t> – a row of a relation.</a:t>
            </a:r>
          </a:p>
          <a:p>
            <a:r>
              <a:rPr lang="en-US" sz="3200" b="1" dirty="0"/>
              <a:t>Cell</a:t>
            </a:r>
            <a:r>
              <a:rPr lang="en-US" sz="3200" dirty="0"/>
              <a:t> – an intersection of a row and a column of a relation. </a:t>
            </a:r>
          </a:p>
          <a:p>
            <a:r>
              <a:rPr lang="en-US" sz="3200" b="1" dirty="0"/>
              <a:t>Domain</a:t>
            </a:r>
            <a:r>
              <a:rPr lang="en-US" sz="3200" dirty="0"/>
              <a:t> – a set of allowable values for one or more attributes.</a:t>
            </a:r>
          </a:p>
          <a:p>
            <a:r>
              <a:rPr lang="en-US" sz="3200" b="1" dirty="0"/>
              <a:t>Null</a:t>
            </a:r>
            <a:r>
              <a:rPr lang="en-US" sz="3200" dirty="0"/>
              <a:t> – a value that is unknown or not applicable in a given cell.</a:t>
            </a:r>
          </a:p>
        </p:txBody>
      </p:sp>
      <p:sp>
        <p:nvSpPr>
          <p:cNvPr id="3" name="Slide Number Placeholder 2"/>
          <p:cNvSpPr>
            <a:spLocks noGrp="1"/>
          </p:cNvSpPr>
          <p:nvPr>
            <p:ph type="sldNum" sz="quarter" idx="4294967295"/>
          </p:nvPr>
        </p:nvSpPr>
        <p:spPr>
          <a:xfrm>
            <a:off x="10137648" y="5586412"/>
            <a:ext cx="457200" cy="357188"/>
          </a:xfrm>
          <a:prstGeom prst="rect">
            <a:avLst/>
          </a:prstGeom>
        </p:spPr>
        <p:txBody>
          <a:bodyPr/>
          <a:lstStyle/>
          <a:p>
            <a:fld id="{9537A73F-6A8A-428C-A708-DA87782F7B6B}" type="slidenum">
              <a:rPr lang="en-US" smtClean="0"/>
              <a:t>38</a:t>
            </a:fld>
            <a:endParaRPr lang="en-US"/>
          </a:p>
        </p:txBody>
      </p:sp>
    </p:spTree>
    <p:extLst>
      <p:ext uri="{BB962C8B-B14F-4D97-AF65-F5344CB8AC3E}">
        <p14:creationId xmlns:p14="http://schemas.microsoft.com/office/powerpoint/2010/main" val="26501618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a:xfrm>
            <a:off x="1828800" y="971550"/>
            <a:ext cx="7181850" cy="857250"/>
          </a:xfrm>
          <a:noFill/>
          <a:ln/>
        </p:spPr>
        <p:txBody>
          <a:bodyPr>
            <a:normAutofit/>
          </a:bodyPr>
          <a:lstStyle/>
          <a:p>
            <a:r>
              <a:rPr lang="en-US" sz="2700" b="1" dirty="0">
                <a:solidFill>
                  <a:srgbClr val="FF0000"/>
                </a:solidFill>
              </a:rPr>
              <a:t>Relational</a:t>
            </a:r>
            <a:r>
              <a:rPr lang="en-US" sz="2700" dirty="0">
                <a:solidFill>
                  <a:srgbClr val="FF0000"/>
                </a:solidFill>
              </a:rPr>
              <a:t> </a:t>
            </a:r>
            <a:r>
              <a:rPr lang="en-US" sz="2700" b="1" dirty="0">
                <a:solidFill>
                  <a:srgbClr val="FF0000"/>
                </a:solidFill>
              </a:rPr>
              <a:t>Database</a:t>
            </a:r>
            <a:r>
              <a:rPr lang="en-US" sz="2700" dirty="0">
                <a:solidFill>
                  <a:srgbClr val="FF0000"/>
                </a:solidFill>
              </a:rPr>
              <a:t> </a:t>
            </a:r>
            <a:r>
              <a:rPr lang="en-US" sz="2700" b="1" dirty="0">
                <a:solidFill>
                  <a:srgbClr val="FF0000"/>
                </a:solidFill>
              </a:rPr>
              <a:t>Concepts</a:t>
            </a:r>
            <a:r>
              <a:rPr lang="en-US" dirty="0">
                <a:solidFill>
                  <a:srgbClr val="FF0000"/>
                </a:solidFill>
              </a:rPr>
              <a:t> </a:t>
            </a:r>
            <a:r>
              <a:rPr lang="en-US" b="1" dirty="0">
                <a:solidFill>
                  <a:srgbClr val="FF0000"/>
                </a:solidFill>
              </a:rPr>
              <a:t>Cont’d</a:t>
            </a:r>
          </a:p>
        </p:txBody>
      </p:sp>
      <p:sp>
        <p:nvSpPr>
          <p:cNvPr id="11267" name="Rectangle 3"/>
          <p:cNvSpPr>
            <a:spLocks noGrp="1" noChangeArrowheads="1"/>
          </p:cNvSpPr>
          <p:nvPr>
            <p:ph idx="1"/>
          </p:nvPr>
        </p:nvSpPr>
        <p:spPr>
          <a:xfrm>
            <a:off x="762000" y="1935956"/>
            <a:ext cx="10221924" cy="3829050"/>
          </a:xfrm>
        </p:spPr>
        <p:txBody>
          <a:bodyPr>
            <a:noAutofit/>
          </a:bodyPr>
          <a:lstStyle/>
          <a:p>
            <a:pPr>
              <a:lnSpc>
                <a:spcPct val="90000"/>
              </a:lnSpc>
            </a:pPr>
            <a:r>
              <a:rPr lang="en-US" sz="2800" b="1" dirty="0"/>
              <a:t>Degree</a:t>
            </a:r>
            <a:r>
              <a:rPr lang="en-US" sz="2800" dirty="0"/>
              <a:t> – number of attributes/fields for a given relation.</a:t>
            </a:r>
          </a:p>
          <a:p>
            <a:pPr>
              <a:lnSpc>
                <a:spcPct val="90000"/>
              </a:lnSpc>
            </a:pPr>
            <a:r>
              <a:rPr lang="en-US" sz="2800" b="1" dirty="0"/>
              <a:t>Cardinality</a:t>
            </a:r>
            <a:r>
              <a:rPr lang="en-US" sz="2800" dirty="0"/>
              <a:t> – number of tuples/records for a given relation.</a:t>
            </a:r>
          </a:p>
          <a:p>
            <a:pPr>
              <a:lnSpc>
                <a:spcPct val="90000"/>
              </a:lnSpc>
            </a:pPr>
            <a:r>
              <a:rPr lang="en-US" sz="2800" b="1" dirty="0"/>
              <a:t>Relation schema </a:t>
            </a:r>
            <a:r>
              <a:rPr lang="en-US" sz="2800" dirty="0"/>
              <a:t>– a named collection of attributes and any data constraints.  </a:t>
            </a:r>
          </a:p>
          <a:p>
            <a:pPr>
              <a:lnSpc>
                <a:spcPct val="90000"/>
              </a:lnSpc>
              <a:buFontTx/>
              <a:buNone/>
            </a:pPr>
            <a:endParaRPr lang="en-US" sz="2800" dirty="0">
              <a:cs typeface="Times New Roman" charset="0"/>
            </a:endParaRPr>
          </a:p>
          <a:p>
            <a:pPr>
              <a:lnSpc>
                <a:spcPct val="90000"/>
              </a:lnSpc>
              <a:buFontTx/>
              <a:buNone/>
            </a:pPr>
            <a:r>
              <a:rPr lang="en-US" sz="2800" dirty="0">
                <a:cs typeface="Times New Roman" charset="0"/>
              </a:rPr>
              <a:t>	</a:t>
            </a:r>
            <a:r>
              <a:rPr lang="en-US" sz="2800" u="sng" dirty="0">
                <a:cs typeface="Times New Roman" charset="0"/>
              </a:rPr>
              <a:t>Representation of a department relation schema</a:t>
            </a:r>
          </a:p>
          <a:p>
            <a:pPr lvl="1">
              <a:lnSpc>
                <a:spcPct val="90000"/>
              </a:lnSpc>
              <a:buFontTx/>
              <a:buNone/>
            </a:pPr>
            <a:r>
              <a:rPr lang="en-US" sz="2400" b="1" dirty="0">
                <a:cs typeface="Times New Roman" charset="0"/>
              </a:rPr>
              <a:t>DEPARTMENT (</a:t>
            </a:r>
            <a:r>
              <a:rPr lang="en-US" sz="2400" b="1" u="sng" dirty="0" err="1">
                <a:cs typeface="Times New Roman" charset="0"/>
              </a:rPr>
              <a:t>DeptNo</a:t>
            </a:r>
            <a:r>
              <a:rPr lang="en-US" sz="2400" b="1" dirty="0">
                <a:cs typeface="Times New Roman" charset="0"/>
              </a:rPr>
              <a:t>, </a:t>
            </a:r>
            <a:r>
              <a:rPr lang="en-US" sz="2400" b="1" dirty="0" err="1">
                <a:cs typeface="Times New Roman" charset="0"/>
              </a:rPr>
              <a:t>DName</a:t>
            </a:r>
            <a:r>
              <a:rPr lang="en-US" sz="2400" b="1" dirty="0">
                <a:cs typeface="Times New Roman" charset="0"/>
              </a:rPr>
              <a:t>, </a:t>
            </a:r>
            <a:r>
              <a:rPr lang="en-US" sz="2400" b="1" dirty="0" err="1">
                <a:cs typeface="Times New Roman" charset="0"/>
              </a:rPr>
              <a:t>Loc</a:t>
            </a:r>
            <a:r>
              <a:rPr lang="en-US" sz="2400" b="1" dirty="0">
                <a:cs typeface="Times New Roman" charset="0"/>
              </a:rPr>
              <a:t>)</a:t>
            </a:r>
          </a:p>
          <a:p>
            <a:pPr lvl="1">
              <a:lnSpc>
                <a:spcPct val="90000"/>
              </a:lnSpc>
              <a:buFontTx/>
              <a:buNone/>
            </a:pPr>
            <a:r>
              <a:rPr lang="en-GB" sz="2400" b="1" dirty="0">
                <a:cs typeface="Times New Roman" charset="0"/>
              </a:rPr>
              <a:t>EMPLOYEES(EMPNO, ENAME, JOB, MGR, HIREDATE, SAL, DEPTNO)</a:t>
            </a:r>
            <a:endParaRPr lang="en-US" sz="2400" b="1" dirty="0">
              <a:cs typeface="Times New Roman" charset="0"/>
            </a:endParaRPr>
          </a:p>
          <a:p>
            <a:pPr lvl="1">
              <a:lnSpc>
                <a:spcPct val="90000"/>
              </a:lnSpc>
              <a:buFontTx/>
              <a:buNone/>
            </a:pPr>
            <a:r>
              <a:rPr lang="en-US" sz="2400" b="1" dirty="0">
                <a:cs typeface="Times New Roman" charset="0"/>
              </a:rPr>
              <a:t>Data Constraints</a:t>
            </a:r>
            <a:r>
              <a:rPr lang="en-US" sz="2400" dirty="0">
                <a:cs typeface="Times New Roman" charset="0"/>
              </a:rPr>
              <a:t>:</a:t>
            </a:r>
          </a:p>
          <a:p>
            <a:pPr lvl="1">
              <a:lnSpc>
                <a:spcPct val="90000"/>
              </a:lnSpc>
            </a:pPr>
            <a:r>
              <a:rPr lang="en-US" sz="2400" dirty="0">
                <a:cs typeface="Times New Roman" charset="0"/>
              </a:rPr>
              <a:t>A department name value must never be repeated.  </a:t>
            </a:r>
          </a:p>
        </p:txBody>
      </p:sp>
      <p:sp>
        <p:nvSpPr>
          <p:cNvPr id="3" name="Slide Number Placeholder 2"/>
          <p:cNvSpPr>
            <a:spLocks noGrp="1"/>
          </p:cNvSpPr>
          <p:nvPr>
            <p:ph type="sldNum" sz="quarter" idx="4294967295"/>
          </p:nvPr>
        </p:nvSpPr>
        <p:spPr>
          <a:xfrm>
            <a:off x="10137648" y="5586412"/>
            <a:ext cx="457200" cy="357188"/>
          </a:xfrm>
          <a:prstGeom prst="rect">
            <a:avLst/>
          </a:prstGeom>
        </p:spPr>
        <p:txBody>
          <a:bodyPr/>
          <a:lstStyle/>
          <a:p>
            <a:fld id="{9537A73F-6A8A-428C-A708-DA87782F7B6B}" type="slidenum">
              <a:rPr lang="en-US" smtClean="0"/>
              <a:t>39</a:t>
            </a:fld>
            <a:endParaRPr lang="en-US"/>
          </a:p>
        </p:txBody>
      </p:sp>
    </p:spTree>
    <p:extLst>
      <p:ext uri="{BB962C8B-B14F-4D97-AF65-F5344CB8AC3E}">
        <p14:creationId xmlns:p14="http://schemas.microsoft.com/office/powerpoint/2010/main" val="1839845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ECD60B-C96B-4953-86FE-66325C375073}"/>
              </a:ext>
            </a:extLst>
          </p:cNvPr>
          <p:cNvSpPr>
            <a:spLocks noGrp="1"/>
          </p:cNvSpPr>
          <p:nvPr>
            <p:ph idx="1"/>
          </p:nvPr>
        </p:nvSpPr>
        <p:spPr>
          <a:xfrm>
            <a:off x="457200" y="1052736"/>
            <a:ext cx="11353800" cy="5043264"/>
          </a:xfrm>
        </p:spPr>
        <p:txBody>
          <a:bodyPr>
            <a:noAutofit/>
          </a:bodyPr>
          <a:lstStyle/>
          <a:p>
            <a:pPr algn="just"/>
            <a:endParaRPr lang="en-US" sz="2800" dirty="0"/>
          </a:p>
          <a:p>
            <a:pPr algn="just"/>
            <a:r>
              <a:rPr lang="en-US" sz="2800" b="1" dirty="0"/>
              <a:t>Meta-data</a:t>
            </a:r>
            <a:r>
              <a:rPr lang="en-US" sz="2800" dirty="0"/>
              <a:t> the database definition</a:t>
            </a:r>
          </a:p>
          <a:p>
            <a:pPr algn="just"/>
            <a:endParaRPr lang="en-US" sz="2800" dirty="0"/>
          </a:p>
          <a:p>
            <a:pPr algn="just"/>
            <a:r>
              <a:rPr lang="en-US" sz="2800" dirty="0"/>
              <a:t>The </a:t>
            </a:r>
            <a:r>
              <a:rPr lang="en-US" sz="2800" dirty="0">
                <a:hlinkClick r:id="rId2"/>
              </a:rPr>
              <a:t>database management system</a:t>
            </a:r>
            <a:r>
              <a:rPr lang="en-US" sz="2800" dirty="0"/>
              <a:t> (DBMS) is the software that interacts with end users, applications, and the database itself to capture and analyze the data. The DBMS software additionally encompasses the core facilities provided to administer the database. The sum total of the database, the DBMS and the associated applications can be referred to as a "database system". </a:t>
            </a:r>
          </a:p>
          <a:p>
            <a:endParaRPr lang="x-none" sz="4000" dirty="0"/>
          </a:p>
        </p:txBody>
      </p:sp>
      <p:sp>
        <p:nvSpPr>
          <p:cNvPr id="4" name="Footer Placeholder 3">
            <a:extLst>
              <a:ext uri="{FF2B5EF4-FFF2-40B4-BE49-F238E27FC236}">
                <a16:creationId xmlns:a16="http://schemas.microsoft.com/office/drawing/2014/main" id="{66256BFC-4B9C-4D88-B29D-26FAE2A355BD}"/>
              </a:ext>
            </a:extLst>
          </p:cNvPr>
          <p:cNvSpPr>
            <a:spLocks noGrp="1"/>
          </p:cNvSpPr>
          <p:nvPr>
            <p:ph type="ftr" sz="quarter" idx="4294967295"/>
          </p:nvPr>
        </p:nvSpPr>
        <p:spPr>
          <a:xfrm>
            <a:off x="7239000" y="5586412"/>
            <a:ext cx="2895600" cy="357188"/>
          </a:xfrm>
          <a:prstGeom prst="rect">
            <a:avLst/>
          </a:prstGeom>
        </p:spPr>
        <p:txBody>
          <a:bodyPr/>
          <a:lstStyle/>
          <a:p>
            <a:r>
              <a:rPr lang="en-GB"/>
              <a:t>Labor for the future</a:t>
            </a:r>
            <a:endParaRPr lang="en-GB" dirty="0"/>
          </a:p>
        </p:txBody>
      </p:sp>
      <p:sp>
        <p:nvSpPr>
          <p:cNvPr id="5" name="Slide Number Placeholder 4">
            <a:extLst>
              <a:ext uri="{FF2B5EF4-FFF2-40B4-BE49-F238E27FC236}">
                <a16:creationId xmlns:a16="http://schemas.microsoft.com/office/drawing/2014/main" id="{E44C38D9-1A75-427D-AE8B-C2FF36BB73D3}"/>
              </a:ext>
            </a:extLst>
          </p:cNvPr>
          <p:cNvSpPr>
            <a:spLocks noGrp="1"/>
          </p:cNvSpPr>
          <p:nvPr>
            <p:ph type="sldNum" sz="quarter" idx="4294967295"/>
          </p:nvPr>
        </p:nvSpPr>
        <p:spPr>
          <a:xfrm>
            <a:off x="10137648" y="5586412"/>
            <a:ext cx="457200" cy="357188"/>
          </a:xfrm>
          <a:prstGeom prst="rect">
            <a:avLst/>
          </a:prstGeom>
        </p:spPr>
        <p:txBody>
          <a:bodyPr/>
          <a:lstStyle/>
          <a:p>
            <a:fld id="{462C6507-2242-4096-87B2-B8983FFE7867}" type="slidenum">
              <a:rPr lang="en-GB" smtClean="0"/>
              <a:t>4</a:t>
            </a:fld>
            <a:endParaRPr lang="en-GB"/>
          </a:p>
        </p:txBody>
      </p:sp>
    </p:spTree>
    <p:extLst>
      <p:ext uri="{BB962C8B-B14F-4D97-AF65-F5344CB8AC3E}">
        <p14:creationId xmlns:p14="http://schemas.microsoft.com/office/powerpoint/2010/main" val="30221906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6"/>
          <p:cNvSpPr>
            <a:spLocks noGrp="1" noChangeArrowheads="1"/>
          </p:cNvSpPr>
          <p:nvPr>
            <p:ph type="title"/>
          </p:nvPr>
        </p:nvSpPr>
        <p:spPr>
          <a:xfrm>
            <a:off x="2286000" y="857250"/>
            <a:ext cx="6724650" cy="742950"/>
          </a:xfrm>
          <a:noFill/>
          <a:ln/>
        </p:spPr>
        <p:txBody>
          <a:bodyPr>
            <a:normAutofit fontScale="90000"/>
          </a:bodyPr>
          <a:lstStyle/>
          <a:p>
            <a:r>
              <a:rPr lang="en-US" sz="2700" b="1" dirty="0">
                <a:solidFill>
                  <a:srgbClr val="FF0000"/>
                </a:solidFill>
              </a:rPr>
              <a:t>Relational Database Concepts</a:t>
            </a:r>
            <a:r>
              <a:rPr lang="en-US" b="1" dirty="0">
                <a:solidFill>
                  <a:srgbClr val="FF0000"/>
                </a:solidFill>
              </a:rPr>
              <a:t> Cont’d</a:t>
            </a:r>
          </a:p>
        </p:txBody>
      </p:sp>
      <p:sp>
        <p:nvSpPr>
          <p:cNvPr id="15363" name="Rectangle 3"/>
          <p:cNvSpPr>
            <a:spLocks noGrp="1" noChangeArrowheads="1"/>
          </p:cNvSpPr>
          <p:nvPr>
            <p:ph idx="1"/>
          </p:nvPr>
        </p:nvSpPr>
        <p:spPr>
          <a:xfrm>
            <a:off x="533400" y="2286000"/>
            <a:ext cx="10896600" cy="4114800"/>
          </a:xfrm>
        </p:spPr>
        <p:txBody>
          <a:bodyPr>
            <a:noAutofit/>
          </a:bodyPr>
          <a:lstStyle/>
          <a:p>
            <a:pPr>
              <a:lnSpc>
                <a:spcPct val="90000"/>
              </a:lnSpc>
            </a:pPr>
            <a:r>
              <a:rPr lang="en-US" sz="3200" dirty="0"/>
              <a:t>Relational database – a finite set of relational schemas. </a:t>
            </a:r>
          </a:p>
          <a:p>
            <a:pPr>
              <a:lnSpc>
                <a:spcPct val="90000"/>
              </a:lnSpc>
              <a:buFontTx/>
              <a:buNone/>
            </a:pPr>
            <a:r>
              <a:rPr lang="en-US" sz="3200" dirty="0"/>
              <a:t>	Representation of a relational database schema for a </a:t>
            </a:r>
            <a:r>
              <a:rPr lang="en-US" sz="3200" dirty="0">
                <a:cs typeface="Times New Roman" charset="0"/>
              </a:rPr>
              <a:t>company that stores information on departments and employees.</a:t>
            </a:r>
          </a:p>
          <a:p>
            <a:pPr lvl="1">
              <a:lnSpc>
                <a:spcPct val="90000"/>
              </a:lnSpc>
              <a:buFontTx/>
              <a:buNone/>
            </a:pPr>
            <a:r>
              <a:rPr lang="en-US" sz="2800" b="1" dirty="0">
                <a:cs typeface="Times New Roman" charset="0"/>
              </a:rPr>
              <a:t>DEPARTMENT (</a:t>
            </a:r>
            <a:r>
              <a:rPr lang="en-US" sz="2800" b="1" u="sng" dirty="0" err="1">
                <a:cs typeface="Times New Roman" charset="0"/>
              </a:rPr>
              <a:t>DeptNo</a:t>
            </a:r>
            <a:r>
              <a:rPr lang="en-US" sz="2800" b="1" dirty="0">
                <a:cs typeface="Times New Roman" charset="0"/>
              </a:rPr>
              <a:t>, </a:t>
            </a:r>
            <a:r>
              <a:rPr lang="en-US" sz="2800" b="1" dirty="0" err="1">
                <a:cs typeface="Times New Roman" charset="0"/>
              </a:rPr>
              <a:t>DName</a:t>
            </a:r>
            <a:r>
              <a:rPr lang="en-US" sz="2800" b="1" dirty="0">
                <a:cs typeface="Times New Roman" charset="0"/>
              </a:rPr>
              <a:t>, Loc)</a:t>
            </a:r>
          </a:p>
          <a:p>
            <a:pPr lvl="1">
              <a:lnSpc>
                <a:spcPct val="90000"/>
              </a:lnSpc>
              <a:buFontTx/>
              <a:buNone/>
            </a:pPr>
            <a:r>
              <a:rPr lang="en-US" sz="2800" b="1" dirty="0">
                <a:cs typeface="Times New Roman" charset="0"/>
              </a:rPr>
              <a:t>EMPLOYEES (</a:t>
            </a:r>
            <a:r>
              <a:rPr lang="en-US" sz="2800" b="1" u="sng" dirty="0" err="1">
                <a:cs typeface="Times New Roman" charset="0"/>
              </a:rPr>
              <a:t>EmpNo</a:t>
            </a:r>
            <a:r>
              <a:rPr lang="en-US" sz="2800" b="1" dirty="0">
                <a:cs typeface="Times New Roman" charset="0"/>
              </a:rPr>
              <a:t>, </a:t>
            </a:r>
            <a:r>
              <a:rPr lang="en-US" sz="2800" b="1" dirty="0" err="1">
                <a:cs typeface="Times New Roman" charset="0"/>
              </a:rPr>
              <a:t>EName</a:t>
            </a:r>
            <a:r>
              <a:rPr lang="en-US" sz="2800" b="1" dirty="0">
                <a:cs typeface="Times New Roman" charset="0"/>
              </a:rPr>
              <a:t>, Job, </a:t>
            </a:r>
            <a:r>
              <a:rPr lang="en-US" sz="2800" b="1" dirty="0" err="1">
                <a:cs typeface="Times New Roman" charset="0"/>
              </a:rPr>
              <a:t>Mgr</a:t>
            </a:r>
            <a:r>
              <a:rPr lang="en-US" sz="2800" b="1" dirty="0">
                <a:cs typeface="Times New Roman" charset="0"/>
              </a:rPr>
              <a:t>, </a:t>
            </a:r>
            <a:r>
              <a:rPr lang="en-US" sz="2800" b="1" dirty="0" err="1">
                <a:cs typeface="Times New Roman" charset="0"/>
              </a:rPr>
              <a:t>HireDate</a:t>
            </a:r>
            <a:r>
              <a:rPr lang="en-US" sz="2800" b="1" dirty="0">
                <a:cs typeface="Times New Roman" charset="0"/>
              </a:rPr>
              <a:t>, Sal, </a:t>
            </a:r>
            <a:r>
              <a:rPr lang="en-US" sz="2800" b="1" dirty="0" err="1">
                <a:cs typeface="Times New Roman" charset="0"/>
              </a:rPr>
              <a:t>Comm</a:t>
            </a:r>
            <a:r>
              <a:rPr lang="en-US" sz="2800" b="1" dirty="0">
                <a:cs typeface="Times New Roman" charset="0"/>
              </a:rPr>
              <a:t>, </a:t>
            </a:r>
            <a:r>
              <a:rPr lang="en-US" sz="2800" b="1" dirty="0" err="1">
                <a:cs typeface="Times New Roman" charset="0"/>
              </a:rPr>
              <a:t>DeptNo</a:t>
            </a:r>
            <a:r>
              <a:rPr lang="en-US" sz="2800" b="1" dirty="0">
                <a:cs typeface="Times New Roman" charset="0"/>
              </a:rPr>
              <a:t>)</a:t>
            </a:r>
          </a:p>
          <a:p>
            <a:pPr lvl="1">
              <a:lnSpc>
                <a:spcPct val="90000"/>
              </a:lnSpc>
              <a:buFontTx/>
              <a:buNone/>
            </a:pPr>
            <a:r>
              <a:rPr lang="en-US" sz="2800" dirty="0">
                <a:cs typeface="Times New Roman" charset="0"/>
              </a:rPr>
              <a:t>Data Constraints:</a:t>
            </a:r>
          </a:p>
          <a:p>
            <a:pPr lvl="1">
              <a:lnSpc>
                <a:spcPct val="90000"/>
              </a:lnSpc>
            </a:pPr>
            <a:r>
              <a:rPr lang="en-US" sz="2800" dirty="0">
                <a:cs typeface="Times New Roman" charset="0"/>
              </a:rPr>
              <a:t>A department name value must never be repeated. </a:t>
            </a:r>
          </a:p>
          <a:p>
            <a:pPr lvl="1">
              <a:lnSpc>
                <a:spcPct val="90000"/>
              </a:lnSpc>
            </a:pPr>
            <a:r>
              <a:rPr lang="en-US" sz="2800" dirty="0">
                <a:cs typeface="Times New Roman" charset="0"/>
              </a:rPr>
              <a:t>No employee should earn a salary that is more than 5000.</a:t>
            </a:r>
            <a:endParaRPr lang="en-US" sz="2800" dirty="0"/>
          </a:p>
        </p:txBody>
      </p:sp>
      <p:sp>
        <p:nvSpPr>
          <p:cNvPr id="3" name="Slide Number Placeholder 2"/>
          <p:cNvSpPr>
            <a:spLocks noGrp="1"/>
          </p:cNvSpPr>
          <p:nvPr>
            <p:ph type="sldNum" sz="quarter" idx="4294967295"/>
          </p:nvPr>
        </p:nvSpPr>
        <p:spPr>
          <a:xfrm>
            <a:off x="10137648" y="5586412"/>
            <a:ext cx="457200" cy="357188"/>
          </a:xfrm>
          <a:prstGeom prst="rect">
            <a:avLst/>
          </a:prstGeom>
        </p:spPr>
        <p:txBody>
          <a:bodyPr/>
          <a:lstStyle/>
          <a:p>
            <a:fld id="{9537A73F-6A8A-428C-A708-DA87782F7B6B}" type="slidenum">
              <a:rPr lang="en-US" smtClean="0"/>
              <a:t>40</a:t>
            </a:fld>
            <a:endParaRPr lang="en-US"/>
          </a:p>
        </p:txBody>
      </p:sp>
    </p:spTree>
    <p:extLst>
      <p:ext uri="{BB962C8B-B14F-4D97-AF65-F5344CB8AC3E}">
        <p14:creationId xmlns:p14="http://schemas.microsoft.com/office/powerpoint/2010/main" val="1908380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a:xfrm>
            <a:off x="1219200" y="914401"/>
            <a:ext cx="9375648" cy="1538883"/>
          </a:xfrm>
          <a:noFill/>
          <a:ln/>
        </p:spPr>
        <p:txBody>
          <a:bodyPr/>
          <a:lstStyle/>
          <a:p>
            <a:r>
              <a:rPr lang="en-US" sz="2700" dirty="0">
                <a:solidFill>
                  <a:srgbClr val="FF0000"/>
                </a:solidFill>
              </a:rPr>
              <a:t>Relational Database Concepts</a:t>
            </a:r>
            <a:r>
              <a:rPr lang="en-US" dirty="0">
                <a:solidFill>
                  <a:srgbClr val="FF0000"/>
                </a:solidFill>
              </a:rPr>
              <a:t> Cont’d</a:t>
            </a:r>
          </a:p>
        </p:txBody>
      </p:sp>
      <p:sp>
        <p:nvSpPr>
          <p:cNvPr id="12291" name="Rectangle 3"/>
          <p:cNvSpPr>
            <a:spLocks noGrp="1" noChangeArrowheads="1"/>
          </p:cNvSpPr>
          <p:nvPr>
            <p:ph idx="1"/>
          </p:nvPr>
        </p:nvSpPr>
        <p:spPr>
          <a:xfrm>
            <a:off x="381000" y="1967764"/>
            <a:ext cx="10896600" cy="3618647"/>
          </a:xfrm>
        </p:spPr>
        <p:txBody>
          <a:bodyPr>
            <a:normAutofit/>
          </a:bodyPr>
          <a:lstStyle/>
          <a:p>
            <a:r>
              <a:rPr lang="en-US" sz="2400" b="1" dirty="0"/>
              <a:t>Primary key </a:t>
            </a:r>
            <a:r>
              <a:rPr lang="en-US" sz="2400" dirty="0"/>
              <a:t>– This is a field in a table which is used to uniquely identify a record in a table.</a:t>
            </a:r>
          </a:p>
          <a:p>
            <a:r>
              <a:rPr lang="en-US" sz="2400" dirty="0"/>
              <a:t>A record is a row in a table </a:t>
            </a:r>
          </a:p>
          <a:p>
            <a:r>
              <a:rPr lang="en-US" sz="2400" dirty="0"/>
              <a:t>If a field is identified as a primary key, no two rows can have the same values . </a:t>
            </a:r>
          </a:p>
          <a:p>
            <a:pPr>
              <a:lnSpc>
                <a:spcPct val="90000"/>
              </a:lnSpc>
            </a:pPr>
            <a:r>
              <a:rPr lang="en-US" sz="2400" b="1" dirty="0"/>
              <a:t>Unique key </a:t>
            </a:r>
            <a:r>
              <a:rPr lang="en-US" sz="2400" dirty="0"/>
              <a:t>– attribute(s) that contains distinct values but can also accommodate null values.</a:t>
            </a:r>
          </a:p>
          <a:p>
            <a:r>
              <a:rPr lang="en-US" sz="2400" b="1" dirty="0"/>
              <a:t>Foreign key </a:t>
            </a:r>
            <a:r>
              <a:rPr lang="en-US" sz="2400" dirty="0"/>
              <a:t>– </a:t>
            </a:r>
            <a:r>
              <a:rPr lang="en-US" sz="2000" dirty="0"/>
              <a:t>A foreign key is a primary key in another table.</a:t>
            </a:r>
          </a:p>
          <a:p>
            <a:r>
              <a:rPr lang="en-US" sz="2000" dirty="0"/>
              <a:t>In this table where is a foreign key no values may be inserted in that column unless if exists in the other table where it’s a primary key</a:t>
            </a:r>
            <a:endParaRPr lang="en-US" sz="2400" dirty="0"/>
          </a:p>
        </p:txBody>
      </p:sp>
      <p:sp>
        <p:nvSpPr>
          <p:cNvPr id="3" name="Slide Number Placeholder 2"/>
          <p:cNvSpPr>
            <a:spLocks noGrp="1"/>
          </p:cNvSpPr>
          <p:nvPr>
            <p:ph type="sldNum" sz="quarter" idx="4294967295"/>
          </p:nvPr>
        </p:nvSpPr>
        <p:spPr>
          <a:xfrm>
            <a:off x="10137648" y="5586412"/>
            <a:ext cx="457200" cy="357188"/>
          </a:xfrm>
          <a:prstGeom prst="rect">
            <a:avLst/>
          </a:prstGeom>
        </p:spPr>
        <p:txBody>
          <a:bodyPr/>
          <a:lstStyle/>
          <a:p>
            <a:fld id="{9537A73F-6A8A-428C-A708-DA87782F7B6B}" type="slidenum">
              <a:rPr lang="en-US" smtClean="0"/>
              <a:t>41</a:t>
            </a:fld>
            <a:endParaRPr lang="en-US"/>
          </a:p>
        </p:txBody>
      </p:sp>
    </p:spTree>
    <p:extLst>
      <p:ext uri="{BB962C8B-B14F-4D97-AF65-F5344CB8AC3E}">
        <p14:creationId xmlns:p14="http://schemas.microsoft.com/office/powerpoint/2010/main" val="981714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Grp="1" noChangeArrowheads="1"/>
          </p:cNvSpPr>
          <p:nvPr>
            <p:ph type="title"/>
          </p:nvPr>
        </p:nvSpPr>
        <p:spPr>
          <a:xfrm>
            <a:off x="3469386" y="942976"/>
            <a:ext cx="5829300" cy="373949"/>
          </a:xfrm>
          <a:noFill/>
          <a:ln/>
        </p:spPr>
        <p:txBody>
          <a:bodyPr/>
          <a:lstStyle/>
          <a:p>
            <a:pPr>
              <a:lnSpc>
                <a:spcPct val="90000"/>
              </a:lnSpc>
            </a:pPr>
            <a:r>
              <a:rPr lang="en-US" sz="2700" b="1" dirty="0">
                <a:solidFill>
                  <a:srgbClr val="FF0000"/>
                </a:solidFill>
              </a:rPr>
              <a:t>Properties of Relations:</a:t>
            </a:r>
          </a:p>
        </p:txBody>
      </p:sp>
      <p:sp>
        <p:nvSpPr>
          <p:cNvPr id="13315" name="Rectangle 3"/>
          <p:cNvSpPr>
            <a:spLocks noGrp="1" noChangeArrowheads="1"/>
          </p:cNvSpPr>
          <p:nvPr>
            <p:ph idx="1"/>
          </p:nvPr>
        </p:nvSpPr>
        <p:spPr>
          <a:xfrm>
            <a:off x="609600" y="1571625"/>
            <a:ext cx="11125200" cy="3486150"/>
          </a:xfrm>
        </p:spPr>
        <p:txBody>
          <a:bodyPr>
            <a:noAutofit/>
          </a:bodyPr>
          <a:lstStyle/>
          <a:p>
            <a:pPr>
              <a:lnSpc>
                <a:spcPct val="90000"/>
              </a:lnSpc>
            </a:pPr>
            <a:r>
              <a:rPr lang="en-US" sz="3200" dirty="0"/>
              <a:t>Uniqueness of relation names in a relational database schema.</a:t>
            </a:r>
          </a:p>
          <a:p>
            <a:pPr>
              <a:lnSpc>
                <a:spcPct val="90000"/>
              </a:lnSpc>
            </a:pPr>
            <a:r>
              <a:rPr lang="en-US" sz="3200" dirty="0"/>
              <a:t>Uniqueness of attributes for a given relation</a:t>
            </a:r>
          </a:p>
          <a:p>
            <a:pPr>
              <a:lnSpc>
                <a:spcPct val="90000"/>
              </a:lnSpc>
            </a:pPr>
            <a:r>
              <a:rPr lang="en-US" sz="3200" dirty="0"/>
              <a:t>Uniqueness of tuples for a given relation</a:t>
            </a:r>
          </a:p>
          <a:p>
            <a:pPr>
              <a:lnSpc>
                <a:spcPct val="90000"/>
              </a:lnSpc>
            </a:pPr>
            <a:r>
              <a:rPr lang="en-US" sz="3200" dirty="0"/>
              <a:t>Order of attributes / tuples for a given relation is not significant</a:t>
            </a:r>
          </a:p>
          <a:p>
            <a:pPr>
              <a:lnSpc>
                <a:spcPct val="90000"/>
              </a:lnSpc>
            </a:pPr>
            <a:r>
              <a:rPr lang="en-US" sz="3200" dirty="0"/>
              <a:t>Values of an attribute are from the same domain. </a:t>
            </a:r>
          </a:p>
          <a:p>
            <a:pPr>
              <a:lnSpc>
                <a:spcPct val="90000"/>
              </a:lnSpc>
            </a:pPr>
            <a:r>
              <a:rPr lang="en-US" sz="3200" dirty="0"/>
              <a:t>A cell of a relation contains exactly one atomic (single) value.</a:t>
            </a:r>
          </a:p>
        </p:txBody>
      </p:sp>
      <p:sp>
        <p:nvSpPr>
          <p:cNvPr id="3" name="Slide Number Placeholder 2"/>
          <p:cNvSpPr>
            <a:spLocks noGrp="1"/>
          </p:cNvSpPr>
          <p:nvPr>
            <p:ph type="sldNum" sz="quarter" idx="4294967295"/>
          </p:nvPr>
        </p:nvSpPr>
        <p:spPr>
          <a:xfrm>
            <a:off x="10137648" y="5586412"/>
            <a:ext cx="457200" cy="357188"/>
          </a:xfrm>
          <a:prstGeom prst="rect">
            <a:avLst/>
          </a:prstGeom>
        </p:spPr>
        <p:txBody>
          <a:bodyPr/>
          <a:lstStyle/>
          <a:p>
            <a:fld id="{9537A73F-6A8A-428C-A708-DA87782F7B6B}" type="slidenum">
              <a:rPr lang="en-US" smtClean="0"/>
              <a:t>42</a:t>
            </a:fld>
            <a:endParaRPr lang="en-US"/>
          </a:p>
        </p:txBody>
      </p:sp>
    </p:spTree>
    <p:extLst>
      <p:ext uri="{BB962C8B-B14F-4D97-AF65-F5344CB8AC3E}">
        <p14:creationId xmlns:p14="http://schemas.microsoft.com/office/powerpoint/2010/main" val="3587799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spcBef>
                <a:spcPts val="105"/>
              </a:spcBef>
            </a:pPr>
            <a:r>
              <a:rPr dirty="0"/>
              <a:t>Thank</a:t>
            </a:r>
            <a:r>
              <a:rPr spc="-70" dirty="0"/>
              <a:t> </a:t>
            </a:r>
            <a:r>
              <a:rPr dirty="0"/>
              <a:t>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124200" y="971551"/>
            <a:ext cx="5829300" cy="769441"/>
          </a:xfrm>
        </p:spPr>
        <p:txBody>
          <a:bodyPr/>
          <a:lstStyle/>
          <a:p>
            <a:r>
              <a:rPr lang="en-US" b="1" dirty="0">
                <a:solidFill>
                  <a:srgbClr val="FF0000"/>
                </a:solidFill>
              </a:rPr>
              <a:t>Course Introduction</a:t>
            </a:r>
          </a:p>
        </p:txBody>
      </p:sp>
      <p:sp>
        <p:nvSpPr>
          <p:cNvPr id="3075" name="Rectangle 3"/>
          <p:cNvSpPr>
            <a:spLocks noGrp="1" noChangeArrowheads="1"/>
          </p:cNvSpPr>
          <p:nvPr>
            <p:ph idx="1"/>
          </p:nvPr>
        </p:nvSpPr>
        <p:spPr>
          <a:xfrm>
            <a:off x="759724" y="1955006"/>
            <a:ext cx="11051275" cy="3810000"/>
          </a:xfrm>
        </p:spPr>
        <p:txBody>
          <a:bodyPr>
            <a:noAutofit/>
          </a:bodyPr>
          <a:lstStyle/>
          <a:p>
            <a:pPr algn="just">
              <a:lnSpc>
                <a:spcPct val="90000"/>
              </a:lnSpc>
            </a:pPr>
            <a:r>
              <a:rPr lang="en-US" sz="2800" b="1" dirty="0"/>
              <a:t>Database Languages </a:t>
            </a:r>
            <a:r>
              <a:rPr lang="en-US" sz="2800" dirty="0"/>
              <a:t>– a combination of Data Definition Language (DDL) and Data Manipulation Language (DML).</a:t>
            </a:r>
          </a:p>
          <a:p>
            <a:pPr algn="just">
              <a:lnSpc>
                <a:spcPct val="90000"/>
              </a:lnSpc>
            </a:pPr>
            <a:r>
              <a:rPr lang="en-US" sz="2800" b="1" dirty="0"/>
              <a:t>DDL </a:t>
            </a:r>
            <a:r>
              <a:rPr lang="en-US" sz="2800" dirty="0"/>
              <a:t>– used for constructing database structures or objects that will accommodate data. </a:t>
            </a:r>
          </a:p>
          <a:p>
            <a:pPr algn="just">
              <a:lnSpc>
                <a:spcPct val="90000"/>
              </a:lnSpc>
            </a:pPr>
            <a:r>
              <a:rPr lang="en-US" sz="2800" b="1" dirty="0"/>
              <a:t>DML</a:t>
            </a:r>
            <a:r>
              <a:rPr lang="en-US" sz="2800" dirty="0"/>
              <a:t> – used for retrieving and modifying data in the database structures.</a:t>
            </a:r>
          </a:p>
          <a:p>
            <a:pPr algn="just">
              <a:lnSpc>
                <a:spcPct val="90000"/>
              </a:lnSpc>
            </a:pPr>
            <a:r>
              <a:rPr lang="en-US" sz="2800" b="1" i="0" dirty="0">
                <a:effectLst/>
                <a:latin typeface="MS PGothic" panose="020B0600070205080204" pitchFamily="34" charset="-128"/>
                <a:ea typeface="MS PGothic" panose="020B0600070205080204" pitchFamily="34" charset="-128"/>
              </a:rPr>
              <a:t>DCL - </a:t>
            </a:r>
            <a:r>
              <a:rPr lang="en-US" sz="2800" i="0" dirty="0">
                <a:effectLst/>
                <a:latin typeface="MS PGothic" panose="020B0600070205080204" pitchFamily="34" charset="-128"/>
                <a:ea typeface="MS PGothic" panose="020B0600070205080204" pitchFamily="34" charset="-128"/>
              </a:rPr>
              <a:t>Data Control Language </a:t>
            </a:r>
          </a:p>
          <a:p>
            <a:pPr algn="just">
              <a:lnSpc>
                <a:spcPct val="90000"/>
              </a:lnSpc>
            </a:pPr>
            <a:r>
              <a:rPr lang="en-US" sz="2800" b="1" i="0" dirty="0">
                <a:effectLst/>
                <a:latin typeface="MS PGothic" panose="020B0600070205080204" pitchFamily="34" charset="-128"/>
                <a:ea typeface="MS PGothic" panose="020B0600070205080204" pitchFamily="34" charset="-128"/>
              </a:rPr>
              <a:t>TCL - </a:t>
            </a:r>
            <a:r>
              <a:rPr lang="en-US" sz="2800" i="0" dirty="0">
                <a:effectLst/>
                <a:latin typeface="MS PGothic" panose="020B0600070205080204" pitchFamily="34" charset="-128"/>
                <a:ea typeface="MS PGothic" panose="020B0600070205080204" pitchFamily="34" charset="-128"/>
              </a:rPr>
              <a:t>Transaction Control Language </a:t>
            </a:r>
            <a:endParaRPr lang="en-US" sz="2800" dirty="0">
              <a:latin typeface="MS PGothic" panose="020B0600070205080204" pitchFamily="34" charset="-128"/>
              <a:ea typeface="MS PGothic" panose="020B0600070205080204" pitchFamily="34" charset="-128"/>
            </a:endParaRPr>
          </a:p>
          <a:p>
            <a:pPr algn="just">
              <a:lnSpc>
                <a:spcPct val="90000"/>
              </a:lnSpc>
            </a:pPr>
            <a:r>
              <a:rPr lang="en-US" sz="2800" b="1" dirty="0"/>
              <a:t>SQL</a:t>
            </a:r>
            <a:r>
              <a:rPr lang="en-US" sz="2800" dirty="0"/>
              <a:t> is </a:t>
            </a:r>
            <a:r>
              <a:rPr lang="en-US" sz="2800" dirty="0">
                <a:cs typeface="Times New Roman" charset="0"/>
              </a:rPr>
              <a:t>standard Query language for communicating with a Relational Database. Examples of Relational Database Management Systems (RDBMS): Oracle, MySQL, Sybase, Informix, etc.</a:t>
            </a:r>
          </a:p>
          <a:p>
            <a:pPr algn="just">
              <a:lnSpc>
                <a:spcPct val="90000"/>
              </a:lnSpc>
            </a:pPr>
            <a:endParaRPr lang="en-US" sz="2800" dirty="0"/>
          </a:p>
        </p:txBody>
      </p:sp>
      <p:sp>
        <p:nvSpPr>
          <p:cNvPr id="3" name="Slide Number Placeholder 2"/>
          <p:cNvSpPr>
            <a:spLocks noGrp="1"/>
          </p:cNvSpPr>
          <p:nvPr>
            <p:ph type="sldNum" sz="quarter" idx="4294967295"/>
          </p:nvPr>
        </p:nvSpPr>
        <p:spPr>
          <a:xfrm>
            <a:off x="10137648" y="5586412"/>
            <a:ext cx="457200" cy="357188"/>
          </a:xfrm>
          <a:prstGeom prst="rect">
            <a:avLst/>
          </a:prstGeom>
        </p:spPr>
        <p:txBody>
          <a:bodyPr/>
          <a:lstStyle/>
          <a:p>
            <a:fld id="{9537A73F-6A8A-428C-A708-DA87782F7B6B}" type="slidenum">
              <a:rPr lang="en-US" smtClean="0"/>
              <a:t>5</a:t>
            </a:fld>
            <a:endParaRPr lang="en-US"/>
          </a:p>
        </p:txBody>
      </p:sp>
    </p:spTree>
    <p:extLst>
      <p:ext uri="{BB962C8B-B14F-4D97-AF65-F5344CB8AC3E}">
        <p14:creationId xmlns:p14="http://schemas.microsoft.com/office/powerpoint/2010/main" val="326403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4156-8BC2-E0D7-A62C-37A0D57EDD45}"/>
              </a:ext>
            </a:extLst>
          </p:cNvPr>
          <p:cNvSpPr>
            <a:spLocks noGrp="1"/>
          </p:cNvSpPr>
          <p:nvPr>
            <p:ph type="title"/>
          </p:nvPr>
        </p:nvSpPr>
        <p:spPr>
          <a:xfrm>
            <a:off x="3810000" y="381000"/>
            <a:ext cx="6324600" cy="830997"/>
          </a:xfrm>
        </p:spPr>
        <p:txBody>
          <a:bodyPr/>
          <a:lstStyle/>
          <a:p>
            <a:r>
              <a:rPr lang="en-US" sz="5400" b="1" dirty="0">
                <a:solidFill>
                  <a:srgbClr val="FF0000"/>
                </a:solidFill>
              </a:rPr>
              <a:t>DBMS Languages</a:t>
            </a:r>
            <a:endParaRPr lang="en-RW" dirty="0">
              <a:solidFill>
                <a:srgbClr val="FF0000"/>
              </a:solidFill>
            </a:endParaRPr>
          </a:p>
        </p:txBody>
      </p:sp>
      <p:sp>
        <p:nvSpPr>
          <p:cNvPr id="3" name="Text Placeholder 2">
            <a:extLst>
              <a:ext uri="{FF2B5EF4-FFF2-40B4-BE49-F238E27FC236}">
                <a16:creationId xmlns:a16="http://schemas.microsoft.com/office/drawing/2014/main" id="{461B9043-6180-DE74-B9B9-A9EDEDB7094D}"/>
              </a:ext>
            </a:extLst>
          </p:cNvPr>
          <p:cNvSpPr>
            <a:spLocks noGrp="1"/>
          </p:cNvSpPr>
          <p:nvPr>
            <p:ph type="body" idx="1"/>
          </p:nvPr>
        </p:nvSpPr>
        <p:spPr>
          <a:xfrm>
            <a:off x="152400" y="1178073"/>
            <a:ext cx="11542059" cy="5670783"/>
          </a:xfrm>
        </p:spPr>
        <p:txBody>
          <a:bodyPr/>
          <a:lstStyle/>
          <a:p>
            <a:pPr marL="514350" indent="-514350">
              <a:buAutoNum type="arabicParenR"/>
            </a:pPr>
            <a:r>
              <a:rPr lang="en-US" b="1" i="0" dirty="0">
                <a:solidFill>
                  <a:srgbClr val="0070C0"/>
                </a:solidFill>
                <a:effectLst/>
                <a:latin typeface="Roboto" panose="02000000000000000000" pitchFamily="2" charset="0"/>
              </a:rPr>
              <a:t>DDL - Data Definition Language </a:t>
            </a:r>
          </a:p>
          <a:p>
            <a:pPr marL="457200" indent="-457200">
              <a:buFont typeface="Arial" panose="020B0604020202020204" pitchFamily="34" charset="0"/>
              <a:buChar char="•"/>
            </a:pPr>
            <a:r>
              <a:rPr lang="en-US" b="1" i="0" dirty="0">
                <a:solidFill>
                  <a:srgbClr val="131313"/>
                </a:solidFill>
                <a:effectLst/>
                <a:latin typeface="Roboto" panose="02000000000000000000" pitchFamily="2" charset="0"/>
              </a:rPr>
              <a:t>Create</a:t>
            </a:r>
            <a:r>
              <a:rPr lang="en-US" b="0" i="0" dirty="0">
                <a:solidFill>
                  <a:srgbClr val="131313"/>
                </a:solidFill>
                <a:effectLst/>
                <a:latin typeface="Roboto" panose="02000000000000000000" pitchFamily="2" charset="0"/>
              </a:rPr>
              <a:t>: if for creating tables or databases</a:t>
            </a:r>
          </a:p>
          <a:p>
            <a:pPr marL="457200" indent="-457200">
              <a:buFont typeface="Arial" panose="020B0604020202020204" pitchFamily="34" charset="0"/>
              <a:buChar char="•"/>
            </a:pPr>
            <a:r>
              <a:rPr lang="en-US" b="1" i="0" dirty="0">
                <a:solidFill>
                  <a:srgbClr val="131313"/>
                </a:solidFill>
                <a:effectLst/>
                <a:latin typeface="Roboto" panose="02000000000000000000" pitchFamily="2" charset="0"/>
              </a:rPr>
              <a:t>Alter: </a:t>
            </a:r>
            <a:r>
              <a:rPr lang="en-US" b="0" i="0" dirty="0">
                <a:solidFill>
                  <a:srgbClr val="131313"/>
                </a:solidFill>
                <a:effectLst/>
                <a:latin typeface="Roboto" panose="02000000000000000000" pitchFamily="2" charset="0"/>
              </a:rPr>
              <a:t>alter the structure of the database</a:t>
            </a:r>
          </a:p>
          <a:p>
            <a:pPr marL="457200" indent="-457200">
              <a:buFont typeface="Arial" panose="020B0604020202020204" pitchFamily="34" charset="0"/>
              <a:buChar char="•"/>
            </a:pPr>
            <a:r>
              <a:rPr lang="en-US" b="1" i="0" dirty="0">
                <a:solidFill>
                  <a:srgbClr val="131313"/>
                </a:solidFill>
                <a:effectLst/>
                <a:latin typeface="Roboto" panose="02000000000000000000" pitchFamily="2" charset="0"/>
              </a:rPr>
              <a:t>Drop</a:t>
            </a:r>
            <a:r>
              <a:rPr lang="en-US" b="0" i="0" dirty="0">
                <a:solidFill>
                  <a:srgbClr val="131313"/>
                </a:solidFill>
                <a:effectLst/>
                <a:latin typeface="Roboto" panose="02000000000000000000" pitchFamily="2" charset="0"/>
              </a:rPr>
              <a:t>: delete tables or database</a:t>
            </a:r>
          </a:p>
          <a:p>
            <a:pPr marL="457200" indent="-457200">
              <a:buFont typeface="Arial" panose="020B0604020202020204" pitchFamily="34" charset="0"/>
              <a:buChar char="•"/>
            </a:pPr>
            <a:r>
              <a:rPr lang="en-US" b="1" i="0" dirty="0">
                <a:solidFill>
                  <a:srgbClr val="131313"/>
                </a:solidFill>
                <a:effectLst/>
                <a:latin typeface="Roboto" panose="02000000000000000000" pitchFamily="2" charset="0"/>
              </a:rPr>
              <a:t>Truncate</a:t>
            </a:r>
            <a:r>
              <a:rPr lang="en-US" b="0" i="0" dirty="0">
                <a:solidFill>
                  <a:srgbClr val="131313"/>
                </a:solidFill>
                <a:effectLst/>
                <a:latin typeface="Roboto" panose="02000000000000000000" pitchFamily="2" charset="0"/>
              </a:rPr>
              <a:t>: remove all the records from the table</a:t>
            </a:r>
          </a:p>
          <a:p>
            <a:r>
              <a:rPr lang="en-US" b="1" i="0" dirty="0">
                <a:solidFill>
                  <a:srgbClr val="0070C0"/>
                </a:solidFill>
                <a:effectLst/>
                <a:latin typeface="Roboto" panose="02000000000000000000" pitchFamily="2" charset="0"/>
              </a:rPr>
              <a:t>2) DML - Data Manipulation Language </a:t>
            </a:r>
          </a:p>
          <a:p>
            <a:r>
              <a:rPr lang="en-US" dirty="0">
                <a:solidFill>
                  <a:srgbClr val="131313"/>
                </a:solidFill>
                <a:latin typeface="Roboto" panose="02000000000000000000" pitchFamily="2" charset="0"/>
              </a:rPr>
              <a:t> </a:t>
            </a:r>
            <a:r>
              <a:rPr lang="en-US" b="0" i="0" dirty="0">
                <a:solidFill>
                  <a:srgbClr val="131313"/>
                </a:solidFill>
                <a:effectLst/>
                <a:latin typeface="Roboto" panose="02000000000000000000" pitchFamily="2" charset="0"/>
              </a:rPr>
              <a:t>        Select: retrieve the data from the database.</a:t>
            </a:r>
          </a:p>
          <a:p>
            <a:r>
              <a:rPr lang="en-US" b="0" i="0" dirty="0">
                <a:solidFill>
                  <a:srgbClr val="131313"/>
                </a:solidFill>
                <a:effectLst/>
                <a:latin typeface="Roboto" panose="02000000000000000000" pitchFamily="2" charset="0"/>
              </a:rPr>
              <a:t>         Insert: insert data to the database</a:t>
            </a:r>
          </a:p>
          <a:p>
            <a:r>
              <a:rPr lang="en-US" b="0" i="0" dirty="0">
                <a:solidFill>
                  <a:srgbClr val="131313"/>
                </a:solidFill>
                <a:effectLst/>
                <a:latin typeface="Roboto" panose="02000000000000000000" pitchFamily="2" charset="0"/>
              </a:rPr>
              <a:t>         Delete: to delete a single/multiple/all records based of conditions </a:t>
            </a:r>
          </a:p>
          <a:p>
            <a:pPr marL="457200" indent="-457200">
              <a:buFont typeface="Arial" panose="020B0604020202020204" pitchFamily="34" charset="0"/>
              <a:buChar char="•"/>
            </a:pPr>
            <a:r>
              <a:rPr lang="en-US" b="0" i="0" dirty="0">
                <a:solidFill>
                  <a:srgbClr val="131313"/>
                </a:solidFill>
                <a:effectLst/>
                <a:latin typeface="Roboto" panose="02000000000000000000" pitchFamily="2" charset="0"/>
              </a:rPr>
              <a:t>  Update : update the data in database </a:t>
            </a:r>
          </a:p>
        </p:txBody>
      </p:sp>
    </p:spTree>
    <p:extLst>
      <p:ext uri="{BB962C8B-B14F-4D97-AF65-F5344CB8AC3E}">
        <p14:creationId xmlns:p14="http://schemas.microsoft.com/office/powerpoint/2010/main" val="290663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B45DF12-4772-5837-2A77-397488EDA320}"/>
              </a:ext>
            </a:extLst>
          </p:cNvPr>
          <p:cNvSpPr>
            <a:spLocks noGrp="1"/>
          </p:cNvSpPr>
          <p:nvPr>
            <p:ph type="body" idx="1"/>
          </p:nvPr>
        </p:nvSpPr>
        <p:spPr>
          <a:xfrm>
            <a:off x="304800" y="1143000"/>
            <a:ext cx="10988997" cy="5155257"/>
          </a:xfrm>
        </p:spPr>
        <p:txBody>
          <a:bodyPr/>
          <a:lstStyle/>
          <a:p>
            <a:r>
              <a:rPr lang="en-US" b="1" i="0" dirty="0">
                <a:solidFill>
                  <a:srgbClr val="0070C0"/>
                </a:solidFill>
                <a:effectLst/>
                <a:latin typeface="Roboto" panose="02000000000000000000" pitchFamily="2" charset="0"/>
              </a:rPr>
              <a:t>3)DCL - Data Control Language </a:t>
            </a:r>
          </a:p>
          <a:p>
            <a:endParaRPr lang="en-US" dirty="0">
              <a:solidFill>
                <a:srgbClr val="131313"/>
              </a:solidFill>
              <a:latin typeface="Roboto" panose="02000000000000000000" pitchFamily="2" charset="0"/>
            </a:endParaRPr>
          </a:p>
          <a:p>
            <a:pPr marL="457200" indent="-457200">
              <a:buFont typeface="Arial" panose="020B0604020202020204" pitchFamily="34" charset="0"/>
              <a:buChar char="•"/>
            </a:pPr>
            <a:r>
              <a:rPr lang="en-US" b="0" i="0" dirty="0">
                <a:solidFill>
                  <a:srgbClr val="131313"/>
                </a:solidFill>
                <a:effectLst/>
                <a:latin typeface="Roboto" panose="02000000000000000000" pitchFamily="2" charset="0"/>
              </a:rPr>
              <a:t>Grant: giving privileges to the user to access the database</a:t>
            </a:r>
          </a:p>
          <a:p>
            <a:pPr marL="457200" indent="-457200">
              <a:buFont typeface="Arial" panose="020B0604020202020204" pitchFamily="34" charset="0"/>
              <a:buChar char="•"/>
            </a:pPr>
            <a:r>
              <a:rPr lang="en-US" b="0" i="0" dirty="0">
                <a:solidFill>
                  <a:srgbClr val="131313"/>
                </a:solidFill>
                <a:effectLst/>
                <a:latin typeface="Roboto" panose="02000000000000000000" pitchFamily="2" charset="0"/>
              </a:rPr>
              <a:t>Revoke: taking back the permission</a:t>
            </a:r>
            <a:r>
              <a:rPr lang="en-US" dirty="0">
                <a:solidFill>
                  <a:srgbClr val="131313"/>
                </a:solidFill>
                <a:latin typeface="Roboto" panose="02000000000000000000" pitchFamily="2" charset="0"/>
              </a:rPr>
              <a:t>s given to the user</a:t>
            </a:r>
          </a:p>
          <a:p>
            <a:r>
              <a:rPr lang="en-US" b="1" i="0" dirty="0">
                <a:solidFill>
                  <a:srgbClr val="0070C0"/>
                </a:solidFill>
                <a:effectLst/>
                <a:latin typeface="Roboto" panose="02000000000000000000" pitchFamily="2" charset="0"/>
              </a:rPr>
              <a:t>4)TCL - Transaction Control Language </a:t>
            </a:r>
          </a:p>
          <a:p>
            <a:endParaRPr lang="en-US" b="1" i="0" dirty="0">
              <a:solidFill>
                <a:srgbClr val="0070C0"/>
              </a:solidFill>
              <a:effectLst/>
              <a:latin typeface="Roboto" panose="02000000000000000000" pitchFamily="2" charset="0"/>
            </a:endParaRPr>
          </a:p>
          <a:p>
            <a:r>
              <a:rPr lang="en-US" b="0" i="0" dirty="0">
                <a:solidFill>
                  <a:srgbClr val="131313"/>
                </a:solidFill>
                <a:effectLst/>
                <a:latin typeface="Roboto" panose="02000000000000000000" pitchFamily="2" charset="0"/>
              </a:rPr>
              <a:t> Commit: save the transaction to the database.</a:t>
            </a:r>
          </a:p>
          <a:p>
            <a:r>
              <a:rPr lang="en-US" b="0" i="0" dirty="0">
                <a:solidFill>
                  <a:srgbClr val="131313"/>
                </a:solidFill>
                <a:effectLst/>
                <a:latin typeface="Roboto" panose="02000000000000000000" pitchFamily="2" charset="0"/>
              </a:rPr>
              <a:t> Rollback: undo the recent transaction</a:t>
            </a:r>
            <a:endParaRPr lang="en-RW" dirty="0"/>
          </a:p>
          <a:p>
            <a:endParaRPr lang="en-RW" dirty="0"/>
          </a:p>
        </p:txBody>
      </p:sp>
    </p:spTree>
    <p:extLst>
      <p:ext uri="{BB962C8B-B14F-4D97-AF65-F5344CB8AC3E}">
        <p14:creationId xmlns:p14="http://schemas.microsoft.com/office/powerpoint/2010/main" val="2899141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114800" y="914400"/>
            <a:ext cx="5829300" cy="457200"/>
          </a:xfrm>
        </p:spPr>
        <p:txBody>
          <a:bodyPr>
            <a:normAutofit fontScale="90000"/>
          </a:bodyPr>
          <a:lstStyle/>
          <a:p>
            <a:r>
              <a:rPr lang="en-US" dirty="0">
                <a:solidFill>
                  <a:srgbClr val="FF0000"/>
                </a:solidFill>
              </a:rPr>
              <a:t>Motivation</a:t>
            </a:r>
          </a:p>
        </p:txBody>
      </p:sp>
      <p:sp>
        <p:nvSpPr>
          <p:cNvPr id="5123" name="Rectangle 3"/>
          <p:cNvSpPr>
            <a:spLocks noGrp="1" noChangeArrowheads="1"/>
          </p:cNvSpPr>
          <p:nvPr>
            <p:ph idx="1"/>
          </p:nvPr>
        </p:nvSpPr>
        <p:spPr>
          <a:xfrm>
            <a:off x="457200" y="1981200"/>
            <a:ext cx="11506200" cy="4598182"/>
          </a:xfrm>
        </p:spPr>
        <p:txBody>
          <a:bodyPr/>
          <a:lstStyle/>
          <a:p>
            <a:pPr>
              <a:lnSpc>
                <a:spcPct val="90000"/>
              </a:lnSpc>
            </a:pPr>
            <a:r>
              <a:rPr lang="en-GB" sz="3200" dirty="0">
                <a:latin typeface="Constantia (Body)"/>
              </a:rPr>
              <a:t>Many people need to store data of various kinds for a variety of reasons.</a:t>
            </a:r>
          </a:p>
          <a:p>
            <a:pPr>
              <a:lnSpc>
                <a:spcPct val="90000"/>
              </a:lnSpc>
            </a:pPr>
            <a:r>
              <a:rPr lang="en-GB" sz="3200" dirty="0">
                <a:latin typeface="Constantia (Body)"/>
              </a:rPr>
              <a:t>A database (DB) is a major component of an Information System.</a:t>
            </a:r>
          </a:p>
          <a:p>
            <a:pPr>
              <a:lnSpc>
                <a:spcPct val="90000"/>
              </a:lnSpc>
            </a:pPr>
            <a:r>
              <a:rPr lang="en-GB" sz="3200" dirty="0">
                <a:latin typeface="Constantia (Body)"/>
              </a:rPr>
              <a:t>What is an Information System (IS)?</a:t>
            </a:r>
          </a:p>
          <a:p>
            <a:pPr>
              <a:lnSpc>
                <a:spcPct val="90000"/>
              </a:lnSpc>
            </a:pPr>
            <a:r>
              <a:rPr lang="en-GB" sz="3200" dirty="0">
                <a:latin typeface="Constantia (Body)"/>
              </a:rPr>
              <a:t>A computer-based IS includes a DB, DB software, application software, computer hardware and personnel using and developing the system.</a:t>
            </a:r>
          </a:p>
          <a:p>
            <a:pPr>
              <a:lnSpc>
                <a:spcPct val="90000"/>
              </a:lnSpc>
            </a:pPr>
            <a:endParaRPr lang="en-US" sz="4400" dirty="0"/>
          </a:p>
        </p:txBody>
      </p:sp>
      <p:sp>
        <p:nvSpPr>
          <p:cNvPr id="3" name="Slide Number Placeholder 2"/>
          <p:cNvSpPr>
            <a:spLocks noGrp="1"/>
          </p:cNvSpPr>
          <p:nvPr>
            <p:ph type="sldNum" sz="quarter" idx="4294967295"/>
          </p:nvPr>
        </p:nvSpPr>
        <p:spPr>
          <a:xfrm>
            <a:off x="10137648" y="5586412"/>
            <a:ext cx="457200" cy="357188"/>
          </a:xfrm>
          <a:prstGeom prst="rect">
            <a:avLst/>
          </a:prstGeom>
        </p:spPr>
        <p:txBody>
          <a:bodyPr/>
          <a:lstStyle/>
          <a:p>
            <a:fld id="{9537A73F-6A8A-428C-A708-DA87782F7B6B}" type="slidenum">
              <a:rPr lang="en-US" smtClean="0"/>
              <a:t>8</a:t>
            </a:fld>
            <a:endParaRPr lang="en-US"/>
          </a:p>
        </p:txBody>
      </p:sp>
    </p:spTree>
    <p:extLst>
      <p:ext uri="{BB962C8B-B14F-4D97-AF65-F5344CB8AC3E}">
        <p14:creationId xmlns:p14="http://schemas.microsoft.com/office/powerpoint/2010/main" val="191056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894774" y="1086271"/>
            <a:ext cx="5659093" cy="342480"/>
          </a:xfrm>
        </p:spPr>
        <p:txBody>
          <a:bodyPr rtlCol="0">
            <a:normAutofit fontScale="90000"/>
          </a:bodyPr>
          <a:lstStyle/>
          <a:p>
            <a:pPr defTabSz="685766">
              <a:defRPr/>
            </a:pPr>
            <a:r>
              <a:rPr lang="en-GB" sz="2775" b="1" dirty="0">
                <a:solidFill>
                  <a:srgbClr val="FF0000"/>
                </a:solidFill>
                <a:latin typeface="Arial Narrow" pitchFamily="34" charset="0"/>
              </a:rPr>
              <a:t>Examples of Database Applications</a:t>
            </a:r>
          </a:p>
        </p:txBody>
      </p:sp>
      <p:sp>
        <p:nvSpPr>
          <p:cNvPr id="78851" name="Rectangle 3"/>
          <p:cNvSpPr>
            <a:spLocks noGrp="1" noChangeArrowheads="1"/>
          </p:cNvSpPr>
          <p:nvPr>
            <p:ph idx="1"/>
          </p:nvPr>
        </p:nvSpPr>
        <p:spPr>
          <a:xfrm>
            <a:off x="381000" y="1657772"/>
            <a:ext cx="11125200" cy="4062651"/>
          </a:xfrm>
        </p:spPr>
        <p:txBody>
          <a:bodyPr/>
          <a:lstStyle/>
          <a:p>
            <a:r>
              <a:rPr lang="en-US" sz="2800" b="1" dirty="0">
                <a:latin typeface="Arial Narrow" pitchFamily="34" charset="0"/>
                <a:cs typeface="Times New Roman" charset="0"/>
              </a:rPr>
              <a:t>Purchases from the supermarket;</a:t>
            </a:r>
          </a:p>
          <a:p>
            <a:pPr lvl="1"/>
            <a:r>
              <a:rPr lang="en-US" sz="2400" dirty="0">
                <a:latin typeface="Arial Narrow" pitchFamily="34" charset="0"/>
                <a:cs typeface="Times New Roman" charset="0"/>
              </a:rPr>
              <a:t>A bar code reader scans each purchase.</a:t>
            </a:r>
          </a:p>
          <a:p>
            <a:pPr lvl="1"/>
            <a:r>
              <a:rPr lang="en-US" sz="2400" dirty="0">
                <a:latin typeface="Arial Narrow" pitchFamily="34" charset="0"/>
                <a:cs typeface="Times New Roman" charset="0"/>
              </a:rPr>
              <a:t>An application program then uses the barcode to find the price of the item from the product database.</a:t>
            </a:r>
          </a:p>
          <a:p>
            <a:pPr lvl="1"/>
            <a:r>
              <a:rPr lang="en-US" sz="2400" dirty="0">
                <a:latin typeface="Arial Narrow" pitchFamily="34" charset="0"/>
                <a:cs typeface="Times New Roman" charset="0"/>
              </a:rPr>
              <a:t>Program reduces number of items in stock and displays the price on the cash register. </a:t>
            </a:r>
          </a:p>
          <a:p>
            <a:r>
              <a:rPr lang="en-US" sz="2800" b="1" dirty="0">
                <a:latin typeface="Arial Narrow" pitchFamily="34" charset="0"/>
                <a:cs typeface="Times New Roman" charset="0"/>
              </a:rPr>
              <a:t>Purchases using your credit card;</a:t>
            </a:r>
            <a:endParaRPr lang="en-GB" sz="2800" b="1" dirty="0">
              <a:latin typeface="Arial Narrow" pitchFamily="34" charset="0"/>
            </a:endParaRPr>
          </a:p>
          <a:p>
            <a:pPr lvl="1"/>
            <a:r>
              <a:rPr lang="en-GB" sz="2400" dirty="0">
                <a:latin typeface="Arial Narrow" pitchFamily="34" charset="0"/>
              </a:rPr>
              <a:t>There is need to check if there is enough credit on a card either by telephone or card reader linked to a computer.</a:t>
            </a:r>
          </a:p>
          <a:p>
            <a:pPr lvl="1"/>
            <a:r>
              <a:rPr lang="en-GB" sz="2400" dirty="0">
                <a:latin typeface="Arial Narrow" pitchFamily="34" charset="0"/>
              </a:rPr>
              <a:t>A database keeps track of all the purchases you make using the card.</a:t>
            </a:r>
          </a:p>
          <a:p>
            <a:pPr lvl="1"/>
            <a:r>
              <a:rPr lang="en-GB" sz="2000" dirty="0">
                <a:latin typeface="Arial Narrow" pitchFamily="34" charset="0"/>
              </a:rPr>
              <a:t>Before a transaction is made a program checks if the card is not stolen or lost or forged and balance and purchase amount are compared.</a:t>
            </a:r>
          </a:p>
        </p:txBody>
      </p:sp>
      <p:sp>
        <p:nvSpPr>
          <p:cNvPr id="4" name="Slide Number Placeholder 3"/>
          <p:cNvSpPr>
            <a:spLocks noGrp="1"/>
          </p:cNvSpPr>
          <p:nvPr>
            <p:ph type="sldNum" sz="quarter" idx="4294967295"/>
          </p:nvPr>
        </p:nvSpPr>
        <p:spPr>
          <a:xfrm>
            <a:off x="10137648" y="5586412"/>
            <a:ext cx="457200" cy="357188"/>
          </a:xfrm>
          <a:prstGeom prst="rect">
            <a:avLst/>
          </a:prstGeom>
        </p:spPr>
        <p:txBody>
          <a:bodyPr/>
          <a:lstStyle/>
          <a:p>
            <a:pPr>
              <a:defRPr/>
            </a:pPr>
            <a:fld id="{768D389E-45F7-4413-9B6A-21555C895B2E}" type="slidenum">
              <a:rPr lang="en-GB"/>
              <a:pPr>
                <a:defRPr/>
              </a:pPr>
              <a:t>9</a:t>
            </a:fld>
            <a:endParaRPr lang="en-GB"/>
          </a:p>
        </p:txBody>
      </p:sp>
    </p:spTree>
    <p:extLst>
      <p:ext uri="{BB962C8B-B14F-4D97-AF65-F5344CB8AC3E}">
        <p14:creationId xmlns:p14="http://schemas.microsoft.com/office/powerpoint/2010/main" val="22972400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88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88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885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88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788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88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88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1721</TotalTime>
  <Words>2899</Words>
  <Application>Microsoft Macintosh PowerPoint</Application>
  <PresentationFormat>Widescreen</PresentationFormat>
  <Paragraphs>303</Paragraphs>
  <Slides>43</Slides>
  <Notes>28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4" baseType="lpstr">
      <vt:lpstr>MS PGothic</vt:lpstr>
      <vt:lpstr>Arial</vt:lpstr>
      <vt:lpstr>Arial Narrow</vt:lpstr>
      <vt:lpstr>Calibri</vt:lpstr>
      <vt:lpstr>Constantia (Body)</vt:lpstr>
      <vt:lpstr>Monotype Sorts</vt:lpstr>
      <vt:lpstr>Roboto</vt:lpstr>
      <vt:lpstr>Times</vt:lpstr>
      <vt:lpstr>Times New Roman</vt:lpstr>
      <vt:lpstr>Office Theme</vt:lpstr>
      <vt:lpstr>Bitmap Image</vt:lpstr>
      <vt:lpstr>Database management system</vt:lpstr>
      <vt:lpstr>Chapter 1 Objectives</vt:lpstr>
      <vt:lpstr>PowerPoint Presentation</vt:lpstr>
      <vt:lpstr>PowerPoint Presentation</vt:lpstr>
      <vt:lpstr>Course Introduction</vt:lpstr>
      <vt:lpstr>DBMS Languages</vt:lpstr>
      <vt:lpstr>PowerPoint Presentation</vt:lpstr>
      <vt:lpstr>Motivation</vt:lpstr>
      <vt:lpstr>Examples of Database Applications</vt:lpstr>
      <vt:lpstr>More Exs of Database Applications</vt:lpstr>
      <vt:lpstr>Contd Exs of Database Applications</vt:lpstr>
      <vt:lpstr>File-Based Systems</vt:lpstr>
      <vt:lpstr>File-based Processing</vt:lpstr>
      <vt:lpstr>Limitations of File-Based Approach</vt:lpstr>
      <vt:lpstr>Contd Limitations of File-based Approach</vt:lpstr>
      <vt:lpstr>Database Approach</vt:lpstr>
      <vt:lpstr>Database</vt:lpstr>
      <vt:lpstr>Database Management System (DBMS)</vt:lpstr>
      <vt:lpstr>Database Management System (DBMS)</vt:lpstr>
      <vt:lpstr>Database Approach</vt:lpstr>
      <vt:lpstr>Database Approach</vt:lpstr>
      <vt:lpstr>Views</vt:lpstr>
      <vt:lpstr>Benefits of Views Include;</vt:lpstr>
      <vt:lpstr>Components of DBMS Environment</vt:lpstr>
      <vt:lpstr>Components of DBMS Environment</vt:lpstr>
      <vt:lpstr>Database Design: Paradigm Shift</vt:lpstr>
      <vt:lpstr>Roles in the Database Environment</vt:lpstr>
      <vt:lpstr>PowerPoint Presentation</vt:lpstr>
      <vt:lpstr>PowerPoint Presentation</vt:lpstr>
      <vt:lpstr>PowerPoint Presentation</vt:lpstr>
      <vt:lpstr>Advantages of DBMS</vt:lpstr>
      <vt:lpstr>PowerPoint Presentation</vt:lpstr>
      <vt:lpstr>PowerPoint Presentation</vt:lpstr>
      <vt:lpstr>PowerPoint Presentation</vt:lpstr>
      <vt:lpstr>Disadvantages of DBMS</vt:lpstr>
      <vt:lpstr>DB Terminologies</vt:lpstr>
      <vt:lpstr>Example of a Relational DB</vt:lpstr>
      <vt:lpstr>Relational Database Concepts</vt:lpstr>
      <vt:lpstr>Relational Database Concepts Cont’d</vt:lpstr>
      <vt:lpstr>Relational Database Concepts Cont’d</vt:lpstr>
      <vt:lpstr>Relational Database Concepts Cont’d</vt:lpstr>
      <vt:lpstr>Properties of Relations: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Prince</dc:creator>
  <cp:lastModifiedBy>Microsoft Office User</cp:lastModifiedBy>
  <cp:revision>46</cp:revision>
  <dcterms:created xsi:type="dcterms:W3CDTF">2021-07-23T10:02:56Z</dcterms:created>
  <dcterms:modified xsi:type="dcterms:W3CDTF">2024-05-13T06:23:51Z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2021-07-13T00:00:00Z</vt:filetime>
  </property>
  <property fmtid="{D5CDD505-2E9C-101B-9397-08002B2CF9AE}" pid="3" name="Creator">
    <vt:lpwstr>Microsoft® PowerPoint® 2016</vt:lpwstr>
  </property>
  <property fmtid="{D5CDD505-2E9C-101B-9397-08002B2CF9AE}" pid="4" name="LastSaved">
    <vt:filetime>2021-07-23T00:00:00Z</vt:filetime>
  </property>
</Properties>
</file>