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281" r:id="rId30"/>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14" y="84"/>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E493460-4FE2-4BFA-B61E-E766871C41DA}" type="datetimeFigureOut">
              <a:rPr lang="en-US" smtClean="0"/>
              <a:t>8/24/2021</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26AC896-9C5D-41ED-9FA9-751D871D5EB2}" type="slidenum">
              <a:rPr lang="en-US" smtClean="0"/>
              <a:t>‹#›</a:t>
            </a:fld>
            <a:endParaRPr lang="en-US"/>
          </a:p>
        </p:txBody>
      </p:sp>
    </p:spTree>
    <p:extLst>
      <p:ext uri="{BB962C8B-B14F-4D97-AF65-F5344CB8AC3E}">
        <p14:creationId xmlns:p14="http://schemas.microsoft.com/office/powerpoint/2010/main" val="616976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26AC896-9C5D-41ED-9FA9-751D871D5EB2}" type="slidenum">
              <a:rPr lang="en-US" smtClean="0"/>
              <a:t>1</a:t>
            </a:fld>
            <a:endParaRPr lang="en-US"/>
          </a:p>
        </p:txBody>
      </p:sp>
    </p:spTree>
    <p:extLst>
      <p:ext uri="{BB962C8B-B14F-4D97-AF65-F5344CB8AC3E}">
        <p14:creationId xmlns:p14="http://schemas.microsoft.com/office/powerpoint/2010/main" val="1181966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238840" y="1049274"/>
            <a:ext cx="5714321" cy="696594"/>
          </a:xfrm>
          <a:prstGeom prst="rect">
            <a:avLst/>
          </a:prstGeom>
        </p:spPr>
        <p:txBody>
          <a:bodyPr wrap="square" lIns="0" tIns="0" rIns="0" bIns="0">
            <a:spAutoFit/>
          </a:bodyPr>
          <a:lstStyle>
            <a:lvl1pPr>
              <a:defRPr sz="4400" b="1" i="0">
                <a:solidFill>
                  <a:srgbClr val="C00000"/>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51552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36C302F-BD28-4787-9830-16170AD664FC}" type="datetime1">
              <a:rPr lang="en-US" smtClean="0"/>
              <a:t>8/24/2021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350" b="0" i="0">
                <a:solidFill>
                  <a:schemeClr val="tx1"/>
                </a:solidFill>
                <a:latin typeface="MS PGothic"/>
                <a:cs typeface="MS P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79AA27B-268E-40AB-8CC2-CF3610188083}" type="datetime1">
              <a:rPr lang="en-US" smtClean="0"/>
              <a:t>8/24/2021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51552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51552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750AE45C-4333-4BCA-903C-13222F16EACC}" type="datetime1">
              <a:rPr lang="en-US" smtClean="0"/>
              <a:t>8/24/2021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 y="0"/>
            <a:ext cx="12191999" cy="6857996"/>
          </a:xfrm>
          <a:prstGeom prst="rect">
            <a:avLst/>
          </a:prstGeom>
        </p:spPr>
      </p:pic>
      <p:sp>
        <p:nvSpPr>
          <p:cNvPr id="2" name="Holder 2"/>
          <p:cNvSpPr>
            <a:spLocks noGrp="1"/>
          </p:cNvSpPr>
          <p:nvPr>
            <p:ph type="title"/>
          </p:nvPr>
        </p:nvSpPr>
        <p:spPr/>
        <p:txBody>
          <a:bodyPr lIns="0" tIns="0" rIns="0" bIns="0"/>
          <a:lstStyle>
            <a:lvl1pPr>
              <a:defRPr sz="5000" b="0"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87654A5-D2F4-4593-92CE-060094CD1AB5}" type="datetime1">
              <a:rPr lang="en-US" smtClean="0"/>
              <a:t>8/24/2021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B78150F-54A8-4273-857F-6722A34EDE83}" type="datetime1">
              <a:rPr lang="en-US" smtClean="0"/>
              <a:t>8/24/2021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 y="0"/>
            <a:ext cx="12191999" cy="6857996"/>
          </a:xfrm>
          <a:prstGeom prst="rect">
            <a:avLst/>
          </a:prstGeom>
        </p:spPr>
      </p:pic>
      <p:sp>
        <p:nvSpPr>
          <p:cNvPr id="2" name="Holder 2"/>
          <p:cNvSpPr>
            <a:spLocks noGrp="1"/>
          </p:cNvSpPr>
          <p:nvPr>
            <p:ph type="title"/>
          </p:nvPr>
        </p:nvSpPr>
        <p:spPr>
          <a:xfrm>
            <a:off x="4253993" y="2483307"/>
            <a:ext cx="3684015" cy="788670"/>
          </a:xfrm>
          <a:prstGeom prst="rect">
            <a:avLst/>
          </a:prstGeom>
        </p:spPr>
        <p:txBody>
          <a:bodyPr wrap="square" lIns="0" tIns="0" rIns="0" bIns="0">
            <a:spAutoFit/>
          </a:bodyPr>
          <a:lstStyle>
            <a:lvl1pPr>
              <a:defRPr sz="5000" b="0"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104985" y="2157441"/>
            <a:ext cx="11260667" cy="515526"/>
          </a:xfrm>
          <a:prstGeom prst="rect">
            <a:avLst/>
          </a:prstGeom>
        </p:spPr>
        <p:txBody>
          <a:bodyPr wrap="square" lIns="0" tIns="0" rIns="0" bIns="0">
            <a:spAutoFit/>
          </a:bodyPr>
          <a:lstStyle>
            <a:lvl1pPr>
              <a:defRPr sz="3350" b="0" i="0">
                <a:solidFill>
                  <a:schemeClr val="tx1"/>
                </a:solidFill>
                <a:latin typeface="MS PGothic"/>
                <a:cs typeface="MS PGothic"/>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58C69E14-FC4C-4F4A-9D6C-1DB639487CD2}" type="datetime1">
              <a:rPr lang="en-US" smtClean="0"/>
              <a:t>8/24/2021</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 y="0"/>
            <a:ext cx="12192000" cy="6857996"/>
          </a:xfrm>
          <a:prstGeom prst="rect">
            <a:avLst/>
          </a:prstGeom>
        </p:spPr>
      </p:pic>
      <p:sp>
        <p:nvSpPr>
          <p:cNvPr id="3" name="object 3"/>
          <p:cNvSpPr txBox="1">
            <a:spLocks noGrp="1"/>
          </p:cNvSpPr>
          <p:nvPr>
            <p:ph type="title"/>
          </p:nvPr>
        </p:nvSpPr>
        <p:spPr>
          <a:xfrm>
            <a:off x="2766467" y="19938"/>
            <a:ext cx="6657975" cy="627736"/>
          </a:xfrm>
          <a:prstGeom prst="rect">
            <a:avLst/>
          </a:prstGeom>
        </p:spPr>
        <p:txBody>
          <a:bodyPr vert="horz" wrap="square" lIns="0" tIns="12065" rIns="0" bIns="0" rtlCol="0">
            <a:spAutoFit/>
          </a:bodyPr>
          <a:lstStyle/>
          <a:p>
            <a:pPr marL="12700">
              <a:spcBef>
                <a:spcPts val="95"/>
              </a:spcBef>
            </a:pPr>
            <a:r>
              <a:rPr sz="4000" b="1" spc="-5" dirty="0"/>
              <a:t>Data</a:t>
            </a:r>
            <a:r>
              <a:rPr lang="en-US" sz="4000" b="1" spc="-5" dirty="0"/>
              <a:t>base</a:t>
            </a:r>
            <a:r>
              <a:rPr sz="4000" b="1" spc="-5" dirty="0"/>
              <a:t> m</a:t>
            </a:r>
            <a:r>
              <a:rPr lang="en-US" sz="4000" b="1" spc="-5" dirty="0"/>
              <a:t>anagement system</a:t>
            </a:r>
            <a:endParaRPr sz="4000" dirty="0"/>
          </a:p>
        </p:txBody>
      </p:sp>
      <p:sp>
        <p:nvSpPr>
          <p:cNvPr id="4" name="object 4"/>
          <p:cNvSpPr txBox="1"/>
          <p:nvPr/>
        </p:nvSpPr>
        <p:spPr>
          <a:xfrm>
            <a:off x="609600" y="1239393"/>
            <a:ext cx="11353800" cy="2628284"/>
          </a:xfrm>
          <a:prstGeom prst="rect">
            <a:avLst/>
          </a:prstGeom>
        </p:spPr>
        <p:txBody>
          <a:bodyPr vert="horz" wrap="square" lIns="0" tIns="12065" rIns="0" bIns="0" rtlCol="0">
            <a:spAutoFit/>
          </a:bodyPr>
          <a:lstStyle/>
          <a:p>
            <a:pPr marL="12700" algn="ctr">
              <a:spcBef>
                <a:spcPts val="95"/>
              </a:spcBef>
              <a:tabLst>
                <a:tab pos="3187700" algn="l"/>
              </a:tabLst>
            </a:pPr>
            <a:r>
              <a:rPr lang="en-US" sz="6000" dirty="0"/>
              <a:t>DATABASE APPLICATION</a:t>
            </a:r>
            <a:r>
              <a:rPr lang="en-US" altLang="x-none" sz="6000" b="1" dirty="0"/>
              <a:t/>
            </a:r>
            <a:br>
              <a:rPr lang="en-US" altLang="x-none" sz="6000" b="1" dirty="0"/>
            </a:br>
            <a:r>
              <a:rPr lang="en-US" sz="4800" b="1" dirty="0"/>
              <a:t>(HTML/PHP/MySQL)</a:t>
            </a:r>
            <a:br>
              <a:rPr lang="en-US" sz="4800" b="1" dirty="0"/>
            </a:br>
            <a:r>
              <a:rPr lang="en-US" altLang="x-none" sz="3200" b="1" dirty="0" smtClean="0">
                <a:solidFill>
                  <a:schemeClr val="bg1"/>
                </a:solidFill>
              </a:rPr>
              <a:t>Olivier </a:t>
            </a:r>
            <a:r>
              <a:rPr lang="en-US" altLang="x-none" sz="3200" b="1" dirty="0" smtClean="0">
                <a:solidFill>
                  <a:schemeClr val="bg1"/>
                </a:solidFill>
              </a:rPr>
              <a:t>Kevin Angel ISHIMWE</a:t>
            </a:r>
            <a:r>
              <a:rPr lang="en-US" altLang="x-none" sz="3200" dirty="0" smtClean="0"/>
              <a:t/>
            </a:r>
            <a:br>
              <a:rPr lang="en-US" altLang="x-none" sz="3200" dirty="0" smtClean="0"/>
            </a:br>
            <a:endParaRPr sz="3000" dirty="0">
              <a:latin typeface="MS PGothic"/>
              <a:cs typeface="MS PGothic"/>
            </a:endParaRPr>
          </a:p>
        </p:txBody>
      </p:sp>
      <p:sp>
        <p:nvSpPr>
          <p:cNvPr id="6" name="object 6"/>
          <p:cNvSpPr txBox="1"/>
          <p:nvPr/>
        </p:nvSpPr>
        <p:spPr>
          <a:xfrm>
            <a:off x="5404865" y="6426504"/>
            <a:ext cx="1383030" cy="197490"/>
          </a:xfrm>
          <a:prstGeom prst="rect">
            <a:avLst/>
          </a:prstGeom>
        </p:spPr>
        <p:txBody>
          <a:bodyPr vert="horz" wrap="square" lIns="0" tIns="12700" rIns="0" bIns="0" rtlCol="0">
            <a:spAutoFit/>
          </a:bodyPr>
          <a:lstStyle/>
          <a:p>
            <a:pPr marL="12700">
              <a:spcBef>
                <a:spcPts val="100"/>
              </a:spcBef>
            </a:pPr>
            <a:r>
              <a:rPr sz="1200" spc="-10" dirty="0">
                <a:solidFill>
                  <a:srgbClr val="888888"/>
                </a:solidFill>
                <a:latin typeface="Calibri"/>
                <a:cs typeface="Calibri"/>
              </a:rPr>
              <a:t>Course</a:t>
            </a:r>
            <a:r>
              <a:rPr sz="1200" spc="240" dirty="0">
                <a:solidFill>
                  <a:srgbClr val="888888"/>
                </a:solidFill>
                <a:latin typeface="Calibri"/>
                <a:cs typeface="Calibri"/>
              </a:rPr>
              <a:t> </a:t>
            </a:r>
            <a:r>
              <a:rPr sz="1200" spc="-5" dirty="0">
                <a:solidFill>
                  <a:srgbClr val="888888"/>
                </a:solidFill>
                <a:latin typeface="Calibri"/>
                <a:cs typeface="Calibri"/>
              </a:rPr>
              <a:t>Code </a:t>
            </a:r>
            <a:r>
              <a:rPr sz="1200" dirty="0">
                <a:solidFill>
                  <a:srgbClr val="888888"/>
                </a:solidFill>
                <a:latin typeface="Calibri"/>
                <a:cs typeface="Calibri"/>
              </a:rPr>
              <a:t>&amp;</a:t>
            </a:r>
            <a:r>
              <a:rPr sz="1200" spc="-25" dirty="0">
                <a:solidFill>
                  <a:srgbClr val="888888"/>
                </a:solidFill>
                <a:latin typeface="Calibri"/>
                <a:cs typeface="Calibri"/>
              </a:rPr>
              <a:t> </a:t>
            </a:r>
            <a:r>
              <a:rPr sz="1200" dirty="0">
                <a:solidFill>
                  <a:srgbClr val="888888"/>
                </a:solidFill>
                <a:latin typeface="Calibri"/>
                <a:cs typeface="Calibri"/>
              </a:rPr>
              <a:t>Name</a:t>
            </a:r>
            <a:endParaRPr sz="1200">
              <a:latin typeface="Calibri"/>
              <a:cs typeface="Calibri"/>
            </a:endParaRPr>
          </a:p>
        </p:txBody>
      </p:sp>
      <p:sp>
        <p:nvSpPr>
          <p:cNvPr id="7" name="object 7"/>
          <p:cNvSpPr txBox="1"/>
          <p:nvPr/>
        </p:nvSpPr>
        <p:spPr>
          <a:xfrm>
            <a:off x="10028681" y="6426504"/>
            <a:ext cx="102870" cy="197490"/>
          </a:xfrm>
          <a:prstGeom prst="rect">
            <a:avLst/>
          </a:prstGeom>
        </p:spPr>
        <p:txBody>
          <a:bodyPr vert="horz" wrap="square" lIns="0" tIns="12700" rIns="0" bIns="0" rtlCol="0">
            <a:spAutoFit/>
          </a:bodyPr>
          <a:lstStyle/>
          <a:p>
            <a:pPr marL="12700">
              <a:spcBef>
                <a:spcPts val="100"/>
              </a:spcBef>
            </a:pPr>
            <a:r>
              <a:rPr sz="1200" dirty="0">
                <a:solidFill>
                  <a:srgbClr val="888888"/>
                </a:solidFill>
                <a:latin typeface="Calibri"/>
                <a:cs typeface="Calibri"/>
              </a:rPr>
              <a:t>1</a:t>
            </a:r>
            <a:endParaRPr sz="1200">
              <a:latin typeface="Calibri"/>
              <a:cs typeface="Calibri"/>
            </a:endParaRPr>
          </a:p>
        </p:txBody>
      </p:sp>
      <p:sp>
        <p:nvSpPr>
          <p:cNvPr id="8" name="Date Placeholder 7"/>
          <p:cNvSpPr>
            <a:spLocks noGrp="1"/>
          </p:cNvSpPr>
          <p:nvPr>
            <p:ph type="dt" sz="half" idx="6"/>
          </p:nvPr>
        </p:nvSpPr>
        <p:spPr/>
        <p:txBody>
          <a:bodyPr/>
          <a:lstStyle/>
          <a:p>
            <a:fld id="{3FBEA964-E55B-47D5-BD2B-A5CFD23750E8}" type="datetime1">
              <a:rPr lang="en-US" smtClean="0"/>
              <a:t>8/24/2021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connection script cont’d</a:t>
            </a:r>
          </a:p>
        </p:txBody>
      </p:sp>
      <p:sp>
        <p:nvSpPr>
          <p:cNvPr id="3" name="Content Placeholder 2"/>
          <p:cNvSpPr>
            <a:spLocks noGrp="1"/>
          </p:cNvSpPr>
          <p:nvPr>
            <p:ph idx="1"/>
          </p:nvPr>
        </p:nvSpPr>
        <p:spPr>
          <a:xfrm>
            <a:off x="24063" y="2483307"/>
            <a:ext cx="11260667" cy="515526"/>
          </a:xfrm>
        </p:spPr>
        <p:txBody>
          <a:bodyPr/>
          <a:lstStyle/>
          <a:p>
            <a:pPr>
              <a:buFont typeface="Wingdings" pitchFamily="2" charset="2"/>
              <a:buChar char="q"/>
            </a:pPr>
            <a:r>
              <a:rPr lang="en-US" dirty="0"/>
              <a:t>The function returns a connection index if the connection is successful or returns false if the connection fails</a:t>
            </a:r>
          </a:p>
          <a:p>
            <a:pPr marL="0" indent="0">
              <a:buNone/>
            </a:pPr>
            <a:r>
              <a:rPr lang="en-US" dirty="0"/>
              <a:t>Note.</a:t>
            </a:r>
          </a:p>
          <a:p>
            <a:pPr>
              <a:buFont typeface="Wingdings" pitchFamily="2" charset="2"/>
              <a:buChar char="q"/>
            </a:pPr>
            <a:r>
              <a:rPr lang="en-US" dirty="0"/>
              <a:t>The connection closes when the script finishes execution or you can use the </a:t>
            </a:r>
            <a:r>
              <a:rPr lang="en-US" dirty="0" err="1"/>
              <a:t>mysql_close</a:t>
            </a:r>
            <a:r>
              <a:rPr lang="en-US" dirty="0"/>
              <a:t>() function at the end of the script.</a:t>
            </a:r>
          </a:p>
        </p:txBody>
      </p:sp>
      <p:sp>
        <p:nvSpPr>
          <p:cNvPr id="5" name="Title 1"/>
          <p:cNvSpPr txBox="1">
            <a:spLocks/>
          </p:cNvSpPr>
          <p:nvPr/>
        </p:nvSpPr>
        <p:spPr>
          <a:xfrm>
            <a:off x="1752600" y="1066800"/>
            <a:ext cx="999744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US" kern="0" dirty="0" smtClean="0">
                <a:solidFill>
                  <a:srgbClr val="FF0000"/>
                </a:solidFill>
              </a:rPr>
              <a:t>A simple connection script cont’d</a:t>
            </a:r>
            <a:endParaRPr lang="en-US" kern="0" dirty="0">
              <a:solidFill>
                <a:srgbClr val="FF0000"/>
              </a:solidFill>
            </a:endParaRPr>
          </a:p>
        </p:txBody>
      </p:sp>
      <p:sp>
        <p:nvSpPr>
          <p:cNvPr id="6" name="Date Placeholder 5"/>
          <p:cNvSpPr>
            <a:spLocks noGrp="1"/>
          </p:cNvSpPr>
          <p:nvPr>
            <p:ph type="dt" sz="half" idx="6"/>
          </p:nvPr>
        </p:nvSpPr>
        <p:spPr/>
        <p:txBody>
          <a:bodyPr/>
          <a:lstStyle/>
          <a:p>
            <a:fld id="{52FE0AFE-B6D2-49BB-89B2-1A00B9987C1E}" type="datetime1">
              <a:rPr lang="en-US" smtClean="0"/>
              <a:t>8/24/2021</a:t>
            </a:fld>
            <a:endParaRPr lang="en-US"/>
          </a:p>
        </p:txBody>
      </p:sp>
    </p:spTree>
    <p:extLst>
      <p:ext uri="{BB962C8B-B14F-4D97-AF65-F5344CB8AC3E}">
        <p14:creationId xmlns:p14="http://schemas.microsoft.com/office/powerpoint/2010/main" val="1084140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connection script cont’d</a:t>
            </a:r>
          </a:p>
        </p:txBody>
      </p:sp>
      <p:sp>
        <p:nvSpPr>
          <p:cNvPr id="3" name="Content Placeholder 2"/>
          <p:cNvSpPr>
            <a:spLocks noGrp="1"/>
          </p:cNvSpPr>
          <p:nvPr>
            <p:ph idx="1"/>
          </p:nvPr>
        </p:nvSpPr>
        <p:spPr>
          <a:xfrm>
            <a:off x="609600" y="2157440"/>
            <a:ext cx="10756052" cy="2490759"/>
          </a:xfrm>
        </p:spPr>
        <p:txBody>
          <a:bodyPr/>
          <a:lstStyle/>
          <a:p>
            <a:pPr marL="0" indent="0">
              <a:buNone/>
            </a:pPr>
            <a:r>
              <a:rPr lang="en-US" dirty="0"/>
              <a:t>&lt;?php</a:t>
            </a:r>
          </a:p>
          <a:p>
            <a:pPr marL="0" indent="0">
              <a:buNone/>
            </a:pPr>
            <a:r>
              <a:rPr lang="en-US" dirty="0"/>
              <a:t>$conn=</a:t>
            </a:r>
            <a:r>
              <a:rPr lang="en-US" dirty="0" err="1"/>
              <a:t>Mysql_connect</a:t>
            </a:r>
            <a:r>
              <a:rPr lang="en-US" dirty="0"/>
              <a:t>(“</a:t>
            </a:r>
            <a:r>
              <a:rPr lang="en-US" dirty="0" err="1"/>
              <a:t>localhost</a:t>
            </a:r>
            <a:r>
              <a:rPr lang="en-US" dirty="0"/>
              <a:t>”,”</a:t>
            </a:r>
            <a:r>
              <a:rPr lang="en-US" dirty="0" err="1"/>
              <a:t>joeuser</a:t>
            </a:r>
            <a:r>
              <a:rPr lang="en-US" dirty="0"/>
              <a:t>”,”</a:t>
            </a:r>
            <a:r>
              <a:rPr lang="en-US" dirty="0" err="1"/>
              <a:t>somepass</a:t>
            </a:r>
            <a:r>
              <a:rPr lang="en-US" dirty="0"/>
              <a:t>”);</a:t>
            </a:r>
          </a:p>
          <a:p>
            <a:pPr marL="0" indent="0">
              <a:buNone/>
            </a:pPr>
            <a:r>
              <a:rPr lang="en-US" dirty="0" err="1"/>
              <a:t>Echo”$conn</a:t>
            </a:r>
            <a:r>
              <a:rPr lang="en-US" dirty="0"/>
              <a:t>”;</a:t>
            </a:r>
          </a:p>
          <a:p>
            <a:pPr marL="0" indent="0">
              <a:buNone/>
            </a:pPr>
            <a:r>
              <a:rPr lang="en-US" dirty="0" err="1"/>
              <a:t>Mysql_close</a:t>
            </a:r>
            <a:r>
              <a:rPr lang="en-US" dirty="0"/>
              <a:t>($conn);</a:t>
            </a:r>
          </a:p>
        </p:txBody>
      </p:sp>
      <p:sp>
        <p:nvSpPr>
          <p:cNvPr id="5" name="Title 1"/>
          <p:cNvSpPr txBox="1">
            <a:spLocks/>
          </p:cNvSpPr>
          <p:nvPr/>
        </p:nvSpPr>
        <p:spPr>
          <a:xfrm>
            <a:off x="1360191" y="1166213"/>
            <a:ext cx="999744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US" kern="0" smtClean="0">
                <a:solidFill>
                  <a:srgbClr val="FF0000"/>
                </a:solidFill>
              </a:rPr>
              <a:t>A simple connection script cont’d</a:t>
            </a:r>
            <a:endParaRPr lang="en-US" kern="0" dirty="0">
              <a:solidFill>
                <a:srgbClr val="FF0000"/>
              </a:solidFill>
            </a:endParaRPr>
          </a:p>
        </p:txBody>
      </p:sp>
      <p:sp>
        <p:nvSpPr>
          <p:cNvPr id="6" name="Date Placeholder 5"/>
          <p:cNvSpPr>
            <a:spLocks noGrp="1"/>
          </p:cNvSpPr>
          <p:nvPr>
            <p:ph type="dt" sz="half" idx="6"/>
          </p:nvPr>
        </p:nvSpPr>
        <p:spPr/>
        <p:txBody>
          <a:bodyPr/>
          <a:lstStyle/>
          <a:p>
            <a:fld id="{DE5EA030-6853-4EBF-8BD5-864184340899}" type="datetime1">
              <a:rPr lang="en-US" smtClean="0"/>
              <a:t>8/24/2021</a:t>
            </a:fld>
            <a:endParaRPr lang="en-US"/>
          </a:p>
        </p:txBody>
      </p:sp>
    </p:spTree>
    <p:extLst>
      <p:ext uri="{BB962C8B-B14F-4D97-AF65-F5344CB8AC3E}">
        <p14:creationId xmlns:p14="http://schemas.microsoft.com/office/powerpoint/2010/main" val="2396297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3310" y="457200"/>
            <a:ext cx="6393690" cy="1538883"/>
          </a:xfrm>
        </p:spPr>
        <p:txBody>
          <a:bodyPr/>
          <a:lstStyle/>
          <a:p>
            <a:r>
              <a:rPr lang="en-US" dirty="0">
                <a:solidFill>
                  <a:srgbClr val="FF0000"/>
                </a:solidFill>
              </a:rPr>
              <a:t>Executing Queries</a:t>
            </a:r>
          </a:p>
        </p:txBody>
      </p:sp>
      <p:sp>
        <p:nvSpPr>
          <p:cNvPr id="3" name="Content Placeholder 2"/>
          <p:cNvSpPr>
            <a:spLocks noGrp="1"/>
          </p:cNvSpPr>
          <p:nvPr>
            <p:ph idx="1"/>
          </p:nvPr>
        </p:nvSpPr>
        <p:spPr>
          <a:xfrm>
            <a:off x="609600" y="2157440"/>
            <a:ext cx="10756052" cy="3252759"/>
          </a:xfrm>
        </p:spPr>
        <p:txBody>
          <a:bodyPr>
            <a:noAutofit/>
          </a:bodyPr>
          <a:lstStyle/>
          <a:p>
            <a:pPr marL="0" indent="0">
              <a:buNone/>
            </a:pPr>
            <a:r>
              <a:rPr lang="en-US" sz="2800" dirty="0"/>
              <a:t>Connecting and selecting a database:</a:t>
            </a:r>
          </a:p>
          <a:p>
            <a:pPr marL="0" indent="0">
              <a:buNone/>
            </a:pPr>
            <a:r>
              <a:rPr lang="en-US" sz="2800" dirty="0"/>
              <a:t>&lt;?php</a:t>
            </a:r>
          </a:p>
          <a:p>
            <a:pPr marL="0" indent="0">
              <a:buNone/>
            </a:pPr>
            <a:r>
              <a:rPr lang="en-US" sz="2800" dirty="0"/>
              <a:t>$conn=</a:t>
            </a:r>
            <a:r>
              <a:rPr lang="en-US" sz="2800" dirty="0" err="1"/>
              <a:t>Mysql_connect</a:t>
            </a:r>
            <a:r>
              <a:rPr lang="en-US" sz="2800" dirty="0"/>
              <a:t>(“</a:t>
            </a:r>
            <a:r>
              <a:rPr lang="en-US" sz="2800" dirty="0" err="1"/>
              <a:t>localhost</a:t>
            </a:r>
            <a:r>
              <a:rPr lang="en-US" sz="2800" dirty="0"/>
              <a:t>”,”</a:t>
            </a:r>
            <a:r>
              <a:rPr lang="en-US" sz="2800" dirty="0" err="1"/>
              <a:t>joeuser</a:t>
            </a:r>
            <a:r>
              <a:rPr lang="en-US" sz="2800" dirty="0"/>
              <a:t>”,”</a:t>
            </a:r>
            <a:r>
              <a:rPr lang="en-US" sz="2800" dirty="0" err="1"/>
              <a:t>somepass</a:t>
            </a:r>
            <a:r>
              <a:rPr lang="en-US" sz="2800" dirty="0"/>
              <a:t>”);</a:t>
            </a:r>
          </a:p>
          <a:p>
            <a:pPr marL="0" indent="0">
              <a:buNone/>
            </a:pPr>
            <a:r>
              <a:rPr lang="en-US" sz="2800" dirty="0" err="1"/>
              <a:t>Mysql_select_db</a:t>
            </a:r>
            <a:r>
              <a:rPr lang="en-US" sz="2800" dirty="0"/>
              <a:t>(“</a:t>
            </a:r>
            <a:r>
              <a:rPr lang="en-US" sz="2800" dirty="0" err="1"/>
              <a:t>testDB</a:t>
            </a:r>
            <a:r>
              <a:rPr lang="en-US" sz="2800" dirty="0"/>
              <a:t>”,$conn)</a:t>
            </a:r>
          </a:p>
          <a:p>
            <a:pPr marL="0" indent="0">
              <a:buNone/>
            </a:pPr>
            <a:r>
              <a:rPr lang="en-US" sz="2800" dirty="0"/>
              <a:t>?&gt;</a:t>
            </a:r>
          </a:p>
          <a:p>
            <a:pPr marL="0" indent="0">
              <a:buNone/>
            </a:pPr>
            <a:r>
              <a:rPr lang="en-US" sz="2800" dirty="0"/>
              <a:t>NB   1. test is the Database Name</a:t>
            </a:r>
          </a:p>
          <a:p>
            <a:pPr marL="0" indent="0">
              <a:buNone/>
            </a:pPr>
            <a:r>
              <a:rPr lang="en-US" sz="2800" dirty="0"/>
              <a:t>NB   2. $conn is the connection index</a:t>
            </a:r>
          </a:p>
        </p:txBody>
      </p:sp>
      <p:sp>
        <p:nvSpPr>
          <p:cNvPr id="5" name="Date Placeholder 4"/>
          <p:cNvSpPr>
            <a:spLocks noGrp="1"/>
          </p:cNvSpPr>
          <p:nvPr>
            <p:ph type="dt" sz="half" idx="6"/>
          </p:nvPr>
        </p:nvSpPr>
        <p:spPr/>
        <p:txBody>
          <a:bodyPr/>
          <a:lstStyle/>
          <a:p>
            <a:fld id="{C9D000DC-1398-4E05-849B-21AE94DF96FD}" type="datetime1">
              <a:rPr lang="en-US" smtClean="0"/>
              <a:t>8/24/2021</a:t>
            </a:fld>
            <a:endParaRPr lang="en-US"/>
          </a:p>
        </p:txBody>
      </p:sp>
    </p:spTree>
    <p:extLst>
      <p:ext uri="{BB962C8B-B14F-4D97-AF65-F5344CB8AC3E}">
        <p14:creationId xmlns:p14="http://schemas.microsoft.com/office/powerpoint/2010/main" val="4024321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0400" y="76200"/>
            <a:ext cx="9997440" cy="769441"/>
          </a:xfrm>
        </p:spPr>
        <p:txBody>
          <a:bodyPr/>
          <a:lstStyle/>
          <a:p>
            <a:r>
              <a:rPr lang="en-US" dirty="0">
                <a:solidFill>
                  <a:srgbClr val="FF0000"/>
                </a:solidFill>
              </a:rPr>
              <a:t>A script to create a Table</a:t>
            </a:r>
          </a:p>
        </p:txBody>
      </p:sp>
      <p:sp>
        <p:nvSpPr>
          <p:cNvPr id="3" name="Content Placeholder 2"/>
          <p:cNvSpPr>
            <a:spLocks noGrp="1"/>
          </p:cNvSpPr>
          <p:nvPr>
            <p:ph idx="1"/>
          </p:nvPr>
        </p:nvSpPr>
        <p:spPr>
          <a:xfrm>
            <a:off x="685800" y="1219200"/>
            <a:ext cx="10799064" cy="6278642"/>
          </a:xfrm>
        </p:spPr>
        <p:txBody>
          <a:bodyPr/>
          <a:lstStyle/>
          <a:p>
            <a:pPr marL="514350" indent="-514350">
              <a:buFont typeface="+mj-lt"/>
              <a:buAutoNum type="arabicPeriod"/>
            </a:pPr>
            <a:r>
              <a:rPr lang="en-US" sz="2800" dirty="0"/>
              <a:t>&lt;?php</a:t>
            </a:r>
          </a:p>
          <a:p>
            <a:pPr marL="0" indent="0">
              <a:buNone/>
            </a:pPr>
            <a:r>
              <a:rPr lang="en-US" sz="2800" dirty="0">
                <a:solidFill>
                  <a:srgbClr val="FF0000"/>
                </a:solidFill>
              </a:rPr>
              <a:t>//open the </a:t>
            </a:r>
            <a:r>
              <a:rPr lang="en-US" sz="2800" dirty="0" err="1">
                <a:solidFill>
                  <a:srgbClr val="FF0000"/>
                </a:solidFill>
              </a:rPr>
              <a:t>conection</a:t>
            </a:r>
            <a:endParaRPr lang="en-US" sz="2800" dirty="0">
              <a:solidFill>
                <a:srgbClr val="FF0000"/>
              </a:solidFill>
            </a:endParaRPr>
          </a:p>
          <a:p>
            <a:pPr marL="0" indent="0">
              <a:buNone/>
            </a:pPr>
            <a:r>
              <a:rPr lang="en-US" sz="2800" dirty="0"/>
              <a:t>2. $conn=</a:t>
            </a:r>
            <a:r>
              <a:rPr lang="en-US" sz="2800" dirty="0" err="1"/>
              <a:t>mysql_connect</a:t>
            </a:r>
            <a:r>
              <a:rPr lang="en-US" sz="2800" dirty="0"/>
              <a:t>(“</a:t>
            </a:r>
            <a:r>
              <a:rPr lang="en-US" sz="2800" dirty="0" err="1"/>
              <a:t>localhost</a:t>
            </a:r>
            <a:r>
              <a:rPr lang="en-US" sz="2800" dirty="0"/>
              <a:t>”,”</a:t>
            </a:r>
            <a:r>
              <a:rPr lang="en-US" sz="2800" dirty="0" err="1"/>
              <a:t>joeuser</a:t>
            </a:r>
            <a:r>
              <a:rPr lang="en-US" sz="2800" dirty="0"/>
              <a:t>”,”</a:t>
            </a:r>
            <a:r>
              <a:rPr lang="en-US" sz="2800" dirty="0" err="1"/>
              <a:t>somepass</a:t>
            </a:r>
            <a:r>
              <a:rPr lang="en-US" sz="2800" dirty="0"/>
              <a:t>”);</a:t>
            </a:r>
          </a:p>
          <a:p>
            <a:pPr marL="0" indent="0">
              <a:buNone/>
            </a:pPr>
            <a:r>
              <a:rPr lang="en-US" sz="2800" dirty="0">
                <a:solidFill>
                  <a:srgbClr val="FF0000"/>
                </a:solidFill>
              </a:rPr>
              <a:t>//pick the database to use</a:t>
            </a:r>
          </a:p>
          <a:p>
            <a:pPr marL="0" indent="0">
              <a:buNone/>
            </a:pPr>
            <a:r>
              <a:rPr lang="en-US" sz="2800" dirty="0"/>
              <a:t>3. </a:t>
            </a:r>
            <a:r>
              <a:rPr lang="en-US" sz="2800" dirty="0" err="1"/>
              <a:t>Mysql_select_db</a:t>
            </a:r>
            <a:r>
              <a:rPr lang="en-US" sz="2800" dirty="0"/>
              <a:t>(“test </a:t>
            </a:r>
            <a:r>
              <a:rPr lang="en-US" sz="2800" dirty="0" err="1"/>
              <a:t>DB”,$conn</a:t>
            </a:r>
            <a:r>
              <a:rPr lang="en-US" sz="2800" dirty="0"/>
              <a:t>)</a:t>
            </a:r>
          </a:p>
          <a:p>
            <a:pPr marL="0" indent="0">
              <a:buNone/>
            </a:pPr>
            <a:r>
              <a:rPr lang="en-US" sz="2800" dirty="0">
                <a:solidFill>
                  <a:srgbClr val="FF0000"/>
                </a:solidFill>
              </a:rPr>
              <a:t>//create  the sql statement</a:t>
            </a:r>
          </a:p>
          <a:p>
            <a:pPr marL="0" indent="0">
              <a:buNone/>
            </a:pPr>
            <a:r>
              <a:rPr lang="en-US" sz="2800" dirty="0"/>
              <a:t>4. $sql=“create table </a:t>
            </a:r>
            <a:r>
              <a:rPr lang="en-US" sz="2800" dirty="0" err="1"/>
              <a:t>testTable</a:t>
            </a:r>
            <a:r>
              <a:rPr lang="en-US" sz="2800" dirty="0"/>
              <a:t>(id </a:t>
            </a:r>
            <a:r>
              <a:rPr lang="en-US" sz="2800" dirty="0" err="1"/>
              <a:t>int</a:t>
            </a:r>
            <a:r>
              <a:rPr lang="en-US" sz="2800" dirty="0"/>
              <a:t>(4)not null primary key </a:t>
            </a:r>
            <a:r>
              <a:rPr lang="en-US" sz="2800" dirty="0" err="1"/>
              <a:t>auto_increment</a:t>
            </a:r>
            <a:r>
              <a:rPr lang="en-US" sz="2800" dirty="0" smtClean="0"/>
              <a:t>, </a:t>
            </a:r>
            <a:r>
              <a:rPr lang="en-US" sz="2800" dirty="0" err="1" smtClean="0"/>
              <a:t>testfield</a:t>
            </a:r>
            <a:r>
              <a:rPr lang="en-US" sz="2800" dirty="0" smtClean="0"/>
              <a:t>  </a:t>
            </a:r>
            <a:r>
              <a:rPr lang="en-US" sz="2800" dirty="0" err="1"/>
              <a:t>varchar</a:t>
            </a:r>
            <a:r>
              <a:rPr lang="en-US" sz="2800" dirty="0"/>
              <a:t>(75))”;</a:t>
            </a:r>
          </a:p>
          <a:p>
            <a:pPr marL="0" indent="0">
              <a:buNone/>
            </a:pPr>
            <a:r>
              <a:rPr lang="en-US" sz="2800" dirty="0">
                <a:solidFill>
                  <a:srgbClr val="FF0000"/>
                </a:solidFill>
              </a:rPr>
              <a:t>//Executive the sql statement</a:t>
            </a:r>
          </a:p>
          <a:p>
            <a:pPr marL="0" indent="0">
              <a:buNone/>
            </a:pPr>
            <a:r>
              <a:rPr lang="en-US" sz="2800" dirty="0"/>
              <a:t>5.$result=mysql_query($</a:t>
            </a:r>
            <a:r>
              <a:rPr lang="en-US" sz="2800" dirty="0" err="1"/>
              <a:t>sql,$conn</a:t>
            </a:r>
            <a:r>
              <a:rPr lang="en-US" sz="2800" dirty="0"/>
              <a:t>),</a:t>
            </a:r>
          </a:p>
          <a:p>
            <a:pPr marL="0" indent="0">
              <a:buNone/>
            </a:pPr>
            <a:r>
              <a:rPr lang="en-US" sz="2800" dirty="0">
                <a:solidFill>
                  <a:srgbClr val="FF0000"/>
                </a:solidFill>
              </a:rPr>
              <a:t>//Echo the result identifier</a:t>
            </a:r>
          </a:p>
          <a:p>
            <a:pPr marL="0" indent="0">
              <a:buNone/>
            </a:pPr>
            <a:r>
              <a:rPr lang="en-US" sz="2800" dirty="0"/>
              <a:t>:Echo $result;</a:t>
            </a:r>
          </a:p>
          <a:p>
            <a:pPr marL="0" indent="0">
              <a:buNone/>
            </a:pPr>
            <a:r>
              <a:rPr lang="en-US" sz="2800" dirty="0"/>
              <a:t>?&gt;</a:t>
            </a:r>
          </a:p>
          <a:p>
            <a:pPr marL="0" indent="0">
              <a:buNone/>
            </a:pPr>
            <a:endParaRPr lang="en-US" sz="4000" dirty="0"/>
          </a:p>
        </p:txBody>
      </p:sp>
      <p:sp>
        <p:nvSpPr>
          <p:cNvPr id="5" name="Date Placeholder 4"/>
          <p:cNvSpPr>
            <a:spLocks noGrp="1"/>
          </p:cNvSpPr>
          <p:nvPr>
            <p:ph type="dt" sz="half" idx="6"/>
          </p:nvPr>
        </p:nvSpPr>
        <p:spPr/>
        <p:txBody>
          <a:bodyPr/>
          <a:lstStyle/>
          <a:p>
            <a:fld id="{EC2081F4-8F2F-47A9-A83A-FC1F41F6CCCB}" type="datetime1">
              <a:rPr lang="en-US" smtClean="0"/>
              <a:t>8/24/2021</a:t>
            </a:fld>
            <a:endParaRPr lang="en-US"/>
          </a:p>
        </p:txBody>
      </p:sp>
    </p:spTree>
    <p:extLst>
      <p:ext uri="{BB962C8B-B14F-4D97-AF65-F5344CB8AC3E}">
        <p14:creationId xmlns:p14="http://schemas.microsoft.com/office/powerpoint/2010/main" val="368820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838200"/>
            <a:ext cx="9689252" cy="2308324"/>
          </a:xfrm>
        </p:spPr>
        <p:txBody>
          <a:bodyPr/>
          <a:lstStyle/>
          <a:p>
            <a:r>
              <a:rPr lang="en-US" dirty="0">
                <a:solidFill>
                  <a:srgbClr val="FF0000"/>
                </a:solidFill>
              </a:rPr>
              <a:t>A script to create a Table cont’d</a:t>
            </a:r>
          </a:p>
        </p:txBody>
      </p:sp>
      <p:sp>
        <p:nvSpPr>
          <p:cNvPr id="3" name="Content Placeholder 2"/>
          <p:cNvSpPr>
            <a:spLocks noGrp="1"/>
          </p:cNvSpPr>
          <p:nvPr>
            <p:ph idx="1"/>
          </p:nvPr>
        </p:nvSpPr>
        <p:spPr>
          <a:xfrm>
            <a:off x="457200" y="2157440"/>
            <a:ext cx="10908452" cy="2414559"/>
          </a:xfrm>
        </p:spPr>
        <p:txBody>
          <a:bodyPr/>
          <a:lstStyle/>
          <a:p>
            <a:pPr>
              <a:buFont typeface="Wingdings" pitchFamily="2" charset="2"/>
              <a:buChar char="q"/>
            </a:pPr>
            <a:r>
              <a:rPr lang="en-US" dirty="0"/>
              <a:t>Mysql_query function only returns a true or false result.</a:t>
            </a:r>
          </a:p>
          <a:p>
            <a:pPr>
              <a:buFont typeface="Wingdings" pitchFamily="2" charset="2"/>
              <a:buChar char="q"/>
            </a:pPr>
            <a:r>
              <a:rPr lang="en-US" dirty="0"/>
              <a:t>The output of the previous </a:t>
            </a:r>
            <a:r>
              <a:rPr lang="en-US" dirty="0" smtClean="0"/>
              <a:t>script </a:t>
            </a:r>
            <a:r>
              <a:rPr lang="en-US" dirty="0"/>
              <a:t>is 1(which represents true)</a:t>
            </a:r>
          </a:p>
          <a:p>
            <a:pPr>
              <a:buFont typeface="Wingdings" pitchFamily="2" charset="2"/>
              <a:buChar char="q"/>
            </a:pPr>
            <a:r>
              <a:rPr lang="en-US" dirty="0"/>
              <a:t>To verify the creation of the </a:t>
            </a:r>
            <a:r>
              <a:rPr lang="en-US" dirty="0" err="1"/>
              <a:t>testTable</a:t>
            </a:r>
            <a:r>
              <a:rPr lang="en-US" dirty="0"/>
              <a:t>, use the code;</a:t>
            </a:r>
          </a:p>
          <a:p>
            <a:pPr marL="0" indent="0">
              <a:buNone/>
            </a:pPr>
            <a:r>
              <a:rPr lang="en-US" dirty="0" err="1"/>
              <a:t>Mysql</a:t>
            </a:r>
            <a:r>
              <a:rPr lang="en-US" dirty="0"/>
              <a:t>&gt;describe </a:t>
            </a:r>
            <a:r>
              <a:rPr lang="en-US" dirty="0" err="1"/>
              <a:t>theTable</a:t>
            </a:r>
            <a:r>
              <a:rPr lang="en-US" dirty="0"/>
              <a:t>;</a:t>
            </a:r>
          </a:p>
        </p:txBody>
      </p:sp>
      <p:sp>
        <p:nvSpPr>
          <p:cNvPr id="5" name="Date Placeholder 4"/>
          <p:cNvSpPr>
            <a:spLocks noGrp="1"/>
          </p:cNvSpPr>
          <p:nvPr>
            <p:ph type="dt" sz="half" idx="6"/>
          </p:nvPr>
        </p:nvSpPr>
        <p:spPr/>
        <p:txBody>
          <a:bodyPr/>
          <a:lstStyle/>
          <a:p>
            <a:fld id="{D6F70FDA-4264-4FD6-B604-2BDAECF56499}" type="datetime1">
              <a:rPr lang="en-US" smtClean="0"/>
              <a:t>8/24/2021</a:t>
            </a:fld>
            <a:endParaRPr lang="en-US"/>
          </a:p>
        </p:txBody>
      </p:sp>
    </p:spTree>
    <p:extLst>
      <p:ext uri="{BB962C8B-B14F-4D97-AF65-F5344CB8AC3E}">
        <p14:creationId xmlns:p14="http://schemas.microsoft.com/office/powerpoint/2010/main" val="356229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685800"/>
            <a:ext cx="9448800" cy="2308324"/>
          </a:xfrm>
        </p:spPr>
        <p:txBody>
          <a:bodyPr/>
          <a:lstStyle/>
          <a:p>
            <a:r>
              <a:rPr lang="en-US" dirty="0">
                <a:solidFill>
                  <a:srgbClr val="FF0000"/>
                </a:solidFill>
              </a:rPr>
              <a:t>A script to create a Table cont’d</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9268656"/>
              </p:ext>
            </p:extLst>
          </p:nvPr>
        </p:nvGraphicFramePr>
        <p:xfrm>
          <a:off x="1143000" y="2958028"/>
          <a:ext cx="9906000" cy="1766371"/>
        </p:xfrm>
        <a:graphic>
          <a:graphicData uri="http://schemas.openxmlformats.org/drawingml/2006/table">
            <a:tbl>
              <a:tblPr firstRow="1" bandRow="1">
                <a:tableStyleId>{5C22544A-7EE6-4342-B048-85BDC9FD1C3A}</a:tableStyleId>
              </a:tblPr>
              <a:tblGrid>
                <a:gridCol w="1651000">
                  <a:extLst>
                    <a:ext uri="{9D8B030D-6E8A-4147-A177-3AD203B41FA5}">
                      <a16:colId xmlns="" xmlns:a16="http://schemas.microsoft.com/office/drawing/2014/main" val="20000"/>
                    </a:ext>
                  </a:extLst>
                </a:gridCol>
                <a:gridCol w="1651000">
                  <a:extLst>
                    <a:ext uri="{9D8B030D-6E8A-4147-A177-3AD203B41FA5}">
                      <a16:colId xmlns="" xmlns:a16="http://schemas.microsoft.com/office/drawing/2014/main" val="20001"/>
                    </a:ext>
                  </a:extLst>
                </a:gridCol>
                <a:gridCol w="1651000">
                  <a:extLst>
                    <a:ext uri="{9D8B030D-6E8A-4147-A177-3AD203B41FA5}">
                      <a16:colId xmlns="" xmlns:a16="http://schemas.microsoft.com/office/drawing/2014/main" val="20002"/>
                    </a:ext>
                  </a:extLst>
                </a:gridCol>
                <a:gridCol w="955842">
                  <a:extLst>
                    <a:ext uri="{9D8B030D-6E8A-4147-A177-3AD203B41FA5}">
                      <a16:colId xmlns="" xmlns:a16="http://schemas.microsoft.com/office/drawing/2014/main" val="20003"/>
                    </a:ext>
                  </a:extLst>
                </a:gridCol>
                <a:gridCol w="1564105">
                  <a:extLst>
                    <a:ext uri="{9D8B030D-6E8A-4147-A177-3AD203B41FA5}">
                      <a16:colId xmlns="" xmlns:a16="http://schemas.microsoft.com/office/drawing/2014/main" val="20004"/>
                    </a:ext>
                  </a:extLst>
                </a:gridCol>
                <a:gridCol w="2433053">
                  <a:extLst>
                    <a:ext uri="{9D8B030D-6E8A-4147-A177-3AD203B41FA5}">
                      <a16:colId xmlns="" xmlns:a16="http://schemas.microsoft.com/office/drawing/2014/main" val="20005"/>
                    </a:ext>
                  </a:extLst>
                </a:gridCol>
              </a:tblGrid>
              <a:tr h="509664">
                <a:tc>
                  <a:txBody>
                    <a:bodyPr/>
                    <a:lstStyle/>
                    <a:p>
                      <a:r>
                        <a:rPr lang="en-US" dirty="0"/>
                        <a:t>field</a:t>
                      </a:r>
                    </a:p>
                  </a:txBody>
                  <a:tcPr/>
                </a:tc>
                <a:tc>
                  <a:txBody>
                    <a:bodyPr/>
                    <a:lstStyle/>
                    <a:p>
                      <a:r>
                        <a:rPr lang="en-US" dirty="0"/>
                        <a:t>type</a:t>
                      </a:r>
                    </a:p>
                  </a:txBody>
                  <a:tcPr/>
                </a:tc>
                <a:tc>
                  <a:txBody>
                    <a:bodyPr/>
                    <a:lstStyle/>
                    <a:p>
                      <a:r>
                        <a:rPr lang="en-US" dirty="0"/>
                        <a:t>null</a:t>
                      </a:r>
                    </a:p>
                  </a:txBody>
                  <a:tcPr/>
                </a:tc>
                <a:tc>
                  <a:txBody>
                    <a:bodyPr/>
                    <a:lstStyle/>
                    <a:p>
                      <a:r>
                        <a:rPr lang="en-US" dirty="0"/>
                        <a:t>key</a:t>
                      </a:r>
                    </a:p>
                  </a:txBody>
                  <a:tcPr/>
                </a:tc>
                <a:tc>
                  <a:txBody>
                    <a:bodyPr/>
                    <a:lstStyle/>
                    <a:p>
                      <a:r>
                        <a:rPr lang="en-US" dirty="0"/>
                        <a:t>default</a:t>
                      </a:r>
                    </a:p>
                  </a:txBody>
                  <a:tcPr/>
                </a:tc>
                <a:tc>
                  <a:txBody>
                    <a:bodyPr/>
                    <a:lstStyle/>
                    <a:p>
                      <a:r>
                        <a:rPr lang="en-US" dirty="0"/>
                        <a:t>Extra</a:t>
                      </a:r>
                    </a:p>
                  </a:txBody>
                  <a:tcPr/>
                </a:tc>
                <a:extLst>
                  <a:ext uri="{0D108BD9-81ED-4DB2-BD59-A6C34878D82A}">
                    <a16:rowId xmlns="" xmlns:a16="http://schemas.microsoft.com/office/drawing/2014/main" val="10000"/>
                  </a:ext>
                </a:extLst>
              </a:tr>
              <a:tr h="1256707">
                <a:tc>
                  <a:txBody>
                    <a:bodyPr/>
                    <a:lstStyle/>
                    <a:p>
                      <a:r>
                        <a:rPr lang="en-US" dirty="0"/>
                        <a:t>Id</a:t>
                      </a:r>
                    </a:p>
                    <a:p>
                      <a:endParaRPr lang="en-US" dirty="0"/>
                    </a:p>
                    <a:p>
                      <a:r>
                        <a:rPr lang="en-US" dirty="0" err="1"/>
                        <a:t>testfield</a:t>
                      </a:r>
                      <a:endParaRPr lang="en-US" dirty="0"/>
                    </a:p>
                  </a:txBody>
                  <a:tcPr/>
                </a:tc>
                <a:tc>
                  <a:txBody>
                    <a:bodyPr/>
                    <a:lstStyle/>
                    <a:p>
                      <a:r>
                        <a:rPr lang="en-US" dirty="0" err="1"/>
                        <a:t>Int</a:t>
                      </a:r>
                      <a:r>
                        <a:rPr lang="en-US" dirty="0"/>
                        <a:t>(11)</a:t>
                      </a:r>
                    </a:p>
                    <a:p>
                      <a:endParaRPr lang="en-US" dirty="0"/>
                    </a:p>
                    <a:p>
                      <a:r>
                        <a:rPr lang="en-US" dirty="0" err="1"/>
                        <a:t>Varchar</a:t>
                      </a:r>
                      <a:r>
                        <a:rPr lang="en-US" dirty="0"/>
                        <a:t>(75)</a:t>
                      </a:r>
                    </a:p>
                  </a:txBody>
                  <a:tcPr/>
                </a:tc>
                <a:tc>
                  <a:txBody>
                    <a:bodyPr/>
                    <a:lstStyle/>
                    <a:p>
                      <a:r>
                        <a:rPr lang="en-US" dirty="0"/>
                        <a:t>yes</a:t>
                      </a:r>
                    </a:p>
                  </a:txBody>
                  <a:tcPr/>
                </a:tc>
                <a:tc>
                  <a:txBody>
                    <a:bodyPr/>
                    <a:lstStyle/>
                    <a:p>
                      <a:r>
                        <a:rPr lang="en-US" dirty="0" err="1"/>
                        <a:t>pri</a:t>
                      </a:r>
                      <a:endParaRPr lang="en-US" dirty="0"/>
                    </a:p>
                  </a:txBody>
                  <a:tcPr/>
                </a:tc>
                <a:tc>
                  <a:txBody>
                    <a:bodyPr/>
                    <a:lstStyle/>
                    <a:p>
                      <a:r>
                        <a:rPr lang="en-US" dirty="0"/>
                        <a:t>Null</a:t>
                      </a:r>
                    </a:p>
                    <a:p>
                      <a:endParaRPr lang="en-US" dirty="0"/>
                    </a:p>
                    <a:p>
                      <a:r>
                        <a:rPr lang="en-US" dirty="0"/>
                        <a:t>null</a:t>
                      </a:r>
                    </a:p>
                  </a:txBody>
                  <a:tcPr/>
                </a:tc>
                <a:tc>
                  <a:txBody>
                    <a:bodyPr/>
                    <a:lstStyle/>
                    <a:p>
                      <a:r>
                        <a:rPr lang="en-US" dirty="0" err="1"/>
                        <a:t>Auto_increment</a:t>
                      </a:r>
                      <a:endParaRPr lang="en-US" dirty="0"/>
                    </a:p>
                  </a:txBody>
                  <a:tcPr/>
                </a:tc>
                <a:extLst>
                  <a:ext uri="{0D108BD9-81ED-4DB2-BD59-A6C34878D82A}">
                    <a16:rowId xmlns="" xmlns:a16="http://schemas.microsoft.com/office/drawing/2014/main" val="10001"/>
                  </a:ext>
                </a:extLst>
              </a:tr>
            </a:tbl>
          </a:graphicData>
        </a:graphic>
      </p:graphicFrame>
      <p:sp>
        <p:nvSpPr>
          <p:cNvPr id="3" name="Date Placeholder 2"/>
          <p:cNvSpPr>
            <a:spLocks noGrp="1"/>
          </p:cNvSpPr>
          <p:nvPr>
            <p:ph type="dt" sz="half" idx="6"/>
          </p:nvPr>
        </p:nvSpPr>
        <p:spPr/>
        <p:txBody>
          <a:bodyPr/>
          <a:lstStyle/>
          <a:p>
            <a:fld id="{07DC4196-B155-44EF-8B6A-761062E49DE4}" type="datetime1">
              <a:rPr lang="en-US" smtClean="0"/>
              <a:t>8/24/2021</a:t>
            </a:fld>
            <a:endParaRPr lang="en-US"/>
          </a:p>
        </p:txBody>
      </p:sp>
    </p:spTree>
    <p:extLst>
      <p:ext uri="{BB962C8B-B14F-4D97-AF65-F5344CB8AC3E}">
        <p14:creationId xmlns:p14="http://schemas.microsoft.com/office/powerpoint/2010/main" val="57538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Error Messages </a:t>
            </a:r>
          </a:p>
        </p:txBody>
      </p:sp>
      <p:sp>
        <p:nvSpPr>
          <p:cNvPr id="3" name="Content Placeholder 2"/>
          <p:cNvSpPr>
            <a:spLocks noGrp="1"/>
          </p:cNvSpPr>
          <p:nvPr>
            <p:ph idx="1"/>
          </p:nvPr>
        </p:nvSpPr>
        <p:spPr>
          <a:xfrm>
            <a:off x="457200" y="2157440"/>
            <a:ext cx="10908452" cy="3405159"/>
          </a:xfrm>
        </p:spPr>
        <p:txBody>
          <a:bodyPr/>
          <a:lstStyle/>
          <a:p>
            <a:pPr>
              <a:buFont typeface="Wingdings" pitchFamily="2" charset="2"/>
              <a:buChar char="q"/>
            </a:pPr>
            <a:r>
              <a:rPr lang="en-US" dirty="0"/>
              <a:t>Use is made of the </a:t>
            </a:r>
            <a:r>
              <a:rPr lang="en-US" dirty="0" err="1"/>
              <a:t>mysql_error</a:t>
            </a:r>
            <a:r>
              <a:rPr lang="en-US" dirty="0"/>
              <a:t>()function</a:t>
            </a:r>
          </a:p>
          <a:p>
            <a:pPr>
              <a:buFont typeface="Wingdings" pitchFamily="2" charset="2"/>
              <a:buChar char="q"/>
            </a:pPr>
            <a:r>
              <a:rPr lang="en-US" dirty="0"/>
              <a:t>Normally used in </a:t>
            </a:r>
            <a:r>
              <a:rPr lang="en-US" dirty="0" err="1"/>
              <a:t>conjuction</a:t>
            </a:r>
            <a:r>
              <a:rPr lang="en-US" dirty="0"/>
              <a:t> </a:t>
            </a:r>
            <a:r>
              <a:rPr lang="en-US" dirty="0" err="1"/>
              <a:t>wiith</a:t>
            </a:r>
            <a:r>
              <a:rPr lang="en-US" dirty="0"/>
              <a:t> the PHP die() function</a:t>
            </a:r>
          </a:p>
          <a:p>
            <a:pPr>
              <a:buFont typeface="Wingdings" pitchFamily="2" charset="2"/>
              <a:buChar char="q"/>
            </a:pPr>
            <a:r>
              <a:rPr lang="en-US" dirty="0"/>
              <a:t>The die ()function exists the script at the point at which it appears and the </a:t>
            </a:r>
            <a:r>
              <a:rPr lang="en-US" dirty="0" err="1"/>
              <a:t>mysql_error</a:t>
            </a:r>
            <a:r>
              <a:rPr lang="en-US" dirty="0"/>
              <a:t>()</a:t>
            </a:r>
          </a:p>
          <a:p>
            <a:pPr>
              <a:buFont typeface="Wingdings" pitchFamily="2" charset="2"/>
              <a:buChar char="q"/>
            </a:pPr>
            <a:r>
              <a:rPr lang="en-US" dirty="0"/>
              <a:t>Functions will </a:t>
            </a:r>
            <a:r>
              <a:rPr lang="en-US" dirty="0" err="1"/>
              <a:t>retirn</a:t>
            </a:r>
            <a:r>
              <a:rPr lang="en-US" dirty="0"/>
              <a:t> a helpful error message if you make a mistake</a:t>
            </a:r>
          </a:p>
        </p:txBody>
      </p:sp>
      <p:sp>
        <p:nvSpPr>
          <p:cNvPr id="5" name="Title 1"/>
          <p:cNvSpPr txBox="1">
            <a:spLocks/>
          </p:cNvSpPr>
          <p:nvPr/>
        </p:nvSpPr>
        <p:spPr>
          <a:xfrm>
            <a:off x="1792224" y="1130118"/>
            <a:ext cx="999744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US" kern="0" smtClean="0">
                <a:solidFill>
                  <a:srgbClr val="FF0000"/>
                </a:solidFill>
              </a:rPr>
              <a:t>Retrieving Error Messages </a:t>
            </a:r>
            <a:endParaRPr lang="en-US" kern="0" dirty="0">
              <a:solidFill>
                <a:srgbClr val="FF0000"/>
              </a:solidFill>
            </a:endParaRPr>
          </a:p>
        </p:txBody>
      </p:sp>
      <p:sp>
        <p:nvSpPr>
          <p:cNvPr id="6" name="Date Placeholder 5"/>
          <p:cNvSpPr>
            <a:spLocks noGrp="1"/>
          </p:cNvSpPr>
          <p:nvPr>
            <p:ph type="dt" sz="half" idx="6"/>
          </p:nvPr>
        </p:nvSpPr>
        <p:spPr/>
        <p:txBody>
          <a:bodyPr/>
          <a:lstStyle/>
          <a:p>
            <a:fld id="{157F8C2C-654D-4059-AD16-3840F695F107}" type="datetime1">
              <a:rPr lang="en-US" smtClean="0"/>
              <a:t>8/24/2021</a:t>
            </a:fld>
            <a:endParaRPr lang="en-US"/>
          </a:p>
        </p:txBody>
      </p:sp>
    </p:spTree>
    <p:extLst>
      <p:ext uri="{BB962C8B-B14F-4D97-AF65-F5344CB8AC3E}">
        <p14:creationId xmlns:p14="http://schemas.microsoft.com/office/powerpoint/2010/main" val="1247090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Error Messages cont’d</a:t>
            </a:r>
          </a:p>
        </p:txBody>
      </p:sp>
      <p:sp>
        <p:nvSpPr>
          <p:cNvPr id="3" name="Content Placeholder 2"/>
          <p:cNvSpPr>
            <a:spLocks noGrp="1"/>
          </p:cNvSpPr>
          <p:nvPr>
            <p:ph idx="1"/>
          </p:nvPr>
        </p:nvSpPr>
        <p:spPr>
          <a:xfrm>
            <a:off x="838200" y="2157440"/>
            <a:ext cx="10527452" cy="2109759"/>
          </a:xfrm>
        </p:spPr>
        <p:txBody>
          <a:bodyPr/>
          <a:lstStyle/>
          <a:p>
            <a:r>
              <a:rPr lang="en-US" dirty="0"/>
              <a:t>For example: in slide 103 we created a table called </a:t>
            </a:r>
            <a:r>
              <a:rPr lang="en-US" dirty="0" err="1"/>
              <a:t>testtable</a:t>
            </a:r>
            <a:r>
              <a:rPr lang="en-US" dirty="0"/>
              <a:t> called </a:t>
            </a:r>
            <a:r>
              <a:rPr lang="en-US" dirty="0" err="1"/>
              <a:t>testtable</a:t>
            </a:r>
            <a:r>
              <a:rPr lang="en-US" dirty="0"/>
              <a:t> therefore you can not execute the script again without an error.</a:t>
            </a:r>
          </a:p>
        </p:txBody>
      </p:sp>
      <p:sp>
        <p:nvSpPr>
          <p:cNvPr id="5" name="Title 1"/>
          <p:cNvSpPr txBox="1">
            <a:spLocks/>
          </p:cNvSpPr>
          <p:nvPr/>
        </p:nvSpPr>
        <p:spPr>
          <a:xfrm>
            <a:off x="1914144" y="274638"/>
            <a:ext cx="999744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US" kern="0" smtClean="0">
                <a:solidFill>
                  <a:srgbClr val="FF0000"/>
                </a:solidFill>
              </a:rPr>
              <a:t>Retrieving Error Messages cont’d</a:t>
            </a:r>
            <a:endParaRPr lang="en-US" kern="0" dirty="0">
              <a:solidFill>
                <a:srgbClr val="FF0000"/>
              </a:solidFill>
            </a:endParaRPr>
          </a:p>
        </p:txBody>
      </p:sp>
      <p:sp>
        <p:nvSpPr>
          <p:cNvPr id="6" name="Date Placeholder 5"/>
          <p:cNvSpPr>
            <a:spLocks noGrp="1"/>
          </p:cNvSpPr>
          <p:nvPr>
            <p:ph type="dt" sz="half" idx="6"/>
          </p:nvPr>
        </p:nvSpPr>
        <p:spPr/>
        <p:txBody>
          <a:bodyPr/>
          <a:lstStyle/>
          <a:p>
            <a:fld id="{67488BE8-9DC5-4C82-9368-6757870DFFFB}" type="datetime1">
              <a:rPr lang="en-US" smtClean="0"/>
              <a:t>8/24/2021</a:t>
            </a:fld>
            <a:endParaRPr lang="en-US"/>
          </a:p>
        </p:txBody>
      </p:sp>
    </p:spTree>
    <p:extLst>
      <p:ext uri="{BB962C8B-B14F-4D97-AF65-F5344CB8AC3E}">
        <p14:creationId xmlns:p14="http://schemas.microsoft.com/office/powerpoint/2010/main" val="1798216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Error Messages cont’d</a:t>
            </a:r>
          </a:p>
        </p:txBody>
      </p:sp>
      <p:sp>
        <p:nvSpPr>
          <p:cNvPr id="3" name="Content Placeholder 2"/>
          <p:cNvSpPr>
            <a:spLocks noGrp="1"/>
          </p:cNvSpPr>
          <p:nvPr>
            <p:ph idx="1"/>
          </p:nvPr>
        </p:nvSpPr>
        <p:spPr>
          <a:xfrm>
            <a:off x="609600" y="2157440"/>
            <a:ext cx="10756052" cy="3481359"/>
          </a:xfrm>
        </p:spPr>
        <p:txBody>
          <a:bodyPr>
            <a:noAutofit/>
          </a:bodyPr>
          <a:lstStyle/>
          <a:p>
            <a:pPr marL="0" indent="0">
              <a:buNone/>
            </a:pPr>
            <a:r>
              <a:rPr lang="en-US" sz="1800" dirty="0"/>
              <a:t>1</a:t>
            </a:r>
            <a:r>
              <a:rPr lang="en-US" sz="2000" dirty="0"/>
              <a:t>.&lt;?php</a:t>
            </a:r>
          </a:p>
          <a:p>
            <a:pPr marL="0" indent="0">
              <a:buNone/>
            </a:pPr>
            <a:r>
              <a:rPr lang="en-US" sz="2000" dirty="0">
                <a:solidFill>
                  <a:srgbClr val="FF0000"/>
                </a:solidFill>
              </a:rPr>
              <a:t>//open the connection</a:t>
            </a:r>
          </a:p>
          <a:p>
            <a:pPr marL="0" indent="0">
              <a:buNone/>
            </a:pPr>
            <a:r>
              <a:rPr lang="en-US" sz="2000" dirty="0"/>
              <a:t>2.$conn=</a:t>
            </a:r>
            <a:r>
              <a:rPr lang="en-US" sz="2000" dirty="0" err="1"/>
              <a:t>mysql_connect</a:t>
            </a:r>
            <a:r>
              <a:rPr lang="en-US" sz="2000" dirty="0"/>
              <a:t>(“</a:t>
            </a:r>
            <a:r>
              <a:rPr lang="en-US" sz="2000" dirty="0" err="1"/>
              <a:t>localhost</a:t>
            </a:r>
            <a:r>
              <a:rPr lang="en-US" sz="2000" dirty="0"/>
              <a:t>”,”</a:t>
            </a:r>
            <a:r>
              <a:rPr lang="en-US" sz="2000" dirty="0" err="1"/>
              <a:t>joeuser</a:t>
            </a:r>
            <a:r>
              <a:rPr lang="en-US" sz="2000" dirty="0"/>
              <a:t>”,”</a:t>
            </a:r>
            <a:r>
              <a:rPr lang="en-US" sz="2000" dirty="0" err="1"/>
              <a:t>somepass</a:t>
            </a:r>
            <a:r>
              <a:rPr lang="en-US" sz="2000" dirty="0"/>
              <a:t>”);</a:t>
            </a:r>
          </a:p>
          <a:p>
            <a:pPr marL="0" indent="0">
              <a:buNone/>
            </a:pPr>
            <a:r>
              <a:rPr lang="en-US" sz="2000" dirty="0"/>
              <a:t>//</a:t>
            </a:r>
            <a:r>
              <a:rPr lang="en-US" sz="2400" dirty="0">
                <a:solidFill>
                  <a:srgbClr val="FF0000"/>
                </a:solidFill>
              </a:rPr>
              <a:t>pick the database to use</a:t>
            </a:r>
          </a:p>
          <a:p>
            <a:pPr marL="0" indent="0">
              <a:buNone/>
            </a:pPr>
            <a:r>
              <a:rPr lang="en-US" sz="2000" dirty="0"/>
              <a:t>3.mysql_select_db(“</a:t>
            </a:r>
            <a:r>
              <a:rPr lang="en-US" sz="2000" dirty="0" err="1"/>
              <a:t>testDB</a:t>
            </a:r>
            <a:r>
              <a:rPr lang="en-US" sz="2000" dirty="0"/>
              <a:t>”,$conn)</a:t>
            </a:r>
          </a:p>
          <a:p>
            <a:pPr marL="0" indent="0">
              <a:buNone/>
            </a:pPr>
            <a:r>
              <a:rPr lang="en-US" sz="2000" dirty="0">
                <a:solidFill>
                  <a:srgbClr val="FF0000"/>
                </a:solidFill>
              </a:rPr>
              <a:t>//Create the sql statement</a:t>
            </a:r>
          </a:p>
          <a:p>
            <a:pPr marL="0" indent="0">
              <a:buNone/>
            </a:pPr>
            <a:r>
              <a:rPr lang="en-US" sz="2000" dirty="0"/>
              <a:t>4. $sql=“</a:t>
            </a:r>
            <a:r>
              <a:rPr lang="en-US" sz="2000" dirty="0" smtClean="0"/>
              <a:t>create table </a:t>
            </a:r>
            <a:r>
              <a:rPr lang="en-US" sz="2000" dirty="0" err="1"/>
              <a:t>testTable</a:t>
            </a:r>
            <a:r>
              <a:rPr lang="en-US" sz="2000" dirty="0"/>
              <a:t>(id </a:t>
            </a:r>
            <a:r>
              <a:rPr lang="en-US" sz="2000" dirty="0" err="1"/>
              <a:t>int</a:t>
            </a:r>
            <a:r>
              <a:rPr lang="en-US" sz="2000" dirty="0"/>
              <a:t>(4)not null </a:t>
            </a:r>
            <a:r>
              <a:rPr lang="en-US" sz="2000" dirty="0" err="1"/>
              <a:t>primarykey</a:t>
            </a:r>
            <a:r>
              <a:rPr lang="en-US" sz="2000" dirty="0"/>
              <a:t> </a:t>
            </a:r>
            <a:r>
              <a:rPr lang="en-US" sz="2000" dirty="0" err="1"/>
              <a:t>auto_increment,testField</a:t>
            </a:r>
            <a:r>
              <a:rPr lang="en-US" sz="2000" dirty="0"/>
              <a:t> </a:t>
            </a:r>
            <a:r>
              <a:rPr lang="en-US" sz="2000" dirty="0" err="1"/>
              <a:t>varchar</a:t>
            </a:r>
            <a:r>
              <a:rPr lang="en-US" sz="2000" dirty="0"/>
              <a:t>(75));”</a:t>
            </a:r>
          </a:p>
          <a:p>
            <a:pPr marL="0" indent="0">
              <a:buNone/>
            </a:pPr>
            <a:r>
              <a:rPr lang="en-US" sz="2000" dirty="0">
                <a:solidFill>
                  <a:srgbClr val="FF0000"/>
                </a:solidFill>
              </a:rPr>
              <a:t>//execute the SQL statement</a:t>
            </a:r>
          </a:p>
          <a:p>
            <a:pPr marL="0" indent="0">
              <a:buNone/>
            </a:pPr>
            <a:r>
              <a:rPr lang="en-US" sz="2000" dirty="0"/>
              <a:t>5.$results=mysql_query($</a:t>
            </a:r>
            <a:r>
              <a:rPr lang="en-US" sz="2000" dirty="0" err="1"/>
              <a:t>sql,$conn</a:t>
            </a:r>
            <a:r>
              <a:rPr lang="en-US" sz="2000" dirty="0"/>
              <a:t>)or die(</a:t>
            </a:r>
            <a:r>
              <a:rPr lang="en-US" sz="2000" dirty="0" err="1"/>
              <a:t>mysql_error</a:t>
            </a:r>
            <a:r>
              <a:rPr lang="en-US" sz="2000" dirty="0"/>
              <a:t>());</a:t>
            </a:r>
          </a:p>
          <a:p>
            <a:pPr marL="0" indent="0">
              <a:buNone/>
            </a:pPr>
            <a:r>
              <a:rPr lang="en-US" sz="2000" dirty="0">
                <a:solidFill>
                  <a:srgbClr val="FF0000"/>
                </a:solidFill>
              </a:rPr>
              <a:t>//Echo the result identifier</a:t>
            </a:r>
          </a:p>
          <a:p>
            <a:pPr marL="0" indent="0">
              <a:buNone/>
            </a:pPr>
            <a:r>
              <a:rPr lang="en-US" sz="2000" dirty="0"/>
              <a:t>6. Echo $results;?&gt;</a:t>
            </a:r>
          </a:p>
          <a:p>
            <a:pPr marL="0" indent="0">
              <a:buNone/>
            </a:pPr>
            <a:endParaRPr lang="en-US" sz="1800" dirty="0"/>
          </a:p>
          <a:p>
            <a:pPr marL="0" indent="0">
              <a:buNone/>
            </a:pPr>
            <a:endParaRPr lang="en-US" sz="3200" dirty="0"/>
          </a:p>
        </p:txBody>
      </p:sp>
      <p:sp>
        <p:nvSpPr>
          <p:cNvPr id="5" name="Title 1"/>
          <p:cNvSpPr txBox="1">
            <a:spLocks/>
          </p:cNvSpPr>
          <p:nvPr/>
        </p:nvSpPr>
        <p:spPr>
          <a:xfrm>
            <a:off x="1914144" y="274638"/>
            <a:ext cx="999744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US" kern="0" smtClean="0">
                <a:solidFill>
                  <a:srgbClr val="FF0000"/>
                </a:solidFill>
              </a:rPr>
              <a:t>Retrieving Error Messages cont’d</a:t>
            </a:r>
            <a:endParaRPr lang="en-US" kern="0" dirty="0">
              <a:solidFill>
                <a:srgbClr val="FF0000"/>
              </a:solidFill>
            </a:endParaRPr>
          </a:p>
        </p:txBody>
      </p:sp>
      <p:sp>
        <p:nvSpPr>
          <p:cNvPr id="6" name="Date Placeholder 5"/>
          <p:cNvSpPr>
            <a:spLocks noGrp="1"/>
          </p:cNvSpPr>
          <p:nvPr>
            <p:ph type="dt" sz="half" idx="6"/>
          </p:nvPr>
        </p:nvSpPr>
        <p:spPr/>
        <p:txBody>
          <a:bodyPr/>
          <a:lstStyle/>
          <a:p>
            <a:fld id="{AAFCAD02-E8FB-4BB8-95C4-8935F5D6BAE8}" type="datetime1">
              <a:rPr lang="en-US" smtClean="0"/>
              <a:t>8/24/2021</a:t>
            </a:fld>
            <a:endParaRPr lang="en-US"/>
          </a:p>
        </p:txBody>
      </p:sp>
    </p:spTree>
    <p:extLst>
      <p:ext uri="{BB962C8B-B14F-4D97-AF65-F5344CB8AC3E}">
        <p14:creationId xmlns:p14="http://schemas.microsoft.com/office/powerpoint/2010/main" val="2630714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Retrieving Error Messages cont’d</a:t>
            </a:r>
          </a:p>
        </p:txBody>
      </p:sp>
      <p:sp>
        <p:nvSpPr>
          <p:cNvPr id="3" name="Content Placeholder 2"/>
          <p:cNvSpPr>
            <a:spLocks noGrp="1"/>
          </p:cNvSpPr>
          <p:nvPr>
            <p:ph idx="1"/>
          </p:nvPr>
        </p:nvSpPr>
        <p:spPr>
          <a:xfrm>
            <a:off x="1676400" y="2157440"/>
            <a:ext cx="9689252" cy="2719359"/>
          </a:xfrm>
        </p:spPr>
        <p:txBody>
          <a:bodyPr/>
          <a:lstStyle/>
          <a:p>
            <a:r>
              <a:rPr lang="en-US" dirty="0"/>
              <a:t>When you execute the script, you see the following message in your browser.</a:t>
            </a:r>
          </a:p>
          <a:p>
            <a:endParaRPr lang="en-US" dirty="0"/>
          </a:p>
          <a:p>
            <a:r>
              <a:rPr lang="en-US" b="1" dirty="0"/>
              <a:t>Table “</a:t>
            </a:r>
            <a:r>
              <a:rPr lang="en-US" b="1" dirty="0" err="1"/>
              <a:t>testTable</a:t>
            </a:r>
            <a:r>
              <a:rPr lang="en-US" b="1" dirty="0"/>
              <a:t>” already exists.</a:t>
            </a:r>
          </a:p>
          <a:p>
            <a:endParaRPr lang="en-US" dirty="0"/>
          </a:p>
        </p:txBody>
      </p:sp>
      <p:sp>
        <p:nvSpPr>
          <p:cNvPr id="5" name="Title 1"/>
          <p:cNvSpPr txBox="1">
            <a:spLocks/>
          </p:cNvSpPr>
          <p:nvPr/>
        </p:nvSpPr>
        <p:spPr>
          <a:xfrm>
            <a:off x="1914144" y="274638"/>
            <a:ext cx="999744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US" kern="0" smtClean="0">
                <a:solidFill>
                  <a:srgbClr val="FF0000"/>
                </a:solidFill>
              </a:rPr>
              <a:t>Retrieving Error Messages cont’d</a:t>
            </a:r>
            <a:endParaRPr lang="en-US" kern="0" dirty="0">
              <a:solidFill>
                <a:srgbClr val="FF0000"/>
              </a:solidFill>
            </a:endParaRPr>
          </a:p>
        </p:txBody>
      </p:sp>
      <p:sp>
        <p:nvSpPr>
          <p:cNvPr id="6" name="Date Placeholder 5"/>
          <p:cNvSpPr>
            <a:spLocks noGrp="1"/>
          </p:cNvSpPr>
          <p:nvPr>
            <p:ph type="dt" sz="half" idx="6"/>
          </p:nvPr>
        </p:nvSpPr>
        <p:spPr/>
        <p:txBody>
          <a:bodyPr/>
          <a:lstStyle/>
          <a:p>
            <a:fld id="{F8E620F1-785A-4BD1-B233-49D23754DC04}" type="datetime1">
              <a:rPr lang="en-US" smtClean="0"/>
              <a:t>8/24/2021</a:t>
            </a:fld>
            <a:endParaRPr lang="en-US"/>
          </a:p>
        </p:txBody>
      </p:sp>
    </p:spTree>
    <p:extLst>
      <p:ext uri="{BB962C8B-B14F-4D97-AF65-F5344CB8AC3E}">
        <p14:creationId xmlns:p14="http://schemas.microsoft.com/office/powerpoint/2010/main" val="228412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PHP/MySQL</a:t>
            </a:r>
          </a:p>
        </p:txBody>
      </p:sp>
      <p:sp>
        <p:nvSpPr>
          <p:cNvPr id="3" name="Content Placeholder 2"/>
          <p:cNvSpPr>
            <a:spLocks noGrp="1"/>
          </p:cNvSpPr>
          <p:nvPr>
            <p:ph idx="1"/>
          </p:nvPr>
        </p:nvSpPr>
        <p:spPr>
          <a:xfrm>
            <a:off x="1143000" y="2157440"/>
            <a:ext cx="10222652" cy="3024159"/>
          </a:xfrm>
        </p:spPr>
        <p:txBody>
          <a:bodyPr>
            <a:noAutofit/>
          </a:bodyPr>
          <a:lstStyle/>
          <a:p>
            <a:r>
              <a:rPr lang="en-US" sz="2800" dirty="0"/>
              <a:t>Hundreds of forums (message boards) on the internet are run using PHP and MySQL.</a:t>
            </a:r>
          </a:p>
          <a:p>
            <a:r>
              <a:rPr lang="en-US" sz="2800" dirty="0"/>
              <a:t>For many people, the main reason for learning a scripting languages like PHP is because of the interaction with database it can offer.</a:t>
            </a:r>
          </a:p>
          <a:p>
            <a:r>
              <a:rPr lang="en-US" sz="2800" dirty="0"/>
              <a:t>Any one interested in knowing more about PHP, please have a look at PHP.net, the official homepage of PHP</a:t>
            </a:r>
          </a:p>
        </p:txBody>
      </p:sp>
      <p:sp>
        <p:nvSpPr>
          <p:cNvPr id="5" name="Date Placeholder 4"/>
          <p:cNvSpPr>
            <a:spLocks noGrp="1"/>
          </p:cNvSpPr>
          <p:nvPr>
            <p:ph type="dt" sz="half" idx="6"/>
          </p:nvPr>
        </p:nvSpPr>
        <p:spPr/>
        <p:txBody>
          <a:bodyPr/>
          <a:lstStyle/>
          <a:p>
            <a:fld id="{40900255-D304-405A-8373-BE5377DD87D2}" type="datetime1">
              <a:rPr lang="en-US" smtClean="0"/>
              <a:t>8/24/2021</a:t>
            </a:fld>
            <a:endParaRPr lang="en-US"/>
          </a:p>
        </p:txBody>
      </p:sp>
    </p:spTree>
    <p:extLst>
      <p:ext uri="{BB962C8B-B14F-4D97-AF65-F5344CB8AC3E}">
        <p14:creationId xmlns:p14="http://schemas.microsoft.com/office/powerpoint/2010/main" val="2446021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MySQL Data</a:t>
            </a:r>
          </a:p>
        </p:txBody>
      </p:sp>
      <p:sp>
        <p:nvSpPr>
          <p:cNvPr id="3" name="Content Placeholder 2"/>
          <p:cNvSpPr>
            <a:spLocks noGrp="1"/>
          </p:cNvSpPr>
          <p:nvPr>
            <p:ph idx="1"/>
          </p:nvPr>
        </p:nvSpPr>
        <p:spPr>
          <a:xfrm>
            <a:off x="1143000" y="2157440"/>
            <a:ext cx="10222652" cy="3100359"/>
          </a:xfrm>
        </p:spPr>
        <p:txBody>
          <a:bodyPr/>
          <a:lstStyle/>
          <a:p>
            <a:r>
              <a:rPr lang="en-US" dirty="0"/>
              <a:t>Inserting</a:t>
            </a:r>
            <a:r>
              <a:rPr lang="en-US" dirty="0" smtClean="0"/>
              <a:t>, updating </a:t>
            </a:r>
            <a:r>
              <a:rPr lang="en-US" dirty="0"/>
              <a:t>and deleting data all revolve around the mysql_query() function</a:t>
            </a:r>
          </a:p>
          <a:p>
            <a:r>
              <a:rPr lang="en-US" dirty="0"/>
              <a:t>For inserting</a:t>
            </a:r>
            <a:r>
              <a:rPr lang="en-US" dirty="0" smtClean="0"/>
              <a:t>, updating </a:t>
            </a:r>
            <a:r>
              <a:rPr lang="en-US" dirty="0"/>
              <a:t>and deleting, no additional scripting is required after the query has been executed because you are not displaying results</a:t>
            </a:r>
          </a:p>
        </p:txBody>
      </p:sp>
      <p:sp>
        <p:nvSpPr>
          <p:cNvPr id="5" name="Title 1"/>
          <p:cNvSpPr txBox="1">
            <a:spLocks/>
          </p:cNvSpPr>
          <p:nvPr/>
        </p:nvSpPr>
        <p:spPr>
          <a:xfrm>
            <a:off x="1914144" y="274638"/>
            <a:ext cx="999744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US" kern="0" smtClean="0">
                <a:solidFill>
                  <a:srgbClr val="FF0000"/>
                </a:solidFill>
              </a:rPr>
              <a:t>Working with MySQL Data</a:t>
            </a:r>
            <a:endParaRPr lang="en-US" kern="0" dirty="0">
              <a:solidFill>
                <a:srgbClr val="FF0000"/>
              </a:solidFill>
            </a:endParaRPr>
          </a:p>
        </p:txBody>
      </p:sp>
      <p:sp>
        <p:nvSpPr>
          <p:cNvPr id="6" name="Date Placeholder 5"/>
          <p:cNvSpPr>
            <a:spLocks noGrp="1"/>
          </p:cNvSpPr>
          <p:nvPr>
            <p:ph type="dt" sz="half" idx="6"/>
          </p:nvPr>
        </p:nvSpPr>
        <p:spPr/>
        <p:txBody>
          <a:bodyPr/>
          <a:lstStyle/>
          <a:p>
            <a:fld id="{C1531D22-659F-4B51-A44B-17EE359BA3B8}" type="datetime1">
              <a:rPr lang="en-US" smtClean="0"/>
              <a:t>8/24/2021</a:t>
            </a:fld>
            <a:endParaRPr lang="en-US"/>
          </a:p>
        </p:txBody>
      </p:sp>
    </p:spTree>
    <p:extLst>
      <p:ext uri="{BB962C8B-B14F-4D97-AF65-F5344CB8AC3E}">
        <p14:creationId xmlns:p14="http://schemas.microsoft.com/office/powerpoint/2010/main" val="1320265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Insert Form</a:t>
            </a:r>
          </a:p>
        </p:txBody>
      </p:sp>
      <p:sp>
        <p:nvSpPr>
          <p:cNvPr id="3" name="Content Placeholder 2"/>
          <p:cNvSpPr>
            <a:spLocks noGrp="1"/>
          </p:cNvSpPr>
          <p:nvPr>
            <p:ph idx="1"/>
          </p:nvPr>
        </p:nvSpPr>
        <p:spPr>
          <a:xfrm>
            <a:off x="685800" y="2157440"/>
            <a:ext cx="10679852" cy="2062103"/>
          </a:xfrm>
        </p:spPr>
        <p:txBody>
          <a:bodyPr/>
          <a:lstStyle/>
          <a:p>
            <a:r>
              <a:rPr lang="en-US" dirty="0"/>
              <a:t>A form may be used to insert data into a database tables.</a:t>
            </a:r>
          </a:p>
          <a:p>
            <a:r>
              <a:rPr lang="en-US" dirty="0"/>
              <a:t>The form is design and implemented using HTML (or HTML editor </a:t>
            </a:r>
            <a:r>
              <a:rPr lang="en-US" dirty="0" err="1"/>
              <a:t>e.g</a:t>
            </a:r>
            <a:r>
              <a:rPr lang="en-US" dirty="0"/>
              <a:t> </a:t>
            </a:r>
            <a:r>
              <a:rPr lang="en-US" dirty="0" smtClean="0"/>
              <a:t>Dreamweaver, sublime, notepad++)</a:t>
            </a:r>
            <a:endParaRPr lang="en-US" dirty="0"/>
          </a:p>
          <a:p>
            <a:r>
              <a:rPr lang="en-US" dirty="0"/>
              <a:t>An example of a form for this purpose is as follows</a:t>
            </a:r>
          </a:p>
        </p:txBody>
      </p:sp>
      <p:sp>
        <p:nvSpPr>
          <p:cNvPr id="5" name="Title 1"/>
          <p:cNvSpPr txBox="1">
            <a:spLocks/>
          </p:cNvSpPr>
          <p:nvPr/>
        </p:nvSpPr>
        <p:spPr>
          <a:xfrm>
            <a:off x="1914144" y="274638"/>
            <a:ext cx="999744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US" kern="0" smtClean="0">
                <a:solidFill>
                  <a:srgbClr val="FF0000"/>
                </a:solidFill>
              </a:rPr>
              <a:t>An Insert Form</a:t>
            </a:r>
            <a:endParaRPr lang="en-US" kern="0" dirty="0">
              <a:solidFill>
                <a:srgbClr val="FF0000"/>
              </a:solidFill>
            </a:endParaRPr>
          </a:p>
        </p:txBody>
      </p:sp>
      <p:sp>
        <p:nvSpPr>
          <p:cNvPr id="6" name="Date Placeholder 5"/>
          <p:cNvSpPr>
            <a:spLocks noGrp="1"/>
          </p:cNvSpPr>
          <p:nvPr>
            <p:ph type="dt" sz="half" idx="6"/>
          </p:nvPr>
        </p:nvSpPr>
        <p:spPr/>
        <p:txBody>
          <a:bodyPr/>
          <a:lstStyle/>
          <a:p>
            <a:fld id="{BD7AD3D9-BC0F-49A3-AD7D-47F968285271}" type="datetime1">
              <a:rPr lang="en-US" smtClean="0"/>
              <a:t>8/24/2021</a:t>
            </a:fld>
            <a:endParaRPr lang="en-US"/>
          </a:p>
        </p:txBody>
      </p:sp>
    </p:spTree>
    <p:extLst>
      <p:ext uri="{BB962C8B-B14F-4D97-AF65-F5344CB8AC3E}">
        <p14:creationId xmlns:p14="http://schemas.microsoft.com/office/powerpoint/2010/main" val="1247155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16632"/>
            <a:ext cx="9997440" cy="769441"/>
          </a:xfrm>
        </p:spPr>
        <p:txBody>
          <a:bodyPr/>
          <a:lstStyle/>
          <a:p>
            <a:r>
              <a:rPr lang="en-US" dirty="0">
                <a:solidFill>
                  <a:srgbClr val="FF0000"/>
                </a:solidFill>
              </a:rPr>
              <a:t>An Insert Form</a:t>
            </a:r>
          </a:p>
        </p:txBody>
      </p:sp>
      <p:sp>
        <p:nvSpPr>
          <p:cNvPr id="3" name="Content Placeholder 2"/>
          <p:cNvSpPr>
            <a:spLocks noGrp="1"/>
          </p:cNvSpPr>
          <p:nvPr>
            <p:ph idx="1"/>
          </p:nvPr>
        </p:nvSpPr>
        <p:spPr>
          <a:xfrm>
            <a:off x="104985" y="1295400"/>
            <a:ext cx="11260667" cy="5010150"/>
          </a:xfrm>
        </p:spPr>
        <p:txBody>
          <a:bodyPr>
            <a:normAutofit fontScale="92500" lnSpcReduction="10000"/>
          </a:bodyPr>
          <a:lstStyle/>
          <a:p>
            <a:r>
              <a:rPr lang="en-US" dirty="0"/>
              <a:t>1.&lt;html&gt;</a:t>
            </a:r>
          </a:p>
          <a:p>
            <a:r>
              <a:rPr lang="en-US" dirty="0"/>
              <a:t>2.&lt;head&gt;</a:t>
            </a:r>
          </a:p>
          <a:p>
            <a:r>
              <a:rPr lang="en-US" dirty="0"/>
              <a:t>3.&lt;title&gt;insert Form&lt;/title&gt;</a:t>
            </a:r>
          </a:p>
          <a:p>
            <a:r>
              <a:rPr lang="en-US" dirty="0"/>
              <a:t>4.&lt;/head&gt;</a:t>
            </a:r>
          </a:p>
          <a:p>
            <a:r>
              <a:rPr lang="en-US" dirty="0"/>
              <a:t>5.&lt;body&gt;</a:t>
            </a:r>
          </a:p>
          <a:p>
            <a:r>
              <a:rPr lang="en-US" dirty="0"/>
              <a:t>6.&lt;Form action=“insert </a:t>
            </a:r>
            <a:r>
              <a:rPr lang="en-US" dirty="0" err="1"/>
              <a:t>php”method</a:t>
            </a:r>
            <a:r>
              <a:rPr lang="en-US" dirty="0"/>
              <a:t>=post&gt;</a:t>
            </a:r>
          </a:p>
          <a:p>
            <a:r>
              <a:rPr lang="en-US" dirty="0"/>
              <a:t>7.&lt;p&gt;Text to add &lt;</a:t>
            </a:r>
            <a:r>
              <a:rPr lang="en-US" dirty="0" err="1"/>
              <a:t>br</a:t>
            </a:r>
            <a:r>
              <a:rPr lang="en-US" dirty="0"/>
              <a:t>&gt;&lt;/p&gt;</a:t>
            </a:r>
          </a:p>
          <a:p>
            <a:r>
              <a:rPr lang="en-US" dirty="0"/>
              <a:t>8.input type=text name=“</a:t>
            </a:r>
            <a:r>
              <a:rPr lang="en-US" dirty="0" err="1"/>
              <a:t>submit”value</a:t>
            </a:r>
            <a:r>
              <a:rPr lang="en-US" dirty="0"/>
              <a:t>=“insert Record”&gt;&lt;/p&gt;</a:t>
            </a:r>
          </a:p>
          <a:p>
            <a:r>
              <a:rPr lang="en-US" dirty="0"/>
              <a:t>10.&lt;/form&gt;</a:t>
            </a:r>
          </a:p>
          <a:p>
            <a:r>
              <a:rPr lang="en-US" dirty="0"/>
              <a:t>11.&lt;/body&gt;</a:t>
            </a:r>
          </a:p>
          <a:p>
            <a:r>
              <a:rPr lang="en-US" dirty="0"/>
              <a:t>12.&lt;/html&gt;</a:t>
            </a:r>
          </a:p>
          <a:p>
            <a:endParaRPr lang="en-US" dirty="0"/>
          </a:p>
        </p:txBody>
      </p:sp>
      <p:sp>
        <p:nvSpPr>
          <p:cNvPr id="5" name="Date Placeholder 4"/>
          <p:cNvSpPr>
            <a:spLocks noGrp="1"/>
          </p:cNvSpPr>
          <p:nvPr>
            <p:ph type="dt" sz="half" idx="6"/>
          </p:nvPr>
        </p:nvSpPr>
        <p:spPr/>
        <p:txBody>
          <a:bodyPr/>
          <a:lstStyle/>
          <a:p>
            <a:fld id="{2C21DAB0-272C-40E3-9794-E2A4A0060A0C}" type="datetime1">
              <a:rPr lang="en-US" smtClean="0"/>
              <a:t>8/24/2021</a:t>
            </a:fld>
            <a:endParaRPr lang="en-US"/>
          </a:p>
        </p:txBody>
      </p:sp>
    </p:spTree>
    <p:extLst>
      <p:ext uri="{BB962C8B-B14F-4D97-AF65-F5344CB8AC3E}">
        <p14:creationId xmlns:p14="http://schemas.microsoft.com/office/powerpoint/2010/main" val="4277040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Inserting Data with PHP</a:t>
            </a:r>
          </a:p>
        </p:txBody>
      </p:sp>
      <p:sp>
        <p:nvSpPr>
          <p:cNvPr id="3" name="Content Placeholder 2"/>
          <p:cNvSpPr>
            <a:spLocks noGrp="1"/>
          </p:cNvSpPr>
          <p:nvPr>
            <p:ph idx="1"/>
          </p:nvPr>
        </p:nvSpPr>
        <p:spPr/>
        <p:txBody>
          <a:bodyPr/>
          <a:lstStyle/>
          <a:p>
            <a:r>
              <a:rPr lang="en-US" dirty="0"/>
              <a:t>To insert data into a table in the database, a PHP script is written with the appropriate SQL statement embedded In it (example on the next slide).</a:t>
            </a:r>
          </a:p>
          <a:p>
            <a:r>
              <a:rPr lang="en-US" dirty="0"/>
              <a:t>At the end of the execution of the PHP script, a row will be inserted to the </a:t>
            </a:r>
            <a:r>
              <a:rPr lang="en-US" dirty="0" err="1"/>
              <a:t>testTable</a:t>
            </a:r>
            <a:endParaRPr lang="en-US" dirty="0"/>
          </a:p>
        </p:txBody>
      </p:sp>
      <p:sp>
        <p:nvSpPr>
          <p:cNvPr id="5" name="Title 1"/>
          <p:cNvSpPr txBox="1">
            <a:spLocks/>
          </p:cNvSpPr>
          <p:nvPr/>
        </p:nvSpPr>
        <p:spPr>
          <a:xfrm>
            <a:off x="1914144" y="274638"/>
            <a:ext cx="999744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US" kern="0" smtClean="0">
                <a:solidFill>
                  <a:srgbClr val="FF0000"/>
                </a:solidFill>
              </a:rPr>
              <a:t>Inserting Data with PHP</a:t>
            </a:r>
            <a:endParaRPr lang="en-US" kern="0" dirty="0">
              <a:solidFill>
                <a:srgbClr val="FF0000"/>
              </a:solidFill>
            </a:endParaRPr>
          </a:p>
        </p:txBody>
      </p:sp>
      <p:sp>
        <p:nvSpPr>
          <p:cNvPr id="6" name="Date Placeholder 5"/>
          <p:cNvSpPr>
            <a:spLocks noGrp="1"/>
          </p:cNvSpPr>
          <p:nvPr>
            <p:ph type="dt" sz="half" idx="6"/>
          </p:nvPr>
        </p:nvSpPr>
        <p:spPr/>
        <p:txBody>
          <a:bodyPr/>
          <a:lstStyle/>
          <a:p>
            <a:fld id="{B39C6CFF-F1DB-417E-9328-B0E50BD5CEE5}" type="datetime1">
              <a:rPr lang="en-US" smtClean="0"/>
              <a:t>8/24/2021</a:t>
            </a:fld>
            <a:endParaRPr lang="en-US"/>
          </a:p>
        </p:txBody>
      </p:sp>
    </p:spTree>
    <p:extLst>
      <p:ext uri="{BB962C8B-B14F-4D97-AF65-F5344CB8AC3E}">
        <p14:creationId xmlns:p14="http://schemas.microsoft.com/office/powerpoint/2010/main" val="3128415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762000"/>
            <a:ext cx="8991600" cy="2308324"/>
          </a:xfrm>
        </p:spPr>
        <p:txBody>
          <a:bodyPr/>
          <a:lstStyle/>
          <a:p>
            <a:r>
              <a:rPr lang="en-US" dirty="0">
                <a:solidFill>
                  <a:srgbClr val="FF0000"/>
                </a:solidFill>
              </a:rPr>
              <a:t>Inserting Data with PHP cont’d</a:t>
            </a:r>
          </a:p>
        </p:txBody>
      </p:sp>
      <p:sp>
        <p:nvSpPr>
          <p:cNvPr id="3" name="Content Placeholder 2"/>
          <p:cNvSpPr>
            <a:spLocks noGrp="1"/>
          </p:cNvSpPr>
          <p:nvPr>
            <p:ph idx="1"/>
          </p:nvPr>
        </p:nvSpPr>
        <p:spPr>
          <a:xfrm>
            <a:off x="104985" y="2157440"/>
            <a:ext cx="11260667" cy="4148109"/>
          </a:xfrm>
        </p:spPr>
        <p:txBody>
          <a:bodyPr>
            <a:normAutofit fontScale="70000" lnSpcReduction="20000"/>
          </a:bodyPr>
          <a:lstStyle/>
          <a:p>
            <a:pPr marL="0" indent="0">
              <a:buNone/>
            </a:pPr>
            <a:r>
              <a:rPr lang="en-US" dirty="0"/>
              <a:t>1.&lt;?php</a:t>
            </a:r>
          </a:p>
          <a:p>
            <a:pPr marL="0" indent="0">
              <a:buNone/>
            </a:pPr>
            <a:r>
              <a:rPr lang="en-US" dirty="0"/>
              <a:t>2.//open the connection</a:t>
            </a:r>
          </a:p>
          <a:p>
            <a:pPr marL="0" indent="0">
              <a:buNone/>
            </a:pPr>
            <a:r>
              <a:rPr lang="en-US" dirty="0"/>
              <a:t>3.$conn=</a:t>
            </a:r>
            <a:r>
              <a:rPr lang="en-US" dirty="0" err="1"/>
              <a:t>mysql_connet</a:t>
            </a:r>
            <a:r>
              <a:rPr lang="en-US" dirty="0"/>
              <a:t>(“</a:t>
            </a:r>
            <a:r>
              <a:rPr lang="en-US" dirty="0" err="1"/>
              <a:t>localhost</a:t>
            </a:r>
            <a:r>
              <a:rPr lang="en-US" dirty="0"/>
              <a:t>”,”</a:t>
            </a:r>
            <a:r>
              <a:rPr lang="en-US" dirty="0" err="1"/>
              <a:t>joeuser</a:t>
            </a:r>
            <a:r>
              <a:rPr lang="en-US" dirty="0"/>
              <a:t>”,</a:t>
            </a:r>
            <a:r>
              <a:rPr lang="en-US" dirty="0" err="1"/>
              <a:t>somepass</a:t>
            </a:r>
            <a:r>
              <a:rPr lang="en-US" dirty="0"/>
              <a:t>);</a:t>
            </a:r>
          </a:p>
          <a:p>
            <a:pPr marL="0" indent="0">
              <a:buNone/>
            </a:pPr>
            <a:r>
              <a:rPr lang="en-US" dirty="0"/>
              <a:t>4.//pick the database to use</a:t>
            </a:r>
          </a:p>
          <a:p>
            <a:pPr marL="0" indent="0">
              <a:buNone/>
            </a:pPr>
            <a:r>
              <a:rPr lang="en-US" dirty="0"/>
              <a:t>5.mysql_select_db(“</a:t>
            </a:r>
            <a:r>
              <a:rPr lang="en-US" dirty="0" err="1"/>
              <a:t>testDB</a:t>
            </a:r>
            <a:r>
              <a:rPr lang="en-US" dirty="0"/>
              <a:t>”,$conn)</a:t>
            </a:r>
          </a:p>
          <a:p>
            <a:pPr marL="0" indent="0">
              <a:buNone/>
            </a:pPr>
            <a:r>
              <a:rPr lang="en-US" dirty="0"/>
              <a:t>6.//create the sql statement</a:t>
            </a:r>
          </a:p>
          <a:p>
            <a:pPr marL="0" indent="0">
              <a:buNone/>
            </a:pPr>
            <a:r>
              <a:rPr lang="en-US" dirty="0"/>
              <a:t>7.$sql=“insert INTO </a:t>
            </a:r>
            <a:r>
              <a:rPr lang="en-US" dirty="0" err="1"/>
              <a:t>testTableVALUES</a:t>
            </a:r>
            <a:r>
              <a:rPr lang="en-US" dirty="0"/>
              <a:t>(“”,some value”)”;</a:t>
            </a:r>
          </a:p>
          <a:p>
            <a:pPr marL="0" indent="0">
              <a:buNone/>
            </a:pPr>
            <a:r>
              <a:rPr lang="en-US" dirty="0"/>
              <a:t>8.//Execute the sql query</a:t>
            </a:r>
          </a:p>
          <a:p>
            <a:pPr marL="0" indent="0">
              <a:buNone/>
            </a:pPr>
            <a:r>
              <a:rPr lang="en-US" dirty="0"/>
              <a:t>9.If (mysql_query($</a:t>
            </a:r>
            <a:r>
              <a:rPr lang="en-US" dirty="0" err="1"/>
              <a:t>sql,$conn</a:t>
            </a:r>
            <a:r>
              <a:rPr lang="en-US" dirty="0"/>
              <a:t>)){</a:t>
            </a:r>
          </a:p>
          <a:p>
            <a:pPr marL="0" indent="0">
              <a:buNone/>
            </a:pPr>
            <a:r>
              <a:rPr lang="en-US" dirty="0"/>
              <a:t>10.Echo”record added!”;</a:t>
            </a:r>
          </a:p>
          <a:p>
            <a:pPr marL="0" indent="0">
              <a:buNone/>
            </a:pPr>
            <a:r>
              <a:rPr lang="en-US" dirty="0"/>
              <a:t>11.}else{</a:t>
            </a:r>
          </a:p>
          <a:p>
            <a:pPr marL="0" indent="0">
              <a:buNone/>
            </a:pPr>
            <a:r>
              <a:rPr lang="en-US" dirty="0"/>
              <a:t>12.echo”something went wrong”;</a:t>
            </a:r>
          </a:p>
          <a:p>
            <a:pPr marL="0" indent="0">
              <a:buNone/>
            </a:pPr>
            <a:r>
              <a:rPr lang="en-US" dirty="0"/>
              <a:t>13.}</a:t>
            </a:r>
          </a:p>
          <a:p>
            <a:pPr marL="0" indent="0">
              <a:buNone/>
            </a:pPr>
            <a:r>
              <a:rPr lang="en-US" dirty="0"/>
              <a:t>14.?&gt;</a:t>
            </a:r>
          </a:p>
        </p:txBody>
      </p:sp>
      <p:sp>
        <p:nvSpPr>
          <p:cNvPr id="5" name="Date Placeholder 4"/>
          <p:cNvSpPr>
            <a:spLocks noGrp="1"/>
          </p:cNvSpPr>
          <p:nvPr>
            <p:ph type="dt" sz="half" idx="6"/>
          </p:nvPr>
        </p:nvSpPr>
        <p:spPr/>
        <p:txBody>
          <a:bodyPr/>
          <a:lstStyle/>
          <a:p>
            <a:fld id="{6FAFF1A1-A72A-484E-BF5D-3D6C64DB2F2E}" type="datetime1">
              <a:rPr lang="en-US" smtClean="0"/>
              <a:t>8/24/2021</a:t>
            </a:fld>
            <a:endParaRPr lang="en-US"/>
          </a:p>
        </p:txBody>
      </p:sp>
    </p:spTree>
    <p:extLst>
      <p:ext uri="{BB962C8B-B14F-4D97-AF65-F5344CB8AC3E}">
        <p14:creationId xmlns:p14="http://schemas.microsoft.com/office/powerpoint/2010/main" val="2271646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Insert Script with a form</a:t>
            </a:r>
          </a:p>
        </p:txBody>
      </p:sp>
      <p:sp>
        <p:nvSpPr>
          <p:cNvPr id="3" name="Content Placeholder 2"/>
          <p:cNvSpPr>
            <a:spLocks noGrp="1"/>
          </p:cNvSpPr>
          <p:nvPr>
            <p:ph idx="1"/>
          </p:nvPr>
        </p:nvSpPr>
        <p:spPr/>
        <p:txBody>
          <a:bodyPr/>
          <a:lstStyle/>
          <a:p>
            <a:r>
              <a:rPr lang="en-US" dirty="0"/>
              <a:t>The values entered in the form would represent the hard coded values in the sql query with the variable $_post[</a:t>
            </a:r>
            <a:r>
              <a:rPr lang="en-US" dirty="0" err="1"/>
              <a:t>testField</a:t>
            </a:r>
            <a:r>
              <a:rPr lang="en-US" dirty="0"/>
              <a:t>]</a:t>
            </a:r>
          </a:p>
          <a:p>
            <a:r>
              <a:rPr lang="en-US" dirty="0"/>
              <a:t>The HTML form</a:t>
            </a:r>
          </a:p>
          <a:p>
            <a:endParaRPr lang="en-US" dirty="0"/>
          </a:p>
        </p:txBody>
      </p:sp>
      <p:graphicFrame>
        <p:nvGraphicFramePr>
          <p:cNvPr id="5" name="Table 4"/>
          <p:cNvGraphicFramePr>
            <a:graphicFrameLocks noGrp="1"/>
          </p:cNvGraphicFramePr>
          <p:nvPr>
            <p:extLst/>
          </p:nvPr>
        </p:nvGraphicFramePr>
        <p:xfrm>
          <a:off x="2362200" y="4495800"/>
          <a:ext cx="6096000" cy="2209800"/>
        </p:xfrm>
        <a:graphic>
          <a:graphicData uri="http://schemas.openxmlformats.org/drawingml/2006/table">
            <a:tbl>
              <a:tblPr firstRow="1" bandRow="1">
                <a:tableStyleId>{5C22544A-7EE6-4342-B048-85BDC9FD1C3A}</a:tableStyleId>
              </a:tblPr>
              <a:tblGrid>
                <a:gridCol w="6096000">
                  <a:extLst>
                    <a:ext uri="{9D8B030D-6E8A-4147-A177-3AD203B41FA5}">
                      <a16:colId xmlns="" xmlns:a16="http://schemas.microsoft.com/office/drawing/2014/main" val="20000"/>
                    </a:ext>
                  </a:extLst>
                </a:gridCol>
              </a:tblGrid>
              <a:tr h="2209800">
                <a:tc>
                  <a:txBody>
                    <a:bodyPr/>
                    <a:lstStyle/>
                    <a:p>
                      <a:r>
                        <a:rPr lang="en-US" dirty="0"/>
                        <a:t>Text to add</a:t>
                      </a:r>
                    </a:p>
                    <a:p>
                      <a:endParaRPr lang="en-US" dirty="0"/>
                    </a:p>
                    <a:p>
                      <a:r>
                        <a:rPr lang="en-US" dirty="0"/>
                        <a:t>This is some text</a:t>
                      </a:r>
                    </a:p>
                    <a:p>
                      <a:endParaRPr lang="en-US" dirty="0"/>
                    </a:p>
                    <a:p>
                      <a:endParaRPr lang="en-US" dirty="0"/>
                    </a:p>
                    <a:p>
                      <a:endParaRPr lang="en-US" dirty="0"/>
                    </a:p>
                    <a:p>
                      <a:r>
                        <a:rPr lang="en-US" dirty="0"/>
                        <a:t>Insert</a:t>
                      </a:r>
                      <a:r>
                        <a:rPr lang="en-US" baseline="0" dirty="0"/>
                        <a:t> Record</a:t>
                      </a:r>
                      <a:endParaRPr lang="en-US" dirty="0"/>
                    </a:p>
                  </a:txBody>
                  <a:tcPr/>
                </a:tc>
                <a:extLst>
                  <a:ext uri="{0D108BD9-81ED-4DB2-BD59-A6C34878D82A}">
                    <a16:rowId xmlns="" xmlns:a16="http://schemas.microsoft.com/office/drawing/2014/main" val="10000"/>
                  </a:ext>
                </a:extLst>
              </a:tr>
            </a:tbl>
          </a:graphicData>
        </a:graphic>
      </p:graphicFrame>
      <p:sp>
        <p:nvSpPr>
          <p:cNvPr id="6" name="Title 1"/>
          <p:cNvSpPr txBox="1">
            <a:spLocks/>
          </p:cNvSpPr>
          <p:nvPr/>
        </p:nvSpPr>
        <p:spPr>
          <a:xfrm>
            <a:off x="1914144" y="274638"/>
            <a:ext cx="9997440" cy="1143000"/>
          </a:xfrm>
          <a:prstGeom prst="rect">
            <a:avLst/>
          </a:prstGeom>
        </p:spPr>
        <p:txBody>
          <a:bodyPr wrap="square" lIns="0" tIns="0" rIns="0" bIns="0">
            <a:normAutofit/>
          </a:bodyPr>
          <a:lstStyle>
            <a:lvl1pPr>
              <a:defRPr sz="5000" b="0" i="0">
                <a:solidFill>
                  <a:schemeClr val="bg1"/>
                </a:solidFill>
                <a:latin typeface="Times New Roman"/>
                <a:ea typeface="+mj-ea"/>
                <a:cs typeface="Times New Roman"/>
              </a:defRPr>
            </a:lvl1pPr>
          </a:lstStyle>
          <a:p>
            <a:r>
              <a:rPr lang="en-US" kern="0" smtClean="0">
                <a:solidFill>
                  <a:srgbClr val="FF0000"/>
                </a:solidFill>
              </a:rPr>
              <a:t>An Insert Script with a form</a:t>
            </a:r>
            <a:endParaRPr lang="en-US" kern="0" dirty="0">
              <a:solidFill>
                <a:srgbClr val="FF0000"/>
              </a:solidFill>
            </a:endParaRPr>
          </a:p>
        </p:txBody>
      </p:sp>
      <p:sp>
        <p:nvSpPr>
          <p:cNvPr id="7" name="Date Placeholder 6"/>
          <p:cNvSpPr>
            <a:spLocks noGrp="1"/>
          </p:cNvSpPr>
          <p:nvPr>
            <p:ph type="dt" sz="half" idx="6"/>
          </p:nvPr>
        </p:nvSpPr>
        <p:spPr/>
        <p:txBody>
          <a:bodyPr/>
          <a:lstStyle/>
          <a:p>
            <a:fld id="{4D1A8213-056E-42BC-AD4A-6056319F9605}" type="datetime1">
              <a:rPr lang="en-US" smtClean="0"/>
              <a:t>8/24/2021</a:t>
            </a:fld>
            <a:endParaRPr lang="en-US"/>
          </a:p>
        </p:txBody>
      </p:sp>
    </p:spTree>
    <p:extLst>
      <p:ext uri="{BB962C8B-B14F-4D97-AF65-F5344CB8AC3E}">
        <p14:creationId xmlns:p14="http://schemas.microsoft.com/office/powerpoint/2010/main" val="1654292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9669271" cy="2308324"/>
          </a:xfrm>
        </p:spPr>
        <p:txBody>
          <a:bodyPr/>
          <a:lstStyle/>
          <a:p>
            <a:r>
              <a:rPr lang="en-US" dirty="0">
                <a:solidFill>
                  <a:srgbClr val="FF0000"/>
                </a:solidFill>
              </a:rPr>
              <a:t>An Insert Script with a form cont’d</a:t>
            </a:r>
          </a:p>
        </p:txBody>
      </p:sp>
      <p:sp>
        <p:nvSpPr>
          <p:cNvPr id="3" name="Content Placeholder 2"/>
          <p:cNvSpPr>
            <a:spLocks noGrp="1"/>
          </p:cNvSpPr>
          <p:nvPr>
            <p:ph idx="1"/>
          </p:nvPr>
        </p:nvSpPr>
        <p:spPr>
          <a:xfrm>
            <a:off x="104985" y="1600200"/>
            <a:ext cx="11260667" cy="4705349"/>
          </a:xfrm>
        </p:spPr>
        <p:txBody>
          <a:bodyPr>
            <a:normAutofit fontScale="70000" lnSpcReduction="20000"/>
          </a:bodyPr>
          <a:lstStyle/>
          <a:p>
            <a:pPr marL="0" indent="0">
              <a:buNone/>
            </a:pPr>
            <a:r>
              <a:rPr lang="en-US" dirty="0"/>
              <a:t>1. .&lt;?php</a:t>
            </a:r>
          </a:p>
          <a:p>
            <a:pPr marL="0" indent="0">
              <a:buNone/>
            </a:pPr>
            <a:r>
              <a:rPr lang="en-US" dirty="0"/>
              <a:t>2.//open the connection</a:t>
            </a:r>
          </a:p>
          <a:p>
            <a:pPr marL="0" indent="0">
              <a:buNone/>
            </a:pPr>
            <a:r>
              <a:rPr lang="en-US" dirty="0"/>
              <a:t>3.$conn=</a:t>
            </a:r>
            <a:r>
              <a:rPr lang="en-US" dirty="0" err="1"/>
              <a:t>mysql_connet</a:t>
            </a:r>
            <a:r>
              <a:rPr lang="en-US" dirty="0"/>
              <a:t>(“</a:t>
            </a:r>
            <a:r>
              <a:rPr lang="en-US" dirty="0" err="1"/>
              <a:t>localhost</a:t>
            </a:r>
            <a:r>
              <a:rPr lang="en-US" dirty="0"/>
              <a:t>”,”</a:t>
            </a:r>
            <a:r>
              <a:rPr lang="en-US" dirty="0" err="1"/>
              <a:t>joeuser</a:t>
            </a:r>
            <a:r>
              <a:rPr lang="en-US" dirty="0"/>
              <a:t>”,</a:t>
            </a:r>
            <a:r>
              <a:rPr lang="en-US" dirty="0" err="1"/>
              <a:t>somepass</a:t>
            </a:r>
            <a:r>
              <a:rPr lang="en-US" dirty="0"/>
              <a:t>);</a:t>
            </a:r>
          </a:p>
          <a:p>
            <a:pPr marL="0" indent="0">
              <a:buNone/>
            </a:pPr>
            <a:r>
              <a:rPr lang="en-US" dirty="0"/>
              <a:t>4.//pick the database to use</a:t>
            </a:r>
          </a:p>
          <a:p>
            <a:pPr marL="0" indent="0">
              <a:buNone/>
            </a:pPr>
            <a:r>
              <a:rPr lang="en-US" dirty="0"/>
              <a:t>5.mysql_select_db(“</a:t>
            </a:r>
            <a:r>
              <a:rPr lang="en-US" dirty="0" err="1"/>
              <a:t>testDB</a:t>
            </a:r>
            <a:r>
              <a:rPr lang="en-US" dirty="0"/>
              <a:t>”,$conn)</a:t>
            </a:r>
          </a:p>
          <a:p>
            <a:pPr marL="0" indent="0">
              <a:buNone/>
            </a:pPr>
            <a:r>
              <a:rPr lang="en-US" dirty="0"/>
              <a:t>6.//create the sql statement</a:t>
            </a:r>
          </a:p>
          <a:p>
            <a:pPr marL="0" indent="0">
              <a:buNone/>
            </a:pPr>
            <a:r>
              <a:rPr lang="en-US" dirty="0"/>
              <a:t>7.$sql=“insert INTO </a:t>
            </a:r>
            <a:r>
              <a:rPr lang="en-US" dirty="0" err="1"/>
              <a:t>testTableVALUES</a:t>
            </a:r>
            <a:r>
              <a:rPr lang="en-US" dirty="0"/>
              <a:t>(“”,$_post[</a:t>
            </a:r>
            <a:r>
              <a:rPr lang="en-US" dirty="0" err="1"/>
              <a:t>testField</a:t>
            </a:r>
            <a:r>
              <a:rPr lang="en-US" dirty="0"/>
              <a:t>]”)”;</a:t>
            </a:r>
          </a:p>
          <a:p>
            <a:pPr marL="0" indent="0">
              <a:buNone/>
            </a:pPr>
            <a:r>
              <a:rPr lang="en-US" dirty="0"/>
              <a:t>8.//Execute the sql query</a:t>
            </a:r>
          </a:p>
          <a:p>
            <a:pPr marL="0" indent="0">
              <a:buNone/>
            </a:pPr>
            <a:r>
              <a:rPr lang="en-US" dirty="0"/>
              <a:t>9.If (mysql_query($</a:t>
            </a:r>
            <a:r>
              <a:rPr lang="en-US" dirty="0" err="1"/>
              <a:t>sql,$conn</a:t>
            </a:r>
            <a:r>
              <a:rPr lang="en-US" dirty="0"/>
              <a:t>))</a:t>
            </a:r>
          </a:p>
          <a:p>
            <a:pPr marL="0" indent="0">
              <a:buNone/>
            </a:pPr>
            <a:r>
              <a:rPr lang="en-US" dirty="0"/>
              <a:t>10.{Echo "record added!”;}</a:t>
            </a:r>
          </a:p>
          <a:p>
            <a:pPr marL="0" indent="0">
              <a:buNone/>
            </a:pPr>
            <a:r>
              <a:rPr lang="en-US" dirty="0"/>
              <a:t>11.else{</a:t>
            </a:r>
          </a:p>
          <a:p>
            <a:pPr marL="0" indent="0">
              <a:buNone/>
            </a:pPr>
            <a:r>
              <a:rPr lang="en-US" dirty="0"/>
              <a:t>12.echo”something went wrong”;</a:t>
            </a:r>
          </a:p>
          <a:p>
            <a:pPr marL="0" indent="0">
              <a:buNone/>
            </a:pPr>
            <a:r>
              <a:rPr lang="en-US" dirty="0"/>
              <a:t>13.}</a:t>
            </a:r>
          </a:p>
          <a:p>
            <a:pPr marL="0" indent="0">
              <a:buNone/>
            </a:pPr>
            <a:r>
              <a:rPr lang="en-US" dirty="0"/>
              <a:t>14.?&gt;</a:t>
            </a:r>
          </a:p>
          <a:p>
            <a:pPr marL="0" indent="0">
              <a:buNone/>
            </a:pPr>
            <a:r>
              <a:rPr lang="en-US" dirty="0"/>
              <a:t>NB. Save it as insert php</a:t>
            </a:r>
          </a:p>
          <a:p>
            <a:endParaRPr lang="en-US" dirty="0"/>
          </a:p>
        </p:txBody>
      </p:sp>
      <p:sp>
        <p:nvSpPr>
          <p:cNvPr id="5" name="Date Placeholder 4"/>
          <p:cNvSpPr>
            <a:spLocks noGrp="1"/>
          </p:cNvSpPr>
          <p:nvPr>
            <p:ph type="dt" sz="half" idx="6"/>
          </p:nvPr>
        </p:nvSpPr>
        <p:spPr/>
        <p:txBody>
          <a:bodyPr/>
          <a:lstStyle/>
          <a:p>
            <a:fld id="{A892F460-CE20-4AE9-8414-F3DA18DF5CEF}" type="datetime1">
              <a:rPr lang="en-US" smtClean="0"/>
              <a:t>8/24/2021</a:t>
            </a:fld>
            <a:endParaRPr lang="en-US"/>
          </a:p>
        </p:txBody>
      </p:sp>
    </p:spTree>
    <p:extLst>
      <p:ext uri="{BB962C8B-B14F-4D97-AF65-F5344CB8AC3E}">
        <p14:creationId xmlns:p14="http://schemas.microsoft.com/office/powerpoint/2010/main" val="3162964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458200" cy="1143000"/>
          </a:xfrm>
        </p:spPr>
        <p:txBody>
          <a:bodyPr>
            <a:normAutofit fontScale="90000"/>
          </a:bodyPr>
          <a:lstStyle/>
          <a:p>
            <a:r>
              <a:rPr lang="en-US" dirty="0">
                <a:solidFill>
                  <a:srgbClr val="FF0000"/>
                </a:solidFill>
              </a:rPr>
              <a:t>An insert script used with a form cont’d</a:t>
            </a:r>
          </a:p>
        </p:txBody>
      </p:sp>
      <p:sp>
        <p:nvSpPr>
          <p:cNvPr id="3" name="Content Placeholder 2"/>
          <p:cNvSpPr>
            <a:spLocks noGrp="1"/>
          </p:cNvSpPr>
          <p:nvPr>
            <p:ph idx="1"/>
          </p:nvPr>
        </p:nvSpPr>
        <p:spPr/>
        <p:txBody>
          <a:bodyPr/>
          <a:lstStyle/>
          <a:p>
            <a:r>
              <a:rPr lang="en-US" dirty="0"/>
              <a:t>The insert Record button adds the value this is some text and in order to view added records</a:t>
            </a:r>
          </a:p>
          <a:p>
            <a:pPr marL="0" indent="0">
              <a:buNone/>
            </a:pPr>
            <a:r>
              <a:rPr lang="en-US" dirty="0"/>
              <a:t>      MySQL&gt;select*from testable</a:t>
            </a:r>
          </a:p>
          <a:p>
            <a:pPr marL="0" indent="0">
              <a:buNone/>
            </a:pPr>
            <a:r>
              <a:rPr lang="en-US" dirty="0"/>
              <a:t> </a:t>
            </a:r>
          </a:p>
        </p:txBody>
      </p:sp>
      <p:graphicFrame>
        <p:nvGraphicFramePr>
          <p:cNvPr id="5" name="Table 4"/>
          <p:cNvGraphicFramePr>
            <a:graphicFrameLocks noGrp="1"/>
          </p:cNvGraphicFramePr>
          <p:nvPr>
            <p:extLst/>
          </p:nvPr>
        </p:nvGraphicFramePr>
        <p:xfrm>
          <a:off x="2590800" y="3810000"/>
          <a:ext cx="6096000" cy="1010920"/>
        </p:xfrm>
        <a:graphic>
          <a:graphicData uri="http://schemas.openxmlformats.org/drawingml/2006/table">
            <a:tbl>
              <a:tblPr firstRow="1" bandRow="1">
                <a:tableStyleId>{5C22544A-7EE6-4342-B048-85BDC9FD1C3A}</a:tableStyleId>
              </a:tblPr>
              <a:tblGrid>
                <a:gridCol w="1371600">
                  <a:extLst>
                    <a:ext uri="{9D8B030D-6E8A-4147-A177-3AD203B41FA5}">
                      <a16:colId xmlns="" xmlns:a16="http://schemas.microsoft.com/office/drawing/2014/main" val="20000"/>
                    </a:ext>
                  </a:extLst>
                </a:gridCol>
                <a:gridCol w="4724400">
                  <a:extLst>
                    <a:ext uri="{9D8B030D-6E8A-4147-A177-3AD203B41FA5}">
                      <a16:colId xmlns="" xmlns:a16="http://schemas.microsoft.com/office/drawing/2014/main" val="20001"/>
                    </a:ext>
                  </a:extLst>
                </a:gridCol>
              </a:tblGrid>
              <a:tr h="370840">
                <a:tc>
                  <a:txBody>
                    <a:bodyPr/>
                    <a:lstStyle/>
                    <a:p>
                      <a:r>
                        <a:rPr lang="en-US" dirty="0"/>
                        <a:t>id</a:t>
                      </a:r>
                    </a:p>
                  </a:txBody>
                  <a:tcPr/>
                </a:tc>
                <a:tc>
                  <a:txBody>
                    <a:bodyPr/>
                    <a:lstStyle/>
                    <a:p>
                      <a:r>
                        <a:rPr lang="en-US" dirty="0"/>
                        <a:t>test Field</a:t>
                      </a:r>
                    </a:p>
                  </a:txBody>
                  <a:tcPr/>
                </a:tc>
                <a:extLst>
                  <a:ext uri="{0D108BD9-81ED-4DB2-BD59-A6C34878D82A}">
                    <a16:rowId xmlns="" xmlns:a16="http://schemas.microsoft.com/office/drawing/2014/main" val="10000"/>
                  </a:ext>
                </a:extLst>
              </a:tr>
              <a:tr h="370840">
                <a:tc>
                  <a:txBody>
                    <a:bodyPr/>
                    <a:lstStyle/>
                    <a:p>
                      <a:r>
                        <a:rPr lang="en-US" dirty="0"/>
                        <a:t>1</a:t>
                      </a:r>
                    </a:p>
                    <a:p>
                      <a:r>
                        <a:rPr lang="en-US" dirty="0"/>
                        <a:t>2</a:t>
                      </a:r>
                    </a:p>
                  </a:txBody>
                  <a:tcPr/>
                </a:tc>
                <a:tc>
                  <a:txBody>
                    <a:bodyPr/>
                    <a:lstStyle/>
                    <a:p>
                      <a:r>
                        <a:rPr lang="en-US" dirty="0"/>
                        <a:t>Some value</a:t>
                      </a:r>
                    </a:p>
                    <a:p>
                      <a:r>
                        <a:rPr lang="en-US" dirty="0"/>
                        <a:t>This is some text</a:t>
                      </a:r>
                    </a:p>
                  </a:txBody>
                  <a:tcPr/>
                </a:tc>
                <a:extLst>
                  <a:ext uri="{0D108BD9-81ED-4DB2-BD59-A6C34878D82A}">
                    <a16:rowId xmlns="" xmlns:a16="http://schemas.microsoft.com/office/drawing/2014/main" val="10001"/>
                  </a:ext>
                </a:extLst>
              </a:tr>
            </a:tbl>
          </a:graphicData>
        </a:graphic>
      </p:graphicFrame>
      <p:sp>
        <p:nvSpPr>
          <p:cNvPr id="6" name="Date Placeholder 5"/>
          <p:cNvSpPr>
            <a:spLocks noGrp="1"/>
          </p:cNvSpPr>
          <p:nvPr>
            <p:ph type="dt" sz="half" idx="6"/>
          </p:nvPr>
        </p:nvSpPr>
        <p:spPr/>
        <p:txBody>
          <a:bodyPr/>
          <a:lstStyle/>
          <a:p>
            <a:fld id="{D7103077-0C36-4D47-BCB3-000853F7A602}" type="datetime1">
              <a:rPr lang="en-US" smtClean="0"/>
              <a:t>8/24/2021</a:t>
            </a:fld>
            <a:endParaRPr lang="en-US"/>
          </a:p>
        </p:txBody>
      </p:sp>
    </p:spTree>
    <p:extLst>
      <p:ext uri="{BB962C8B-B14F-4D97-AF65-F5344CB8AC3E}">
        <p14:creationId xmlns:p14="http://schemas.microsoft.com/office/powerpoint/2010/main" val="155882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2"/>
            <a:ext cx="7772400" cy="1600199"/>
          </a:xfrm>
        </p:spPr>
        <p:txBody>
          <a:bodyPr>
            <a:normAutofit/>
          </a:bodyPr>
          <a:lstStyle/>
          <a:p>
            <a:r>
              <a:rPr lang="en-US" sz="4800" dirty="0"/>
              <a:t>::The End::</a:t>
            </a:r>
          </a:p>
        </p:txBody>
      </p:sp>
      <p:sp>
        <p:nvSpPr>
          <p:cNvPr id="3" name="Subtitle 2"/>
          <p:cNvSpPr>
            <a:spLocks noGrp="1"/>
          </p:cNvSpPr>
          <p:nvPr>
            <p:ph type="subTitle" idx="4294967295"/>
          </p:nvPr>
        </p:nvSpPr>
        <p:spPr>
          <a:xfrm>
            <a:off x="1828800" y="2743200"/>
            <a:ext cx="9875520" cy="1752600"/>
          </a:xfrm>
          <a:prstGeom prst="rect">
            <a:avLst/>
          </a:prstGeom>
        </p:spPr>
        <p:txBody>
          <a:bodyPr>
            <a:normAutofit/>
          </a:bodyPr>
          <a:lstStyle/>
          <a:p>
            <a:r>
              <a:rPr lang="en-US" sz="4000" b="1" dirty="0"/>
              <a:t>Hope you are Database Managers</a:t>
            </a:r>
          </a:p>
        </p:txBody>
      </p:sp>
      <p:sp>
        <p:nvSpPr>
          <p:cNvPr id="4" name="Date Placeholder 3"/>
          <p:cNvSpPr>
            <a:spLocks noGrp="1"/>
          </p:cNvSpPr>
          <p:nvPr>
            <p:ph type="dt" sz="half" idx="6"/>
          </p:nvPr>
        </p:nvSpPr>
        <p:spPr/>
        <p:txBody>
          <a:bodyPr/>
          <a:lstStyle/>
          <a:p>
            <a:fld id="{032915C8-F03A-4C19-A427-16149B960A9A}" type="datetime1">
              <a:rPr lang="en-US" smtClean="0"/>
              <a:t>8/24/2021</a:t>
            </a:fld>
            <a:endParaRPr lang="en-US"/>
          </a:p>
        </p:txBody>
      </p:sp>
    </p:spTree>
    <p:extLst>
      <p:ext uri="{BB962C8B-B14F-4D97-AF65-F5344CB8AC3E}">
        <p14:creationId xmlns:p14="http://schemas.microsoft.com/office/powerpoint/2010/main" val="2483542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spcBef>
                <a:spcPts val="105"/>
              </a:spcBef>
            </a:pPr>
            <a:r>
              <a:rPr dirty="0"/>
              <a:t>Thank</a:t>
            </a:r>
            <a:r>
              <a:rPr spc="-70" dirty="0"/>
              <a:t> </a:t>
            </a:r>
            <a:r>
              <a:rPr dirty="0"/>
              <a:t>you</a:t>
            </a:r>
          </a:p>
        </p:txBody>
      </p:sp>
      <p:sp>
        <p:nvSpPr>
          <p:cNvPr id="3" name="Date Placeholder 2"/>
          <p:cNvSpPr>
            <a:spLocks noGrp="1"/>
          </p:cNvSpPr>
          <p:nvPr>
            <p:ph type="dt" sz="half" idx="6"/>
          </p:nvPr>
        </p:nvSpPr>
        <p:spPr/>
        <p:txBody>
          <a:bodyPr/>
          <a:lstStyle/>
          <a:p>
            <a:fld id="{4DD68E42-55E0-47DC-8362-28AE0C49C276}" type="datetime1">
              <a:rPr lang="en-US" smtClean="0"/>
              <a:t>8/24/2021</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4632" y="1066800"/>
            <a:ext cx="10972800" cy="769441"/>
          </a:xfrm>
        </p:spPr>
        <p:txBody>
          <a:bodyPr/>
          <a:lstStyle/>
          <a:p>
            <a:r>
              <a:rPr lang="en-US" dirty="0">
                <a:solidFill>
                  <a:srgbClr val="FF0000"/>
                </a:solidFill>
              </a:rPr>
              <a:t>Why would I have a Database</a:t>
            </a:r>
          </a:p>
        </p:txBody>
      </p:sp>
      <p:sp>
        <p:nvSpPr>
          <p:cNvPr id="3" name="Content Placeholder 2"/>
          <p:cNvSpPr>
            <a:spLocks noGrp="1"/>
          </p:cNvSpPr>
          <p:nvPr>
            <p:ph idx="1"/>
          </p:nvPr>
        </p:nvSpPr>
        <p:spPr>
          <a:xfrm>
            <a:off x="838200" y="2286000"/>
            <a:ext cx="11089232" cy="4800600"/>
          </a:xfrm>
        </p:spPr>
        <p:txBody>
          <a:bodyPr>
            <a:normAutofit/>
          </a:bodyPr>
          <a:lstStyle/>
          <a:p>
            <a:pPr marL="0" indent="0">
              <a:buNone/>
            </a:pPr>
            <a:r>
              <a:rPr lang="en-US" dirty="0"/>
              <a:t>Some examples of PHP and MySQL being used together are:</a:t>
            </a:r>
          </a:p>
          <a:p>
            <a:r>
              <a:rPr lang="en-US" dirty="0"/>
              <a:t>One quite obvious example most sites get all their information from a database.</a:t>
            </a:r>
          </a:p>
          <a:p>
            <a:r>
              <a:rPr lang="en-US" dirty="0"/>
              <a:t>With PHP and MySQL your whole website could be just one or two PHP scripts. These would access a MySQL database to get the information for the pages. To update the website’s design you would just have to change one page.</a:t>
            </a:r>
          </a:p>
        </p:txBody>
      </p:sp>
      <p:sp>
        <p:nvSpPr>
          <p:cNvPr id="5" name="Date Placeholder 4"/>
          <p:cNvSpPr>
            <a:spLocks noGrp="1"/>
          </p:cNvSpPr>
          <p:nvPr>
            <p:ph type="dt" sz="half" idx="6"/>
          </p:nvPr>
        </p:nvSpPr>
        <p:spPr/>
        <p:txBody>
          <a:bodyPr/>
          <a:lstStyle/>
          <a:p>
            <a:fld id="{250690E3-9BBB-40F5-8880-4D15915D470D}" type="datetime1">
              <a:rPr lang="en-US" smtClean="0"/>
              <a:t>8/24/2021</a:t>
            </a:fld>
            <a:endParaRPr lang="en-US"/>
          </a:p>
        </p:txBody>
      </p:sp>
    </p:spTree>
    <p:extLst>
      <p:ext uri="{BB962C8B-B14F-4D97-AF65-F5344CB8AC3E}">
        <p14:creationId xmlns:p14="http://schemas.microsoft.com/office/powerpoint/2010/main" val="3287765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need</a:t>
            </a:r>
          </a:p>
        </p:txBody>
      </p:sp>
      <p:sp>
        <p:nvSpPr>
          <p:cNvPr id="3" name="Content Placeholder 2"/>
          <p:cNvSpPr>
            <a:spLocks noGrp="1"/>
          </p:cNvSpPr>
          <p:nvPr>
            <p:ph idx="1"/>
          </p:nvPr>
        </p:nvSpPr>
        <p:spPr>
          <a:xfrm>
            <a:off x="104985" y="2157440"/>
            <a:ext cx="11260667" cy="2795559"/>
          </a:xfrm>
        </p:spPr>
        <p:txBody>
          <a:bodyPr/>
          <a:lstStyle/>
          <a:p>
            <a:r>
              <a:rPr lang="en-US" dirty="0"/>
              <a:t>You need three things:</a:t>
            </a:r>
          </a:p>
          <a:p>
            <a:r>
              <a:rPr lang="en-US" dirty="0"/>
              <a:t>A webserver (e.g. Apache)</a:t>
            </a:r>
          </a:p>
          <a:p>
            <a:r>
              <a:rPr lang="en-US" dirty="0"/>
              <a:t>PHP installed on the Webserver</a:t>
            </a:r>
          </a:p>
          <a:p>
            <a:r>
              <a:rPr lang="en-US" dirty="0"/>
              <a:t>Database software e.g. MySQL</a:t>
            </a:r>
          </a:p>
        </p:txBody>
      </p:sp>
      <p:sp>
        <p:nvSpPr>
          <p:cNvPr id="5" name="TextBox 4"/>
          <p:cNvSpPr txBox="1"/>
          <p:nvPr/>
        </p:nvSpPr>
        <p:spPr>
          <a:xfrm>
            <a:off x="2667000" y="1447800"/>
            <a:ext cx="4267200" cy="584775"/>
          </a:xfrm>
          <a:prstGeom prst="rect">
            <a:avLst/>
          </a:prstGeom>
          <a:noFill/>
        </p:spPr>
        <p:txBody>
          <a:bodyPr wrap="square" rtlCol="0">
            <a:spAutoFit/>
          </a:bodyPr>
          <a:lstStyle/>
          <a:p>
            <a:r>
              <a:rPr lang="en-US" sz="3200" b="1" dirty="0" smtClean="0">
                <a:solidFill>
                  <a:srgbClr val="FF0000"/>
                </a:solidFill>
              </a:rPr>
              <a:t>What do you need</a:t>
            </a:r>
            <a:endParaRPr lang="en-US" sz="3200" b="1" dirty="0">
              <a:solidFill>
                <a:srgbClr val="FF0000"/>
              </a:solidFill>
            </a:endParaRPr>
          </a:p>
        </p:txBody>
      </p:sp>
      <p:sp>
        <p:nvSpPr>
          <p:cNvPr id="6" name="Date Placeholder 5"/>
          <p:cNvSpPr>
            <a:spLocks noGrp="1"/>
          </p:cNvSpPr>
          <p:nvPr>
            <p:ph type="dt" sz="half" idx="6"/>
          </p:nvPr>
        </p:nvSpPr>
        <p:spPr/>
        <p:txBody>
          <a:bodyPr/>
          <a:lstStyle/>
          <a:p>
            <a:fld id="{3889D395-663D-4C8F-AAF7-EB9BA7612BF7}" type="datetime1">
              <a:rPr lang="en-US" smtClean="0"/>
              <a:t>8/24/2021</a:t>
            </a:fld>
            <a:endParaRPr lang="en-US"/>
          </a:p>
        </p:txBody>
      </p:sp>
    </p:spTree>
    <p:extLst>
      <p:ext uri="{BB962C8B-B14F-4D97-AF65-F5344CB8AC3E}">
        <p14:creationId xmlns:p14="http://schemas.microsoft.com/office/powerpoint/2010/main" val="4606220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for PHP and MySQL</a:t>
            </a:r>
          </a:p>
        </p:txBody>
      </p:sp>
      <p:sp>
        <p:nvSpPr>
          <p:cNvPr id="3" name="Content Placeholder 2"/>
          <p:cNvSpPr>
            <a:spLocks noGrp="1"/>
          </p:cNvSpPr>
          <p:nvPr>
            <p:ph idx="1"/>
          </p:nvPr>
        </p:nvSpPr>
        <p:spPr>
          <a:xfrm>
            <a:off x="1143000" y="1447800"/>
            <a:ext cx="10768584" cy="4429472"/>
          </a:xfrm>
        </p:spPr>
        <p:txBody>
          <a:bodyPr>
            <a:normAutofit/>
          </a:bodyPr>
          <a:lstStyle/>
          <a:p>
            <a:r>
              <a:rPr lang="en-US" dirty="0"/>
              <a:t>There is a simple test for both PHP and MySQL</a:t>
            </a:r>
          </a:p>
          <a:p>
            <a:r>
              <a:rPr lang="en-US" dirty="0"/>
              <a:t>Open a text editor and type in the following:</a:t>
            </a:r>
          </a:p>
          <a:p>
            <a:r>
              <a:rPr lang="en-US" dirty="0"/>
              <a:t>&lt;?</a:t>
            </a:r>
          </a:p>
          <a:p>
            <a:r>
              <a:rPr lang="en-US" dirty="0" err="1"/>
              <a:t>Phpinfo</a:t>
            </a:r>
            <a:r>
              <a:rPr lang="en-US" dirty="0"/>
              <a:t>();</a:t>
            </a:r>
          </a:p>
          <a:p>
            <a:r>
              <a:rPr lang="en-US" dirty="0"/>
              <a:t>?&gt;</a:t>
            </a:r>
          </a:p>
          <a:p>
            <a:pPr marL="0" indent="0">
              <a:buNone/>
            </a:pPr>
            <a:r>
              <a:rPr lang="en-US" sz="2800" dirty="0"/>
              <a:t>Now upload this to your </a:t>
            </a:r>
            <a:r>
              <a:rPr lang="en-US" sz="2800" dirty="0" err="1"/>
              <a:t>webspace</a:t>
            </a:r>
            <a:r>
              <a:rPr lang="en-US" sz="2800" dirty="0"/>
              <a:t> and go it in your browser. If you have PHP installed you will see a huge page with all the details of your PHP installation on it. Next, scroll down through all this information. If you find a section about MySQL then you will know that MySQL is installed.</a:t>
            </a:r>
          </a:p>
        </p:txBody>
      </p:sp>
      <p:sp>
        <p:nvSpPr>
          <p:cNvPr id="5" name="Title 1"/>
          <p:cNvSpPr txBox="1">
            <a:spLocks/>
          </p:cNvSpPr>
          <p:nvPr/>
        </p:nvSpPr>
        <p:spPr>
          <a:xfrm>
            <a:off x="1914144" y="274638"/>
            <a:ext cx="999744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US" kern="0" smtClean="0">
                <a:solidFill>
                  <a:srgbClr val="FF0000"/>
                </a:solidFill>
              </a:rPr>
              <a:t>Testing for PHP and MySQL</a:t>
            </a:r>
            <a:endParaRPr lang="en-US" kern="0" dirty="0">
              <a:solidFill>
                <a:srgbClr val="FF0000"/>
              </a:solidFill>
            </a:endParaRPr>
          </a:p>
        </p:txBody>
      </p:sp>
      <p:sp>
        <p:nvSpPr>
          <p:cNvPr id="6" name="Date Placeholder 5"/>
          <p:cNvSpPr>
            <a:spLocks noGrp="1"/>
          </p:cNvSpPr>
          <p:nvPr>
            <p:ph type="dt" sz="half" idx="6"/>
          </p:nvPr>
        </p:nvSpPr>
        <p:spPr/>
        <p:txBody>
          <a:bodyPr/>
          <a:lstStyle/>
          <a:p>
            <a:fld id="{9B0BC89F-FB9A-4CE0-8ECE-23701C39E6AA}" type="datetime1">
              <a:rPr lang="en-US" smtClean="0"/>
              <a:t>8/24/2021</a:t>
            </a:fld>
            <a:endParaRPr lang="en-US"/>
          </a:p>
        </p:txBody>
      </p:sp>
    </p:spTree>
    <p:extLst>
      <p:ext uri="{BB962C8B-B14F-4D97-AF65-F5344CB8AC3E}">
        <p14:creationId xmlns:p14="http://schemas.microsoft.com/office/powerpoint/2010/main" val="50186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685800"/>
            <a:ext cx="5974160" cy="769441"/>
          </a:xfrm>
        </p:spPr>
        <p:txBody>
          <a:bodyPr/>
          <a:lstStyle/>
          <a:p>
            <a:r>
              <a:rPr lang="en-US" dirty="0">
                <a:solidFill>
                  <a:srgbClr val="FF0000"/>
                </a:solidFill>
              </a:rPr>
              <a:t>Managing Databases</a:t>
            </a:r>
          </a:p>
        </p:txBody>
      </p:sp>
      <p:sp>
        <p:nvSpPr>
          <p:cNvPr id="3" name="Content Placeholder 2"/>
          <p:cNvSpPr>
            <a:spLocks noGrp="1"/>
          </p:cNvSpPr>
          <p:nvPr>
            <p:ph idx="1"/>
          </p:nvPr>
        </p:nvSpPr>
        <p:spPr>
          <a:xfrm>
            <a:off x="685800" y="1600201"/>
            <a:ext cx="11170840" cy="4525963"/>
          </a:xfrm>
        </p:spPr>
        <p:txBody>
          <a:bodyPr>
            <a:normAutofit/>
          </a:bodyPr>
          <a:lstStyle/>
          <a:p>
            <a:r>
              <a:rPr lang="en-US" dirty="0"/>
              <a:t>Although all the database </a:t>
            </a:r>
            <a:r>
              <a:rPr lang="en-US" dirty="0" err="1"/>
              <a:t>admininstrative</a:t>
            </a:r>
            <a:r>
              <a:rPr lang="en-US" dirty="0"/>
              <a:t> options can be done through PHP scripts, I strongly suggest installing a copy of </a:t>
            </a:r>
            <a:r>
              <a:rPr lang="en-US" dirty="0" err="1"/>
              <a:t>PHPMyAdmin</a:t>
            </a:r>
            <a:r>
              <a:rPr lang="en-US" dirty="0"/>
              <a:t> on the server. It is an excellent free set of scripts that will provide you with an administrative interface for your MySQL database(s). You can add, remove, edit, backup and view your databases using this and it is especially useful when troubleshooting your databases</a:t>
            </a:r>
          </a:p>
        </p:txBody>
      </p:sp>
      <p:sp>
        <p:nvSpPr>
          <p:cNvPr id="5" name="Date Placeholder 4"/>
          <p:cNvSpPr>
            <a:spLocks noGrp="1"/>
          </p:cNvSpPr>
          <p:nvPr>
            <p:ph type="dt" sz="half" idx="6"/>
          </p:nvPr>
        </p:nvSpPr>
        <p:spPr/>
        <p:txBody>
          <a:bodyPr/>
          <a:lstStyle/>
          <a:p>
            <a:fld id="{8E271814-8913-4664-89C2-AFE10D8D47A6}" type="datetime1">
              <a:rPr lang="en-US" smtClean="0"/>
              <a:t>8/24/2021</a:t>
            </a:fld>
            <a:endParaRPr lang="en-US"/>
          </a:p>
        </p:txBody>
      </p:sp>
    </p:spTree>
    <p:extLst>
      <p:ext uri="{BB962C8B-B14F-4D97-AF65-F5344CB8AC3E}">
        <p14:creationId xmlns:p14="http://schemas.microsoft.com/office/powerpoint/2010/main" val="1762242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Interacting with MySQL using PHP</a:t>
            </a:r>
          </a:p>
        </p:txBody>
      </p:sp>
      <p:sp>
        <p:nvSpPr>
          <p:cNvPr id="3" name="Content Placeholder 2"/>
          <p:cNvSpPr>
            <a:spLocks noGrp="1"/>
          </p:cNvSpPr>
          <p:nvPr>
            <p:ph idx="1"/>
          </p:nvPr>
        </p:nvSpPr>
        <p:spPr>
          <a:xfrm>
            <a:off x="1019848" y="2574879"/>
            <a:ext cx="10152303" cy="3081786"/>
          </a:xfrm>
        </p:spPr>
        <p:txBody>
          <a:bodyPr/>
          <a:lstStyle/>
          <a:p>
            <a:pPr marL="0" indent="0">
              <a:buNone/>
            </a:pPr>
            <a:r>
              <a:rPr lang="en-US" dirty="0"/>
              <a:t>To successfully  use PHP functions to talk to MYSQL:</a:t>
            </a:r>
          </a:p>
          <a:p>
            <a:pPr marL="514350" indent="-514350">
              <a:buFont typeface="+mj-lt"/>
              <a:buAutoNum type="arabicPeriod"/>
            </a:pPr>
            <a:r>
              <a:rPr lang="en-US" dirty="0" err="1"/>
              <a:t>Mysql</a:t>
            </a:r>
            <a:r>
              <a:rPr lang="en-US" dirty="0"/>
              <a:t> must be running at a location to which your Webserver can connect.</a:t>
            </a:r>
          </a:p>
          <a:p>
            <a:pPr marL="514350" indent="-514350">
              <a:buFont typeface="+mj-lt"/>
              <a:buAutoNum type="arabicPeriod"/>
            </a:pPr>
            <a:r>
              <a:rPr lang="en-US" dirty="0"/>
              <a:t>You must have created a user(with a password </a:t>
            </a:r>
          </a:p>
          <a:p>
            <a:pPr marL="514350" indent="-514350">
              <a:buFont typeface="+mj-lt"/>
              <a:buAutoNum type="arabicPeriod"/>
            </a:pPr>
            <a:r>
              <a:rPr lang="en-US" dirty="0"/>
              <a:t>You must know  the name of the database to which you want to connect</a:t>
            </a:r>
          </a:p>
        </p:txBody>
      </p:sp>
      <p:sp>
        <p:nvSpPr>
          <p:cNvPr id="5" name="Title 1"/>
          <p:cNvSpPr txBox="1">
            <a:spLocks/>
          </p:cNvSpPr>
          <p:nvPr/>
        </p:nvSpPr>
        <p:spPr>
          <a:xfrm>
            <a:off x="1695242" y="1063692"/>
            <a:ext cx="999744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US" kern="0" smtClean="0">
                <a:solidFill>
                  <a:srgbClr val="FF0000"/>
                </a:solidFill>
              </a:rPr>
              <a:t>Interacting with MySQL using PHP</a:t>
            </a:r>
            <a:endParaRPr lang="en-US" kern="0" dirty="0">
              <a:solidFill>
                <a:srgbClr val="FF0000"/>
              </a:solidFill>
            </a:endParaRPr>
          </a:p>
        </p:txBody>
      </p:sp>
      <p:sp>
        <p:nvSpPr>
          <p:cNvPr id="6" name="Date Placeholder 5"/>
          <p:cNvSpPr>
            <a:spLocks noGrp="1"/>
          </p:cNvSpPr>
          <p:nvPr>
            <p:ph type="dt" sz="half" idx="6"/>
          </p:nvPr>
        </p:nvSpPr>
        <p:spPr/>
        <p:txBody>
          <a:bodyPr/>
          <a:lstStyle/>
          <a:p>
            <a:fld id="{21DD327D-9E06-4810-83A1-A47B12D71BDF}" type="datetime1">
              <a:rPr lang="en-US" smtClean="0"/>
              <a:t>8/24/2021</a:t>
            </a:fld>
            <a:endParaRPr lang="en-US"/>
          </a:p>
        </p:txBody>
      </p:sp>
    </p:spTree>
    <p:extLst>
      <p:ext uri="{BB962C8B-B14F-4D97-AF65-F5344CB8AC3E}">
        <p14:creationId xmlns:p14="http://schemas.microsoft.com/office/powerpoint/2010/main" val="391558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838199"/>
            <a:ext cx="6732015" cy="1066801"/>
          </a:xfrm>
        </p:spPr>
        <p:txBody>
          <a:bodyPr/>
          <a:lstStyle/>
          <a:p>
            <a:r>
              <a:rPr lang="en-US" dirty="0">
                <a:solidFill>
                  <a:srgbClr val="FF0000"/>
                </a:solidFill>
              </a:rPr>
              <a:t>Using </a:t>
            </a:r>
            <a:r>
              <a:rPr lang="en-US" dirty="0" err="1">
                <a:solidFill>
                  <a:srgbClr val="FF0000"/>
                </a:solidFill>
              </a:rPr>
              <a:t>mysql_connect</a:t>
            </a:r>
            <a:r>
              <a:rPr lang="en-US" dirty="0">
                <a:solidFill>
                  <a:srgbClr val="FF0000"/>
                </a:solidFill>
              </a:rPr>
              <a:t> ()</a:t>
            </a:r>
          </a:p>
        </p:txBody>
      </p:sp>
      <p:sp>
        <p:nvSpPr>
          <p:cNvPr id="3" name="Content Placeholder 2"/>
          <p:cNvSpPr>
            <a:spLocks noGrp="1"/>
          </p:cNvSpPr>
          <p:nvPr>
            <p:ph idx="1"/>
          </p:nvPr>
        </p:nvSpPr>
        <p:spPr/>
        <p:txBody>
          <a:bodyPr/>
          <a:lstStyle/>
          <a:p>
            <a:pPr marL="0" indent="0">
              <a:buNone/>
            </a:pPr>
            <a:r>
              <a:rPr lang="en-US" dirty="0"/>
              <a:t>Used when </a:t>
            </a:r>
            <a:r>
              <a:rPr lang="en-US" dirty="0" err="1"/>
              <a:t>utilising</a:t>
            </a:r>
            <a:r>
              <a:rPr lang="en-US" dirty="0"/>
              <a:t> a PHP script to connect to MYSQL  </a:t>
            </a:r>
          </a:p>
          <a:p>
            <a:pPr marL="0" indent="0">
              <a:buNone/>
            </a:pPr>
            <a:r>
              <a:rPr lang="en-US" dirty="0" err="1"/>
              <a:t>mysql_connect</a:t>
            </a:r>
            <a:r>
              <a:rPr lang="en-US" dirty="0"/>
              <a:t>(“</a:t>
            </a:r>
            <a:r>
              <a:rPr lang="en-US" dirty="0" err="1"/>
              <a:t>hostnme</a:t>
            </a:r>
            <a:r>
              <a:rPr lang="en-US" dirty="0"/>
              <a:t>”,”password”).</a:t>
            </a:r>
          </a:p>
        </p:txBody>
      </p:sp>
      <p:sp>
        <p:nvSpPr>
          <p:cNvPr id="5" name="Date Placeholder 4"/>
          <p:cNvSpPr>
            <a:spLocks noGrp="1"/>
          </p:cNvSpPr>
          <p:nvPr>
            <p:ph type="dt" sz="half" idx="6"/>
          </p:nvPr>
        </p:nvSpPr>
        <p:spPr/>
        <p:txBody>
          <a:bodyPr/>
          <a:lstStyle/>
          <a:p>
            <a:fld id="{E0CEDB3D-7BC7-4381-AB8C-53A4F9911CEC}" type="datetime1">
              <a:rPr lang="en-US" smtClean="0"/>
              <a:t>8/24/2021</a:t>
            </a:fld>
            <a:endParaRPr lang="en-US"/>
          </a:p>
        </p:txBody>
      </p:sp>
    </p:spTree>
    <p:extLst>
      <p:ext uri="{BB962C8B-B14F-4D97-AF65-F5344CB8AC3E}">
        <p14:creationId xmlns:p14="http://schemas.microsoft.com/office/powerpoint/2010/main" val="334347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connection script</a:t>
            </a:r>
          </a:p>
        </p:txBody>
      </p:sp>
      <p:sp>
        <p:nvSpPr>
          <p:cNvPr id="3" name="Content Placeholder 2"/>
          <p:cNvSpPr>
            <a:spLocks noGrp="1"/>
          </p:cNvSpPr>
          <p:nvPr>
            <p:ph idx="1"/>
          </p:nvPr>
        </p:nvSpPr>
        <p:spPr>
          <a:xfrm>
            <a:off x="1371600" y="2157440"/>
            <a:ext cx="9994052" cy="3938559"/>
          </a:xfrm>
        </p:spPr>
        <p:txBody>
          <a:bodyPr>
            <a:noAutofit/>
          </a:bodyPr>
          <a:lstStyle/>
          <a:p>
            <a:pPr marL="0" indent="0">
              <a:buNone/>
            </a:pPr>
            <a:r>
              <a:rPr lang="en-US" sz="3200" dirty="0"/>
              <a:t>Using actual simple values, the function looks like this ;</a:t>
            </a:r>
          </a:p>
          <a:p>
            <a:pPr marL="0" indent="0">
              <a:buNone/>
            </a:pPr>
            <a:r>
              <a:rPr lang="en-US" sz="3200" dirty="0"/>
              <a:t>&lt;?php</a:t>
            </a:r>
          </a:p>
          <a:p>
            <a:pPr marL="0" indent="0">
              <a:buNone/>
            </a:pPr>
            <a:r>
              <a:rPr lang="en-US" sz="3200" dirty="0"/>
              <a:t>$conn=</a:t>
            </a:r>
            <a:r>
              <a:rPr lang="en-US" sz="3200" dirty="0" err="1"/>
              <a:t>mysql_connect</a:t>
            </a:r>
            <a:r>
              <a:rPr lang="en-US" sz="3200" dirty="0"/>
              <a:t>(“</a:t>
            </a:r>
            <a:r>
              <a:rPr lang="en-US" sz="3200" dirty="0" err="1"/>
              <a:t>localhost</a:t>
            </a:r>
            <a:r>
              <a:rPr lang="en-US" sz="3200" dirty="0"/>
              <a:t>”,”</a:t>
            </a:r>
            <a:r>
              <a:rPr lang="en-US" sz="3200" dirty="0" err="1"/>
              <a:t>joeuser</a:t>
            </a:r>
            <a:r>
              <a:rPr lang="en-US" sz="3200" dirty="0"/>
              <a:t>”,”</a:t>
            </a:r>
            <a:r>
              <a:rPr lang="en-US" sz="3200" dirty="0" err="1"/>
              <a:t>somepass</a:t>
            </a:r>
            <a:r>
              <a:rPr lang="en-US" sz="3200" dirty="0"/>
              <a:t>”):</a:t>
            </a:r>
          </a:p>
          <a:p>
            <a:pPr marL="0" indent="0">
              <a:buNone/>
            </a:pPr>
            <a:r>
              <a:rPr lang="en-US" sz="3200" dirty="0"/>
              <a:t>Echo “$conn”;</a:t>
            </a:r>
          </a:p>
          <a:p>
            <a:pPr marL="0" indent="0">
              <a:buNone/>
            </a:pPr>
            <a:r>
              <a:rPr lang="en-US" sz="3200" dirty="0"/>
              <a:t>?&gt;</a:t>
            </a:r>
          </a:p>
          <a:p>
            <a:pPr marL="0" indent="0">
              <a:buNone/>
            </a:pPr>
            <a:r>
              <a:rPr lang="en-US" sz="3200" dirty="0"/>
              <a:t>The result you see in the browser </a:t>
            </a:r>
            <a:r>
              <a:rPr lang="en-US" sz="7200" dirty="0"/>
              <a:t>is</a:t>
            </a:r>
            <a:r>
              <a:rPr lang="en-US" sz="3200" dirty="0"/>
              <a:t> </a:t>
            </a:r>
            <a:r>
              <a:rPr lang="en-US" sz="3200" b="1" dirty="0"/>
              <a:t>Resource id #1</a:t>
            </a:r>
          </a:p>
          <a:p>
            <a:pPr marL="0" indent="0">
              <a:buNone/>
            </a:pPr>
            <a:endParaRPr lang="en-US" sz="3200" dirty="0"/>
          </a:p>
        </p:txBody>
      </p:sp>
      <p:sp>
        <p:nvSpPr>
          <p:cNvPr id="5" name="Title 1"/>
          <p:cNvSpPr txBox="1">
            <a:spLocks/>
          </p:cNvSpPr>
          <p:nvPr/>
        </p:nvSpPr>
        <p:spPr>
          <a:xfrm>
            <a:off x="1828800" y="1137903"/>
            <a:ext cx="7924800" cy="769441"/>
          </a:xfrm>
          <a:prstGeom prst="rect">
            <a:avLst/>
          </a:prstGeom>
        </p:spPr>
        <p:txBody>
          <a:bodyPr wrap="square" lIns="0" tIns="0" rIns="0" bIns="0">
            <a:spAutoFit/>
          </a:bodyPr>
          <a:lstStyle>
            <a:lvl1pPr>
              <a:defRPr sz="5000" b="0" i="0">
                <a:solidFill>
                  <a:schemeClr val="bg1"/>
                </a:solidFill>
                <a:latin typeface="Times New Roman"/>
                <a:ea typeface="+mj-ea"/>
                <a:cs typeface="Times New Roman"/>
              </a:defRPr>
            </a:lvl1pPr>
          </a:lstStyle>
          <a:p>
            <a:r>
              <a:rPr lang="en-US" kern="0" dirty="0" smtClean="0">
                <a:solidFill>
                  <a:srgbClr val="FF0000"/>
                </a:solidFill>
              </a:rPr>
              <a:t>A simple connection script</a:t>
            </a:r>
            <a:endParaRPr lang="en-US" kern="0" dirty="0">
              <a:solidFill>
                <a:srgbClr val="FF0000"/>
              </a:solidFill>
            </a:endParaRPr>
          </a:p>
        </p:txBody>
      </p:sp>
      <p:sp>
        <p:nvSpPr>
          <p:cNvPr id="6" name="Date Placeholder 5"/>
          <p:cNvSpPr>
            <a:spLocks noGrp="1"/>
          </p:cNvSpPr>
          <p:nvPr>
            <p:ph type="dt" sz="half" idx="6"/>
          </p:nvPr>
        </p:nvSpPr>
        <p:spPr/>
        <p:txBody>
          <a:bodyPr/>
          <a:lstStyle/>
          <a:p>
            <a:fld id="{C0C6E40E-ACD9-4EFB-9CBE-706A9C065F5D}" type="datetime1">
              <a:rPr lang="en-US" smtClean="0"/>
              <a:t>8/24/2021</a:t>
            </a:fld>
            <a:endParaRPr lang="en-US"/>
          </a:p>
        </p:txBody>
      </p:sp>
    </p:spTree>
    <p:extLst>
      <p:ext uri="{BB962C8B-B14F-4D97-AF65-F5344CB8AC3E}">
        <p14:creationId xmlns:p14="http://schemas.microsoft.com/office/powerpoint/2010/main" val="51873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TotalTime>
  <Words>1465</Words>
  <Application>Microsoft Office PowerPoint</Application>
  <PresentationFormat>Widescreen</PresentationFormat>
  <Paragraphs>238</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MS PGothic</vt:lpstr>
      <vt:lpstr>Calibri</vt:lpstr>
      <vt:lpstr>Times New Roman</vt:lpstr>
      <vt:lpstr>Wingdings</vt:lpstr>
      <vt:lpstr>Office Theme</vt:lpstr>
      <vt:lpstr>Database management system</vt:lpstr>
      <vt:lpstr>PHP/MySQL</vt:lpstr>
      <vt:lpstr>Why would I have a Database</vt:lpstr>
      <vt:lpstr>What do you need</vt:lpstr>
      <vt:lpstr>Testing for PHP and MySQL</vt:lpstr>
      <vt:lpstr>Managing Databases</vt:lpstr>
      <vt:lpstr>Interacting with MySQL using PHP</vt:lpstr>
      <vt:lpstr>Using mysql_connect ()</vt:lpstr>
      <vt:lpstr>A simple connection script</vt:lpstr>
      <vt:lpstr>A simple connection script cont’d</vt:lpstr>
      <vt:lpstr>A simple connection script cont’d</vt:lpstr>
      <vt:lpstr>Executing Queries</vt:lpstr>
      <vt:lpstr>A script to create a Table</vt:lpstr>
      <vt:lpstr>A script to create a Table cont’d</vt:lpstr>
      <vt:lpstr>A script to create a Table cont’d</vt:lpstr>
      <vt:lpstr>Retrieving Error Messages </vt:lpstr>
      <vt:lpstr>Retrieving Error Messages cont’d</vt:lpstr>
      <vt:lpstr>Retrieving Error Messages cont’d</vt:lpstr>
      <vt:lpstr>Retrieving Error Messages cont’d</vt:lpstr>
      <vt:lpstr>Working with MySQL Data</vt:lpstr>
      <vt:lpstr>An Insert Form</vt:lpstr>
      <vt:lpstr>An Insert Form</vt:lpstr>
      <vt:lpstr>Inserting Data with PHP</vt:lpstr>
      <vt:lpstr>Inserting Data with PHP cont’d</vt:lpstr>
      <vt:lpstr>An Insert Script with a form</vt:lpstr>
      <vt:lpstr>An Insert Script with a form cont’d</vt:lpstr>
      <vt:lpstr>An insert script used with a form cont’d</vt:lpstr>
      <vt:lpstr>::The End::</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Prince</dc:creator>
  <cp:lastModifiedBy>INEZA</cp:lastModifiedBy>
  <cp:revision>71</cp:revision>
  <dcterms:created xsi:type="dcterms:W3CDTF">2021-07-23T10:02:56Z</dcterms:created>
  <dcterms:modified xsi:type="dcterms:W3CDTF">2021-08-24T13:28:20Z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2021-07-13T00:00:00Z</vt:filetime>
  </property>
  <property fmtid="{D5CDD505-2E9C-101B-9397-08002B2CF9AE}" pid="3" name="Creator">
    <vt:lpwstr>Microsoft® PowerPoint® 2016</vt:lpwstr>
  </property>
  <property fmtid="{D5CDD505-2E9C-101B-9397-08002B2CF9AE}" pid="4" name="LastSaved">
    <vt:filetime>2021-07-23T00:00:00Z</vt:filetime>
  </property>
</Properties>
</file>