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60" r:id="rId2"/>
    <p:sldId id="257" r:id="rId3"/>
    <p:sldId id="385" r:id="rId4"/>
    <p:sldId id="272" r:id="rId5"/>
    <p:sldId id="273" r:id="rId6"/>
    <p:sldId id="375" r:id="rId7"/>
    <p:sldId id="376" r:id="rId8"/>
    <p:sldId id="274" r:id="rId9"/>
    <p:sldId id="366" r:id="rId10"/>
    <p:sldId id="275" r:id="rId11"/>
    <p:sldId id="367" r:id="rId12"/>
    <p:sldId id="377" r:id="rId13"/>
    <p:sldId id="378" r:id="rId14"/>
    <p:sldId id="379" r:id="rId15"/>
    <p:sldId id="380" r:id="rId16"/>
    <p:sldId id="381" r:id="rId17"/>
    <p:sldId id="382" r:id="rId18"/>
    <p:sldId id="276" r:id="rId19"/>
    <p:sldId id="368" r:id="rId20"/>
    <p:sldId id="3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23" autoAdjust="0"/>
  </p:normalViewPr>
  <p:slideViewPr>
    <p:cSldViewPr>
      <p:cViewPr varScale="1">
        <p:scale>
          <a:sx n="62" d="100"/>
          <a:sy n="62" d="100"/>
        </p:scale>
        <p:origin x="103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7FBD11-468B-40E0-953D-543F2959D0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FAD6C-C498-4CB1-95FF-EDBFF07561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EC742-C26E-43E3-816C-4C2D25D5BD6A}" type="datetimeFigureOut">
              <a:rPr lang="en-RW" smtClean="0"/>
              <a:t>26/04/2019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F7B18-10F7-4AA4-B722-CDCA63F7C6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7E526-AC6C-4C9C-94A4-1ADDE8DB16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8BA1B-FE74-4ED7-81A3-BAE788CC8336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3811064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478CA-241E-45B3-8DD0-E19C0A9DDAC1}" type="datetimeFigureOut">
              <a:rPr lang="en-GB" smtClean="0"/>
              <a:t>26/04/2019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B9E5A-D2CA-4702-B1F7-6C21027A90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864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3A378FA-5363-44CF-8B95-E721F5A0C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6A2DA8-6EB8-45C0-ABEB-1505D5067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R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ACA2772-B230-4699-B398-2840FEA1E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EB47651-E911-4AA1-BC34-466E2C960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R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63FFCAF-E347-4759-AE8B-1753B7D17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153F6C3-596A-490C-9B5C-F3247D5AD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R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3F6114B-FAED-4D50-952A-42449A184D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93700" y="857250"/>
            <a:ext cx="6070600" cy="3416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52E56C9-8C7F-4051-8B8C-BBAE28218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738" y="4633913"/>
            <a:ext cx="4975225" cy="41179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altLang="en-R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BB3C-3720-45DE-A1BF-85B69AEE7423}" type="datetime1">
              <a:rPr lang="en-GB" smtClean="0"/>
              <a:t>26/04/2019</a:t>
            </a:fld>
            <a:endParaRPr lang="en-GB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 dirty="0" err="1"/>
              <a:t>Labor</a:t>
            </a:r>
            <a:r>
              <a:rPr lang="en-GB" dirty="0"/>
              <a:t> for the future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186" y="5829748"/>
            <a:ext cx="5267524" cy="1028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A592-168C-4FD1-9221-94FA04596DB1}" type="datetime1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7ED6-A24D-468A-8B2F-2CD34B45EDB2}" type="datetime1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6B89-9E92-48EA-ADAF-F4074143E454}" type="datetime1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accent3">
                    <a:lumMod val="75000"/>
                  </a:schemeClr>
                </a:solidFill>
              </a:defRPr>
            </a:lvl1pPr>
            <a:extLst/>
          </a:lstStyle>
          <a:p>
            <a:r>
              <a:rPr lang="en-GB"/>
              <a:t>Labor for the future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478" y="5877273"/>
            <a:ext cx="4822196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4B441-D429-4AB5-B519-6ABF626562BD}" type="datetime1">
              <a:rPr lang="en-GB" smtClean="0"/>
              <a:t>26/04/2019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E4E1B-A6F7-49A7-BFC6-D446E548A5E4}" type="datetime1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BDE1-5AB2-4ED6-953E-24A3A49FFF5C}" type="datetime1">
              <a:rPr lang="en-GB" smtClean="0"/>
              <a:t>26/04/2019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C639-FB0B-4AD6-89AD-CB7C47D79708}" type="datetime1">
              <a:rPr lang="en-GB" smtClean="0"/>
              <a:t>26/04/2019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ADDE8-69C5-4CF7-AC1C-CF27A78A478C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518C-D685-4840-8E94-078CF2752A44}" type="datetime1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10FE2-229A-4094-9DA7-BC5FC6CF9619}" type="datetime1">
              <a:rPr lang="en-GB" smtClean="0"/>
              <a:t>26/04/2019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CA9CE7A-150E-47E7-B329-A39287D389A0}" type="datetime1">
              <a:rPr lang="en-GB" smtClean="0"/>
              <a:t>26/04/2019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GB"/>
              <a:t>Labor for the future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62C6507-2242-4096-87B2-B8983FFE7867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ishimwe@uok.ac.rw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F435EF4-2A00-4369-9800-332027D44D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59496" y="836712"/>
            <a:ext cx="10369152" cy="586888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RW" sz="4000" b="1" dirty="0"/>
              <a:t/>
            </a:r>
            <a:br>
              <a:rPr lang="en-US" altLang="en-RW" sz="4000" b="1" dirty="0"/>
            </a:br>
            <a:r>
              <a:rPr lang="en-GB" altLang="en-RW" sz="6700" b="1" dirty="0">
                <a:latin typeface="Times" panose="02020603050405020304" pitchFamily="18" charset="0"/>
              </a:rPr>
              <a:t>Relational Algebra and </a:t>
            </a:r>
            <a:br>
              <a:rPr lang="en-GB" altLang="en-RW" sz="6700" b="1" dirty="0">
                <a:latin typeface="Times" panose="02020603050405020304" pitchFamily="18" charset="0"/>
              </a:rPr>
            </a:br>
            <a:r>
              <a:rPr lang="en-GB" altLang="en-RW" sz="6700" b="1" dirty="0">
                <a:latin typeface="Times" panose="02020603050405020304" pitchFamily="18" charset="0"/>
              </a:rPr>
              <a:t>Relational Calculus</a:t>
            </a:r>
            <a:r>
              <a:rPr lang="en-US" altLang="en-RW" sz="6700" b="1" dirty="0"/>
              <a:t/>
            </a:r>
            <a:br>
              <a:rPr lang="en-US" altLang="en-RW" sz="6700" b="1" dirty="0"/>
            </a:br>
            <a:r>
              <a:rPr lang="en-US" altLang="en-RW" sz="3200" dirty="0"/>
              <a:t/>
            </a:r>
            <a:br>
              <a:rPr lang="en-US" altLang="en-RW" sz="3200" dirty="0"/>
            </a:br>
            <a:r>
              <a:rPr lang="en-US" altLang="en-RW" sz="3200" dirty="0"/>
              <a:t/>
            </a:r>
            <a:br>
              <a:rPr lang="en-US" altLang="en-RW" sz="3200" dirty="0"/>
            </a:br>
            <a:r>
              <a:rPr lang="en-US" altLang="en-RW" sz="2000" b="1" dirty="0"/>
              <a:t>LECTURER: Olivier Kevin ISHIMWE</a:t>
            </a:r>
            <a:r>
              <a:rPr lang="en-US" altLang="en-RW" sz="2000" dirty="0"/>
              <a:t/>
            </a:r>
            <a:br>
              <a:rPr lang="en-US" altLang="en-RW" sz="2000" dirty="0"/>
            </a:br>
            <a:r>
              <a:rPr lang="en-US" altLang="en-RW" sz="2000" b="1" dirty="0"/>
              <a:t>Email: </a:t>
            </a:r>
            <a:r>
              <a:rPr lang="en-US" altLang="en-RW" sz="2000" b="1" dirty="0">
                <a:hlinkClick r:id="rId2"/>
              </a:rPr>
              <a:t>kishimwe@uok.ac.rw</a:t>
            </a:r>
            <a:r>
              <a:rPr lang="en-US" altLang="en-RW" sz="2000" b="1" dirty="0"/>
              <a:t/>
            </a:r>
            <a:br>
              <a:rPr lang="en-US" altLang="en-RW" sz="2000" b="1" dirty="0"/>
            </a:br>
            <a:r>
              <a:rPr lang="en-US" altLang="en-RW" sz="2000" b="1" dirty="0"/>
              <a:t/>
            </a:r>
            <a:br>
              <a:rPr lang="en-US" altLang="en-RW" sz="2000" b="1" dirty="0"/>
            </a:br>
            <a:r>
              <a:rPr lang="en-US" altLang="en-RW" sz="2000" b="1" dirty="0"/>
              <a:t/>
            </a:r>
            <a:br>
              <a:rPr lang="en-US" altLang="en-RW" sz="2000" b="1" dirty="0"/>
            </a:br>
            <a:r>
              <a:rPr lang="en-US" altLang="en-RW" sz="2000" b="1" dirty="0"/>
              <a:t/>
            </a:r>
            <a:br>
              <a:rPr lang="en-US" altLang="en-RW" sz="2000" b="1" dirty="0"/>
            </a:br>
            <a:r>
              <a:rPr lang="en-US" altLang="en-RW" sz="3200" dirty="0"/>
              <a:t/>
            </a:r>
            <a:br>
              <a:rPr lang="en-US" altLang="en-RW" sz="3200" dirty="0"/>
            </a:br>
            <a:r>
              <a:rPr lang="en-US" altLang="en-RW" sz="3200" dirty="0"/>
              <a:t/>
            </a:r>
            <a:br>
              <a:rPr lang="en-US" altLang="en-RW" sz="3200" dirty="0"/>
            </a:br>
            <a:endParaRPr lang="en-US" altLang="en-RW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C864-A187-4126-8E17-47220B833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D8607-79D1-4D5C-8773-C0214C9A592A}" type="datetime1">
              <a:rPr lang="en-GB" smtClean="0"/>
              <a:t>26/04/2019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BF50B-85A1-4B50-AC3C-479146DB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AFF5D7D6-F82D-468C-8AC7-A66AFA5C3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Projection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846D55C-B189-4F81-B9C7-03BB7E7E6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col1, . . . , coln</a:t>
            </a:r>
            <a:r>
              <a:rPr lang="en-GB" altLang="en-RW" b="1"/>
              <a:t>(R)</a:t>
            </a:r>
          </a:p>
          <a:p>
            <a:pPr lvl="1"/>
            <a:r>
              <a:rPr lang="en-GB" altLang="en-RW" b="1"/>
              <a:t>Works on a single relation R and defines a relation that contains a vertical subset of R, extracting the values of specified attributes and eliminating duplicates.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D20EE-E892-4AC3-B827-6D893D1F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12D6B-5485-40D2-BCA2-26FD96741986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D8809-4EDD-4314-98A5-29FFAC1A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E58DD660-9DA9-42DB-82AC-D50DC9E12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Example - Projection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4E2FF39-E750-4F46-AAEB-0D3D2B47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Produce a list of salaries for all staff, showing only  staffNo, fName, lName, and salary details.</a:t>
            </a:r>
            <a:endParaRPr lang="en-GB" altLang="en-RW" b="1" i="1"/>
          </a:p>
          <a:p>
            <a:pPr lvl="1">
              <a:lnSpc>
                <a:spcPct val="30000"/>
              </a:lnSpc>
            </a:pPr>
            <a:endParaRPr lang="en-GB" altLang="en-RW" b="1" i="1"/>
          </a:p>
          <a:p>
            <a:pPr lvl="1">
              <a:buFontTx/>
              <a:buNone/>
            </a:pPr>
            <a:r>
              <a:rPr lang="en-GB" altLang="en-RW" b="1">
                <a:sym typeface="WP MultinationalA Roman" pitchFamily="18" charset="2"/>
              </a:rPr>
              <a:t>	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staffNo, fName, lName, salary</a:t>
            </a:r>
            <a:r>
              <a:rPr lang="en-GB" altLang="en-RW" b="1"/>
              <a:t>(Staff)</a:t>
            </a:r>
          </a:p>
        </p:txBody>
      </p:sp>
      <p:pic>
        <p:nvPicPr>
          <p:cNvPr id="172037" name="Picture 5" descr="DS3-Figure 04-03">
            <a:extLst>
              <a:ext uri="{FF2B5EF4-FFF2-40B4-BE49-F238E27FC236}">
                <a16:creationId xmlns:a16="http://schemas.microsoft.com/office/drawing/2014/main" id="{F7FCF09A-ADE4-48C1-A3A3-715035B5B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2593975"/>
            <a:ext cx="3889375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104A99-0E17-4AF2-ABF7-F450E018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54302-CEA7-46A9-9671-DDE9C76F9CB1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3713F-0701-47D2-B5CB-10DE2A4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76D75A8A-8661-4015-A964-770FB9EF6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RW" b="1"/>
              <a:t>Union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7BB8F404-37A9-40CB-88E9-39F4EA87B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83058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RW" b="1"/>
              <a:t>R </a:t>
            </a:r>
            <a:r>
              <a:rPr lang="en-GB" altLang="en-RW" b="1">
                <a:sym typeface="Symbol" panose="05050102010706020507" pitchFamily="18" charset="2"/>
              </a:rPr>
              <a:t></a:t>
            </a:r>
            <a:r>
              <a:rPr lang="en-GB" altLang="en-RW" b="1"/>
              <a:t> S</a:t>
            </a:r>
          </a:p>
          <a:p>
            <a:pPr lvl="1">
              <a:lnSpc>
                <a:spcPct val="90000"/>
              </a:lnSpc>
            </a:pPr>
            <a:r>
              <a:rPr lang="en-GB" altLang="en-RW" b="1"/>
              <a:t>Union of two relations R and S defines a relation that contains all the tuples of R, or S, or both R and S, duplicate tuples being eliminated. </a:t>
            </a:r>
          </a:p>
          <a:p>
            <a:pPr lvl="1">
              <a:lnSpc>
                <a:spcPct val="90000"/>
              </a:lnSpc>
            </a:pPr>
            <a:r>
              <a:rPr lang="en-GB" altLang="en-RW" b="1"/>
              <a:t>R and S must be union-compatible.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GB" altLang="en-RW" b="1"/>
          </a:p>
          <a:p>
            <a:pPr>
              <a:lnSpc>
                <a:spcPct val="90000"/>
              </a:lnSpc>
            </a:pPr>
            <a:r>
              <a:rPr lang="en-GB" altLang="en-RW" b="1"/>
              <a:t>If R and S have </a:t>
            </a:r>
            <a:r>
              <a:rPr lang="en-GB" altLang="en-RW" b="1" i="1"/>
              <a:t>I</a:t>
            </a:r>
            <a:r>
              <a:rPr lang="en-GB" altLang="en-RW" b="1"/>
              <a:t> and </a:t>
            </a:r>
            <a:r>
              <a:rPr lang="en-GB" altLang="en-RW" b="1" i="1"/>
              <a:t>J</a:t>
            </a:r>
            <a:r>
              <a:rPr lang="en-GB" altLang="en-RW" b="1"/>
              <a:t> tuples, respectively, union is obtained by concatenating them into one relation with a maximum of (</a:t>
            </a:r>
            <a:r>
              <a:rPr lang="en-GB" altLang="en-RW" b="1" i="1"/>
              <a:t>I</a:t>
            </a:r>
            <a:r>
              <a:rPr lang="en-GB" altLang="en-RW" b="1"/>
              <a:t> + </a:t>
            </a:r>
            <a:r>
              <a:rPr lang="en-GB" altLang="en-RW" b="1" i="1"/>
              <a:t>J</a:t>
            </a:r>
            <a:r>
              <a:rPr lang="en-GB" altLang="en-RW" b="1"/>
              <a:t>) tuples.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F12FF-022F-4947-B28E-CE9BA16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A8D4-351C-4DEB-9D83-0607207C9589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91D76-1961-4654-B334-9646FE2B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2063E48B-781B-4C53-B52D-CFFEABD938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RW" b="1"/>
              <a:t>Example - Union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605ED310-3272-4281-AEBA-5E14E7DD8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305800" cy="4114800"/>
          </a:xfrm>
        </p:spPr>
        <p:txBody>
          <a:bodyPr/>
          <a:lstStyle/>
          <a:p>
            <a:r>
              <a:rPr lang="en-GB" altLang="en-RW" b="1"/>
              <a:t>List all cities where there is either a branch office or a property for rent.</a:t>
            </a:r>
          </a:p>
          <a:p>
            <a:pPr lvl="1">
              <a:lnSpc>
                <a:spcPct val="40000"/>
              </a:lnSpc>
            </a:pPr>
            <a:endParaRPr lang="en-GB" altLang="en-RW" b="1"/>
          </a:p>
          <a:p>
            <a:pPr lvl="1">
              <a:buFontTx/>
              <a:buNone/>
            </a:pPr>
            <a:r>
              <a:rPr lang="en-GB" altLang="en-RW" b="1"/>
              <a:t>	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(Branch) </a:t>
            </a:r>
            <a:r>
              <a:rPr lang="en-GB" altLang="en-RW" b="1">
                <a:sym typeface="Symbol" panose="05050102010706020507" pitchFamily="18" charset="2"/>
              </a:rPr>
              <a:t></a:t>
            </a:r>
            <a:r>
              <a:rPr lang="en-GB" altLang="en-RW" b="1"/>
              <a:t> 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(PropertyForRent)</a:t>
            </a:r>
          </a:p>
          <a:p>
            <a:pPr lvl="1">
              <a:lnSpc>
                <a:spcPct val="60000"/>
              </a:lnSpc>
            </a:pPr>
            <a:endParaRPr lang="en-GB" altLang="en-RW" b="1"/>
          </a:p>
        </p:txBody>
      </p:sp>
      <p:pic>
        <p:nvPicPr>
          <p:cNvPr id="188421" name="Picture 5" descr="DS3-Figure 04-04">
            <a:extLst>
              <a:ext uri="{FF2B5EF4-FFF2-40B4-BE49-F238E27FC236}">
                <a16:creationId xmlns:a16="http://schemas.microsoft.com/office/drawing/2014/main" id="{BFACB0A7-FAB0-44CD-9722-0971B667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1" y="3500438"/>
            <a:ext cx="15668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Text Box 6">
            <a:extLst>
              <a:ext uri="{FF2B5EF4-FFF2-40B4-BE49-F238E27FC236}">
                <a16:creationId xmlns:a16="http://schemas.microsoft.com/office/drawing/2014/main" id="{B263AB9D-8705-4ACC-86AC-5FF9A0668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RW" sz="1200"/>
              <a:t>Pearson Education © 2009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F63F9-EE5D-4339-9B6B-21CE7AEF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86A56C2-FC08-4E78-A365-D9EF7624B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Set Difference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AD71C8DC-8C11-4716-A7EC-16C61C056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R – S</a:t>
            </a:r>
          </a:p>
          <a:p>
            <a:pPr lvl="1"/>
            <a:r>
              <a:rPr lang="en-GB" altLang="en-RW" b="1"/>
              <a:t>Defines a relation consisting of the tuples that are in relation R, but not in S. </a:t>
            </a:r>
          </a:p>
          <a:p>
            <a:pPr lvl="1"/>
            <a:r>
              <a:rPr lang="en-GB" altLang="en-RW" b="1"/>
              <a:t>R and S must be union-compatible.</a:t>
            </a:r>
          </a:p>
        </p:txBody>
      </p:sp>
      <p:sp>
        <p:nvSpPr>
          <p:cNvPr id="23557" name="Text Box 4">
            <a:extLst>
              <a:ext uri="{FF2B5EF4-FFF2-40B4-BE49-F238E27FC236}">
                <a16:creationId xmlns:a16="http://schemas.microsoft.com/office/drawing/2014/main" id="{F92BB8AA-A2F3-4CFE-8B8F-6F729DAD9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RW" sz="1200"/>
              <a:t>Pearson Education © 2009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69D8CC-9499-4372-AED5-E40AF3A9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EF3C8-09DD-4C9E-8DFB-EEF64A9368F6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12649-5892-4B1F-BF24-2A909E6F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8D9E0825-57F2-4FCC-8CB3-AE109A82F0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Example - Set Difference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49A9440B-3C3A-427C-BBE9-3E7A47915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List all cities where there is a branch office but no properties for rent.</a:t>
            </a:r>
          </a:p>
          <a:p>
            <a:pPr lvl="1">
              <a:lnSpc>
                <a:spcPct val="50000"/>
              </a:lnSpc>
            </a:pPr>
            <a:endParaRPr lang="en-GB" altLang="en-RW" b="1" i="1"/>
          </a:p>
          <a:p>
            <a:pPr lvl="1">
              <a:buFontTx/>
              <a:buNone/>
            </a:pPr>
            <a:r>
              <a:rPr lang="en-GB" altLang="en-RW" b="1"/>
              <a:t>	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(Branch) – 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(PropertyForRent)</a:t>
            </a:r>
          </a:p>
        </p:txBody>
      </p:sp>
      <p:pic>
        <p:nvPicPr>
          <p:cNvPr id="190469" name="Picture 5" descr="DS3-Figure 04-05">
            <a:extLst>
              <a:ext uri="{FF2B5EF4-FFF2-40B4-BE49-F238E27FC236}">
                <a16:creationId xmlns:a16="http://schemas.microsoft.com/office/drawing/2014/main" id="{C2D0422A-A944-44DA-8084-53CA09CB2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89363"/>
            <a:ext cx="175260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6">
            <a:extLst>
              <a:ext uri="{FF2B5EF4-FFF2-40B4-BE49-F238E27FC236}">
                <a16:creationId xmlns:a16="http://schemas.microsoft.com/office/drawing/2014/main" id="{78A1058B-C303-429D-BF35-CF1B473FE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400800"/>
            <a:ext cx="3200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GB" altLang="en-RW" sz="1200"/>
              <a:t>Pearson Education © 2009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B16F1-C101-4D85-ABB4-7D142E0B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D73E-D47A-4124-A3B0-5FE23DE0F262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200331-9486-4176-8656-70036571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050">
            <a:extLst>
              <a:ext uri="{FF2B5EF4-FFF2-40B4-BE49-F238E27FC236}">
                <a16:creationId xmlns:a16="http://schemas.microsoft.com/office/drawing/2014/main" id="{C471F3D7-D23E-4E2A-B048-A399E2CDF0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Intersection</a:t>
            </a:r>
          </a:p>
        </p:txBody>
      </p:sp>
      <p:sp>
        <p:nvSpPr>
          <p:cNvPr id="191491" name="Rectangle 2051">
            <a:extLst>
              <a:ext uri="{FF2B5EF4-FFF2-40B4-BE49-F238E27FC236}">
                <a16:creationId xmlns:a16="http://schemas.microsoft.com/office/drawing/2014/main" id="{D5457CF5-CD40-4555-9FEE-494F2D03D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628775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R </a:t>
            </a:r>
            <a:r>
              <a:rPr lang="en-GB" altLang="en-RW" b="1" noProof="1">
                <a:sym typeface="Symbol" panose="05050102010706020507" pitchFamily="18" charset="2"/>
              </a:rPr>
              <a:t></a:t>
            </a:r>
            <a:r>
              <a:rPr lang="en-GB" altLang="en-RW" b="1"/>
              <a:t> S</a:t>
            </a:r>
          </a:p>
          <a:p>
            <a:pPr lvl="1"/>
            <a:r>
              <a:rPr lang="en-GB" altLang="en-RW" b="1"/>
              <a:t>Defines a relation consisting of the set of all tuples that are in both R and S. </a:t>
            </a:r>
          </a:p>
          <a:p>
            <a:pPr lvl="1"/>
            <a:r>
              <a:rPr lang="en-GB" altLang="en-RW" b="1"/>
              <a:t>R and S must be union-compatible.</a:t>
            </a:r>
          </a:p>
          <a:p>
            <a:pPr lvl="1"/>
            <a:endParaRPr lang="en-GB" altLang="en-RW" b="1"/>
          </a:p>
          <a:p>
            <a:pPr algn="just"/>
            <a:r>
              <a:rPr lang="en-GB" altLang="en-RW" b="1"/>
              <a:t>Expressed using basic operations:</a:t>
            </a:r>
            <a:endParaRPr lang="en-GB" altLang="en-RW">
              <a:latin typeface="Times" panose="02020603050405020304" pitchFamily="18" charset="0"/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altLang="en-RW" b="1" i="1" noProof="1"/>
              <a:t>	</a:t>
            </a:r>
            <a:r>
              <a:rPr lang="en-GB" altLang="en-RW" b="1" noProof="1"/>
              <a:t>R </a:t>
            </a:r>
            <a:r>
              <a:rPr lang="en-GB" altLang="en-RW" b="1" noProof="1">
                <a:sym typeface="Symbol" panose="05050102010706020507" pitchFamily="18" charset="2"/>
              </a:rPr>
              <a:t></a:t>
            </a:r>
            <a:r>
              <a:rPr lang="en-GB" altLang="en-RW" b="1" noProof="1"/>
              <a:t> S = R – (R – S)</a:t>
            </a:r>
            <a:endParaRPr lang="en-GB" altLang="en-RW" b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244E7-BC3D-425A-97FF-9FE0FB2D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CA5C3-AF64-4D65-92D5-CD6D272C3B3E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3E3AF-9D0D-4E48-B35A-4E66368E7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026">
            <a:extLst>
              <a:ext uri="{FF2B5EF4-FFF2-40B4-BE49-F238E27FC236}">
                <a16:creationId xmlns:a16="http://schemas.microsoft.com/office/drawing/2014/main" id="{B3EA3838-F0FC-40B1-90C5-08BD20105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Example - Intersection</a:t>
            </a:r>
          </a:p>
        </p:txBody>
      </p:sp>
      <p:sp>
        <p:nvSpPr>
          <p:cNvPr id="192515" name="Rectangle 1027">
            <a:extLst>
              <a:ext uri="{FF2B5EF4-FFF2-40B4-BE49-F238E27FC236}">
                <a16:creationId xmlns:a16="http://schemas.microsoft.com/office/drawing/2014/main" id="{B0DB5CBF-4C66-43FB-89AF-8AC4C1F13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List all cities where there is both a branch office and at least one property for rent.</a:t>
            </a:r>
          </a:p>
          <a:p>
            <a:pPr lvl="1">
              <a:lnSpc>
                <a:spcPct val="40000"/>
              </a:lnSpc>
            </a:pPr>
            <a:endParaRPr lang="en-GB" altLang="en-RW" b="1" i="1"/>
          </a:p>
          <a:p>
            <a:pPr lvl="1">
              <a:buFontTx/>
              <a:buNone/>
            </a:pPr>
            <a:r>
              <a:rPr lang="en-GB" altLang="en-RW" b="1"/>
              <a:t>	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(Branch) </a:t>
            </a:r>
            <a:r>
              <a:rPr lang="en-GB" altLang="en-RW" b="1" noProof="1">
                <a:sym typeface="Symbol" panose="05050102010706020507" pitchFamily="18" charset="2"/>
              </a:rPr>
              <a:t></a:t>
            </a:r>
            <a:r>
              <a:rPr lang="en-GB" altLang="en-RW" b="1"/>
              <a:t> </a:t>
            </a:r>
            <a:r>
              <a:rPr lang="en-GB" altLang="en-RW" b="1">
                <a:sym typeface="Symbol" panose="05050102010706020507" pitchFamily="18" charset="2"/>
              </a:rPr>
              <a:t></a:t>
            </a:r>
            <a:r>
              <a:rPr lang="en-GB" altLang="en-RW" b="1" baseline="-14000"/>
              <a:t>city</a:t>
            </a:r>
            <a:r>
              <a:rPr lang="en-GB" altLang="en-RW" b="1"/>
              <a:t>(PropertyForRent)</a:t>
            </a:r>
          </a:p>
        </p:txBody>
      </p:sp>
      <p:pic>
        <p:nvPicPr>
          <p:cNvPr id="192517" name="Picture 1029" descr="DS3-Figure 04-06">
            <a:extLst>
              <a:ext uri="{FF2B5EF4-FFF2-40B4-BE49-F238E27FC236}">
                <a16:creationId xmlns:a16="http://schemas.microsoft.com/office/drawing/2014/main" id="{E6F98E19-418E-46BC-B6C5-1F88DB3C6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392" y="3627916"/>
            <a:ext cx="16986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A19FD5-CE84-43ED-853F-8DDA874A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21C7A-F9B1-43FB-8C8C-8CAE26C3ADCD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C8E9B-8AC8-4DB6-B667-02B70AD3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B3299CA7-6DC9-4874-A395-2EA036682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Cartesian product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A56C57C-7F96-4C34-8550-78E415247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2296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R X S	</a:t>
            </a:r>
          </a:p>
          <a:p>
            <a:pPr lvl="1"/>
            <a:r>
              <a:rPr lang="en-GB" altLang="en-RW" b="1"/>
              <a:t>Defines a relation that is the concatenation of every tuple of relation R with every tuple of relation 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1195-BC02-4FD4-8CDF-4CC5E89C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4593-D34F-43C8-ADDB-C57F7F727915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22817-1445-489A-9C26-CF4E98F9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1FD1898C-23E5-4290-B020-B8E505C01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115887"/>
            <a:ext cx="999744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 dirty="0"/>
              <a:t>Example - Cartesian product</a:t>
            </a:r>
          </a:p>
        </p:txBody>
      </p:sp>
      <p:sp>
        <p:nvSpPr>
          <p:cNvPr id="173059" name="Rectangle 1027">
            <a:extLst>
              <a:ext uri="{FF2B5EF4-FFF2-40B4-BE49-F238E27FC236}">
                <a16:creationId xmlns:a16="http://schemas.microsoft.com/office/drawing/2014/main" id="{98162E9E-55C8-463C-AADD-F5F311539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36" y="1258887"/>
            <a:ext cx="4896544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sz="2400" b="1" dirty="0"/>
              <a:t>List the names and comments of all clients who have viewed a property for rent.</a:t>
            </a:r>
          </a:p>
          <a:p>
            <a:pPr lvl="1">
              <a:buFontTx/>
              <a:buNone/>
            </a:pPr>
            <a:r>
              <a:rPr lang="en-GB" altLang="en-RW" sz="2600" b="1" dirty="0"/>
              <a:t>(</a:t>
            </a:r>
            <a:r>
              <a:rPr lang="en-GB" altLang="en-RW" sz="2600" b="1" dirty="0">
                <a:sym typeface="Symbol" panose="05050102010706020507" pitchFamily="18" charset="2"/>
              </a:rPr>
              <a:t></a:t>
            </a:r>
            <a:r>
              <a:rPr lang="en-GB" altLang="en-RW" sz="2600" b="1" baseline="-14000" dirty="0" err="1"/>
              <a:t>clientNo</a:t>
            </a:r>
            <a:r>
              <a:rPr lang="en-GB" altLang="en-RW" sz="2600" b="1" baseline="-14000" dirty="0"/>
              <a:t>, </a:t>
            </a:r>
            <a:r>
              <a:rPr lang="en-GB" altLang="en-RW" sz="2600" b="1" baseline="-14000" dirty="0" err="1"/>
              <a:t>fName</a:t>
            </a:r>
            <a:r>
              <a:rPr lang="en-GB" altLang="en-RW" sz="2600" b="1" baseline="-14000" dirty="0"/>
              <a:t>, </a:t>
            </a:r>
            <a:r>
              <a:rPr lang="en-GB" altLang="en-RW" sz="2600" b="1" baseline="-14000" dirty="0" err="1"/>
              <a:t>lName</a:t>
            </a:r>
            <a:r>
              <a:rPr lang="en-GB" altLang="en-RW" sz="2600" b="1" dirty="0"/>
              <a:t>(Client)) X (</a:t>
            </a:r>
            <a:r>
              <a:rPr lang="en-GB" altLang="en-RW" sz="2600" b="1" dirty="0">
                <a:sym typeface="Symbol" panose="05050102010706020507" pitchFamily="18" charset="2"/>
              </a:rPr>
              <a:t></a:t>
            </a:r>
            <a:r>
              <a:rPr lang="en-GB" altLang="en-RW" sz="2600" b="1" baseline="-14000" dirty="0" err="1"/>
              <a:t>clientNo</a:t>
            </a:r>
            <a:r>
              <a:rPr lang="en-GB" altLang="en-RW" sz="2600" b="1" baseline="-14000" dirty="0"/>
              <a:t>, </a:t>
            </a:r>
            <a:r>
              <a:rPr lang="en-GB" altLang="en-RW" sz="2600" b="1" baseline="-14000" dirty="0" err="1"/>
              <a:t>propertyNo</a:t>
            </a:r>
            <a:r>
              <a:rPr lang="en-GB" altLang="en-RW" sz="2600" b="1" baseline="-14000" dirty="0"/>
              <a:t>, comment </a:t>
            </a:r>
            <a:r>
              <a:rPr lang="en-GB" altLang="en-RW" sz="2600" b="1" dirty="0"/>
              <a:t>(Viewing))</a:t>
            </a:r>
          </a:p>
        </p:txBody>
      </p:sp>
      <p:pic>
        <p:nvPicPr>
          <p:cNvPr id="173061" name="Picture 1029" descr="DS3-Figure 04-07">
            <a:extLst>
              <a:ext uri="{FF2B5EF4-FFF2-40B4-BE49-F238E27FC236}">
                <a16:creationId xmlns:a16="http://schemas.microsoft.com/office/drawing/2014/main" id="{5E65F1FF-5FEC-4841-A895-0FE0820F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1258887"/>
            <a:ext cx="6751424" cy="5483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97C51-2EBF-4D9C-8A3D-C9B7EF72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DEC39-8253-4253-AAAD-5FED6A8CBC28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8A765-483F-4042-8170-164F3B4A5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A22A58FC-EB16-42DD-83D8-0011FE4E4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>
                <a:latin typeface="Times" panose="02020603050405020304" pitchFamily="18" charset="0"/>
              </a:rPr>
              <a:t>Objectives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8B525DB-E24D-4D5D-8AD0-498EB0D73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7924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r>
              <a:rPr lang="en-GB" altLang="en-RW" b="1">
                <a:latin typeface="Times" panose="02020603050405020304" pitchFamily="18" charset="0"/>
              </a:rPr>
              <a:t>Meaning of the term relational completeness.</a:t>
            </a:r>
          </a:p>
          <a:p>
            <a:pPr>
              <a:lnSpc>
                <a:spcPct val="4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r>
              <a:rPr lang="en-GB" altLang="en-RW" b="1">
                <a:latin typeface="Times" panose="02020603050405020304" pitchFamily="18" charset="0"/>
              </a:rPr>
              <a:t>How to form queries in relational algebra.</a:t>
            </a:r>
          </a:p>
          <a:p>
            <a:pPr>
              <a:lnSpc>
                <a:spcPct val="4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r>
              <a:rPr lang="en-GB" altLang="en-RW" b="1">
                <a:latin typeface="Times" panose="02020603050405020304" pitchFamily="18" charset="0"/>
              </a:rPr>
              <a:t>How to form queries in tuple relational calculus.</a:t>
            </a:r>
          </a:p>
          <a:p>
            <a:pPr>
              <a:lnSpc>
                <a:spcPct val="4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r>
              <a:rPr lang="en-GB" altLang="en-RW" b="1">
                <a:latin typeface="Times" panose="02020603050405020304" pitchFamily="18" charset="0"/>
              </a:rPr>
              <a:t>How to form queries in domain relational calculus.</a:t>
            </a:r>
          </a:p>
          <a:p>
            <a:pPr>
              <a:lnSpc>
                <a:spcPct val="4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r>
              <a:rPr lang="en-GB" altLang="en-RW" b="1">
                <a:latin typeface="Times" panose="02020603050405020304" pitchFamily="18" charset="0"/>
              </a:rPr>
              <a:t>Categories of relational DML.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276EF-CA6E-4885-90F6-CA885F86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04312" y="4824412"/>
            <a:ext cx="2844800" cy="476250"/>
          </a:xfrm>
        </p:spPr>
        <p:txBody>
          <a:bodyPr/>
          <a:lstStyle/>
          <a:p>
            <a:fld id="{9407D6A4-D1FD-4101-90B3-59E8262188CD}" type="datetime1">
              <a:rPr lang="en-GB" smtClean="0"/>
              <a:t>26/04/2019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26A69-206B-4277-84C6-D0202678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050">
            <a:extLst>
              <a:ext uri="{FF2B5EF4-FFF2-40B4-BE49-F238E27FC236}">
                <a16:creationId xmlns:a16="http://schemas.microsoft.com/office/drawing/2014/main" id="{76E474E6-02C2-4173-8400-048D5F705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 fontScale="90000"/>
          </a:bodyPr>
          <a:lstStyle/>
          <a:p>
            <a:r>
              <a:rPr lang="en-GB" altLang="en-RW" b="1"/>
              <a:t>Example - Cartesian product and Selection</a:t>
            </a:r>
          </a:p>
        </p:txBody>
      </p:sp>
      <p:sp>
        <p:nvSpPr>
          <p:cNvPr id="177155" name="Rectangle 2051">
            <a:extLst>
              <a:ext uri="{FF2B5EF4-FFF2-40B4-BE49-F238E27FC236}">
                <a16:creationId xmlns:a16="http://schemas.microsoft.com/office/drawing/2014/main" id="{39A4FEAF-7B26-4223-AB60-3C9EDF963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229600" cy="1447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RW" sz="2400" b="1">
                <a:latin typeface="Times" panose="02020603050405020304" pitchFamily="18" charset="0"/>
              </a:rPr>
              <a:t>Use selection operation to extract those tuples where Client.clientNo = Viewing.clientNo.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GB" altLang="en-RW" sz="2400" b="1" noProof="1">
                <a:latin typeface="Symbol" panose="05050102010706020507" pitchFamily="18" charset="2"/>
              </a:rPr>
              <a:t>s</a:t>
            </a:r>
            <a:r>
              <a:rPr lang="en-GB" altLang="en-RW" sz="2400" b="1" baseline="-25000">
                <a:latin typeface="Times" panose="02020603050405020304" pitchFamily="18" charset="0"/>
              </a:rPr>
              <a:t>Client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.</a:t>
            </a:r>
            <a:r>
              <a:rPr lang="en-GB" altLang="en-RW" sz="2400" b="1" baseline="-25000">
                <a:latin typeface="Times" panose="02020603050405020304" pitchFamily="18" charset="0"/>
              </a:rPr>
              <a:t>clientN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o = </a:t>
            </a:r>
            <a:r>
              <a:rPr lang="en-GB" altLang="en-RW" sz="2400" b="1" baseline="-25000">
                <a:latin typeface="Times" panose="02020603050405020304" pitchFamily="18" charset="0"/>
              </a:rPr>
              <a:t>V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iewing.</a:t>
            </a:r>
            <a:r>
              <a:rPr lang="en-GB" altLang="en-RW" sz="2400" b="1" baseline="-25000">
                <a:latin typeface="Times" panose="02020603050405020304" pitchFamily="18" charset="0"/>
              </a:rPr>
              <a:t>clientN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o</a:t>
            </a:r>
            <a:r>
              <a:rPr lang="en-GB" altLang="en-RW" sz="2400" b="1" noProof="1">
                <a:latin typeface="Times" panose="02020603050405020304" pitchFamily="18" charset="0"/>
              </a:rPr>
              <a:t>((</a:t>
            </a:r>
            <a:r>
              <a:rPr lang="en-GB" altLang="en-RW" sz="2400" b="1" noProof="1">
                <a:latin typeface="Symbol" panose="05050102010706020507" pitchFamily="18" charset="2"/>
              </a:rPr>
              <a:t>Õ</a:t>
            </a:r>
            <a:r>
              <a:rPr lang="en-GB" altLang="en-RW" sz="2400" b="1" baseline="-25000">
                <a:latin typeface="Times" panose="02020603050405020304" pitchFamily="18" charset="0"/>
              </a:rPr>
              <a:t>clientNo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,</a:t>
            </a:r>
            <a:r>
              <a:rPr lang="en-GB" altLang="en-RW" sz="2400" b="1" baseline="-25000">
                <a:latin typeface="Times" panose="02020603050405020304" pitchFamily="18" charset="0"/>
              </a:rPr>
              <a:t> 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f</a:t>
            </a:r>
            <a:r>
              <a:rPr lang="en-GB" altLang="en-RW" sz="2400" b="1" baseline="-25000">
                <a:latin typeface="Times" panose="02020603050405020304" pitchFamily="18" charset="0"/>
              </a:rPr>
              <a:t>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ame,</a:t>
            </a:r>
            <a:r>
              <a:rPr lang="en-GB" altLang="en-RW" sz="2400" b="1" baseline="-25000">
                <a:latin typeface="Times" panose="02020603050405020304" pitchFamily="18" charset="0"/>
              </a:rPr>
              <a:t> 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l</a:t>
            </a:r>
            <a:r>
              <a:rPr lang="en-GB" altLang="en-RW" sz="2400" b="1" baseline="-25000">
                <a:latin typeface="Times" panose="02020603050405020304" pitchFamily="18" charset="0"/>
              </a:rPr>
              <a:t>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ame</a:t>
            </a:r>
            <a:r>
              <a:rPr lang="en-GB" altLang="en-RW" sz="2400" b="1" noProof="1">
                <a:latin typeface="Times" panose="02020603050405020304" pitchFamily="18" charset="0"/>
              </a:rPr>
              <a:t>(</a:t>
            </a:r>
            <a:r>
              <a:rPr lang="en-GB" altLang="en-RW" sz="2400" b="1">
                <a:latin typeface="Times" panose="02020603050405020304" pitchFamily="18" charset="0"/>
              </a:rPr>
              <a:t>Client</a:t>
            </a:r>
            <a:r>
              <a:rPr lang="en-GB" altLang="en-RW" sz="2400" b="1" noProof="1">
                <a:latin typeface="Times" panose="02020603050405020304" pitchFamily="18" charset="0"/>
              </a:rPr>
              <a:t>)) </a:t>
            </a:r>
            <a:r>
              <a:rPr lang="en-GB" altLang="en-RW" sz="2400" b="1" noProof="1">
                <a:latin typeface="Symbol" panose="05050102010706020507" pitchFamily="18" charset="2"/>
                <a:sym typeface="Symbol" panose="05050102010706020507" pitchFamily="18" charset="2"/>
              </a:rPr>
              <a:t></a:t>
            </a:r>
            <a:r>
              <a:rPr lang="en-GB" altLang="en-RW" sz="2400" b="1" noProof="1">
                <a:latin typeface="Times" panose="02020603050405020304" pitchFamily="18" charset="0"/>
              </a:rPr>
              <a:t> (</a:t>
            </a:r>
            <a:r>
              <a:rPr lang="en-GB" altLang="en-RW" sz="2400" b="1" noProof="1">
                <a:latin typeface="Symbol" panose="05050102010706020507" pitchFamily="18" charset="2"/>
              </a:rPr>
              <a:t>Õ</a:t>
            </a:r>
            <a:r>
              <a:rPr lang="en-GB" altLang="en-RW" sz="2400" b="1" baseline="-25000">
                <a:latin typeface="Times" panose="02020603050405020304" pitchFamily="18" charset="0"/>
              </a:rPr>
              <a:t>clientN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o,</a:t>
            </a:r>
            <a:r>
              <a:rPr lang="en-GB" altLang="en-RW" sz="2400" b="1" baseline="-25000">
                <a:latin typeface="Times" panose="02020603050405020304" pitchFamily="18" charset="0"/>
              </a:rPr>
              <a:t> 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p</a:t>
            </a:r>
            <a:r>
              <a:rPr lang="en-GB" altLang="en-RW" sz="2400" b="1" baseline="-25000">
                <a:latin typeface="Times" panose="02020603050405020304" pitchFamily="18" charset="0"/>
              </a:rPr>
              <a:t>ropertyN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o,</a:t>
            </a:r>
            <a:r>
              <a:rPr lang="en-GB" altLang="en-RW" sz="2400" b="1" baseline="-25000">
                <a:latin typeface="Times" panose="02020603050405020304" pitchFamily="18" charset="0"/>
              </a:rPr>
              <a:t> </a:t>
            </a:r>
            <a:r>
              <a:rPr lang="en-GB" altLang="en-RW" sz="2400" b="1" baseline="-25000" noProof="1">
                <a:latin typeface="Times" panose="02020603050405020304" pitchFamily="18" charset="0"/>
              </a:rPr>
              <a:t>comment</a:t>
            </a:r>
            <a:r>
              <a:rPr lang="en-GB" altLang="en-RW" sz="2400" b="1" noProof="1">
                <a:latin typeface="Times" panose="02020603050405020304" pitchFamily="18" charset="0"/>
              </a:rPr>
              <a:t>(Viewing)))</a:t>
            </a:r>
          </a:p>
          <a:p>
            <a:pPr lvl="1" algn="just">
              <a:lnSpc>
                <a:spcPct val="90000"/>
              </a:lnSpc>
            </a:pPr>
            <a:endParaRPr lang="en-GB" altLang="en-RW" sz="24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RW" sz="24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RW" sz="2400" b="1" noProof="1">
              <a:latin typeface="Times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endParaRPr lang="en-GB" altLang="en-RW" sz="2400" b="1" noProof="1">
              <a:latin typeface="Times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endParaRPr lang="en-GB" altLang="en-RW" sz="2400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GB" altLang="en-RW" sz="2400" b="1"/>
          </a:p>
        </p:txBody>
      </p:sp>
      <p:pic>
        <p:nvPicPr>
          <p:cNvPr id="177158" name="Picture 2054" descr="DS3-Figure 04-08">
            <a:extLst>
              <a:ext uri="{FF2B5EF4-FFF2-40B4-BE49-F238E27FC236}">
                <a16:creationId xmlns:a16="http://schemas.microsoft.com/office/drawing/2014/main" id="{E17727DA-4D7C-45B6-9E2F-8D4618B50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228976"/>
            <a:ext cx="6408737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7160" name="Text Box 2056">
            <a:extLst>
              <a:ext uri="{FF2B5EF4-FFF2-40B4-BE49-F238E27FC236}">
                <a16:creationId xmlns:a16="http://schemas.microsoft.com/office/drawing/2014/main" id="{456AD352-ACFF-4398-B07A-1465E7681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257800"/>
            <a:ext cx="8458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GB" altLang="en-RW" b="1">
                <a:latin typeface="Times" panose="02020603050405020304" pitchFamily="18" charset="0"/>
              </a:rPr>
              <a:t> Cartesian product and Selection can be reduced to a single operation called a </a:t>
            </a:r>
            <a:r>
              <a:rPr lang="en-GB" altLang="en-RW" b="1" i="1">
                <a:latin typeface="Times" panose="02020603050405020304" pitchFamily="18" charset="0"/>
              </a:rPr>
              <a:t>Join</a:t>
            </a:r>
            <a:r>
              <a:rPr lang="en-GB" altLang="en-RW" b="1">
                <a:latin typeface="Times" panose="02020603050405020304" pitchFamily="18" charset="0"/>
              </a:rPr>
              <a:t>.</a:t>
            </a:r>
            <a:endParaRPr lang="en-GB" altLang="en-RW">
              <a:latin typeface="Times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GB" altLang="en-RW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B423E-57D2-4428-9296-9399313F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2FABC-EAAB-4824-B57D-A430153D7D80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F506F-4957-442F-A4E9-1150C34D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  <p:bldP spid="17716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26">
            <a:extLst>
              <a:ext uri="{FF2B5EF4-FFF2-40B4-BE49-F238E27FC236}">
                <a16:creationId xmlns:a16="http://schemas.microsoft.com/office/drawing/2014/main" id="{EA540ECB-27E9-43BD-ADC4-9811F82EE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>
                <a:latin typeface="Times" panose="02020603050405020304" pitchFamily="18" charset="0"/>
              </a:rPr>
              <a:t>Introduction</a:t>
            </a:r>
          </a:p>
        </p:txBody>
      </p:sp>
      <p:sp>
        <p:nvSpPr>
          <p:cNvPr id="195587" name="Rectangle 1027">
            <a:extLst>
              <a:ext uri="{FF2B5EF4-FFF2-40B4-BE49-F238E27FC236}">
                <a16:creationId xmlns:a16="http://schemas.microsoft.com/office/drawing/2014/main" id="{DF6C69B6-4C6D-4940-A207-A3974C8F10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Relational algebra and relational calculus are formal languages associated with the relational model.</a:t>
            </a: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Informally, relational algebra is a (high-level) procedural language and relational calculus a non-procedural language.</a:t>
            </a: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However, formally both are equivalent to one another.</a:t>
            </a: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A language that produces a relation that can be derived using relational calculus is </a:t>
            </a:r>
            <a:r>
              <a:rPr lang="en-GB" altLang="en-RW" b="1" u="sng">
                <a:latin typeface="Times" panose="02020603050405020304" pitchFamily="18" charset="0"/>
              </a:rPr>
              <a:t>relationally complete</a:t>
            </a:r>
            <a:r>
              <a:rPr lang="en-GB" altLang="en-RW" b="1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4C9F2-2C44-46CE-8814-2BA079E83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FDE27-8FB7-448A-809F-52B525D25C49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53391-08CE-41EF-B583-DA9421D9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512A5B59-BA70-405F-813A-B25C06C75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>
                <a:latin typeface="Times" panose="02020603050405020304" pitchFamily="18" charset="0"/>
              </a:rPr>
              <a:t>Relational Algebra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EAEF842-AA35-406C-A8F4-33964B9BF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Relational algebra operations work on one or more relations to define another relation without changing the original relations.</a:t>
            </a:r>
          </a:p>
          <a:p>
            <a:pPr>
              <a:lnSpc>
                <a:spcPct val="9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Both operands and results are relations, so output from one operation can become input to another operation. </a:t>
            </a:r>
          </a:p>
          <a:p>
            <a:pPr>
              <a:lnSpc>
                <a:spcPct val="9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Allows expressions to be nested, just as in arithmetic. This property is called </a:t>
            </a:r>
            <a:r>
              <a:rPr lang="en-GB" altLang="en-RW" b="1" u="sng">
                <a:latin typeface="Times" panose="02020603050405020304" pitchFamily="18" charset="0"/>
              </a:rPr>
              <a:t>closure</a:t>
            </a:r>
            <a:r>
              <a:rPr lang="en-GB" altLang="en-RW" b="1">
                <a:latin typeface="Times" panose="02020603050405020304" pitchFamily="18" charset="0"/>
              </a:rPr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CDFF3-8812-4981-95E5-E95DEED0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F2BA2-706F-40DE-8EC0-704DE80B7686}" type="datetime1">
              <a:rPr lang="en-GB" smtClean="0"/>
              <a:t>26/04/2019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C7B9A-7BD7-4ABA-BE46-20082C23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237B6864-0F64-42BE-B985-D468D67D4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>
                <a:latin typeface="Times" panose="02020603050405020304" pitchFamily="18" charset="0"/>
              </a:rPr>
              <a:t>Relational Algebra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11AC6A3-ADD9-4265-AF57-41ABD66C9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9938" y="1557338"/>
            <a:ext cx="77279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Five basic operations in relational algebra: Selection, Projection, Cartesian product, Union,  and Set Difference. </a:t>
            </a:r>
          </a:p>
          <a:p>
            <a:pPr>
              <a:lnSpc>
                <a:spcPct val="9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These perform most of the data retrieval operations needed.</a:t>
            </a:r>
          </a:p>
          <a:p>
            <a:pPr>
              <a:lnSpc>
                <a:spcPct val="90000"/>
              </a:lnSpc>
            </a:pPr>
            <a:endParaRPr lang="en-GB" altLang="en-RW" b="1">
              <a:latin typeface="Times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altLang="en-RW" b="1">
                <a:latin typeface="Times" panose="02020603050405020304" pitchFamily="18" charset="0"/>
              </a:rPr>
              <a:t>Also have Join, Intersection, and Division operations, which can be expressed in terms of 5 basic operations.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A887-3907-49E0-82E3-BAECF741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3216-1D44-416F-9131-FC823D298E10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C7CF9-47B2-40BF-864E-3CA65550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050">
            <a:extLst>
              <a:ext uri="{FF2B5EF4-FFF2-40B4-BE49-F238E27FC236}">
                <a16:creationId xmlns:a16="http://schemas.microsoft.com/office/drawing/2014/main" id="{47DA5C5B-FC51-4983-8AF4-0705B1519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RW" b="1"/>
              <a:t>Relational Algebra Operations</a:t>
            </a:r>
          </a:p>
        </p:txBody>
      </p:sp>
      <p:pic>
        <p:nvPicPr>
          <p:cNvPr id="15364" name="Picture 2056" descr="C04NF01a">
            <a:extLst>
              <a:ext uri="{FF2B5EF4-FFF2-40B4-BE49-F238E27FC236}">
                <a16:creationId xmlns:a16="http://schemas.microsoft.com/office/drawing/2014/main" id="{59A2AA95-F843-4815-9D96-F1403F18BE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484314"/>
            <a:ext cx="7488238" cy="4975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AAB334-0666-48A5-AE98-877E9221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032D5-8153-4D81-95E2-755E27F4663C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C77F3-1C7E-4B99-806F-BFF9CD11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050">
            <a:extLst>
              <a:ext uri="{FF2B5EF4-FFF2-40B4-BE49-F238E27FC236}">
                <a16:creationId xmlns:a16="http://schemas.microsoft.com/office/drawing/2014/main" id="{D80DC191-EA7D-4B6F-9C70-08F9ED5FF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RW" b="1"/>
              <a:t>Relational Algebra Operations</a:t>
            </a:r>
          </a:p>
        </p:txBody>
      </p:sp>
      <p:pic>
        <p:nvPicPr>
          <p:cNvPr id="16388" name="Picture 2053" descr="C04NF01b">
            <a:extLst>
              <a:ext uri="{FF2B5EF4-FFF2-40B4-BE49-F238E27FC236}">
                <a16:creationId xmlns:a16="http://schemas.microsoft.com/office/drawing/2014/main" id="{800CF5CD-F2A3-49D8-ACAA-2D447DB213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484314"/>
            <a:ext cx="7632700" cy="4949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47CB5-34C1-4D71-A8D3-A4297D22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1891-D2B9-4DAA-AEF8-45C07DCA20A9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0E579-13A0-4C97-939B-6056EAE2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C8631465-5A0D-4408-BF33-6F19FB06D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Selection (or Restriction)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15CD29BB-5F63-4EE8-A37F-3A10F2E13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38350" y="1557338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>
                <a:sym typeface="Symbol" panose="05050102010706020507" pitchFamily="18" charset="2"/>
              </a:rPr>
              <a:t></a:t>
            </a:r>
            <a:r>
              <a:rPr lang="en-GB" altLang="en-RW" b="1" baseline="-14000"/>
              <a:t>predicate</a:t>
            </a:r>
            <a:r>
              <a:rPr lang="en-GB" altLang="en-RW" b="1"/>
              <a:t> (R)</a:t>
            </a:r>
          </a:p>
          <a:p>
            <a:pPr lvl="1"/>
            <a:r>
              <a:rPr lang="en-GB" altLang="en-RW" b="1"/>
              <a:t>Works on a single relation R and defines a relation that contains only those tuples (rows) of R that satisfy the specified condition (</a:t>
            </a:r>
            <a:r>
              <a:rPr lang="en-GB" altLang="en-RW" b="1" i="1"/>
              <a:t>predicate</a:t>
            </a:r>
            <a:r>
              <a:rPr lang="en-GB" altLang="en-RW" b="1"/>
              <a:t>).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08BA8-A4E5-4BF9-B8F7-643BBBA6D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254F0-FE72-4FA9-9C8A-10B01BF20CF1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F9623F-638F-4FB3-A325-B2D4B4D3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43F1FBA-FD2F-49CC-9799-84BC8CC9E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RW" b="1"/>
              <a:t>Example - Selection (or Restriction)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FC9938A7-E6FC-4A1E-9E27-BB747E851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57338"/>
            <a:ext cx="8305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/>
          </a:bodyPr>
          <a:lstStyle/>
          <a:p>
            <a:r>
              <a:rPr lang="en-GB" altLang="en-RW" b="1"/>
              <a:t>List all staff with a salary greater than £10,000.</a:t>
            </a:r>
          </a:p>
          <a:p>
            <a:pPr lvl="1">
              <a:lnSpc>
                <a:spcPct val="30000"/>
              </a:lnSpc>
            </a:pPr>
            <a:endParaRPr lang="en-GB" altLang="en-RW" b="1"/>
          </a:p>
          <a:p>
            <a:pPr lvl="1">
              <a:buFontTx/>
              <a:buNone/>
            </a:pPr>
            <a:r>
              <a:rPr lang="en-GB" altLang="en-RW" b="1">
                <a:sym typeface="WP MultinationalA Roman" pitchFamily="18" charset="2"/>
              </a:rPr>
              <a:t>	</a:t>
            </a:r>
            <a:r>
              <a:rPr lang="en-GB" altLang="en-RW" b="1">
                <a:sym typeface="Symbol" panose="05050102010706020507" pitchFamily="18" charset="2"/>
              </a:rPr>
              <a:t></a:t>
            </a:r>
            <a:r>
              <a:rPr lang="en-GB" altLang="en-RW" b="1" baseline="-25000"/>
              <a:t>salary &gt; 10000</a:t>
            </a:r>
            <a:r>
              <a:rPr lang="en-GB" altLang="en-RW" b="1"/>
              <a:t> (Staff)</a:t>
            </a:r>
          </a:p>
        </p:txBody>
      </p:sp>
      <p:pic>
        <p:nvPicPr>
          <p:cNvPr id="171013" name="Picture 5" descr="DS3-Figure 04-02">
            <a:extLst>
              <a:ext uri="{FF2B5EF4-FFF2-40B4-BE49-F238E27FC236}">
                <a16:creationId xmlns:a16="http://schemas.microsoft.com/office/drawing/2014/main" id="{F9750073-25E2-4E50-B70A-D9E8D7F93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352800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3F236-AFDA-4606-BA3D-FCDF192D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9F47-8F99-4CF5-96AE-86B7B9142914}" type="datetime1">
              <a:rPr lang="en-GB" smtClean="0"/>
              <a:t>26/04/2019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0CD4D-05B3-4108-98CC-C207F464A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Labor for the future</a:t>
            </a:r>
            <a:endParaRPr lang="en-GB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1634</TotalTime>
  <Words>738</Words>
  <Application>Microsoft Office PowerPoint</Application>
  <PresentationFormat>Widescreen</PresentationFormat>
  <Paragraphs>129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Calibri</vt:lpstr>
      <vt:lpstr>Gill Sans MT</vt:lpstr>
      <vt:lpstr>Monotype Sorts</vt:lpstr>
      <vt:lpstr>Symbol</vt:lpstr>
      <vt:lpstr>Times</vt:lpstr>
      <vt:lpstr>Times New Roman</vt:lpstr>
      <vt:lpstr>Verdana</vt:lpstr>
      <vt:lpstr>Wingdings 2</vt:lpstr>
      <vt:lpstr>WP MultinationalA Roman</vt:lpstr>
      <vt:lpstr>Solstice</vt:lpstr>
      <vt:lpstr> Relational Algebra and  Relational Calculus   LECTURER: Olivier Kevin ISHIMWE Email: kishimwe@uok.ac.rw      </vt:lpstr>
      <vt:lpstr>Objectives</vt:lpstr>
      <vt:lpstr>Introduction</vt:lpstr>
      <vt:lpstr>Relational Algebra</vt:lpstr>
      <vt:lpstr>Relational Algebra</vt:lpstr>
      <vt:lpstr>Relational Algebra Operations</vt:lpstr>
      <vt:lpstr>Relational Algebra Operations</vt:lpstr>
      <vt:lpstr>Selection (or Restriction)</vt:lpstr>
      <vt:lpstr>Example - Selection (or Restriction)</vt:lpstr>
      <vt:lpstr>Projection</vt:lpstr>
      <vt:lpstr>Example - Projection</vt:lpstr>
      <vt:lpstr>Union</vt:lpstr>
      <vt:lpstr>Example - Union</vt:lpstr>
      <vt:lpstr>Set Difference</vt:lpstr>
      <vt:lpstr>Example - Set Difference</vt:lpstr>
      <vt:lpstr>Intersection</vt:lpstr>
      <vt:lpstr>Example - Intersection</vt:lpstr>
      <vt:lpstr>Cartesian product</vt:lpstr>
      <vt:lpstr>Example - Cartesian product</vt:lpstr>
      <vt:lpstr>Example - Cartesian product and Selection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AK Waithima</dc:creator>
  <cp:lastModifiedBy>ishimwe kevin</cp:lastModifiedBy>
  <cp:revision>26</cp:revision>
  <dcterms:created xsi:type="dcterms:W3CDTF">2018-09-14T09:38:27Z</dcterms:created>
  <dcterms:modified xsi:type="dcterms:W3CDTF">2019-04-26T14:43:43Z</dcterms:modified>
</cp:coreProperties>
</file>