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3"/>
  </p:notesMasterIdLst>
  <p:sldIdLst>
    <p:sldId id="256" r:id="rId2"/>
    <p:sldId id="282" r:id="rId3"/>
    <p:sldId id="283" r:id="rId4"/>
    <p:sldId id="284"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308" r:id="rId29"/>
    <p:sldId id="309" r:id="rId30"/>
    <p:sldId id="310" r:id="rId31"/>
    <p:sldId id="311" r:id="rId32"/>
    <p:sldId id="312" r:id="rId33"/>
    <p:sldId id="313" r:id="rId34"/>
    <p:sldId id="314" r:id="rId35"/>
    <p:sldId id="315" r:id="rId36"/>
    <p:sldId id="316" r:id="rId37"/>
    <p:sldId id="317" r:id="rId38"/>
    <p:sldId id="318" r:id="rId39"/>
    <p:sldId id="319" r:id="rId40"/>
    <p:sldId id="320" r:id="rId41"/>
    <p:sldId id="321" r:id="rId42"/>
    <p:sldId id="322" r:id="rId43"/>
    <p:sldId id="323" r:id="rId44"/>
    <p:sldId id="324" r:id="rId45"/>
    <p:sldId id="325" r:id="rId46"/>
    <p:sldId id="326" r:id="rId47"/>
    <p:sldId id="327" r:id="rId48"/>
    <p:sldId id="328" r:id="rId49"/>
    <p:sldId id="329" r:id="rId50"/>
    <p:sldId id="330" r:id="rId51"/>
    <p:sldId id="331" r:id="rId52"/>
    <p:sldId id="332" r:id="rId53"/>
    <p:sldId id="333" r:id="rId54"/>
    <p:sldId id="334" r:id="rId55"/>
    <p:sldId id="335" r:id="rId56"/>
    <p:sldId id="336" r:id="rId57"/>
    <p:sldId id="337" r:id="rId58"/>
    <p:sldId id="338" r:id="rId59"/>
    <p:sldId id="339" r:id="rId60"/>
    <p:sldId id="340" r:id="rId61"/>
    <p:sldId id="341" r:id="rId62"/>
    <p:sldId id="342" r:id="rId63"/>
    <p:sldId id="343" r:id="rId64"/>
    <p:sldId id="344" r:id="rId65"/>
    <p:sldId id="345" r:id="rId66"/>
    <p:sldId id="346" r:id="rId67"/>
    <p:sldId id="347" r:id="rId68"/>
    <p:sldId id="348" r:id="rId69"/>
    <p:sldId id="349" r:id="rId70"/>
    <p:sldId id="350" r:id="rId71"/>
    <p:sldId id="281" r:id="rId72"/>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8E493460-4FE2-4BFA-B61E-E766871C41DA}" type="datetimeFigureOut">
              <a:rPr lang="en-US" smtClean="0"/>
              <a:t>7/27/2021</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126AC896-9C5D-41ED-9FA9-751D871D5EB2}" type="slidenum">
              <a:rPr lang="en-US" smtClean="0"/>
              <a:t>‹#›</a:t>
            </a:fld>
            <a:endParaRPr lang="en-US"/>
          </a:p>
        </p:txBody>
      </p:sp>
    </p:spTree>
    <p:extLst>
      <p:ext uri="{BB962C8B-B14F-4D97-AF65-F5344CB8AC3E}">
        <p14:creationId xmlns:p14="http://schemas.microsoft.com/office/powerpoint/2010/main" val="616976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6AC896-9C5D-41ED-9FA9-751D871D5EB2}" type="slidenum">
              <a:rPr lang="en-US" smtClean="0"/>
              <a:t>4</a:t>
            </a:fld>
            <a:endParaRPr lang="en-US"/>
          </a:p>
        </p:txBody>
      </p:sp>
    </p:spTree>
    <p:extLst>
      <p:ext uri="{BB962C8B-B14F-4D97-AF65-F5344CB8AC3E}">
        <p14:creationId xmlns:p14="http://schemas.microsoft.com/office/powerpoint/2010/main" val="3779409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505F72-54E5-4C29-8DF1-C542DB39944D}" type="slidenum">
              <a:rPr lang="en-US"/>
              <a:pPr/>
              <a:t>60</a:t>
            </a:fld>
            <a:endParaRPr lang="en-US"/>
          </a:p>
        </p:txBody>
      </p:sp>
      <p:sp>
        <p:nvSpPr>
          <p:cNvPr id="184322" name="Rectangle 2"/>
          <p:cNvSpPr>
            <a:spLocks noGrp="1" noRot="1" noChangeAspect="1" noChangeArrowheads="1" noTextEdit="1"/>
          </p:cNvSpPr>
          <p:nvPr>
            <p:ph type="sldImg"/>
          </p:nvPr>
        </p:nvSpPr>
        <p:spPr>
          <a:xfrm>
            <a:off x="381000" y="685800"/>
            <a:ext cx="6096000" cy="3429000"/>
          </a:xfrm>
          <a:ln/>
        </p:spPr>
      </p:sp>
      <p:sp>
        <p:nvSpPr>
          <p:cNvPr id="184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75892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A943D93-FEEA-48B0-AD91-95C209F081FC}" type="slidenum">
              <a:rPr lang="en-US"/>
              <a:pPr/>
              <a:t>61</a:t>
            </a:fld>
            <a:endParaRPr lang="en-US"/>
          </a:p>
        </p:txBody>
      </p:sp>
    </p:spTree>
    <p:extLst>
      <p:ext uri="{BB962C8B-B14F-4D97-AF65-F5344CB8AC3E}">
        <p14:creationId xmlns:p14="http://schemas.microsoft.com/office/powerpoint/2010/main" val="2867321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94285F3-2EFB-4D46-A845-3032F6DD382E}" type="slidenum">
              <a:rPr lang="en-US"/>
              <a:pPr/>
              <a:t>62</a:t>
            </a:fld>
            <a:endParaRPr lang="en-US"/>
          </a:p>
        </p:txBody>
      </p:sp>
    </p:spTree>
    <p:extLst>
      <p:ext uri="{BB962C8B-B14F-4D97-AF65-F5344CB8AC3E}">
        <p14:creationId xmlns:p14="http://schemas.microsoft.com/office/powerpoint/2010/main" val="1445478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720A758-89F5-47EF-AE80-E52067C869A3}" type="slidenum">
              <a:rPr lang="en-US"/>
              <a:pPr/>
              <a:t>63</a:t>
            </a:fld>
            <a:endParaRPr lang="en-US"/>
          </a:p>
        </p:txBody>
      </p:sp>
    </p:spTree>
    <p:extLst>
      <p:ext uri="{BB962C8B-B14F-4D97-AF65-F5344CB8AC3E}">
        <p14:creationId xmlns:p14="http://schemas.microsoft.com/office/powerpoint/2010/main" val="2125322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DDB4D5B4-F407-4733-B745-7F26221DF71F}" type="slidenum">
              <a:rPr lang="en-US"/>
              <a:pPr/>
              <a:t>64</a:t>
            </a:fld>
            <a:endParaRPr lang="en-US"/>
          </a:p>
        </p:txBody>
      </p:sp>
    </p:spTree>
    <p:extLst>
      <p:ext uri="{BB962C8B-B14F-4D97-AF65-F5344CB8AC3E}">
        <p14:creationId xmlns:p14="http://schemas.microsoft.com/office/powerpoint/2010/main" val="3653203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A8F232B8-4CBB-4329-85EA-8E15877B905A}" type="slidenum">
              <a:rPr lang="en-US"/>
              <a:pPr/>
              <a:t>65</a:t>
            </a:fld>
            <a:endParaRPr lang="en-US"/>
          </a:p>
        </p:txBody>
      </p:sp>
    </p:spTree>
    <p:extLst>
      <p:ext uri="{BB962C8B-B14F-4D97-AF65-F5344CB8AC3E}">
        <p14:creationId xmlns:p14="http://schemas.microsoft.com/office/powerpoint/2010/main" val="2117956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2DFA4FD8-FA9E-41CF-9EF9-8DAE37349208}" type="slidenum">
              <a:rPr lang="en-US"/>
              <a:pPr/>
              <a:t>66</a:t>
            </a:fld>
            <a:endParaRPr lang="en-US"/>
          </a:p>
        </p:txBody>
      </p:sp>
    </p:spTree>
    <p:extLst>
      <p:ext uri="{BB962C8B-B14F-4D97-AF65-F5344CB8AC3E}">
        <p14:creationId xmlns:p14="http://schemas.microsoft.com/office/powerpoint/2010/main" val="30792870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D503B5F-DE5A-4340-AB72-60483F0801F0}" type="slidenum">
              <a:rPr lang="en-US"/>
              <a:pPr/>
              <a:t>67</a:t>
            </a:fld>
            <a:endParaRPr lang="en-US"/>
          </a:p>
        </p:txBody>
      </p:sp>
    </p:spTree>
    <p:extLst>
      <p:ext uri="{BB962C8B-B14F-4D97-AF65-F5344CB8AC3E}">
        <p14:creationId xmlns:p14="http://schemas.microsoft.com/office/powerpoint/2010/main" val="4250712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4CB501-A5DE-4AFE-BFD1-569278F763F4}" type="slidenum">
              <a:rPr lang="en-US"/>
              <a:pPr/>
              <a:t>68</a:t>
            </a:fld>
            <a:endParaRPr lang="en-US"/>
          </a:p>
        </p:txBody>
      </p:sp>
      <p:sp>
        <p:nvSpPr>
          <p:cNvPr id="185346" name="Rectangle 2"/>
          <p:cNvSpPr>
            <a:spLocks noGrp="1" noRot="1" noChangeAspect="1" noChangeArrowheads="1" noTextEdit="1"/>
          </p:cNvSpPr>
          <p:nvPr>
            <p:ph type="sldImg"/>
          </p:nvPr>
        </p:nvSpPr>
        <p:spPr>
          <a:xfrm>
            <a:off x="381000" y="685800"/>
            <a:ext cx="6096000" cy="3429000"/>
          </a:xfrm>
          <a:ln/>
        </p:spPr>
      </p:sp>
      <p:sp>
        <p:nvSpPr>
          <p:cNvPr id="1853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800050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C1DB94E-964B-41D6-861B-8712CBBA0F70}" type="slidenum">
              <a:rPr lang="en-US"/>
              <a:pPr/>
              <a:t>69</a:t>
            </a:fld>
            <a:endParaRPr lang="en-US"/>
          </a:p>
        </p:txBody>
      </p:sp>
    </p:spTree>
    <p:extLst>
      <p:ext uri="{BB962C8B-B14F-4D97-AF65-F5344CB8AC3E}">
        <p14:creationId xmlns:p14="http://schemas.microsoft.com/office/powerpoint/2010/main" val="2148498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BECD01-7A07-4FA4-94BD-A065AF66A0CD}" type="slidenum">
              <a:rPr lang="en-US"/>
              <a:pPr/>
              <a:t>52</a:t>
            </a:fld>
            <a:endParaRPr lang="en-US"/>
          </a:p>
        </p:txBody>
      </p:sp>
      <p:sp>
        <p:nvSpPr>
          <p:cNvPr id="175106" name="Rectangle 2"/>
          <p:cNvSpPr>
            <a:spLocks noGrp="1" noRot="1" noChangeAspect="1" noChangeArrowheads="1" noTextEdit="1"/>
          </p:cNvSpPr>
          <p:nvPr>
            <p:ph type="sldImg"/>
          </p:nvPr>
        </p:nvSpPr>
        <p:spPr>
          <a:xfrm>
            <a:off x="381000" y="685800"/>
            <a:ext cx="6096000" cy="3429000"/>
          </a:xfrm>
          <a:ln/>
        </p:spPr>
      </p:sp>
      <p:sp>
        <p:nvSpPr>
          <p:cNvPr id="175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91516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72D437-420E-41C0-9EDC-A0D617BA007E}" type="slidenum">
              <a:rPr lang="en-US"/>
              <a:pPr/>
              <a:t>70</a:t>
            </a:fld>
            <a:endParaRPr lang="en-US"/>
          </a:p>
        </p:txBody>
      </p:sp>
      <p:sp>
        <p:nvSpPr>
          <p:cNvPr id="186370" name="Rectangle 2"/>
          <p:cNvSpPr>
            <a:spLocks noGrp="1" noRot="1" noChangeAspect="1" noChangeArrowheads="1" noTextEdit="1"/>
          </p:cNvSpPr>
          <p:nvPr>
            <p:ph type="sldImg"/>
          </p:nvPr>
        </p:nvSpPr>
        <p:spPr>
          <a:xfrm>
            <a:off x="381000" y="685800"/>
            <a:ext cx="6096000" cy="3429000"/>
          </a:xfrm>
          <a:ln/>
        </p:spPr>
      </p:sp>
      <p:sp>
        <p:nvSpPr>
          <p:cNvPr id="1863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77864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9597D-9408-461B-A0AD-5D9F213E9E8A}" type="slidenum">
              <a:rPr lang="en-US"/>
              <a:pPr/>
              <a:t>53</a:t>
            </a:fld>
            <a:endParaRPr lang="en-US"/>
          </a:p>
        </p:txBody>
      </p:sp>
      <p:sp>
        <p:nvSpPr>
          <p:cNvPr id="176130" name="Rectangle 2"/>
          <p:cNvSpPr>
            <a:spLocks noGrp="1" noRot="1" noChangeAspect="1" noChangeArrowheads="1" noTextEdit="1"/>
          </p:cNvSpPr>
          <p:nvPr>
            <p:ph type="sldImg"/>
          </p:nvPr>
        </p:nvSpPr>
        <p:spPr>
          <a:xfrm>
            <a:off x="381000" y="685800"/>
            <a:ext cx="6096000" cy="3429000"/>
          </a:xfrm>
          <a:ln/>
        </p:spPr>
      </p:sp>
      <p:sp>
        <p:nvSpPr>
          <p:cNvPr id="176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61930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93B7F7-CD4E-4A60-90DC-5D64BD67BA29}" type="slidenum">
              <a:rPr lang="en-US"/>
              <a:pPr/>
              <a:t>54</a:t>
            </a:fld>
            <a:endParaRPr lang="en-US"/>
          </a:p>
        </p:txBody>
      </p:sp>
      <p:sp>
        <p:nvSpPr>
          <p:cNvPr id="180226" name="Rectangle 2"/>
          <p:cNvSpPr>
            <a:spLocks noGrp="1" noRot="1" noChangeAspect="1" noChangeArrowheads="1" noTextEdit="1"/>
          </p:cNvSpPr>
          <p:nvPr>
            <p:ph type="sldImg"/>
          </p:nvPr>
        </p:nvSpPr>
        <p:spPr>
          <a:xfrm>
            <a:off x="381000" y="685800"/>
            <a:ext cx="6096000" cy="3429000"/>
          </a:xfrm>
          <a:ln/>
        </p:spPr>
      </p:sp>
      <p:sp>
        <p:nvSpPr>
          <p:cNvPr id="1802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27733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7AAEAE-A34C-4934-9367-FBD24F0A635D}" type="slidenum">
              <a:rPr lang="en-US"/>
              <a:pPr/>
              <a:t>55</a:t>
            </a:fld>
            <a:endParaRPr lang="en-US"/>
          </a:p>
        </p:txBody>
      </p:sp>
      <p:sp>
        <p:nvSpPr>
          <p:cNvPr id="179202" name="Rectangle 2"/>
          <p:cNvSpPr>
            <a:spLocks noGrp="1" noRot="1" noChangeAspect="1" noChangeArrowheads="1" noTextEdit="1"/>
          </p:cNvSpPr>
          <p:nvPr>
            <p:ph type="sldImg"/>
          </p:nvPr>
        </p:nvSpPr>
        <p:spPr>
          <a:xfrm>
            <a:off x="381000" y="685800"/>
            <a:ext cx="6096000" cy="3429000"/>
          </a:xfrm>
          <a:ln/>
        </p:spPr>
      </p:sp>
      <p:sp>
        <p:nvSpPr>
          <p:cNvPr id="179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50725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DAD2C7-595E-4F58-97BB-61508D4230AE}" type="slidenum">
              <a:rPr lang="en-US"/>
              <a:pPr/>
              <a:t>56</a:t>
            </a:fld>
            <a:endParaRPr lang="en-US"/>
          </a:p>
        </p:txBody>
      </p:sp>
      <p:sp>
        <p:nvSpPr>
          <p:cNvPr id="181250" name="Rectangle 2"/>
          <p:cNvSpPr>
            <a:spLocks noGrp="1" noRot="1" noChangeAspect="1" noChangeArrowheads="1" noTextEdit="1"/>
          </p:cNvSpPr>
          <p:nvPr>
            <p:ph type="sldImg"/>
          </p:nvPr>
        </p:nvSpPr>
        <p:spPr>
          <a:xfrm>
            <a:off x="381000" y="685800"/>
            <a:ext cx="6096000" cy="3429000"/>
          </a:xfrm>
          <a:ln/>
        </p:spPr>
      </p:sp>
      <p:sp>
        <p:nvSpPr>
          <p:cNvPr id="1812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22920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593205-2FCB-4F66-9463-427B6BF97542}" type="slidenum">
              <a:rPr lang="en-US"/>
              <a:pPr/>
              <a:t>57</a:t>
            </a:fld>
            <a:endParaRPr lang="en-US"/>
          </a:p>
        </p:txBody>
      </p:sp>
      <p:sp>
        <p:nvSpPr>
          <p:cNvPr id="182274" name="Rectangle 2"/>
          <p:cNvSpPr>
            <a:spLocks noGrp="1" noRot="1" noChangeAspect="1" noChangeArrowheads="1" noTextEdit="1"/>
          </p:cNvSpPr>
          <p:nvPr>
            <p:ph type="sldImg"/>
          </p:nvPr>
        </p:nvSpPr>
        <p:spPr>
          <a:xfrm>
            <a:off x="381000" y="685800"/>
            <a:ext cx="6096000" cy="3429000"/>
          </a:xfrm>
          <a:ln/>
        </p:spPr>
      </p:sp>
      <p:sp>
        <p:nvSpPr>
          <p:cNvPr id="1822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5771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A5ADB539-BB9B-405D-B27F-154FC380D3C8}" type="slidenum">
              <a:rPr lang="en-US"/>
              <a:pPr/>
              <a:t>58</a:t>
            </a:fld>
            <a:endParaRPr lang="en-US"/>
          </a:p>
        </p:txBody>
      </p:sp>
    </p:spTree>
    <p:extLst>
      <p:ext uri="{BB962C8B-B14F-4D97-AF65-F5344CB8AC3E}">
        <p14:creationId xmlns:p14="http://schemas.microsoft.com/office/powerpoint/2010/main" val="2503406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AB27E9-FB14-45E0-8D26-83250EDEC21F}" type="slidenum">
              <a:rPr lang="en-US"/>
              <a:pPr/>
              <a:t>59</a:t>
            </a:fld>
            <a:endParaRPr lang="en-US"/>
          </a:p>
        </p:txBody>
      </p:sp>
      <p:sp>
        <p:nvSpPr>
          <p:cNvPr id="183298" name="Rectangle 2"/>
          <p:cNvSpPr>
            <a:spLocks noGrp="1" noRot="1" noChangeAspect="1" noChangeArrowheads="1" noTextEdit="1"/>
          </p:cNvSpPr>
          <p:nvPr>
            <p:ph type="sldImg"/>
          </p:nvPr>
        </p:nvSpPr>
        <p:spPr>
          <a:xfrm>
            <a:off x="381000" y="685800"/>
            <a:ext cx="6096000" cy="3429000"/>
          </a:xfrm>
          <a:ln/>
        </p:spPr>
      </p:sp>
      <p:sp>
        <p:nvSpPr>
          <p:cNvPr id="1832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57140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238840" y="1049274"/>
            <a:ext cx="5714321" cy="696594"/>
          </a:xfrm>
          <a:prstGeom prst="rect">
            <a:avLst/>
          </a:prstGeom>
        </p:spPr>
        <p:txBody>
          <a:bodyPr wrap="square" lIns="0" tIns="0" rIns="0" bIns="0">
            <a:spAutoFit/>
          </a:bodyPr>
          <a:lstStyle>
            <a:lvl1pPr>
              <a:defRPr sz="4400" b="1" i="0">
                <a:solidFill>
                  <a:srgbClr val="C00000"/>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515526"/>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smtClean="0"/>
              <a:t>Labor for the future</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92E2F334-C5CF-44F5-BF4B-A69A0CF4170E}" type="datetime1">
              <a:rPr lang="en-US" smtClean="0"/>
              <a:t>7/27/2021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chemeClr val="bg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3350" b="0" i="0">
                <a:solidFill>
                  <a:schemeClr val="tx1"/>
                </a:solidFill>
                <a:latin typeface="MS PGothic"/>
                <a:cs typeface="MS PGothic"/>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smtClean="0"/>
              <a:t>Labor for the future</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D5ACE102-4773-4CA2-9491-5C2872C1B24D}" type="datetime1">
              <a:rPr lang="en-US" smtClean="0"/>
              <a:t>7/27/2021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chemeClr val="bg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51552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51552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US" smtClean="0"/>
              <a:t>Labor for the future</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9E85B7A9-92DC-4BD8-943B-033BFF97935A}" type="datetime1">
              <a:rPr lang="en-US" smtClean="0"/>
              <a:t>7/27/2021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 y="0"/>
            <a:ext cx="12191999" cy="6857996"/>
          </a:xfrm>
          <a:prstGeom prst="rect">
            <a:avLst/>
          </a:prstGeom>
        </p:spPr>
      </p:pic>
      <p:sp>
        <p:nvSpPr>
          <p:cNvPr id="2" name="Holder 2"/>
          <p:cNvSpPr>
            <a:spLocks noGrp="1"/>
          </p:cNvSpPr>
          <p:nvPr>
            <p:ph type="title"/>
          </p:nvPr>
        </p:nvSpPr>
        <p:spPr/>
        <p:txBody>
          <a:bodyPr lIns="0" tIns="0" rIns="0" bIns="0"/>
          <a:lstStyle>
            <a:lvl1pPr>
              <a:defRPr sz="5000" b="0" i="0">
                <a:solidFill>
                  <a:schemeClr val="bg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US" smtClean="0"/>
              <a:t>Labor for the future</a:t>
            </a:r>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372D7335-17E2-4E8F-B247-D43685ADB368}" type="datetime1">
              <a:rPr lang="en-US" smtClean="0"/>
              <a:t>7/27/2021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US" smtClean="0"/>
              <a:t>Labor for the future</a:t>
            </a:r>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B0FDA2EE-3445-45D7-9C99-E336EF1F1FEE}" type="datetime1">
              <a:rPr lang="en-US" smtClean="0"/>
              <a:t>7/27/2021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 y="0"/>
            <a:ext cx="12191999" cy="6857996"/>
          </a:xfrm>
          <a:prstGeom prst="rect">
            <a:avLst/>
          </a:prstGeom>
        </p:spPr>
      </p:pic>
      <p:sp>
        <p:nvSpPr>
          <p:cNvPr id="2" name="Holder 2"/>
          <p:cNvSpPr>
            <a:spLocks noGrp="1"/>
          </p:cNvSpPr>
          <p:nvPr>
            <p:ph type="title"/>
          </p:nvPr>
        </p:nvSpPr>
        <p:spPr>
          <a:xfrm>
            <a:off x="4253993" y="2483307"/>
            <a:ext cx="3684015" cy="788670"/>
          </a:xfrm>
          <a:prstGeom prst="rect">
            <a:avLst/>
          </a:prstGeom>
        </p:spPr>
        <p:txBody>
          <a:bodyPr wrap="square" lIns="0" tIns="0" rIns="0" bIns="0">
            <a:spAutoFit/>
          </a:bodyPr>
          <a:lstStyle>
            <a:lvl1pPr>
              <a:defRPr sz="5000" b="0" i="0">
                <a:solidFill>
                  <a:schemeClr val="bg1"/>
                </a:solidFill>
                <a:latin typeface="Times New Roman"/>
                <a:cs typeface="Times New Roman"/>
              </a:defRPr>
            </a:lvl1pPr>
          </a:lstStyle>
          <a:p>
            <a:endParaRPr/>
          </a:p>
        </p:txBody>
      </p:sp>
      <p:sp>
        <p:nvSpPr>
          <p:cNvPr id="3" name="Holder 3"/>
          <p:cNvSpPr>
            <a:spLocks noGrp="1"/>
          </p:cNvSpPr>
          <p:nvPr>
            <p:ph type="body" idx="1"/>
          </p:nvPr>
        </p:nvSpPr>
        <p:spPr>
          <a:xfrm>
            <a:off x="104985" y="2157441"/>
            <a:ext cx="11260667" cy="515526"/>
          </a:xfrm>
          <a:prstGeom prst="rect">
            <a:avLst/>
          </a:prstGeom>
        </p:spPr>
        <p:txBody>
          <a:bodyPr wrap="square" lIns="0" tIns="0" rIns="0" bIns="0">
            <a:spAutoFit/>
          </a:bodyPr>
          <a:lstStyle>
            <a:lvl1pPr>
              <a:defRPr sz="3350" b="0" i="0">
                <a:solidFill>
                  <a:schemeClr val="tx1"/>
                </a:solidFill>
                <a:latin typeface="MS PGothic"/>
                <a:cs typeface="MS PGothic"/>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r>
              <a:rPr lang="en-US" smtClean="0"/>
              <a:t>Labor for the future</a:t>
            </a:r>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C6192A17-51F2-42B6-B7FC-E45298BBCB87}" type="datetime1">
              <a:rPr lang="en-US" smtClean="0"/>
              <a:t>7/27/2021</a:t>
            </a:fld>
            <a:endParaRPr lang="en-US"/>
          </a:p>
        </p:txBody>
      </p:sp>
      <p:sp>
        <p:nvSpPr>
          <p:cNvPr id="6" name="Holder 6"/>
          <p:cNvSpPr>
            <a:spLocks noGrp="1"/>
          </p:cNvSpPr>
          <p:nvPr>
            <p:ph type="sldNum" sz="quarter" idx="7"/>
          </p:nvPr>
        </p:nvSpPr>
        <p:spPr>
          <a:xfrm>
            <a:off x="8778240"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0"/>
            <a:ext cx="12192000" cy="6857996"/>
          </a:xfrm>
          <a:prstGeom prst="rect">
            <a:avLst/>
          </a:prstGeom>
        </p:spPr>
      </p:pic>
      <p:sp>
        <p:nvSpPr>
          <p:cNvPr id="3" name="object 3"/>
          <p:cNvSpPr txBox="1">
            <a:spLocks noGrp="1"/>
          </p:cNvSpPr>
          <p:nvPr>
            <p:ph type="title"/>
          </p:nvPr>
        </p:nvSpPr>
        <p:spPr>
          <a:xfrm>
            <a:off x="2766467" y="19938"/>
            <a:ext cx="6657975" cy="627736"/>
          </a:xfrm>
          <a:prstGeom prst="rect">
            <a:avLst/>
          </a:prstGeom>
        </p:spPr>
        <p:txBody>
          <a:bodyPr vert="horz" wrap="square" lIns="0" tIns="12065" rIns="0" bIns="0" rtlCol="0">
            <a:spAutoFit/>
          </a:bodyPr>
          <a:lstStyle/>
          <a:p>
            <a:pPr marL="12700">
              <a:spcBef>
                <a:spcPts val="95"/>
              </a:spcBef>
            </a:pPr>
            <a:r>
              <a:rPr sz="4000" b="1" spc="-5" dirty="0"/>
              <a:t>Data</a:t>
            </a:r>
            <a:r>
              <a:rPr lang="en-US" sz="4000" b="1" spc="-5" dirty="0"/>
              <a:t>base</a:t>
            </a:r>
            <a:r>
              <a:rPr sz="4000" b="1" spc="-5" dirty="0"/>
              <a:t> m</a:t>
            </a:r>
            <a:r>
              <a:rPr lang="en-US" sz="4000" b="1" spc="-5" dirty="0"/>
              <a:t>anagement system</a:t>
            </a:r>
            <a:endParaRPr sz="4000" dirty="0"/>
          </a:p>
        </p:txBody>
      </p:sp>
      <p:sp>
        <p:nvSpPr>
          <p:cNvPr id="4" name="object 4"/>
          <p:cNvSpPr txBox="1"/>
          <p:nvPr/>
        </p:nvSpPr>
        <p:spPr>
          <a:xfrm>
            <a:off x="3479674" y="1239393"/>
            <a:ext cx="5230495" cy="2474395"/>
          </a:xfrm>
          <a:prstGeom prst="rect">
            <a:avLst/>
          </a:prstGeom>
        </p:spPr>
        <p:txBody>
          <a:bodyPr vert="horz" wrap="square" lIns="0" tIns="12065" rIns="0" bIns="0" rtlCol="0">
            <a:spAutoFit/>
          </a:bodyPr>
          <a:lstStyle/>
          <a:p>
            <a:pPr marL="12700">
              <a:spcBef>
                <a:spcPts val="95"/>
              </a:spcBef>
              <a:tabLst>
                <a:tab pos="3187700" algn="l"/>
              </a:tabLst>
            </a:pPr>
            <a:r>
              <a:rPr sz="4000" spc="-5" dirty="0">
                <a:latin typeface="Times New Roman"/>
                <a:cs typeface="Times New Roman"/>
              </a:rPr>
              <a:t>Mod</a:t>
            </a:r>
            <a:r>
              <a:rPr sz="4000" spc="5" dirty="0">
                <a:latin typeface="Times New Roman"/>
                <a:cs typeface="Times New Roman"/>
              </a:rPr>
              <a:t>u</a:t>
            </a:r>
            <a:r>
              <a:rPr sz="4000" spc="-5" dirty="0">
                <a:latin typeface="Times New Roman"/>
                <a:cs typeface="Times New Roman"/>
              </a:rPr>
              <a:t>le</a:t>
            </a:r>
            <a:r>
              <a:rPr sz="4000" spc="10" dirty="0">
                <a:latin typeface="Times New Roman"/>
                <a:cs typeface="Times New Roman"/>
              </a:rPr>
              <a:t> </a:t>
            </a:r>
            <a:r>
              <a:rPr sz="4000" spc="-5" dirty="0">
                <a:latin typeface="Times New Roman"/>
                <a:cs typeface="Times New Roman"/>
              </a:rPr>
              <a:t>Cod</a:t>
            </a:r>
            <a:r>
              <a:rPr sz="4000" dirty="0">
                <a:latin typeface="Times New Roman"/>
                <a:cs typeface="Times New Roman"/>
              </a:rPr>
              <a:t>e</a:t>
            </a:r>
            <a:r>
              <a:rPr sz="4000" spc="-5" dirty="0">
                <a:latin typeface="Times New Roman"/>
                <a:cs typeface="Times New Roman"/>
              </a:rPr>
              <a:t>:</a:t>
            </a:r>
            <a:r>
              <a:rPr sz="4000" dirty="0">
                <a:latin typeface="Times New Roman"/>
                <a:cs typeface="Times New Roman"/>
              </a:rPr>
              <a:t>	</a:t>
            </a:r>
            <a:r>
              <a:rPr sz="4000" b="1" spc="-5" dirty="0">
                <a:solidFill>
                  <a:srgbClr val="FFFFFF"/>
                </a:solidFill>
                <a:latin typeface="Times New Roman"/>
                <a:cs typeface="Times New Roman"/>
              </a:rPr>
              <a:t>CS</a:t>
            </a:r>
            <a:r>
              <a:rPr sz="4000" b="1" spc="-20" dirty="0">
                <a:solidFill>
                  <a:srgbClr val="FFFFFF"/>
                </a:solidFill>
                <a:latin typeface="Times New Roman"/>
                <a:cs typeface="Times New Roman"/>
              </a:rPr>
              <a:t>C</a:t>
            </a:r>
            <a:r>
              <a:rPr sz="4000" b="1" spc="-5" dirty="0">
                <a:solidFill>
                  <a:srgbClr val="FFFFFF"/>
                </a:solidFill>
                <a:latin typeface="Times New Roman"/>
                <a:cs typeface="Times New Roman"/>
              </a:rPr>
              <a:t>5</a:t>
            </a:r>
            <a:r>
              <a:rPr sz="4000" b="1" dirty="0">
                <a:solidFill>
                  <a:srgbClr val="FFFFFF"/>
                </a:solidFill>
                <a:latin typeface="Times New Roman"/>
                <a:cs typeface="Times New Roman"/>
              </a:rPr>
              <a:t>9</a:t>
            </a:r>
            <a:r>
              <a:rPr sz="4000" b="1" spc="-5" dirty="0">
                <a:solidFill>
                  <a:srgbClr val="FFFFFF"/>
                </a:solidFill>
                <a:latin typeface="Times New Roman"/>
                <a:cs typeface="Times New Roman"/>
              </a:rPr>
              <a:t>01</a:t>
            </a:r>
            <a:endParaRPr sz="4000" dirty="0">
              <a:latin typeface="Times New Roman"/>
              <a:cs typeface="Times New Roman"/>
            </a:endParaRPr>
          </a:p>
          <a:p>
            <a:pPr>
              <a:spcBef>
                <a:spcPts val="15"/>
              </a:spcBef>
            </a:pPr>
            <a:endParaRPr sz="5800" dirty="0">
              <a:latin typeface="Times New Roman"/>
              <a:cs typeface="Times New Roman"/>
            </a:endParaRPr>
          </a:p>
          <a:p>
            <a:pPr marL="307340" algn="ctr"/>
            <a:r>
              <a:rPr lang="en-US" altLang="x-none" sz="3200" dirty="0" smtClean="0"/>
              <a:t>Olivier Kevin Angel ISHIMWE</a:t>
            </a:r>
            <a:br>
              <a:rPr lang="en-US" altLang="x-none" sz="3200" dirty="0" smtClean="0"/>
            </a:br>
            <a:endParaRPr sz="3000" dirty="0">
              <a:latin typeface="MS PGothic"/>
              <a:cs typeface="MS PGothic"/>
            </a:endParaRPr>
          </a:p>
        </p:txBody>
      </p:sp>
      <p:sp>
        <p:nvSpPr>
          <p:cNvPr id="5" name="object 5"/>
          <p:cNvSpPr txBox="1"/>
          <p:nvPr/>
        </p:nvSpPr>
        <p:spPr>
          <a:xfrm>
            <a:off x="2059941" y="6426504"/>
            <a:ext cx="687705" cy="197490"/>
          </a:xfrm>
          <a:prstGeom prst="rect">
            <a:avLst/>
          </a:prstGeom>
        </p:spPr>
        <p:txBody>
          <a:bodyPr vert="horz" wrap="square" lIns="0" tIns="12700" rIns="0" bIns="0" rtlCol="0">
            <a:spAutoFit/>
          </a:bodyPr>
          <a:lstStyle/>
          <a:p>
            <a:pPr marL="12700">
              <a:spcBef>
                <a:spcPts val="100"/>
              </a:spcBef>
            </a:pPr>
            <a:r>
              <a:rPr sz="1200" dirty="0">
                <a:solidFill>
                  <a:srgbClr val="888888"/>
                </a:solidFill>
                <a:latin typeface="Calibri"/>
                <a:cs typeface="Calibri"/>
              </a:rPr>
              <a:t>6</a:t>
            </a:r>
            <a:r>
              <a:rPr sz="1200" spc="5" dirty="0">
                <a:solidFill>
                  <a:srgbClr val="888888"/>
                </a:solidFill>
                <a:latin typeface="Calibri"/>
                <a:cs typeface="Calibri"/>
              </a:rPr>
              <a:t>/</a:t>
            </a:r>
            <a:r>
              <a:rPr sz="1200" dirty="0">
                <a:solidFill>
                  <a:srgbClr val="888888"/>
                </a:solidFill>
                <a:latin typeface="Calibri"/>
                <a:cs typeface="Calibri"/>
              </a:rPr>
              <a:t>25/2021</a:t>
            </a:r>
            <a:endParaRPr sz="1200">
              <a:latin typeface="Calibri"/>
              <a:cs typeface="Calibri"/>
            </a:endParaRPr>
          </a:p>
        </p:txBody>
      </p:sp>
      <p:sp>
        <p:nvSpPr>
          <p:cNvPr id="6" name="object 6"/>
          <p:cNvSpPr txBox="1"/>
          <p:nvPr/>
        </p:nvSpPr>
        <p:spPr>
          <a:xfrm>
            <a:off x="5404865" y="6426504"/>
            <a:ext cx="1383030" cy="197490"/>
          </a:xfrm>
          <a:prstGeom prst="rect">
            <a:avLst/>
          </a:prstGeom>
        </p:spPr>
        <p:txBody>
          <a:bodyPr vert="horz" wrap="square" lIns="0" tIns="12700" rIns="0" bIns="0" rtlCol="0">
            <a:spAutoFit/>
          </a:bodyPr>
          <a:lstStyle/>
          <a:p>
            <a:pPr marL="12700">
              <a:spcBef>
                <a:spcPts val="100"/>
              </a:spcBef>
            </a:pPr>
            <a:r>
              <a:rPr sz="1200" spc="-10" dirty="0">
                <a:solidFill>
                  <a:srgbClr val="888888"/>
                </a:solidFill>
                <a:latin typeface="Calibri"/>
                <a:cs typeface="Calibri"/>
              </a:rPr>
              <a:t>Course</a:t>
            </a:r>
            <a:r>
              <a:rPr sz="1200" spc="240" dirty="0">
                <a:solidFill>
                  <a:srgbClr val="888888"/>
                </a:solidFill>
                <a:latin typeface="Calibri"/>
                <a:cs typeface="Calibri"/>
              </a:rPr>
              <a:t> </a:t>
            </a:r>
            <a:r>
              <a:rPr sz="1200" spc="-5" dirty="0">
                <a:solidFill>
                  <a:srgbClr val="888888"/>
                </a:solidFill>
                <a:latin typeface="Calibri"/>
                <a:cs typeface="Calibri"/>
              </a:rPr>
              <a:t>Code </a:t>
            </a:r>
            <a:r>
              <a:rPr sz="1200" dirty="0">
                <a:solidFill>
                  <a:srgbClr val="888888"/>
                </a:solidFill>
                <a:latin typeface="Calibri"/>
                <a:cs typeface="Calibri"/>
              </a:rPr>
              <a:t>&amp;</a:t>
            </a:r>
            <a:r>
              <a:rPr sz="1200" spc="-25" dirty="0">
                <a:solidFill>
                  <a:srgbClr val="888888"/>
                </a:solidFill>
                <a:latin typeface="Calibri"/>
                <a:cs typeface="Calibri"/>
              </a:rPr>
              <a:t> </a:t>
            </a:r>
            <a:r>
              <a:rPr sz="1200" dirty="0">
                <a:solidFill>
                  <a:srgbClr val="888888"/>
                </a:solidFill>
                <a:latin typeface="Calibri"/>
                <a:cs typeface="Calibri"/>
              </a:rPr>
              <a:t>Name</a:t>
            </a:r>
            <a:endParaRPr sz="1200">
              <a:latin typeface="Calibri"/>
              <a:cs typeface="Calibri"/>
            </a:endParaRPr>
          </a:p>
        </p:txBody>
      </p:sp>
      <p:sp>
        <p:nvSpPr>
          <p:cNvPr id="7" name="object 7"/>
          <p:cNvSpPr txBox="1"/>
          <p:nvPr/>
        </p:nvSpPr>
        <p:spPr>
          <a:xfrm>
            <a:off x="10028681" y="6426504"/>
            <a:ext cx="102870" cy="197490"/>
          </a:xfrm>
          <a:prstGeom prst="rect">
            <a:avLst/>
          </a:prstGeom>
        </p:spPr>
        <p:txBody>
          <a:bodyPr vert="horz" wrap="square" lIns="0" tIns="12700" rIns="0" bIns="0" rtlCol="0">
            <a:spAutoFit/>
          </a:bodyPr>
          <a:lstStyle/>
          <a:p>
            <a:pPr marL="12700">
              <a:spcBef>
                <a:spcPts val="100"/>
              </a:spcBef>
            </a:pPr>
            <a:r>
              <a:rPr sz="1200" dirty="0">
                <a:solidFill>
                  <a:srgbClr val="888888"/>
                </a:solidFill>
                <a:latin typeface="Calibri"/>
                <a:cs typeface="Calibri"/>
              </a:rPr>
              <a:t>1</a:t>
            </a:r>
            <a:endParaRPr sz="1200">
              <a:latin typeface="Calibri"/>
              <a:cs typeface="Calibri"/>
            </a:endParaRPr>
          </a:p>
        </p:txBody>
      </p:sp>
      <p:sp>
        <p:nvSpPr>
          <p:cNvPr id="8" name="Slide Number Placeholder 7"/>
          <p:cNvSpPr>
            <a:spLocks noGrp="1"/>
          </p:cNvSpPr>
          <p:nvPr>
            <p:ph type="sldNum" sz="quarter" idx="7"/>
          </p:nvPr>
        </p:nvSpPr>
        <p:spPr/>
        <p:txBody>
          <a:bodyPr/>
          <a:lstStyle/>
          <a:p>
            <a:fld id="{B6F15528-21DE-4FAA-801E-634DDDAF4B2B}"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10657184" cy="6229350"/>
          </a:xfrm>
        </p:spPr>
        <p:txBody>
          <a:bodyPr>
            <a:normAutofit fontScale="92500" lnSpcReduction="20000"/>
          </a:bodyPr>
          <a:lstStyle/>
          <a:p>
            <a:pPr lvl="0"/>
            <a:r>
              <a:rPr lang="en-US" sz="5100" b="1" dirty="0"/>
              <a:t>Creating Many-to-Many Relationships</a:t>
            </a:r>
            <a:endParaRPr lang="en-US" sz="5100" dirty="0"/>
          </a:p>
          <a:p>
            <a:pPr marL="82296" indent="0">
              <a:buNone/>
            </a:pPr>
            <a:r>
              <a:rPr lang="en-US" dirty="0"/>
              <a:t> </a:t>
            </a:r>
          </a:p>
          <a:p>
            <a:pPr algn="just"/>
            <a:r>
              <a:rPr lang="en-US" sz="3100" dirty="0"/>
              <a:t>This type of relationship takes place when many occurrences of an entity are related to many occurrences of the second entity and vice-versa. In order to support a many-to-many dimension relationship, a primary key–foreign key relationship must be defined in the data source view between all the tables that are involved. Otherwise, you will not be able to select the correct intermediate measure group. </a:t>
            </a:r>
          </a:p>
          <a:p>
            <a:pPr algn="just"/>
            <a:r>
              <a:rPr lang="en-US" sz="3100" dirty="0" smtClean="0"/>
              <a:t>Well </a:t>
            </a:r>
            <a:r>
              <a:rPr lang="en-US" sz="3100" dirty="0"/>
              <a:t>imagine you are keeping track of teachers and the students in their classes at a college, where students have many teachers. For each student there are many teachers and for each teacher there are many students. This is a many to many relationship. This type of relationship cannot be achieved just by linking the two tables. You need to use a joining/junction table. </a:t>
            </a:r>
          </a:p>
        </p:txBody>
      </p:sp>
      <p:sp>
        <p:nvSpPr>
          <p:cNvPr id="4" name="Slide Number Placeholder 3"/>
          <p:cNvSpPr>
            <a:spLocks noGrp="1"/>
          </p:cNvSpPr>
          <p:nvPr>
            <p:ph type="sldNum" sz="quarter" idx="4294967295"/>
          </p:nvPr>
        </p:nvSpPr>
        <p:spPr>
          <a:xfrm>
            <a:off x="11484864" y="6305550"/>
            <a:ext cx="609600" cy="476250"/>
          </a:xfrm>
          <a:prstGeom prst="rect">
            <a:avLst/>
          </a:prstGeom>
        </p:spPr>
        <p:txBody>
          <a:bodyPr/>
          <a:lstStyle/>
          <a:p>
            <a:fld id="{9537A73F-6A8A-428C-A708-DA87782F7B6B}" type="slidenum">
              <a:rPr lang="en-US" smtClean="0"/>
              <a:t>10</a:t>
            </a:fld>
            <a:endParaRPr lang="en-US"/>
          </a:p>
        </p:txBody>
      </p:sp>
    </p:spTree>
    <p:extLst>
      <p:ext uri="{BB962C8B-B14F-4D97-AF65-F5344CB8AC3E}">
        <p14:creationId xmlns:p14="http://schemas.microsoft.com/office/powerpoint/2010/main" val="421053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1484864" y="6305550"/>
            <a:ext cx="609600" cy="476250"/>
          </a:xfrm>
          <a:prstGeom prst="rect">
            <a:avLst/>
          </a:prstGeom>
        </p:spPr>
        <p:txBody>
          <a:bodyPr/>
          <a:lstStyle/>
          <a:p>
            <a:fld id="{9537A73F-6A8A-428C-A708-DA87782F7B6B}" type="slidenum">
              <a:rPr lang="en-US" smtClean="0"/>
              <a:t>11</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90180112"/>
              </p:ext>
            </p:extLst>
          </p:nvPr>
        </p:nvGraphicFramePr>
        <p:xfrm>
          <a:off x="1295400" y="1047523"/>
          <a:ext cx="9191798" cy="5726316"/>
        </p:xfrm>
        <a:graphic>
          <a:graphicData uri="http://schemas.openxmlformats.org/presentationml/2006/ole">
            <mc:AlternateContent xmlns:mc="http://schemas.openxmlformats.org/markup-compatibility/2006">
              <mc:Choice xmlns:v="urn:schemas-microsoft-com:vml" Requires="v">
                <p:oleObj spid="_x0000_s2087" name="Document" r:id="rId3" imgW="5898388" imgH="3772080" progId="Word.Document.8">
                  <p:embed/>
                </p:oleObj>
              </mc:Choice>
              <mc:Fallback>
                <p:oleObj name="Document" r:id="rId3" imgW="5898388" imgH="37720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b="35907"/>
                      <a:stretch>
                        <a:fillRect/>
                      </a:stretch>
                    </p:blipFill>
                    <p:spPr bwMode="auto">
                      <a:xfrm>
                        <a:off x="1295400" y="1047523"/>
                        <a:ext cx="9191798" cy="5726316"/>
                      </a:xfrm>
                      <a:prstGeom prst="rect">
                        <a:avLst/>
                      </a:prstGeom>
                      <a:noFill/>
                    </p:spPr>
                  </p:pic>
                </p:oleObj>
              </mc:Fallback>
            </mc:AlternateContent>
          </a:graphicData>
        </a:graphic>
      </p:graphicFrame>
    </p:spTree>
    <p:extLst>
      <p:ext uri="{BB962C8B-B14F-4D97-AF65-F5344CB8AC3E}">
        <p14:creationId xmlns:p14="http://schemas.microsoft.com/office/powerpoint/2010/main" val="1495215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504950"/>
            <a:ext cx="10513168" cy="4800600"/>
          </a:xfrm>
        </p:spPr>
        <p:txBody>
          <a:bodyPr>
            <a:normAutofit/>
          </a:bodyPr>
          <a:lstStyle/>
          <a:p>
            <a:pPr lvl="0"/>
            <a:r>
              <a:rPr lang="en-US" b="1" dirty="0"/>
              <a:t>Creating a One-to-One Relationship</a:t>
            </a:r>
            <a:endParaRPr lang="en-US" dirty="0"/>
          </a:p>
          <a:p>
            <a:pPr marL="82296" indent="0">
              <a:buNone/>
            </a:pPr>
            <a:r>
              <a:rPr lang="en-US" dirty="0"/>
              <a:t> </a:t>
            </a:r>
          </a:p>
          <a:p>
            <a:r>
              <a:rPr lang="en-US" dirty="0"/>
              <a:t>In a one-to-one relationship, a record in Table A can have no more than one matching record in Table B, and a record in Table B can have no more than one matching record in Table A. For example, a ROOF covers one BUILDING; a BUILDING is covered by one ROOF.</a:t>
            </a:r>
          </a:p>
          <a:p>
            <a:pPr marL="82296" indent="0">
              <a:buNone/>
            </a:pPr>
            <a:endParaRPr lang="en-US" dirty="0"/>
          </a:p>
          <a:p>
            <a:r>
              <a:rPr lang="en-US" b="1" dirty="0"/>
              <a:t>One-to-One Relationship</a:t>
            </a:r>
            <a:endParaRPr lang="en-US" dirty="0"/>
          </a:p>
          <a:p>
            <a:endParaRPr lang="en-US" dirty="0"/>
          </a:p>
        </p:txBody>
      </p:sp>
      <p:sp>
        <p:nvSpPr>
          <p:cNvPr id="4" name="Slide Number Placeholder 3"/>
          <p:cNvSpPr>
            <a:spLocks noGrp="1"/>
          </p:cNvSpPr>
          <p:nvPr>
            <p:ph type="sldNum" sz="quarter" idx="4294967295"/>
          </p:nvPr>
        </p:nvSpPr>
        <p:spPr>
          <a:xfrm>
            <a:off x="11484864" y="6305550"/>
            <a:ext cx="609600" cy="476250"/>
          </a:xfrm>
          <a:prstGeom prst="rect">
            <a:avLst/>
          </a:prstGeom>
        </p:spPr>
        <p:txBody>
          <a:bodyPr/>
          <a:lstStyle/>
          <a:p>
            <a:fld id="{9537A73F-6A8A-428C-A708-DA87782F7B6B}" type="slidenum">
              <a:rPr lang="en-US" smtClean="0"/>
              <a:t>12</a:t>
            </a:fld>
            <a:endParaRPr lang="en-US"/>
          </a:p>
        </p:txBody>
      </p:sp>
    </p:spTree>
    <p:extLst>
      <p:ext uri="{BB962C8B-B14F-4D97-AF65-F5344CB8AC3E}">
        <p14:creationId xmlns:p14="http://schemas.microsoft.com/office/powerpoint/2010/main" val="1835826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1484864" y="6305550"/>
            <a:ext cx="609600" cy="476250"/>
          </a:xfrm>
          <a:prstGeom prst="rect">
            <a:avLst/>
          </a:prstGeom>
        </p:spPr>
        <p:txBody>
          <a:bodyPr/>
          <a:lstStyle/>
          <a:p>
            <a:fld id="{9537A73F-6A8A-428C-A708-DA87782F7B6B}" type="slidenum">
              <a:rPr lang="en-US" smtClean="0"/>
              <a:t>13</a:t>
            </a:fld>
            <a:endParaRPr lang="en-US"/>
          </a:p>
        </p:txBody>
      </p:sp>
      <p:pic>
        <p:nvPicPr>
          <p:cNvPr id="717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130473"/>
            <a:ext cx="3399234" cy="4719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9879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600200" y="1885950"/>
            <a:ext cx="8240216" cy="857250"/>
          </a:xfrm>
        </p:spPr>
        <p:txBody>
          <a:bodyPr anchor="t" anchorCtr="1">
            <a:noAutofit/>
          </a:bodyPr>
          <a:lstStyle/>
          <a:p>
            <a:pPr algn="ctr"/>
            <a:r>
              <a:rPr lang="en-GB" altLang="en-US" sz="6600" dirty="0"/>
              <a:t>Entity/Relationship Modelling</a:t>
            </a:r>
          </a:p>
        </p:txBody>
      </p:sp>
      <p:sp>
        <p:nvSpPr>
          <p:cNvPr id="5123" name="Rectangle 3"/>
          <p:cNvSpPr>
            <a:spLocks noGrp="1" noChangeArrowheads="1"/>
          </p:cNvSpPr>
          <p:nvPr>
            <p:ph type="subTitle" idx="4294967295"/>
          </p:nvPr>
        </p:nvSpPr>
        <p:spPr>
          <a:xfrm>
            <a:off x="3886200" y="4437112"/>
            <a:ext cx="4800600" cy="1314450"/>
          </a:xfrm>
          <a:prstGeom prst="rect">
            <a:avLst/>
          </a:prstGeom>
        </p:spPr>
        <p:txBody>
          <a:bodyPr>
            <a:normAutofit/>
          </a:bodyPr>
          <a:lstStyle/>
          <a:p>
            <a:r>
              <a:rPr lang="en-GB" altLang="en-US" sz="4800" b="1" dirty="0">
                <a:solidFill>
                  <a:srgbClr val="C00000"/>
                </a:solidFill>
              </a:rPr>
              <a:t>Database Systems</a:t>
            </a:r>
            <a:endParaRPr lang="en-GB" altLang="en-US" sz="3200" b="1" dirty="0">
              <a:solidFill>
                <a:srgbClr val="C00000"/>
              </a:solidFill>
            </a:endParaRPr>
          </a:p>
        </p:txBody>
      </p:sp>
      <p:sp>
        <p:nvSpPr>
          <p:cNvPr id="3" name="Slide Number Placeholder 2">
            <a:extLst>
              <a:ext uri="{FF2B5EF4-FFF2-40B4-BE49-F238E27FC236}">
                <a16:creationId xmlns="" xmlns:a16="http://schemas.microsoft.com/office/drawing/2014/main" id="{2F948370-D967-4865-84EB-20CC9C225441}"/>
              </a:ext>
            </a:extLst>
          </p:cNvPr>
          <p:cNvSpPr>
            <a:spLocks noGrp="1"/>
          </p:cNvSpPr>
          <p:nvPr>
            <p:ph type="sldNum" sz="quarter" idx="4294967295"/>
          </p:nvPr>
        </p:nvSpPr>
        <p:spPr>
          <a:xfrm>
            <a:off x="11484864" y="6305550"/>
            <a:ext cx="609600" cy="476250"/>
          </a:xfrm>
          <a:prstGeom prst="rect">
            <a:avLst/>
          </a:prstGeom>
        </p:spPr>
        <p:txBody>
          <a:bodyPr/>
          <a:lstStyle/>
          <a:p>
            <a:fld id="{462C6507-2242-4096-87B2-B8983FFE7867}" type="slidenum">
              <a:rPr lang="en-GB" smtClean="0"/>
              <a:t>14</a:t>
            </a:fld>
            <a:endParaRPr lang="en-GB"/>
          </a:p>
        </p:txBody>
      </p:sp>
    </p:spTree>
    <p:extLst>
      <p:ext uri="{BB962C8B-B14F-4D97-AF65-F5344CB8AC3E}">
        <p14:creationId xmlns:p14="http://schemas.microsoft.com/office/powerpoint/2010/main" val="348414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3"/>
          <p:cNvSpPr>
            <a:spLocks noGrp="1" noChangeArrowheads="1"/>
          </p:cNvSpPr>
          <p:nvPr>
            <p:ph idx="1"/>
          </p:nvPr>
        </p:nvSpPr>
        <p:spPr>
          <a:xfrm>
            <a:off x="1295400" y="1743075"/>
            <a:ext cx="8662736" cy="3600986"/>
          </a:xfrm>
        </p:spPr>
        <p:txBody>
          <a:bodyPr/>
          <a:lstStyle/>
          <a:p>
            <a:r>
              <a:rPr lang="en-GB" altLang="en-US" sz="5400" dirty="0"/>
              <a:t>Entity/Relationship models</a:t>
            </a:r>
          </a:p>
          <a:p>
            <a:pPr lvl="1"/>
            <a:r>
              <a:rPr lang="en-GB" altLang="en-US" sz="3600" dirty="0"/>
              <a:t>Entities and Attributes</a:t>
            </a:r>
          </a:p>
          <a:p>
            <a:pPr lvl="1"/>
            <a:r>
              <a:rPr lang="en-GB" altLang="en-US" sz="3600" dirty="0"/>
              <a:t>Relationships</a:t>
            </a:r>
          </a:p>
          <a:p>
            <a:pPr lvl="1"/>
            <a:r>
              <a:rPr lang="en-GB" altLang="en-US" sz="3600" dirty="0"/>
              <a:t>Attributes</a:t>
            </a:r>
          </a:p>
          <a:p>
            <a:pPr lvl="1"/>
            <a:r>
              <a:rPr lang="en-GB" altLang="en-US" sz="3600" dirty="0"/>
              <a:t>E/R Diagrams</a:t>
            </a:r>
          </a:p>
          <a:p>
            <a:pPr lvl="1"/>
            <a:endParaRPr lang="en-GB" altLang="en-US" sz="3600" dirty="0"/>
          </a:p>
        </p:txBody>
      </p:sp>
      <p:sp>
        <p:nvSpPr>
          <p:cNvPr id="2" name="Slide Number Placeholder 1">
            <a:extLst>
              <a:ext uri="{FF2B5EF4-FFF2-40B4-BE49-F238E27FC236}">
                <a16:creationId xmlns="" xmlns:a16="http://schemas.microsoft.com/office/drawing/2014/main" id="{2D29D239-BB8E-4E26-B716-77F8819156EA}"/>
              </a:ext>
            </a:extLst>
          </p:cNvPr>
          <p:cNvSpPr>
            <a:spLocks noGrp="1"/>
          </p:cNvSpPr>
          <p:nvPr>
            <p:ph type="sldNum" sz="quarter" idx="4294967295"/>
          </p:nvPr>
        </p:nvSpPr>
        <p:spPr>
          <a:xfrm>
            <a:off x="11484864" y="6305550"/>
            <a:ext cx="609600" cy="476250"/>
          </a:xfrm>
          <a:prstGeom prst="rect">
            <a:avLst/>
          </a:prstGeom>
        </p:spPr>
        <p:txBody>
          <a:bodyPr/>
          <a:lstStyle/>
          <a:p>
            <a:fld id="{462C6507-2242-4096-87B2-B8983FFE7867}" type="slidenum">
              <a:rPr lang="en-GB" smtClean="0"/>
              <a:t>15</a:t>
            </a:fld>
            <a:endParaRPr lang="en-GB"/>
          </a:p>
        </p:txBody>
      </p:sp>
    </p:spTree>
    <p:extLst>
      <p:ext uri="{BB962C8B-B14F-4D97-AF65-F5344CB8AC3E}">
        <p14:creationId xmlns:p14="http://schemas.microsoft.com/office/powerpoint/2010/main" val="4205513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sz="half" idx="4294967295"/>
          </p:nvPr>
        </p:nvSpPr>
        <p:spPr>
          <a:xfrm>
            <a:off x="685800" y="1981200"/>
            <a:ext cx="4876800" cy="4663440"/>
          </a:xfrm>
          <a:prstGeom prst="rect">
            <a:avLst/>
          </a:prstGeom>
        </p:spPr>
        <p:txBody>
          <a:bodyPr>
            <a:normAutofit/>
          </a:bodyPr>
          <a:lstStyle/>
          <a:p>
            <a:pPr algn="just"/>
            <a:r>
              <a:rPr lang="en-GB" altLang="en-US" sz="2400" dirty="0"/>
              <a:t>Before we look at how to create and use a database we’ll look at how to design one</a:t>
            </a:r>
          </a:p>
          <a:p>
            <a:pPr algn="just"/>
            <a:r>
              <a:rPr lang="en-GB" altLang="en-US" sz="2400" dirty="0"/>
              <a:t>Need to consider</a:t>
            </a:r>
          </a:p>
          <a:p>
            <a:pPr lvl="1" algn="just"/>
            <a:r>
              <a:rPr lang="en-GB" altLang="en-US" sz="1800" dirty="0"/>
              <a:t>What tables, keys, and constraints are needed?</a:t>
            </a:r>
          </a:p>
          <a:p>
            <a:pPr lvl="1" algn="just"/>
            <a:r>
              <a:rPr lang="en-GB" altLang="en-US" sz="1800" dirty="0"/>
              <a:t>What is the database going to be used for?</a:t>
            </a:r>
          </a:p>
        </p:txBody>
      </p:sp>
      <p:sp>
        <p:nvSpPr>
          <p:cNvPr id="7173" name="Rectangle 4"/>
          <p:cNvSpPr>
            <a:spLocks noGrp="1" noChangeArrowheads="1"/>
          </p:cNvSpPr>
          <p:nvPr>
            <p:ph sz="half" idx="2"/>
          </p:nvPr>
        </p:nvSpPr>
        <p:spPr>
          <a:xfrm>
            <a:off x="6636497" y="2214566"/>
            <a:ext cx="5303520" cy="515526"/>
          </a:xfrm>
        </p:spPr>
        <p:txBody>
          <a:bodyPr>
            <a:noAutofit/>
          </a:bodyPr>
          <a:lstStyle/>
          <a:p>
            <a:r>
              <a:rPr lang="en-GB" altLang="en-US" sz="3200" dirty="0"/>
              <a:t>Conceptual design</a:t>
            </a:r>
          </a:p>
          <a:p>
            <a:pPr lvl="1"/>
            <a:r>
              <a:rPr lang="en-GB" altLang="en-US" sz="2400" dirty="0">
                <a:solidFill>
                  <a:schemeClr val="tx1"/>
                </a:solidFill>
              </a:rPr>
              <a:t>Build a model independent of the choice of DBMS</a:t>
            </a:r>
          </a:p>
          <a:p>
            <a:r>
              <a:rPr lang="en-GB" altLang="en-US" sz="3200" dirty="0"/>
              <a:t>Logical design</a:t>
            </a:r>
          </a:p>
          <a:p>
            <a:pPr lvl="1"/>
            <a:r>
              <a:rPr lang="en-GB" altLang="en-US" sz="2400" dirty="0">
                <a:solidFill>
                  <a:schemeClr val="tx1"/>
                </a:solidFill>
              </a:rPr>
              <a:t>Create the database in a given DBMS</a:t>
            </a:r>
          </a:p>
          <a:p>
            <a:r>
              <a:rPr lang="en-GB" altLang="en-US" sz="3200" dirty="0"/>
              <a:t>Physical design</a:t>
            </a:r>
          </a:p>
          <a:p>
            <a:pPr lvl="1"/>
            <a:r>
              <a:rPr lang="en-GB" altLang="en-US" sz="2400" dirty="0">
                <a:solidFill>
                  <a:schemeClr val="tx1"/>
                </a:solidFill>
              </a:rPr>
              <a:t>How the database is stored in hardware</a:t>
            </a:r>
            <a:endParaRPr lang="en-GB" altLang="en-US" sz="4400" dirty="0">
              <a:solidFill>
                <a:schemeClr val="tx1"/>
              </a:solidFill>
            </a:endParaRPr>
          </a:p>
        </p:txBody>
      </p:sp>
      <p:sp>
        <p:nvSpPr>
          <p:cNvPr id="2" name="Slide Number Placeholder 1">
            <a:extLst>
              <a:ext uri="{FF2B5EF4-FFF2-40B4-BE49-F238E27FC236}">
                <a16:creationId xmlns="" xmlns:a16="http://schemas.microsoft.com/office/drawing/2014/main" id="{8A88A1FE-F0AB-4EBE-A94C-4351966425F0}"/>
              </a:ext>
            </a:extLst>
          </p:cNvPr>
          <p:cNvSpPr>
            <a:spLocks noGrp="1"/>
          </p:cNvSpPr>
          <p:nvPr>
            <p:ph type="sldNum" sz="quarter" idx="4294967295"/>
          </p:nvPr>
        </p:nvSpPr>
        <p:spPr>
          <a:xfrm>
            <a:off x="11484864" y="6305550"/>
            <a:ext cx="609600" cy="476250"/>
          </a:xfrm>
          <a:prstGeom prst="rect">
            <a:avLst/>
          </a:prstGeom>
        </p:spPr>
        <p:txBody>
          <a:bodyPr/>
          <a:lstStyle/>
          <a:p>
            <a:fld id="{462C6507-2242-4096-87B2-B8983FFE7867}" type="slidenum">
              <a:rPr lang="en-GB" smtClean="0"/>
              <a:t>16</a:t>
            </a:fld>
            <a:endParaRPr lang="en-GB"/>
          </a:p>
        </p:txBody>
      </p:sp>
      <p:sp>
        <p:nvSpPr>
          <p:cNvPr id="7" name="Rectangle 2"/>
          <p:cNvSpPr txBox="1">
            <a:spLocks noChangeArrowheads="1"/>
          </p:cNvSpPr>
          <p:nvPr/>
        </p:nvSpPr>
        <p:spPr>
          <a:xfrm>
            <a:off x="3810000" y="903240"/>
            <a:ext cx="6553200" cy="769441"/>
          </a:xfrm>
          <a:prstGeom prst="rect">
            <a:avLst/>
          </a:prstGeom>
        </p:spPr>
        <p:txBody>
          <a:bodyPr wrap="square" lIns="0" tIns="0" rIns="0" bIns="0">
            <a:spAutoFit/>
          </a:bodyPr>
          <a:lstStyle>
            <a:lvl1pPr>
              <a:defRPr sz="5000" b="0" i="0">
                <a:solidFill>
                  <a:schemeClr val="bg1"/>
                </a:solidFill>
                <a:latin typeface="Times New Roman"/>
                <a:ea typeface="+mj-ea"/>
                <a:cs typeface="Times New Roman"/>
              </a:defRPr>
            </a:lvl1pPr>
          </a:lstStyle>
          <a:p>
            <a:r>
              <a:rPr lang="en-GB" altLang="en-US" kern="0" dirty="0" smtClean="0">
                <a:solidFill>
                  <a:srgbClr val="C00000"/>
                </a:solidFill>
              </a:rPr>
              <a:t>Database Design</a:t>
            </a:r>
            <a:endParaRPr lang="en-GB" altLang="en-US" kern="0" dirty="0">
              <a:solidFill>
                <a:srgbClr val="C00000"/>
              </a:solidFill>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160081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1488948" y="579120"/>
            <a:ext cx="10439400" cy="838200"/>
          </a:xfrm>
        </p:spPr>
        <p:txBody>
          <a:bodyPr/>
          <a:lstStyle/>
          <a:p>
            <a:r>
              <a:rPr lang="en-GB" altLang="en-US" dirty="0">
                <a:solidFill>
                  <a:srgbClr val="C00000"/>
                </a:solidFill>
              </a:rPr>
              <a:t>Entity/Relationship Modelling</a:t>
            </a:r>
          </a:p>
        </p:txBody>
      </p:sp>
      <p:sp>
        <p:nvSpPr>
          <p:cNvPr id="8196" name="Rectangle 3"/>
          <p:cNvSpPr>
            <a:spLocks noGrp="1" noChangeArrowheads="1"/>
          </p:cNvSpPr>
          <p:nvPr>
            <p:ph sz="half" idx="4294967295"/>
          </p:nvPr>
        </p:nvSpPr>
        <p:spPr>
          <a:xfrm>
            <a:off x="1217729" y="1417320"/>
            <a:ext cx="4265624" cy="4663440"/>
          </a:xfrm>
          <a:prstGeom prst="rect">
            <a:avLst/>
          </a:prstGeom>
        </p:spPr>
        <p:txBody>
          <a:bodyPr>
            <a:normAutofit/>
          </a:bodyPr>
          <a:lstStyle/>
          <a:p>
            <a:r>
              <a:rPr lang="en-GB" altLang="en-US" sz="3600" dirty="0"/>
              <a:t>E/R Modelling is used for conceptual design</a:t>
            </a:r>
          </a:p>
          <a:p>
            <a:pPr lvl="1"/>
            <a:r>
              <a:rPr lang="en-GB" altLang="en-US" sz="2800" dirty="0"/>
              <a:t>Entities - objects or items of interest</a:t>
            </a:r>
          </a:p>
          <a:p>
            <a:pPr lvl="1"/>
            <a:r>
              <a:rPr lang="en-GB" altLang="en-US" sz="2800" dirty="0"/>
              <a:t>Attributes - facts about, or properties of, an entity</a:t>
            </a:r>
          </a:p>
          <a:p>
            <a:pPr lvl="1"/>
            <a:r>
              <a:rPr lang="en-GB" altLang="en-US" sz="2800" dirty="0"/>
              <a:t>Relationships - links between entities</a:t>
            </a:r>
          </a:p>
        </p:txBody>
      </p:sp>
      <p:sp>
        <p:nvSpPr>
          <p:cNvPr id="8197" name="Rectangle 4"/>
          <p:cNvSpPr>
            <a:spLocks noGrp="1" noChangeArrowheads="1"/>
          </p:cNvSpPr>
          <p:nvPr>
            <p:ph sz="half" idx="2"/>
          </p:nvPr>
        </p:nvSpPr>
        <p:spPr>
          <a:xfrm>
            <a:off x="6708648" y="1506415"/>
            <a:ext cx="5003976" cy="3650777"/>
          </a:xfrm>
        </p:spPr>
        <p:txBody>
          <a:bodyPr>
            <a:normAutofit/>
          </a:bodyPr>
          <a:lstStyle/>
          <a:p>
            <a:pPr>
              <a:lnSpc>
                <a:spcPct val="90000"/>
              </a:lnSpc>
            </a:pPr>
            <a:r>
              <a:rPr lang="en-GB" altLang="en-US" dirty="0"/>
              <a:t>Example</a:t>
            </a:r>
          </a:p>
          <a:p>
            <a:pPr lvl="1" algn="just">
              <a:lnSpc>
                <a:spcPct val="90000"/>
              </a:lnSpc>
            </a:pPr>
            <a:r>
              <a:rPr lang="en-GB" altLang="en-US" dirty="0"/>
              <a:t>In a University database we might have entities for Students, Modules and Lecturers. Students might have attributes such as their ID, Name, and Course, and could have relationships with Modules (enrolment) and Lecturers (tutor/tutee)</a:t>
            </a:r>
          </a:p>
        </p:txBody>
      </p:sp>
      <p:sp>
        <p:nvSpPr>
          <p:cNvPr id="2" name="Slide Number Placeholder 1">
            <a:extLst>
              <a:ext uri="{FF2B5EF4-FFF2-40B4-BE49-F238E27FC236}">
                <a16:creationId xmlns="" xmlns:a16="http://schemas.microsoft.com/office/drawing/2014/main" id="{6B80D2AB-FA71-4EC1-9403-3F12756B451F}"/>
              </a:ext>
            </a:extLst>
          </p:cNvPr>
          <p:cNvSpPr>
            <a:spLocks noGrp="1"/>
          </p:cNvSpPr>
          <p:nvPr>
            <p:ph type="sldNum" sz="quarter" idx="4294967295"/>
          </p:nvPr>
        </p:nvSpPr>
        <p:spPr>
          <a:xfrm>
            <a:off x="11484864" y="6305550"/>
            <a:ext cx="609600" cy="476250"/>
          </a:xfrm>
          <a:prstGeom prst="rect">
            <a:avLst/>
          </a:prstGeom>
        </p:spPr>
        <p:txBody>
          <a:bodyPr/>
          <a:lstStyle/>
          <a:p>
            <a:fld id="{462C6507-2242-4096-87B2-B8983FFE7867}" type="slidenum">
              <a:rPr lang="en-GB" smtClean="0"/>
              <a:t>17</a:t>
            </a:fld>
            <a:endParaRPr lang="en-GB"/>
          </a:p>
        </p:txBody>
      </p:sp>
    </p:spTree>
    <p:extLst>
      <p:ext uri="{BB962C8B-B14F-4D97-AF65-F5344CB8AC3E}">
        <p14:creationId xmlns:p14="http://schemas.microsoft.com/office/powerpoint/2010/main" val="2577602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2057401" y="270571"/>
            <a:ext cx="8153400" cy="967679"/>
          </a:xfrm>
        </p:spPr>
        <p:txBody>
          <a:bodyPr/>
          <a:lstStyle/>
          <a:p>
            <a:r>
              <a:rPr lang="en-GB" altLang="en-US" dirty="0">
                <a:solidFill>
                  <a:srgbClr val="C00000"/>
                </a:solidFill>
              </a:rPr>
              <a:t>Entity/Relationship Diagrams</a:t>
            </a:r>
          </a:p>
        </p:txBody>
      </p:sp>
      <p:sp>
        <p:nvSpPr>
          <p:cNvPr id="9220" name="Rectangle 3"/>
          <p:cNvSpPr>
            <a:spLocks noGrp="1" noChangeArrowheads="1"/>
          </p:cNvSpPr>
          <p:nvPr>
            <p:ph sz="half" idx="4294967295"/>
          </p:nvPr>
        </p:nvSpPr>
        <p:spPr>
          <a:xfrm>
            <a:off x="553700" y="1629600"/>
            <a:ext cx="5447467" cy="4663440"/>
          </a:xfrm>
          <a:prstGeom prst="rect">
            <a:avLst/>
          </a:prstGeom>
        </p:spPr>
        <p:txBody>
          <a:bodyPr>
            <a:normAutofit/>
          </a:bodyPr>
          <a:lstStyle/>
          <a:p>
            <a:r>
              <a:rPr lang="en-GB" altLang="en-US" sz="2800" dirty="0"/>
              <a:t>E/R Models are often represented as E/R diagrams that</a:t>
            </a:r>
          </a:p>
          <a:p>
            <a:pPr lvl="1"/>
            <a:r>
              <a:rPr lang="en-GB" altLang="en-US" sz="3200" dirty="0"/>
              <a:t>Give a conceptual view of the database</a:t>
            </a:r>
          </a:p>
          <a:p>
            <a:pPr lvl="1"/>
            <a:r>
              <a:rPr lang="en-GB" altLang="en-US" sz="3200" dirty="0"/>
              <a:t>Are independent of the choice of DBMS</a:t>
            </a:r>
          </a:p>
          <a:p>
            <a:pPr lvl="1"/>
            <a:r>
              <a:rPr lang="en-GB" altLang="en-US" sz="3200" dirty="0"/>
              <a:t>Can identify some problems in a design</a:t>
            </a:r>
          </a:p>
        </p:txBody>
      </p:sp>
      <p:sp>
        <p:nvSpPr>
          <p:cNvPr id="2" name="Slide Number Placeholder 1">
            <a:extLst>
              <a:ext uri="{FF2B5EF4-FFF2-40B4-BE49-F238E27FC236}">
                <a16:creationId xmlns="" xmlns:a16="http://schemas.microsoft.com/office/drawing/2014/main" id="{21EEB8BD-D969-4AE2-AC70-6712C3A01FF1}"/>
              </a:ext>
            </a:extLst>
          </p:cNvPr>
          <p:cNvSpPr>
            <a:spLocks noGrp="1"/>
          </p:cNvSpPr>
          <p:nvPr>
            <p:ph type="sldNum" sz="quarter" idx="4294967295"/>
          </p:nvPr>
        </p:nvSpPr>
        <p:spPr>
          <a:xfrm>
            <a:off x="11484864" y="6305550"/>
            <a:ext cx="609600" cy="476250"/>
          </a:xfrm>
          <a:prstGeom prst="rect">
            <a:avLst/>
          </a:prstGeom>
        </p:spPr>
        <p:txBody>
          <a:bodyPr/>
          <a:lstStyle/>
          <a:p>
            <a:fld id="{462C6507-2242-4096-87B2-B8983FFE7867}" type="slidenum">
              <a:rPr lang="en-GB" smtClean="0"/>
              <a:t>18</a:t>
            </a:fld>
            <a:endParaRPr lang="en-GB"/>
          </a:p>
        </p:txBody>
      </p:sp>
      <p:sp>
        <p:nvSpPr>
          <p:cNvPr id="9221" name="AutoShape 4"/>
          <p:cNvSpPr>
            <a:spLocks noChangeArrowheads="1"/>
          </p:cNvSpPr>
          <p:nvPr/>
        </p:nvSpPr>
        <p:spPr bwMode="auto">
          <a:xfrm>
            <a:off x="7810500" y="3314700"/>
            <a:ext cx="914400" cy="4572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dirty="0">
                <a:solidFill>
                  <a:schemeClr val="tx1"/>
                </a:solidFill>
                <a:latin typeface="Arial" panose="020B0604020202020204" pitchFamily="34" charset="0"/>
              </a:rPr>
              <a:t>Student</a:t>
            </a:r>
          </a:p>
        </p:txBody>
      </p:sp>
      <p:sp>
        <p:nvSpPr>
          <p:cNvPr id="9222" name="AutoShape 5"/>
          <p:cNvSpPr>
            <a:spLocks noChangeArrowheads="1"/>
          </p:cNvSpPr>
          <p:nvPr/>
        </p:nvSpPr>
        <p:spPr bwMode="auto">
          <a:xfrm>
            <a:off x="6324600" y="2286000"/>
            <a:ext cx="914400" cy="4572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dirty="0">
                <a:solidFill>
                  <a:schemeClr val="tx1"/>
                </a:solidFill>
                <a:latin typeface="Arial" panose="020B0604020202020204" pitchFamily="34" charset="0"/>
              </a:rPr>
              <a:t>Lecturer</a:t>
            </a:r>
          </a:p>
        </p:txBody>
      </p:sp>
      <p:sp>
        <p:nvSpPr>
          <p:cNvPr id="9223" name="AutoShape 6"/>
          <p:cNvSpPr>
            <a:spLocks noChangeArrowheads="1"/>
          </p:cNvSpPr>
          <p:nvPr/>
        </p:nvSpPr>
        <p:spPr bwMode="auto">
          <a:xfrm>
            <a:off x="6324600" y="4343400"/>
            <a:ext cx="914400" cy="4572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dirty="0">
                <a:solidFill>
                  <a:schemeClr val="tx1"/>
                </a:solidFill>
                <a:latin typeface="Arial" panose="020B0604020202020204" pitchFamily="34" charset="0"/>
              </a:rPr>
              <a:t>Module</a:t>
            </a:r>
          </a:p>
        </p:txBody>
      </p:sp>
      <p:sp>
        <p:nvSpPr>
          <p:cNvPr id="9224" name="AutoShape 7"/>
          <p:cNvSpPr>
            <a:spLocks noChangeArrowheads="1"/>
          </p:cNvSpPr>
          <p:nvPr/>
        </p:nvSpPr>
        <p:spPr bwMode="auto">
          <a:xfrm>
            <a:off x="6324600" y="3257550"/>
            <a:ext cx="914400" cy="571500"/>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tx1"/>
                </a:solidFill>
                <a:latin typeface="Arial" panose="020B0604020202020204" pitchFamily="34" charset="0"/>
              </a:rPr>
              <a:t>Tutors</a:t>
            </a:r>
          </a:p>
        </p:txBody>
      </p:sp>
      <p:sp>
        <p:nvSpPr>
          <p:cNvPr id="9225" name="AutoShape 8"/>
          <p:cNvSpPr>
            <a:spLocks noChangeArrowheads="1"/>
          </p:cNvSpPr>
          <p:nvPr/>
        </p:nvSpPr>
        <p:spPr bwMode="auto">
          <a:xfrm>
            <a:off x="7810500" y="4286250"/>
            <a:ext cx="914400" cy="571500"/>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tx1"/>
                </a:solidFill>
                <a:latin typeface="Arial" panose="020B0604020202020204" pitchFamily="34" charset="0"/>
              </a:rPr>
              <a:t>Studies</a:t>
            </a:r>
          </a:p>
        </p:txBody>
      </p:sp>
      <p:cxnSp>
        <p:nvCxnSpPr>
          <p:cNvPr id="9226" name="AutoShape 9"/>
          <p:cNvCxnSpPr>
            <a:cxnSpLocks noChangeShapeType="1"/>
            <a:stCxn id="9222" idx="2"/>
            <a:endCxn id="9224" idx="0"/>
          </p:cNvCxnSpPr>
          <p:nvPr/>
        </p:nvCxnSpPr>
        <p:spPr bwMode="auto">
          <a:xfrm>
            <a:off x="6781800" y="2750345"/>
            <a:ext cx="0" cy="5000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27" name="AutoShape 10"/>
          <p:cNvCxnSpPr>
            <a:cxnSpLocks noChangeShapeType="1"/>
            <a:stCxn id="9224" idx="3"/>
            <a:endCxn id="9221" idx="1"/>
          </p:cNvCxnSpPr>
          <p:nvPr/>
        </p:nvCxnSpPr>
        <p:spPr bwMode="auto">
          <a:xfrm>
            <a:off x="7246145" y="3543300"/>
            <a:ext cx="55721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28" name="AutoShape 11"/>
          <p:cNvCxnSpPr>
            <a:cxnSpLocks noChangeShapeType="1"/>
            <a:stCxn id="9221" idx="2"/>
            <a:endCxn id="9225" idx="0"/>
          </p:cNvCxnSpPr>
          <p:nvPr/>
        </p:nvCxnSpPr>
        <p:spPr bwMode="auto">
          <a:xfrm>
            <a:off x="8267700" y="3779045"/>
            <a:ext cx="0" cy="5000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29" name="AutoShape 12"/>
          <p:cNvCxnSpPr>
            <a:cxnSpLocks noChangeShapeType="1"/>
            <a:stCxn id="9223" idx="3"/>
            <a:endCxn id="9225" idx="1"/>
          </p:cNvCxnSpPr>
          <p:nvPr/>
        </p:nvCxnSpPr>
        <p:spPr bwMode="auto">
          <a:xfrm>
            <a:off x="7246145" y="4572000"/>
            <a:ext cx="55721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30" name="Arc 13"/>
          <p:cNvSpPr>
            <a:spLocks/>
          </p:cNvSpPr>
          <p:nvPr/>
        </p:nvSpPr>
        <p:spPr bwMode="auto">
          <a:xfrm>
            <a:off x="7239000" y="4457701"/>
            <a:ext cx="114300" cy="225029"/>
          </a:xfrm>
          <a:custGeom>
            <a:avLst/>
            <a:gdLst>
              <a:gd name="T0" fmla="*/ 0 w 21600"/>
              <a:gd name="T1" fmla="*/ 0 h 43200"/>
              <a:gd name="T2" fmla="*/ 191 w 21600"/>
              <a:gd name="T3" fmla="*/ 300038 h 43200"/>
              <a:gd name="T4" fmla="*/ 0 w 21600"/>
              <a:gd name="T5" fmla="*/ 1500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231" name="Arc 14"/>
          <p:cNvSpPr>
            <a:spLocks/>
          </p:cNvSpPr>
          <p:nvPr/>
        </p:nvSpPr>
        <p:spPr bwMode="auto">
          <a:xfrm flipH="1">
            <a:off x="7696200" y="3429001"/>
            <a:ext cx="114300" cy="225029"/>
          </a:xfrm>
          <a:custGeom>
            <a:avLst/>
            <a:gdLst>
              <a:gd name="T0" fmla="*/ 0 w 21600"/>
              <a:gd name="T1" fmla="*/ 0 h 43200"/>
              <a:gd name="T2" fmla="*/ 191 w 21600"/>
              <a:gd name="T3" fmla="*/ 300038 h 43200"/>
              <a:gd name="T4" fmla="*/ 0 w 21600"/>
              <a:gd name="T5" fmla="*/ 1500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232" name="Arc 15"/>
          <p:cNvSpPr>
            <a:spLocks/>
          </p:cNvSpPr>
          <p:nvPr/>
        </p:nvSpPr>
        <p:spPr bwMode="auto">
          <a:xfrm rot="5400000">
            <a:off x="8208764" y="3716537"/>
            <a:ext cx="114300" cy="225029"/>
          </a:xfrm>
          <a:custGeom>
            <a:avLst/>
            <a:gdLst>
              <a:gd name="T0" fmla="*/ 0 w 21600"/>
              <a:gd name="T1" fmla="*/ 0 h 43200"/>
              <a:gd name="T2" fmla="*/ 191 w 21600"/>
              <a:gd name="T3" fmla="*/ 300038 h 43200"/>
              <a:gd name="T4" fmla="*/ 0 w 21600"/>
              <a:gd name="T5" fmla="*/ 1500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233" name="Oval 16"/>
          <p:cNvSpPr>
            <a:spLocks noChangeArrowheads="1"/>
          </p:cNvSpPr>
          <p:nvPr/>
        </p:nvSpPr>
        <p:spPr bwMode="auto">
          <a:xfrm>
            <a:off x="7924800" y="2343150"/>
            <a:ext cx="685800" cy="28575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tx1"/>
                </a:solidFill>
                <a:latin typeface="Arial" panose="020B0604020202020204" pitchFamily="34" charset="0"/>
              </a:rPr>
              <a:t>ID</a:t>
            </a:r>
          </a:p>
        </p:txBody>
      </p:sp>
      <p:sp>
        <p:nvSpPr>
          <p:cNvPr id="9234" name="Oval 17"/>
          <p:cNvSpPr>
            <a:spLocks noChangeArrowheads="1"/>
          </p:cNvSpPr>
          <p:nvPr/>
        </p:nvSpPr>
        <p:spPr bwMode="auto">
          <a:xfrm>
            <a:off x="8324850" y="2743200"/>
            <a:ext cx="685800" cy="28575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tx1"/>
                </a:solidFill>
                <a:latin typeface="Arial" panose="020B0604020202020204" pitchFamily="34" charset="0"/>
              </a:rPr>
              <a:t>Course</a:t>
            </a:r>
          </a:p>
        </p:txBody>
      </p:sp>
      <p:sp>
        <p:nvSpPr>
          <p:cNvPr id="9235" name="Oval 18"/>
          <p:cNvSpPr>
            <a:spLocks noChangeArrowheads="1"/>
          </p:cNvSpPr>
          <p:nvPr/>
        </p:nvSpPr>
        <p:spPr bwMode="auto">
          <a:xfrm>
            <a:off x="7524750" y="2743200"/>
            <a:ext cx="685800" cy="28575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dirty="0">
                <a:solidFill>
                  <a:schemeClr val="tx1"/>
                </a:solidFill>
                <a:latin typeface="Arial" panose="020B0604020202020204" pitchFamily="34" charset="0"/>
              </a:rPr>
              <a:t>Name</a:t>
            </a:r>
          </a:p>
        </p:txBody>
      </p:sp>
      <p:cxnSp>
        <p:nvCxnSpPr>
          <p:cNvPr id="9236" name="AutoShape 19"/>
          <p:cNvCxnSpPr>
            <a:cxnSpLocks noChangeShapeType="1"/>
            <a:stCxn id="9221" idx="0"/>
            <a:endCxn id="9234" idx="4"/>
          </p:cNvCxnSpPr>
          <p:nvPr/>
        </p:nvCxnSpPr>
        <p:spPr bwMode="auto">
          <a:xfrm flipV="1">
            <a:off x="8267700" y="3036095"/>
            <a:ext cx="400050" cy="2714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7" name="AutoShape 20"/>
          <p:cNvCxnSpPr>
            <a:cxnSpLocks noChangeShapeType="1"/>
            <a:stCxn id="9221" idx="0"/>
            <a:endCxn id="9233" idx="4"/>
          </p:cNvCxnSpPr>
          <p:nvPr/>
        </p:nvCxnSpPr>
        <p:spPr bwMode="auto">
          <a:xfrm flipV="1">
            <a:off x="8267700" y="2636045"/>
            <a:ext cx="0" cy="6715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8" name="AutoShape 21"/>
          <p:cNvCxnSpPr>
            <a:cxnSpLocks noChangeShapeType="1"/>
            <a:stCxn id="9221" idx="0"/>
            <a:endCxn id="9235" idx="4"/>
          </p:cNvCxnSpPr>
          <p:nvPr/>
        </p:nvCxnSpPr>
        <p:spPr bwMode="auto">
          <a:xfrm flipH="1" flipV="1">
            <a:off x="7867650" y="3036095"/>
            <a:ext cx="400050" cy="2714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093498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4572000" y="823870"/>
            <a:ext cx="3684015" cy="788670"/>
          </a:xfrm>
        </p:spPr>
        <p:txBody>
          <a:bodyPr/>
          <a:lstStyle/>
          <a:p>
            <a:r>
              <a:rPr lang="en-GB" altLang="en-US" dirty="0">
                <a:solidFill>
                  <a:srgbClr val="C00000"/>
                </a:solidFill>
              </a:rPr>
              <a:t>Entities</a:t>
            </a:r>
          </a:p>
        </p:txBody>
      </p:sp>
      <p:sp>
        <p:nvSpPr>
          <p:cNvPr id="10244" name="Rectangle 3"/>
          <p:cNvSpPr>
            <a:spLocks noGrp="1" noChangeArrowheads="1"/>
          </p:cNvSpPr>
          <p:nvPr>
            <p:ph sz="half" idx="4294967295"/>
          </p:nvPr>
        </p:nvSpPr>
        <p:spPr>
          <a:xfrm>
            <a:off x="381000" y="1612540"/>
            <a:ext cx="5447472" cy="4663440"/>
          </a:xfrm>
          <a:prstGeom prst="rect">
            <a:avLst/>
          </a:prstGeom>
        </p:spPr>
        <p:txBody>
          <a:bodyPr>
            <a:normAutofit/>
          </a:bodyPr>
          <a:lstStyle/>
          <a:p>
            <a:r>
              <a:rPr lang="en-GB" altLang="en-US" sz="3200" dirty="0"/>
              <a:t>Entities represent objects or things of interest</a:t>
            </a:r>
          </a:p>
          <a:p>
            <a:pPr lvl="1"/>
            <a:r>
              <a:rPr lang="en-GB" altLang="en-US" dirty="0"/>
              <a:t>Physical things like students, lecturers, employees, products</a:t>
            </a:r>
          </a:p>
          <a:p>
            <a:pPr lvl="1"/>
            <a:r>
              <a:rPr lang="en-GB" altLang="en-US" dirty="0"/>
              <a:t>More abstract things like modules, orders, courses, projects</a:t>
            </a:r>
          </a:p>
        </p:txBody>
      </p:sp>
      <p:sp>
        <p:nvSpPr>
          <p:cNvPr id="10245" name="Rectangle 4"/>
          <p:cNvSpPr>
            <a:spLocks noGrp="1" noChangeArrowheads="1"/>
          </p:cNvSpPr>
          <p:nvPr>
            <p:ph sz="half" idx="2"/>
          </p:nvPr>
        </p:nvSpPr>
        <p:spPr>
          <a:xfrm>
            <a:off x="6705600" y="1805277"/>
            <a:ext cx="5303520" cy="515526"/>
          </a:xfrm>
        </p:spPr>
        <p:txBody>
          <a:bodyPr>
            <a:noAutofit/>
          </a:bodyPr>
          <a:lstStyle/>
          <a:p>
            <a:r>
              <a:rPr lang="en-GB" altLang="en-US" sz="2800" dirty="0"/>
              <a:t>Entities have</a:t>
            </a:r>
          </a:p>
          <a:p>
            <a:pPr lvl="1"/>
            <a:r>
              <a:rPr lang="en-GB" altLang="en-US" sz="1600" dirty="0"/>
              <a:t>A general type or class, such as Lecturer or Module</a:t>
            </a:r>
          </a:p>
          <a:p>
            <a:pPr lvl="1"/>
            <a:r>
              <a:rPr lang="en-GB" altLang="en-US" sz="1600" dirty="0"/>
              <a:t>Instances of that particular type</a:t>
            </a:r>
          </a:p>
          <a:p>
            <a:pPr lvl="1"/>
            <a:r>
              <a:rPr lang="en-GB" altLang="en-US" sz="1600" dirty="0"/>
              <a:t>Attributes (such as name, email address)</a:t>
            </a:r>
          </a:p>
        </p:txBody>
      </p:sp>
      <p:sp>
        <p:nvSpPr>
          <p:cNvPr id="2" name="Slide Number Placeholder 1">
            <a:extLst>
              <a:ext uri="{FF2B5EF4-FFF2-40B4-BE49-F238E27FC236}">
                <a16:creationId xmlns="" xmlns:a16="http://schemas.microsoft.com/office/drawing/2014/main" id="{D3D6EB91-0501-4DC4-B210-8A2C7295BC97}"/>
              </a:ext>
            </a:extLst>
          </p:cNvPr>
          <p:cNvSpPr>
            <a:spLocks noGrp="1"/>
          </p:cNvSpPr>
          <p:nvPr>
            <p:ph type="sldNum" sz="quarter" idx="4294967295"/>
          </p:nvPr>
        </p:nvSpPr>
        <p:spPr>
          <a:xfrm>
            <a:off x="11484864" y="6305550"/>
            <a:ext cx="609600" cy="476250"/>
          </a:xfrm>
          <a:prstGeom prst="rect">
            <a:avLst/>
          </a:prstGeom>
        </p:spPr>
        <p:txBody>
          <a:bodyPr/>
          <a:lstStyle/>
          <a:p>
            <a:fld id="{462C6507-2242-4096-87B2-B8983FFE7867}" type="slidenum">
              <a:rPr lang="en-GB" smtClean="0"/>
              <a:t>19</a:t>
            </a:fld>
            <a:endParaRPr lang="en-GB"/>
          </a:p>
        </p:txBody>
      </p:sp>
    </p:spTree>
    <p:extLst>
      <p:ext uri="{BB962C8B-B14F-4D97-AF65-F5344CB8AC3E}">
        <p14:creationId xmlns:p14="http://schemas.microsoft.com/office/powerpoint/2010/main" val="1400287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 xmlns:a16="http://schemas.microsoft.com/office/drawing/2014/main" id="{AF435EF4-2A00-4369-9800-332027D44DBE}"/>
              </a:ext>
            </a:extLst>
          </p:cNvPr>
          <p:cNvSpPr>
            <a:spLocks noGrp="1" noChangeArrowheads="1"/>
          </p:cNvSpPr>
          <p:nvPr>
            <p:ph type="ctrTitle"/>
          </p:nvPr>
        </p:nvSpPr>
        <p:spPr>
          <a:xfrm>
            <a:off x="685800" y="2057400"/>
            <a:ext cx="9753600" cy="3276600"/>
          </a:xfrm>
        </p:spPr>
        <p:txBody>
          <a:bodyPr>
            <a:normAutofit fontScale="90000"/>
          </a:bodyPr>
          <a:lstStyle/>
          <a:p>
            <a:pPr algn="ctr"/>
            <a:r>
              <a:rPr lang="en-US" altLang="x-none" sz="4000" b="1" dirty="0"/>
              <a:t/>
            </a:r>
            <a:br>
              <a:rPr lang="en-US" altLang="x-none" sz="4000" b="1" dirty="0"/>
            </a:br>
            <a:r>
              <a:rPr lang="en-US" sz="4000" b="1" dirty="0"/>
              <a:t>The Relational Database Model</a:t>
            </a:r>
            <a:br>
              <a:rPr lang="en-US" sz="4000" b="1" dirty="0"/>
            </a:br>
            <a:r>
              <a:rPr lang="en-US" sz="4000" dirty="0"/>
              <a:t>AND </a:t>
            </a:r>
            <a:br>
              <a:rPr lang="en-US" sz="4000" dirty="0"/>
            </a:br>
            <a:r>
              <a:rPr lang="en-US" sz="4000" dirty="0"/>
              <a:t>Entity Relationship diagram (Modelling)</a:t>
            </a:r>
            <a:br>
              <a:rPr lang="en-US" sz="4000" dirty="0"/>
            </a:br>
            <a:r>
              <a:rPr lang="en-US" altLang="x-none" sz="4000" b="1" dirty="0"/>
              <a:t/>
            </a:r>
            <a:br>
              <a:rPr lang="en-US" altLang="x-none" sz="4000" b="1" dirty="0"/>
            </a:br>
            <a:r>
              <a:rPr lang="en-US" altLang="x-none" sz="3200" dirty="0"/>
              <a:t/>
            </a:r>
            <a:br>
              <a:rPr lang="en-US" altLang="x-none" sz="3200" dirty="0"/>
            </a:br>
            <a:r>
              <a:rPr lang="en-US" altLang="x-none" sz="2000" b="1" dirty="0"/>
              <a:t/>
            </a:r>
            <a:br>
              <a:rPr lang="en-US" altLang="x-none" sz="2000" b="1" dirty="0"/>
            </a:br>
            <a:r>
              <a:rPr lang="en-US" altLang="x-none" sz="2000" b="1" dirty="0"/>
              <a:t/>
            </a:r>
            <a:br>
              <a:rPr lang="en-US" altLang="x-none" sz="2000" b="1" dirty="0"/>
            </a:br>
            <a:r>
              <a:rPr lang="en-US" altLang="x-none" sz="2000" b="1" dirty="0"/>
              <a:t/>
            </a:r>
            <a:br>
              <a:rPr lang="en-US" altLang="x-none" sz="2000" b="1" dirty="0"/>
            </a:br>
            <a:r>
              <a:rPr lang="en-US" altLang="x-none" sz="2000" b="1" dirty="0"/>
              <a:t/>
            </a:r>
            <a:br>
              <a:rPr lang="en-US" altLang="x-none" sz="2000" b="1" dirty="0"/>
            </a:br>
            <a:r>
              <a:rPr lang="en-US" altLang="x-none" sz="3200" dirty="0"/>
              <a:t/>
            </a:r>
            <a:br>
              <a:rPr lang="en-US" altLang="x-none" sz="3200" dirty="0"/>
            </a:br>
            <a:r>
              <a:rPr lang="en-US" altLang="x-none" sz="3200" dirty="0"/>
              <a:t/>
            </a:r>
            <a:br>
              <a:rPr lang="en-US" altLang="x-none" sz="3200" dirty="0"/>
            </a:br>
            <a:endParaRPr lang="en-US" altLang="x-none" sz="3200" dirty="0"/>
          </a:p>
        </p:txBody>
      </p:sp>
      <p:sp>
        <p:nvSpPr>
          <p:cNvPr id="19459" name="Slide Number Placeholder 1">
            <a:extLst>
              <a:ext uri="{FF2B5EF4-FFF2-40B4-BE49-F238E27FC236}">
                <a16:creationId xmlns="" xmlns:a16="http://schemas.microsoft.com/office/drawing/2014/main" id="{AEA87611-5F58-4F3F-A588-378E50D31A6E}"/>
              </a:ext>
            </a:extLst>
          </p:cNvPr>
          <p:cNvSpPr>
            <a:spLocks noGrp="1" noChangeArrowheads="1"/>
          </p:cNvSpPr>
          <p:nvPr>
            <p:ph type="sldNum" sz="quarter" idx="4294967295"/>
          </p:nvPr>
        </p:nvSpPr>
        <p:spPr>
          <a:xfrm>
            <a:off x="11484864" y="6305550"/>
            <a:ext cx="609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A2AD9C11-CCD2-4A9B-BC32-21152681D89A}" type="slidenum">
              <a:rPr lang="en-US" altLang="x-none" smtClean="0">
                <a:solidFill>
                  <a:srgbClr val="FEFFFF"/>
                </a:solidFill>
              </a:rPr>
              <a:pPr fontAlgn="base">
                <a:spcBef>
                  <a:spcPct val="0"/>
                </a:spcBef>
                <a:spcAft>
                  <a:spcPct val="0"/>
                </a:spcAft>
                <a:buClrTx/>
                <a:buFontTx/>
                <a:buNone/>
              </a:pPr>
              <a:t>2</a:t>
            </a:fld>
            <a:endParaRPr lang="en-US" altLang="x-none">
              <a:solidFill>
                <a:srgbClr val="FEFFFF"/>
              </a:solidFill>
            </a:endParaRPr>
          </a:p>
        </p:txBody>
      </p:sp>
    </p:spTree>
    <p:extLst>
      <p:ext uri="{BB962C8B-B14F-4D97-AF65-F5344CB8AC3E}">
        <p14:creationId xmlns:p14="http://schemas.microsoft.com/office/powerpoint/2010/main" val="2873509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4572001" y="457797"/>
            <a:ext cx="7239000" cy="1538883"/>
          </a:xfrm>
        </p:spPr>
        <p:txBody>
          <a:bodyPr/>
          <a:lstStyle/>
          <a:p>
            <a:r>
              <a:rPr lang="en-GB" altLang="en-US" dirty="0">
                <a:solidFill>
                  <a:srgbClr val="C00000"/>
                </a:solidFill>
              </a:rPr>
              <a:t>Diagramming Entities</a:t>
            </a:r>
          </a:p>
        </p:txBody>
      </p:sp>
      <p:sp>
        <p:nvSpPr>
          <p:cNvPr id="11268" name="Rectangle 3"/>
          <p:cNvSpPr>
            <a:spLocks noGrp="1" noChangeArrowheads="1"/>
          </p:cNvSpPr>
          <p:nvPr>
            <p:ph sz="half" idx="4294967295"/>
          </p:nvPr>
        </p:nvSpPr>
        <p:spPr>
          <a:xfrm>
            <a:off x="420559" y="1529715"/>
            <a:ext cx="5650527" cy="4663440"/>
          </a:xfrm>
          <a:prstGeom prst="rect">
            <a:avLst/>
          </a:prstGeom>
        </p:spPr>
        <p:txBody>
          <a:bodyPr>
            <a:normAutofit/>
          </a:bodyPr>
          <a:lstStyle/>
          <a:p>
            <a:r>
              <a:rPr lang="en-GB" altLang="en-US" sz="3200" dirty="0"/>
              <a:t>In an E/R Diagram, an entity is usually drawn as a box with rounded corners</a:t>
            </a:r>
          </a:p>
          <a:p>
            <a:r>
              <a:rPr lang="en-GB" altLang="en-US" sz="3200" dirty="0"/>
              <a:t>The box is labelled with the name of the class of objects represented by that entity</a:t>
            </a:r>
          </a:p>
        </p:txBody>
      </p:sp>
      <p:sp>
        <p:nvSpPr>
          <p:cNvPr id="2" name="Slide Number Placeholder 1">
            <a:extLst>
              <a:ext uri="{FF2B5EF4-FFF2-40B4-BE49-F238E27FC236}">
                <a16:creationId xmlns="" xmlns:a16="http://schemas.microsoft.com/office/drawing/2014/main" id="{85BF6C36-96BF-438B-B5B6-486C5B01210C}"/>
              </a:ext>
            </a:extLst>
          </p:cNvPr>
          <p:cNvSpPr>
            <a:spLocks noGrp="1"/>
          </p:cNvSpPr>
          <p:nvPr>
            <p:ph type="sldNum" sz="quarter" idx="4294967295"/>
          </p:nvPr>
        </p:nvSpPr>
        <p:spPr>
          <a:xfrm>
            <a:off x="11484864" y="6305550"/>
            <a:ext cx="609600" cy="476250"/>
          </a:xfrm>
          <a:prstGeom prst="rect">
            <a:avLst/>
          </a:prstGeom>
        </p:spPr>
        <p:txBody>
          <a:bodyPr/>
          <a:lstStyle/>
          <a:p>
            <a:fld id="{462C6507-2242-4096-87B2-B8983FFE7867}" type="slidenum">
              <a:rPr lang="en-GB" smtClean="0"/>
              <a:t>20</a:t>
            </a:fld>
            <a:endParaRPr lang="en-GB"/>
          </a:p>
        </p:txBody>
      </p:sp>
      <p:sp>
        <p:nvSpPr>
          <p:cNvPr id="11269" name="AutoShape 4"/>
          <p:cNvSpPr>
            <a:spLocks noChangeArrowheads="1"/>
          </p:cNvSpPr>
          <p:nvPr/>
        </p:nvSpPr>
        <p:spPr bwMode="auto">
          <a:xfrm>
            <a:off x="7810500" y="3314700"/>
            <a:ext cx="914400" cy="4572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tx1"/>
                </a:solidFill>
                <a:latin typeface="Arial" panose="020B0604020202020204" pitchFamily="34" charset="0"/>
              </a:rPr>
              <a:t>Student</a:t>
            </a:r>
          </a:p>
        </p:txBody>
      </p:sp>
      <p:sp>
        <p:nvSpPr>
          <p:cNvPr id="11270" name="AutoShape 5"/>
          <p:cNvSpPr>
            <a:spLocks noChangeArrowheads="1"/>
          </p:cNvSpPr>
          <p:nvPr/>
        </p:nvSpPr>
        <p:spPr bwMode="auto">
          <a:xfrm>
            <a:off x="6324600" y="2286000"/>
            <a:ext cx="914400" cy="4572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tx1"/>
                </a:solidFill>
                <a:latin typeface="Arial" panose="020B0604020202020204" pitchFamily="34" charset="0"/>
              </a:rPr>
              <a:t>Lecturer</a:t>
            </a:r>
          </a:p>
        </p:txBody>
      </p:sp>
      <p:sp>
        <p:nvSpPr>
          <p:cNvPr id="11271" name="AutoShape 6"/>
          <p:cNvSpPr>
            <a:spLocks noChangeArrowheads="1"/>
          </p:cNvSpPr>
          <p:nvPr/>
        </p:nvSpPr>
        <p:spPr bwMode="auto">
          <a:xfrm>
            <a:off x="6324600" y="4343400"/>
            <a:ext cx="914400" cy="4572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tx1"/>
                </a:solidFill>
                <a:latin typeface="Arial" panose="020B0604020202020204" pitchFamily="34" charset="0"/>
              </a:rPr>
              <a:t>Module</a:t>
            </a:r>
          </a:p>
        </p:txBody>
      </p:sp>
      <p:sp>
        <p:nvSpPr>
          <p:cNvPr id="11272" name="AutoShape 7"/>
          <p:cNvSpPr>
            <a:spLocks noChangeArrowheads="1"/>
          </p:cNvSpPr>
          <p:nvPr/>
        </p:nvSpPr>
        <p:spPr bwMode="auto">
          <a:xfrm>
            <a:off x="6324600" y="3257550"/>
            <a:ext cx="914400" cy="571500"/>
          </a:xfrm>
          <a:prstGeom prst="diamond">
            <a:avLst/>
          </a:prstGeom>
          <a:noFill/>
          <a:ln w="6350">
            <a:solidFill>
              <a:schemeClr val="folHlink"/>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folHlink"/>
                </a:solidFill>
                <a:latin typeface="Arial" panose="020B0604020202020204" pitchFamily="34" charset="0"/>
              </a:rPr>
              <a:t>Tutors</a:t>
            </a:r>
          </a:p>
        </p:txBody>
      </p:sp>
      <p:sp>
        <p:nvSpPr>
          <p:cNvPr id="11273" name="AutoShape 8"/>
          <p:cNvSpPr>
            <a:spLocks noChangeArrowheads="1"/>
          </p:cNvSpPr>
          <p:nvPr/>
        </p:nvSpPr>
        <p:spPr bwMode="auto">
          <a:xfrm>
            <a:off x="7810500" y="4286250"/>
            <a:ext cx="914400" cy="571500"/>
          </a:xfrm>
          <a:prstGeom prst="diamond">
            <a:avLst/>
          </a:prstGeom>
          <a:noFill/>
          <a:ln w="6350">
            <a:solidFill>
              <a:schemeClr val="folHlink"/>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folHlink"/>
                </a:solidFill>
                <a:latin typeface="Arial" panose="020B0604020202020204" pitchFamily="34" charset="0"/>
              </a:rPr>
              <a:t>Studies</a:t>
            </a:r>
          </a:p>
        </p:txBody>
      </p:sp>
      <p:cxnSp>
        <p:nvCxnSpPr>
          <p:cNvPr id="11274" name="AutoShape 9"/>
          <p:cNvCxnSpPr>
            <a:cxnSpLocks noChangeShapeType="1"/>
          </p:cNvCxnSpPr>
          <p:nvPr/>
        </p:nvCxnSpPr>
        <p:spPr bwMode="auto">
          <a:xfrm>
            <a:off x="6781800" y="2750345"/>
            <a:ext cx="0" cy="507206"/>
          </a:xfrm>
          <a:prstGeom prst="straightConnector1">
            <a:avLst/>
          </a:prstGeom>
          <a:noFill/>
          <a:ln w="63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5" name="AutoShape 10"/>
          <p:cNvCxnSpPr>
            <a:cxnSpLocks noChangeShapeType="1"/>
          </p:cNvCxnSpPr>
          <p:nvPr/>
        </p:nvCxnSpPr>
        <p:spPr bwMode="auto">
          <a:xfrm>
            <a:off x="7239000" y="3543300"/>
            <a:ext cx="571500" cy="0"/>
          </a:xfrm>
          <a:prstGeom prst="straightConnector1">
            <a:avLst/>
          </a:prstGeom>
          <a:noFill/>
          <a:ln w="63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6" name="AutoShape 11"/>
          <p:cNvCxnSpPr>
            <a:cxnSpLocks noChangeShapeType="1"/>
          </p:cNvCxnSpPr>
          <p:nvPr/>
        </p:nvCxnSpPr>
        <p:spPr bwMode="auto">
          <a:xfrm>
            <a:off x="8267700" y="3771900"/>
            <a:ext cx="0" cy="514350"/>
          </a:xfrm>
          <a:prstGeom prst="straightConnector1">
            <a:avLst/>
          </a:prstGeom>
          <a:noFill/>
          <a:ln w="63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7" name="AutoShape 12"/>
          <p:cNvCxnSpPr>
            <a:cxnSpLocks noChangeShapeType="1"/>
          </p:cNvCxnSpPr>
          <p:nvPr/>
        </p:nvCxnSpPr>
        <p:spPr bwMode="auto">
          <a:xfrm>
            <a:off x="7239000" y="4572000"/>
            <a:ext cx="571500" cy="0"/>
          </a:xfrm>
          <a:prstGeom prst="straightConnector1">
            <a:avLst/>
          </a:prstGeom>
          <a:noFill/>
          <a:ln w="63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78" name="Arc 13"/>
          <p:cNvSpPr>
            <a:spLocks/>
          </p:cNvSpPr>
          <p:nvPr/>
        </p:nvSpPr>
        <p:spPr bwMode="auto">
          <a:xfrm>
            <a:off x="7239000" y="4457701"/>
            <a:ext cx="114300" cy="225029"/>
          </a:xfrm>
          <a:custGeom>
            <a:avLst/>
            <a:gdLst>
              <a:gd name="T0" fmla="*/ 0 w 21600"/>
              <a:gd name="T1" fmla="*/ 0 h 43200"/>
              <a:gd name="T2" fmla="*/ 191 w 21600"/>
              <a:gd name="T3" fmla="*/ 300038 h 43200"/>
              <a:gd name="T4" fmla="*/ 0 w 21600"/>
              <a:gd name="T5" fmla="*/ 1500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6350">
            <a:solidFill>
              <a:schemeClr val="fo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1279" name="Arc 14"/>
          <p:cNvSpPr>
            <a:spLocks/>
          </p:cNvSpPr>
          <p:nvPr/>
        </p:nvSpPr>
        <p:spPr bwMode="auto">
          <a:xfrm flipH="1">
            <a:off x="7696200" y="3429001"/>
            <a:ext cx="114300" cy="225029"/>
          </a:xfrm>
          <a:custGeom>
            <a:avLst/>
            <a:gdLst>
              <a:gd name="T0" fmla="*/ 0 w 21600"/>
              <a:gd name="T1" fmla="*/ 0 h 43200"/>
              <a:gd name="T2" fmla="*/ 191 w 21600"/>
              <a:gd name="T3" fmla="*/ 300038 h 43200"/>
              <a:gd name="T4" fmla="*/ 0 w 21600"/>
              <a:gd name="T5" fmla="*/ 1500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6350">
            <a:solidFill>
              <a:schemeClr val="fo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1280" name="Arc 15"/>
          <p:cNvSpPr>
            <a:spLocks/>
          </p:cNvSpPr>
          <p:nvPr/>
        </p:nvSpPr>
        <p:spPr bwMode="auto">
          <a:xfrm rot="5400000">
            <a:off x="8208764" y="3716537"/>
            <a:ext cx="114300" cy="225029"/>
          </a:xfrm>
          <a:custGeom>
            <a:avLst/>
            <a:gdLst>
              <a:gd name="T0" fmla="*/ 0 w 21600"/>
              <a:gd name="T1" fmla="*/ 0 h 43200"/>
              <a:gd name="T2" fmla="*/ 191 w 21600"/>
              <a:gd name="T3" fmla="*/ 300038 h 43200"/>
              <a:gd name="T4" fmla="*/ 0 w 21600"/>
              <a:gd name="T5" fmla="*/ 1500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6350">
            <a:solidFill>
              <a:schemeClr val="fo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1281" name="Oval 16"/>
          <p:cNvSpPr>
            <a:spLocks noChangeArrowheads="1"/>
          </p:cNvSpPr>
          <p:nvPr/>
        </p:nvSpPr>
        <p:spPr bwMode="auto">
          <a:xfrm>
            <a:off x="7924800" y="2343150"/>
            <a:ext cx="685800" cy="285750"/>
          </a:xfrm>
          <a:prstGeom prst="ellipse">
            <a:avLst/>
          </a:prstGeom>
          <a:noFill/>
          <a:ln w="6350">
            <a:solidFill>
              <a:schemeClr val="fo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folHlink"/>
                </a:solidFill>
                <a:latin typeface="Arial" panose="020B0604020202020204" pitchFamily="34" charset="0"/>
              </a:rPr>
              <a:t>ID</a:t>
            </a:r>
          </a:p>
        </p:txBody>
      </p:sp>
      <p:sp>
        <p:nvSpPr>
          <p:cNvPr id="11282" name="Oval 17"/>
          <p:cNvSpPr>
            <a:spLocks noChangeArrowheads="1"/>
          </p:cNvSpPr>
          <p:nvPr/>
        </p:nvSpPr>
        <p:spPr bwMode="auto">
          <a:xfrm>
            <a:off x="8324850" y="2743200"/>
            <a:ext cx="685800" cy="285750"/>
          </a:xfrm>
          <a:prstGeom prst="ellipse">
            <a:avLst/>
          </a:prstGeom>
          <a:noFill/>
          <a:ln w="6350">
            <a:solidFill>
              <a:schemeClr val="fo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folHlink"/>
                </a:solidFill>
                <a:latin typeface="Arial" panose="020B0604020202020204" pitchFamily="34" charset="0"/>
              </a:rPr>
              <a:t>Course</a:t>
            </a:r>
          </a:p>
        </p:txBody>
      </p:sp>
      <p:sp>
        <p:nvSpPr>
          <p:cNvPr id="11283" name="Oval 18"/>
          <p:cNvSpPr>
            <a:spLocks noChangeArrowheads="1"/>
          </p:cNvSpPr>
          <p:nvPr/>
        </p:nvSpPr>
        <p:spPr bwMode="auto">
          <a:xfrm>
            <a:off x="7524750" y="2743200"/>
            <a:ext cx="685800" cy="285750"/>
          </a:xfrm>
          <a:prstGeom prst="ellipse">
            <a:avLst/>
          </a:prstGeom>
          <a:noFill/>
          <a:ln w="6350">
            <a:solidFill>
              <a:schemeClr val="fo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folHlink"/>
                </a:solidFill>
                <a:latin typeface="Arial" panose="020B0604020202020204" pitchFamily="34" charset="0"/>
              </a:rPr>
              <a:t>Name</a:t>
            </a:r>
          </a:p>
        </p:txBody>
      </p:sp>
      <p:cxnSp>
        <p:nvCxnSpPr>
          <p:cNvPr id="11284" name="AutoShape 19"/>
          <p:cNvCxnSpPr>
            <a:cxnSpLocks noChangeShapeType="1"/>
          </p:cNvCxnSpPr>
          <p:nvPr/>
        </p:nvCxnSpPr>
        <p:spPr bwMode="auto">
          <a:xfrm flipV="1">
            <a:off x="8267700" y="3028950"/>
            <a:ext cx="400050" cy="285750"/>
          </a:xfrm>
          <a:prstGeom prst="straightConnector1">
            <a:avLst/>
          </a:prstGeom>
          <a:noFill/>
          <a:ln w="63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5" name="AutoShape 20"/>
          <p:cNvCxnSpPr>
            <a:cxnSpLocks noChangeShapeType="1"/>
          </p:cNvCxnSpPr>
          <p:nvPr/>
        </p:nvCxnSpPr>
        <p:spPr bwMode="auto">
          <a:xfrm flipV="1">
            <a:off x="8267700" y="2628900"/>
            <a:ext cx="0" cy="685800"/>
          </a:xfrm>
          <a:prstGeom prst="straightConnector1">
            <a:avLst/>
          </a:prstGeom>
          <a:noFill/>
          <a:ln w="63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6" name="AutoShape 21"/>
          <p:cNvCxnSpPr>
            <a:cxnSpLocks noChangeShapeType="1"/>
          </p:cNvCxnSpPr>
          <p:nvPr/>
        </p:nvCxnSpPr>
        <p:spPr bwMode="auto">
          <a:xfrm flipH="1" flipV="1">
            <a:off x="7867650" y="3028950"/>
            <a:ext cx="400050" cy="285750"/>
          </a:xfrm>
          <a:prstGeom prst="straightConnector1">
            <a:avLst/>
          </a:prstGeom>
          <a:noFill/>
          <a:ln w="63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8789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4343400" y="614273"/>
            <a:ext cx="3684015" cy="788670"/>
          </a:xfrm>
        </p:spPr>
        <p:txBody>
          <a:bodyPr/>
          <a:lstStyle/>
          <a:p>
            <a:r>
              <a:rPr lang="en-GB" altLang="en-US" dirty="0">
                <a:solidFill>
                  <a:srgbClr val="C00000"/>
                </a:solidFill>
              </a:rPr>
              <a:t>Attributes</a:t>
            </a:r>
          </a:p>
        </p:txBody>
      </p:sp>
      <p:sp>
        <p:nvSpPr>
          <p:cNvPr id="12292" name="Rectangle 3"/>
          <p:cNvSpPr>
            <a:spLocks noGrp="1" noChangeArrowheads="1"/>
          </p:cNvSpPr>
          <p:nvPr>
            <p:ph sz="half" idx="4294967295"/>
          </p:nvPr>
        </p:nvSpPr>
        <p:spPr>
          <a:xfrm>
            <a:off x="427042" y="1933254"/>
            <a:ext cx="5760640" cy="4663440"/>
          </a:xfrm>
          <a:prstGeom prst="rect">
            <a:avLst/>
          </a:prstGeom>
        </p:spPr>
        <p:txBody>
          <a:bodyPr>
            <a:normAutofit/>
          </a:bodyPr>
          <a:lstStyle/>
          <a:p>
            <a:r>
              <a:rPr lang="en-GB" altLang="en-US" sz="2400" dirty="0">
                <a:latin typeface="Constantia (Body)"/>
              </a:rPr>
              <a:t>Attributes are facts, aspects, properties, or details about an entity</a:t>
            </a:r>
          </a:p>
          <a:p>
            <a:pPr lvl="1"/>
            <a:r>
              <a:rPr lang="en-GB" altLang="en-US" dirty="0">
                <a:latin typeface="Constantia (Body)"/>
              </a:rPr>
              <a:t>Students have IDs, names, courses, addresses, … </a:t>
            </a:r>
          </a:p>
          <a:p>
            <a:pPr lvl="1"/>
            <a:r>
              <a:rPr lang="en-GB" altLang="en-US" dirty="0">
                <a:latin typeface="Constantia (Body)"/>
              </a:rPr>
              <a:t>Modules have codes, titles, credit weights, levels, … </a:t>
            </a:r>
          </a:p>
        </p:txBody>
      </p:sp>
      <p:sp>
        <p:nvSpPr>
          <p:cNvPr id="12293" name="Rectangle 4"/>
          <p:cNvSpPr>
            <a:spLocks noGrp="1" noChangeArrowheads="1"/>
          </p:cNvSpPr>
          <p:nvPr>
            <p:ph sz="half" idx="2"/>
          </p:nvPr>
        </p:nvSpPr>
        <p:spPr>
          <a:xfrm>
            <a:off x="6553200" y="1434788"/>
            <a:ext cx="5303520" cy="515526"/>
          </a:xfrm>
        </p:spPr>
        <p:txBody>
          <a:bodyPr>
            <a:noAutofit/>
          </a:bodyPr>
          <a:lstStyle/>
          <a:p>
            <a:r>
              <a:rPr lang="en-GB" altLang="en-US" sz="3600" dirty="0">
                <a:latin typeface="Constantia (Body)"/>
              </a:rPr>
              <a:t>Attributes have</a:t>
            </a:r>
          </a:p>
          <a:p>
            <a:pPr lvl="1"/>
            <a:r>
              <a:rPr lang="en-GB" altLang="en-US" sz="2000" dirty="0">
                <a:latin typeface="Constantia (Body)"/>
              </a:rPr>
              <a:t>A name</a:t>
            </a:r>
          </a:p>
          <a:p>
            <a:pPr lvl="1"/>
            <a:r>
              <a:rPr lang="en-GB" altLang="en-US" sz="2000" dirty="0">
                <a:latin typeface="Constantia (Body)"/>
              </a:rPr>
              <a:t>An associated entity</a:t>
            </a:r>
          </a:p>
          <a:p>
            <a:pPr lvl="1"/>
            <a:r>
              <a:rPr lang="en-GB" altLang="en-US" sz="2000" dirty="0">
                <a:latin typeface="Constantia (Body)"/>
              </a:rPr>
              <a:t>Domains of possible values</a:t>
            </a:r>
          </a:p>
          <a:p>
            <a:pPr lvl="1"/>
            <a:r>
              <a:rPr lang="en-GB" altLang="en-US" sz="2000" dirty="0">
                <a:latin typeface="Constantia (Body)"/>
              </a:rPr>
              <a:t>Values from the domain for each instance of the entity they are belong to</a:t>
            </a:r>
          </a:p>
        </p:txBody>
      </p:sp>
      <p:sp>
        <p:nvSpPr>
          <p:cNvPr id="2" name="Slide Number Placeholder 1">
            <a:extLst>
              <a:ext uri="{FF2B5EF4-FFF2-40B4-BE49-F238E27FC236}">
                <a16:creationId xmlns="" xmlns:a16="http://schemas.microsoft.com/office/drawing/2014/main" id="{19DDBC7E-B336-413F-9F23-6AFBF93EDB6A}"/>
              </a:ext>
            </a:extLst>
          </p:cNvPr>
          <p:cNvSpPr>
            <a:spLocks noGrp="1"/>
          </p:cNvSpPr>
          <p:nvPr>
            <p:ph type="sldNum" sz="quarter" idx="4294967295"/>
          </p:nvPr>
        </p:nvSpPr>
        <p:spPr>
          <a:xfrm>
            <a:off x="11484864" y="6305550"/>
            <a:ext cx="609600" cy="476250"/>
          </a:xfrm>
          <a:prstGeom prst="rect">
            <a:avLst/>
          </a:prstGeom>
        </p:spPr>
        <p:txBody>
          <a:bodyPr/>
          <a:lstStyle/>
          <a:p>
            <a:fld id="{462C6507-2242-4096-87B2-B8983FFE7867}" type="slidenum">
              <a:rPr lang="en-GB" smtClean="0"/>
              <a:t>21</a:t>
            </a:fld>
            <a:endParaRPr lang="en-GB"/>
          </a:p>
        </p:txBody>
      </p:sp>
    </p:spTree>
    <p:extLst>
      <p:ext uri="{BB962C8B-B14F-4D97-AF65-F5344CB8AC3E}">
        <p14:creationId xmlns:p14="http://schemas.microsoft.com/office/powerpoint/2010/main" val="3448056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3352800" y="702519"/>
            <a:ext cx="8132064" cy="722661"/>
          </a:xfrm>
        </p:spPr>
        <p:txBody>
          <a:bodyPr/>
          <a:lstStyle/>
          <a:p>
            <a:r>
              <a:rPr lang="en-GB" altLang="en-US" dirty="0">
                <a:solidFill>
                  <a:srgbClr val="C00000"/>
                </a:solidFill>
              </a:rPr>
              <a:t>Diagramming </a:t>
            </a:r>
            <a:r>
              <a:rPr lang="en-GB" altLang="en-US" dirty="0" smtClean="0">
                <a:solidFill>
                  <a:srgbClr val="C00000"/>
                </a:solidFill>
              </a:rPr>
              <a:t>Attributes</a:t>
            </a:r>
            <a:endParaRPr lang="en-GB" altLang="en-US" dirty="0">
              <a:solidFill>
                <a:srgbClr val="C00000"/>
              </a:solidFill>
            </a:endParaRPr>
          </a:p>
        </p:txBody>
      </p:sp>
      <p:sp>
        <p:nvSpPr>
          <p:cNvPr id="13316" name="Rectangle 3"/>
          <p:cNvSpPr>
            <a:spLocks noGrp="1" noChangeArrowheads="1"/>
          </p:cNvSpPr>
          <p:nvPr>
            <p:ph sz="half" idx="4294967295"/>
          </p:nvPr>
        </p:nvSpPr>
        <p:spPr>
          <a:xfrm>
            <a:off x="505534" y="1954530"/>
            <a:ext cx="5505451" cy="4663440"/>
          </a:xfrm>
          <a:prstGeom prst="rect">
            <a:avLst/>
          </a:prstGeom>
        </p:spPr>
        <p:txBody>
          <a:bodyPr>
            <a:normAutofit/>
          </a:bodyPr>
          <a:lstStyle/>
          <a:p>
            <a:r>
              <a:rPr lang="en-GB" altLang="en-US" sz="2400" dirty="0">
                <a:latin typeface="Constantia (Body)ns MT (Body)"/>
              </a:rPr>
              <a:t>In an E/R Diagram attributes may be drawn as ovals</a:t>
            </a:r>
          </a:p>
          <a:p>
            <a:r>
              <a:rPr lang="en-GB" altLang="en-US" sz="2400" dirty="0">
                <a:latin typeface="Constantia (Body)ns MT (Body)"/>
              </a:rPr>
              <a:t>Each attribute is linked to its entity by a line</a:t>
            </a:r>
          </a:p>
          <a:p>
            <a:r>
              <a:rPr lang="en-GB" altLang="en-US" sz="2400" dirty="0">
                <a:latin typeface="Constantia (Body)ns MT (Body)"/>
              </a:rPr>
              <a:t>The name of the attribute is written in the oval</a:t>
            </a:r>
          </a:p>
        </p:txBody>
      </p:sp>
      <p:sp>
        <p:nvSpPr>
          <p:cNvPr id="2" name="Slide Number Placeholder 1">
            <a:extLst>
              <a:ext uri="{FF2B5EF4-FFF2-40B4-BE49-F238E27FC236}">
                <a16:creationId xmlns="" xmlns:a16="http://schemas.microsoft.com/office/drawing/2014/main" id="{610F9617-CCD8-4233-AFEF-1D5B2B5A484D}"/>
              </a:ext>
            </a:extLst>
          </p:cNvPr>
          <p:cNvSpPr>
            <a:spLocks noGrp="1"/>
          </p:cNvSpPr>
          <p:nvPr>
            <p:ph type="sldNum" sz="quarter" idx="4294967295"/>
          </p:nvPr>
        </p:nvSpPr>
        <p:spPr>
          <a:xfrm>
            <a:off x="11484864" y="6305550"/>
            <a:ext cx="609600" cy="476250"/>
          </a:xfrm>
          <a:prstGeom prst="rect">
            <a:avLst/>
          </a:prstGeom>
        </p:spPr>
        <p:txBody>
          <a:bodyPr/>
          <a:lstStyle/>
          <a:p>
            <a:fld id="{462C6507-2242-4096-87B2-B8983FFE7867}" type="slidenum">
              <a:rPr lang="en-GB" smtClean="0"/>
              <a:t>22</a:t>
            </a:fld>
            <a:endParaRPr lang="en-GB"/>
          </a:p>
        </p:txBody>
      </p:sp>
      <p:sp>
        <p:nvSpPr>
          <p:cNvPr id="13317" name="AutoShape 4"/>
          <p:cNvSpPr>
            <a:spLocks noChangeArrowheads="1"/>
          </p:cNvSpPr>
          <p:nvPr/>
        </p:nvSpPr>
        <p:spPr bwMode="auto">
          <a:xfrm>
            <a:off x="7810500" y="3314700"/>
            <a:ext cx="914400" cy="457200"/>
          </a:xfrm>
          <a:prstGeom prst="roundRect">
            <a:avLst>
              <a:gd name="adj" fmla="val 16667"/>
            </a:avLst>
          </a:prstGeom>
          <a:noFill/>
          <a:ln w="6350">
            <a:solidFill>
              <a:schemeClr val="fo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folHlink"/>
                </a:solidFill>
                <a:latin typeface="Arial" panose="020B0604020202020204" pitchFamily="34" charset="0"/>
              </a:rPr>
              <a:t>Student</a:t>
            </a:r>
          </a:p>
        </p:txBody>
      </p:sp>
      <p:sp>
        <p:nvSpPr>
          <p:cNvPr id="13318" name="AutoShape 5"/>
          <p:cNvSpPr>
            <a:spLocks noChangeArrowheads="1"/>
          </p:cNvSpPr>
          <p:nvPr/>
        </p:nvSpPr>
        <p:spPr bwMode="auto">
          <a:xfrm>
            <a:off x="6324600" y="2286000"/>
            <a:ext cx="914400" cy="457200"/>
          </a:xfrm>
          <a:prstGeom prst="roundRect">
            <a:avLst>
              <a:gd name="adj" fmla="val 16667"/>
            </a:avLst>
          </a:prstGeom>
          <a:noFill/>
          <a:ln w="6350">
            <a:solidFill>
              <a:schemeClr val="fo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folHlink"/>
                </a:solidFill>
                <a:latin typeface="Arial" panose="020B0604020202020204" pitchFamily="34" charset="0"/>
              </a:rPr>
              <a:t>Lecturer</a:t>
            </a:r>
          </a:p>
        </p:txBody>
      </p:sp>
      <p:sp>
        <p:nvSpPr>
          <p:cNvPr id="13319" name="AutoShape 6"/>
          <p:cNvSpPr>
            <a:spLocks noChangeArrowheads="1"/>
          </p:cNvSpPr>
          <p:nvPr/>
        </p:nvSpPr>
        <p:spPr bwMode="auto">
          <a:xfrm>
            <a:off x="6324600" y="4343400"/>
            <a:ext cx="914400" cy="457200"/>
          </a:xfrm>
          <a:prstGeom prst="roundRect">
            <a:avLst>
              <a:gd name="adj" fmla="val 16667"/>
            </a:avLst>
          </a:prstGeom>
          <a:noFill/>
          <a:ln w="6350">
            <a:solidFill>
              <a:schemeClr val="fo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folHlink"/>
                </a:solidFill>
                <a:latin typeface="Arial" panose="020B0604020202020204" pitchFamily="34" charset="0"/>
              </a:rPr>
              <a:t>Module</a:t>
            </a:r>
          </a:p>
        </p:txBody>
      </p:sp>
      <p:sp>
        <p:nvSpPr>
          <p:cNvPr id="13320" name="AutoShape 7"/>
          <p:cNvSpPr>
            <a:spLocks noChangeArrowheads="1"/>
          </p:cNvSpPr>
          <p:nvPr/>
        </p:nvSpPr>
        <p:spPr bwMode="auto">
          <a:xfrm>
            <a:off x="6324600" y="3257550"/>
            <a:ext cx="914400" cy="571500"/>
          </a:xfrm>
          <a:prstGeom prst="diamond">
            <a:avLst/>
          </a:prstGeom>
          <a:noFill/>
          <a:ln w="6350">
            <a:solidFill>
              <a:schemeClr val="folHlink"/>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folHlink"/>
                </a:solidFill>
                <a:latin typeface="Arial" panose="020B0604020202020204" pitchFamily="34" charset="0"/>
              </a:rPr>
              <a:t>Tutors</a:t>
            </a:r>
          </a:p>
        </p:txBody>
      </p:sp>
      <p:sp>
        <p:nvSpPr>
          <p:cNvPr id="13321" name="AutoShape 8"/>
          <p:cNvSpPr>
            <a:spLocks noChangeArrowheads="1"/>
          </p:cNvSpPr>
          <p:nvPr/>
        </p:nvSpPr>
        <p:spPr bwMode="auto">
          <a:xfrm>
            <a:off x="7810500" y="4286250"/>
            <a:ext cx="914400" cy="571500"/>
          </a:xfrm>
          <a:prstGeom prst="diamond">
            <a:avLst/>
          </a:prstGeom>
          <a:noFill/>
          <a:ln w="6350">
            <a:solidFill>
              <a:schemeClr val="folHlink"/>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folHlink"/>
                </a:solidFill>
                <a:latin typeface="Arial" panose="020B0604020202020204" pitchFamily="34" charset="0"/>
              </a:rPr>
              <a:t>Studies</a:t>
            </a:r>
          </a:p>
        </p:txBody>
      </p:sp>
      <p:cxnSp>
        <p:nvCxnSpPr>
          <p:cNvPr id="13322" name="AutoShape 9"/>
          <p:cNvCxnSpPr>
            <a:cxnSpLocks noChangeShapeType="1"/>
            <a:stCxn id="13318" idx="2"/>
            <a:endCxn id="13320" idx="0"/>
          </p:cNvCxnSpPr>
          <p:nvPr/>
        </p:nvCxnSpPr>
        <p:spPr bwMode="auto">
          <a:xfrm>
            <a:off x="6781800" y="2743200"/>
            <a:ext cx="0" cy="514350"/>
          </a:xfrm>
          <a:prstGeom prst="straightConnector1">
            <a:avLst/>
          </a:prstGeom>
          <a:noFill/>
          <a:ln w="63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3" name="AutoShape 10"/>
          <p:cNvCxnSpPr>
            <a:cxnSpLocks noChangeShapeType="1"/>
            <a:stCxn id="13320" idx="3"/>
            <a:endCxn id="13317" idx="1"/>
          </p:cNvCxnSpPr>
          <p:nvPr/>
        </p:nvCxnSpPr>
        <p:spPr bwMode="auto">
          <a:xfrm>
            <a:off x="7239000" y="3543300"/>
            <a:ext cx="571500" cy="0"/>
          </a:xfrm>
          <a:prstGeom prst="straightConnector1">
            <a:avLst/>
          </a:prstGeom>
          <a:noFill/>
          <a:ln w="63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4" name="AutoShape 11"/>
          <p:cNvCxnSpPr>
            <a:cxnSpLocks noChangeShapeType="1"/>
            <a:stCxn id="13317" idx="2"/>
            <a:endCxn id="13321" idx="0"/>
          </p:cNvCxnSpPr>
          <p:nvPr/>
        </p:nvCxnSpPr>
        <p:spPr bwMode="auto">
          <a:xfrm>
            <a:off x="8267700" y="3771900"/>
            <a:ext cx="0" cy="514350"/>
          </a:xfrm>
          <a:prstGeom prst="straightConnector1">
            <a:avLst/>
          </a:prstGeom>
          <a:noFill/>
          <a:ln w="63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5" name="AutoShape 12"/>
          <p:cNvCxnSpPr>
            <a:cxnSpLocks noChangeShapeType="1"/>
            <a:stCxn id="13319" idx="3"/>
            <a:endCxn id="13321" idx="1"/>
          </p:cNvCxnSpPr>
          <p:nvPr/>
        </p:nvCxnSpPr>
        <p:spPr bwMode="auto">
          <a:xfrm>
            <a:off x="7239000" y="4572000"/>
            <a:ext cx="571500" cy="0"/>
          </a:xfrm>
          <a:prstGeom prst="straightConnector1">
            <a:avLst/>
          </a:prstGeom>
          <a:noFill/>
          <a:ln w="63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26" name="Arc 13"/>
          <p:cNvSpPr>
            <a:spLocks/>
          </p:cNvSpPr>
          <p:nvPr/>
        </p:nvSpPr>
        <p:spPr bwMode="auto">
          <a:xfrm>
            <a:off x="7239000" y="4457701"/>
            <a:ext cx="114300" cy="225029"/>
          </a:xfrm>
          <a:custGeom>
            <a:avLst/>
            <a:gdLst>
              <a:gd name="T0" fmla="*/ 0 w 21600"/>
              <a:gd name="T1" fmla="*/ 0 h 43200"/>
              <a:gd name="T2" fmla="*/ 191 w 21600"/>
              <a:gd name="T3" fmla="*/ 300038 h 43200"/>
              <a:gd name="T4" fmla="*/ 0 w 21600"/>
              <a:gd name="T5" fmla="*/ 1500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6350">
            <a:solidFill>
              <a:schemeClr val="fo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3327" name="Arc 14"/>
          <p:cNvSpPr>
            <a:spLocks/>
          </p:cNvSpPr>
          <p:nvPr/>
        </p:nvSpPr>
        <p:spPr bwMode="auto">
          <a:xfrm flipH="1">
            <a:off x="7696200" y="3429001"/>
            <a:ext cx="114300" cy="225029"/>
          </a:xfrm>
          <a:custGeom>
            <a:avLst/>
            <a:gdLst>
              <a:gd name="T0" fmla="*/ 0 w 21600"/>
              <a:gd name="T1" fmla="*/ 0 h 43200"/>
              <a:gd name="T2" fmla="*/ 191 w 21600"/>
              <a:gd name="T3" fmla="*/ 300038 h 43200"/>
              <a:gd name="T4" fmla="*/ 0 w 21600"/>
              <a:gd name="T5" fmla="*/ 1500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6350">
            <a:solidFill>
              <a:schemeClr val="fo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3328" name="Arc 15"/>
          <p:cNvSpPr>
            <a:spLocks/>
          </p:cNvSpPr>
          <p:nvPr/>
        </p:nvSpPr>
        <p:spPr bwMode="auto">
          <a:xfrm rot="5400000">
            <a:off x="8208764" y="3716537"/>
            <a:ext cx="114300" cy="225029"/>
          </a:xfrm>
          <a:custGeom>
            <a:avLst/>
            <a:gdLst>
              <a:gd name="T0" fmla="*/ 0 w 21600"/>
              <a:gd name="T1" fmla="*/ 0 h 43200"/>
              <a:gd name="T2" fmla="*/ 191 w 21600"/>
              <a:gd name="T3" fmla="*/ 300038 h 43200"/>
              <a:gd name="T4" fmla="*/ 0 w 21600"/>
              <a:gd name="T5" fmla="*/ 1500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6350">
            <a:solidFill>
              <a:schemeClr val="fo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3329" name="Oval 16"/>
          <p:cNvSpPr>
            <a:spLocks noChangeArrowheads="1"/>
          </p:cNvSpPr>
          <p:nvPr/>
        </p:nvSpPr>
        <p:spPr bwMode="auto">
          <a:xfrm>
            <a:off x="7924800" y="2343150"/>
            <a:ext cx="685800" cy="28575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tx1"/>
                </a:solidFill>
                <a:latin typeface="Arial" panose="020B0604020202020204" pitchFamily="34" charset="0"/>
              </a:rPr>
              <a:t>ID</a:t>
            </a:r>
          </a:p>
        </p:txBody>
      </p:sp>
      <p:sp>
        <p:nvSpPr>
          <p:cNvPr id="13330" name="Oval 17"/>
          <p:cNvSpPr>
            <a:spLocks noChangeArrowheads="1"/>
          </p:cNvSpPr>
          <p:nvPr/>
        </p:nvSpPr>
        <p:spPr bwMode="auto">
          <a:xfrm>
            <a:off x="8324850" y="2743200"/>
            <a:ext cx="685800" cy="28575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tx1"/>
                </a:solidFill>
                <a:latin typeface="Arial" panose="020B0604020202020204" pitchFamily="34" charset="0"/>
              </a:rPr>
              <a:t>Course</a:t>
            </a:r>
          </a:p>
        </p:txBody>
      </p:sp>
      <p:sp>
        <p:nvSpPr>
          <p:cNvPr id="13331" name="Oval 18"/>
          <p:cNvSpPr>
            <a:spLocks noChangeArrowheads="1"/>
          </p:cNvSpPr>
          <p:nvPr/>
        </p:nvSpPr>
        <p:spPr bwMode="auto">
          <a:xfrm>
            <a:off x="7524750" y="2743200"/>
            <a:ext cx="685800" cy="28575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tx1"/>
                </a:solidFill>
                <a:latin typeface="Arial" panose="020B0604020202020204" pitchFamily="34" charset="0"/>
              </a:rPr>
              <a:t>Name</a:t>
            </a:r>
          </a:p>
        </p:txBody>
      </p:sp>
      <p:cxnSp>
        <p:nvCxnSpPr>
          <p:cNvPr id="13332" name="AutoShape 19"/>
          <p:cNvCxnSpPr>
            <a:cxnSpLocks noChangeShapeType="1"/>
            <a:stCxn id="13317" idx="0"/>
            <a:endCxn id="13330" idx="4"/>
          </p:cNvCxnSpPr>
          <p:nvPr/>
        </p:nvCxnSpPr>
        <p:spPr bwMode="auto">
          <a:xfrm flipV="1">
            <a:off x="8267700" y="3036095"/>
            <a:ext cx="400050" cy="278606"/>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33" name="AutoShape 20"/>
          <p:cNvCxnSpPr>
            <a:cxnSpLocks noChangeShapeType="1"/>
            <a:stCxn id="13317" idx="0"/>
            <a:endCxn id="13329" idx="4"/>
          </p:cNvCxnSpPr>
          <p:nvPr/>
        </p:nvCxnSpPr>
        <p:spPr bwMode="auto">
          <a:xfrm flipV="1">
            <a:off x="8267700" y="2636045"/>
            <a:ext cx="0" cy="678656"/>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34" name="AutoShape 21"/>
          <p:cNvCxnSpPr>
            <a:cxnSpLocks noChangeShapeType="1"/>
            <a:stCxn id="13317" idx="0"/>
            <a:endCxn id="13331" idx="4"/>
          </p:cNvCxnSpPr>
          <p:nvPr/>
        </p:nvCxnSpPr>
        <p:spPr bwMode="auto">
          <a:xfrm flipH="1" flipV="1">
            <a:off x="7867650" y="3036095"/>
            <a:ext cx="400050" cy="278606"/>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118259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4038600" y="533400"/>
            <a:ext cx="5105400" cy="788670"/>
          </a:xfrm>
        </p:spPr>
        <p:txBody>
          <a:bodyPr/>
          <a:lstStyle/>
          <a:p>
            <a:r>
              <a:rPr lang="en-GB" altLang="en-US" dirty="0">
                <a:solidFill>
                  <a:srgbClr val="C00000"/>
                </a:solidFill>
              </a:rPr>
              <a:t>Relationships</a:t>
            </a:r>
          </a:p>
        </p:txBody>
      </p:sp>
      <p:sp>
        <p:nvSpPr>
          <p:cNvPr id="14340" name="Rectangle 3"/>
          <p:cNvSpPr>
            <a:spLocks noGrp="1" noChangeArrowheads="1"/>
          </p:cNvSpPr>
          <p:nvPr>
            <p:ph sz="half" idx="4294967295"/>
          </p:nvPr>
        </p:nvSpPr>
        <p:spPr>
          <a:xfrm>
            <a:off x="983432" y="1524000"/>
            <a:ext cx="5807512" cy="4663440"/>
          </a:xfrm>
          <a:prstGeom prst="rect">
            <a:avLst/>
          </a:prstGeom>
        </p:spPr>
        <p:txBody>
          <a:bodyPr/>
          <a:lstStyle/>
          <a:p>
            <a:r>
              <a:rPr lang="en-GB" altLang="en-US" sz="3200" dirty="0">
                <a:latin typeface="Constantia (Body)ns MT (Body)"/>
              </a:rPr>
              <a:t>Relationships are an association between two or more entities</a:t>
            </a:r>
          </a:p>
          <a:p>
            <a:pPr lvl="1"/>
            <a:r>
              <a:rPr lang="en-GB" altLang="en-US" sz="2400" dirty="0">
                <a:latin typeface="Constantia (Body)ns MT (Body)"/>
              </a:rPr>
              <a:t>Each Student takes several Modules</a:t>
            </a:r>
          </a:p>
          <a:p>
            <a:pPr lvl="1"/>
            <a:r>
              <a:rPr lang="en-GB" altLang="en-US" sz="2400" dirty="0">
                <a:latin typeface="Constantia (Body)ns MT (Body)"/>
              </a:rPr>
              <a:t>Each Module is taught by a Lecturer</a:t>
            </a:r>
          </a:p>
          <a:p>
            <a:pPr lvl="1"/>
            <a:r>
              <a:rPr lang="en-GB" altLang="en-US" sz="2400" dirty="0">
                <a:latin typeface="Constantia (Body)ns MT (Body)"/>
              </a:rPr>
              <a:t>Each Employee works for a single Department</a:t>
            </a:r>
          </a:p>
          <a:p>
            <a:endParaRPr lang="en-GB" altLang="en-US" sz="2400" dirty="0"/>
          </a:p>
        </p:txBody>
      </p:sp>
      <p:sp>
        <p:nvSpPr>
          <p:cNvPr id="14341" name="Rectangle 4"/>
          <p:cNvSpPr>
            <a:spLocks noGrp="1" noChangeArrowheads="1"/>
          </p:cNvSpPr>
          <p:nvPr>
            <p:ph sz="half" idx="2"/>
          </p:nvPr>
        </p:nvSpPr>
        <p:spPr>
          <a:xfrm>
            <a:off x="6790944" y="1524000"/>
            <a:ext cx="5120640" cy="4663440"/>
          </a:xfrm>
        </p:spPr>
        <p:txBody>
          <a:bodyPr>
            <a:normAutofit/>
          </a:bodyPr>
          <a:lstStyle/>
          <a:p>
            <a:r>
              <a:rPr lang="en-GB" altLang="en-US" sz="3200" dirty="0">
                <a:latin typeface="Constantia (Body)ns MT (Body)"/>
              </a:rPr>
              <a:t>Relationships have</a:t>
            </a:r>
          </a:p>
          <a:p>
            <a:pPr lvl="1"/>
            <a:r>
              <a:rPr lang="en-GB" altLang="en-US" sz="2400" dirty="0">
                <a:latin typeface="Constantia (Body)ns MT (Body)"/>
              </a:rPr>
              <a:t>A name</a:t>
            </a:r>
          </a:p>
          <a:p>
            <a:pPr lvl="1"/>
            <a:r>
              <a:rPr lang="en-GB" altLang="en-US" sz="2400" dirty="0">
                <a:latin typeface="Constantia (Body)ns MT (Body)"/>
              </a:rPr>
              <a:t>A set of entities that participate in them</a:t>
            </a:r>
          </a:p>
          <a:p>
            <a:pPr lvl="1"/>
            <a:r>
              <a:rPr lang="en-GB" altLang="en-US" sz="2400" dirty="0">
                <a:latin typeface="Constantia (Body)ns MT (Body)"/>
              </a:rPr>
              <a:t>A degree - the number of entities that participate (most have degree 2)</a:t>
            </a:r>
          </a:p>
          <a:p>
            <a:pPr lvl="1"/>
            <a:r>
              <a:rPr lang="en-GB" altLang="en-US" sz="2400" dirty="0">
                <a:latin typeface="Constantia (Body)ns MT (Body)"/>
              </a:rPr>
              <a:t>A cardinality ratio</a:t>
            </a:r>
          </a:p>
        </p:txBody>
      </p:sp>
      <p:sp>
        <p:nvSpPr>
          <p:cNvPr id="2" name="Slide Number Placeholder 1">
            <a:extLst>
              <a:ext uri="{FF2B5EF4-FFF2-40B4-BE49-F238E27FC236}">
                <a16:creationId xmlns="" xmlns:a16="http://schemas.microsoft.com/office/drawing/2014/main" id="{7731E2D9-E224-4867-B3B1-1FE2295FABAD}"/>
              </a:ext>
            </a:extLst>
          </p:cNvPr>
          <p:cNvSpPr>
            <a:spLocks noGrp="1"/>
          </p:cNvSpPr>
          <p:nvPr>
            <p:ph type="sldNum" sz="quarter" idx="4294967295"/>
          </p:nvPr>
        </p:nvSpPr>
        <p:spPr>
          <a:xfrm>
            <a:off x="11484864" y="6305550"/>
            <a:ext cx="609600" cy="476250"/>
          </a:xfrm>
          <a:prstGeom prst="rect">
            <a:avLst/>
          </a:prstGeom>
        </p:spPr>
        <p:txBody>
          <a:bodyPr/>
          <a:lstStyle/>
          <a:p>
            <a:fld id="{462C6507-2242-4096-87B2-B8983FFE7867}" type="slidenum">
              <a:rPr lang="en-GB" smtClean="0"/>
              <a:t>23</a:t>
            </a:fld>
            <a:endParaRPr lang="en-GB"/>
          </a:p>
        </p:txBody>
      </p:sp>
    </p:spTree>
    <p:extLst>
      <p:ext uri="{BB962C8B-B14F-4D97-AF65-F5344CB8AC3E}">
        <p14:creationId xmlns:p14="http://schemas.microsoft.com/office/powerpoint/2010/main" val="3766137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4495800" y="549816"/>
            <a:ext cx="6629400" cy="1538883"/>
          </a:xfrm>
        </p:spPr>
        <p:txBody>
          <a:bodyPr/>
          <a:lstStyle/>
          <a:p>
            <a:r>
              <a:rPr lang="en-GB" altLang="en-US">
                <a:solidFill>
                  <a:srgbClr val="C00000"/>
                </a:solidFill>
              </a:rPr>
              <a:t>Cardinality Ratios</a:t>
            </a:r>
          </a:p>
        </p:txBody>
      </p:sp>
      <p:sp>
        <p:nvSpPr>
          <p:cNvPr id="15364" name="Rectangle 3"/>
          <p:cNvSpPr>
            <a:spLocks noGrp="1" noChangeArrowheads="1"/>
          </p:cNvSpPr>
          <p:nvPr>
            <p:ph sz="half" idx="4294967295"/>
          </p:nvPr>
        </p:nvSpPr>
        <p:spPr>
          <a:xfrm>
            <a:off x="381000" y="1447800"/>
            <a:ext cx="5591488" cy="4663440"/>
          </a:xfrm>
          <a:prstGeom prst="rect">
            <a:avLst/>
          </a:prstGeom>
        </p:spPr>
        <p:txBody>
          <a:bodyPr/>
          <a:lstStyle/>
          <a:p>
            <a:r>
              <a:rPr lang="en-GB" altLang="en-US" sz="3200" dirty="0">
                <a:latin typeface="Constantia (Body)ns MT (Body)"/>
              </a:rPr>
              <a:t>Each entity in a relationship can participate in zero, one, or more than one instances of that relationship</a:t>
            </a:r>
          </a:p>
          <a:p>
            <a:r>
              <a:rPr lang="en-GB" altLang="en-US" sz="3200" dirty="0">
                <a:latin typeface="Constantia (Body)ns MT (Body)"/>
              </a:rPr>
              <a:t>This leads to 3 types of relationship…</a:t>
            </a:r>
            <a:r>
              <a:rPr lang="en-GB" altLang="en-US" sz="2400" dirty="0"/>
              <a:t> </a:t>
            </a:r>
          </a:p>
        </p:txBody>
      </p:sp>
      <p:sp>
        <p:nvSpPr>
          <p:cNvPr id="15365" name="Rectangle 4"/>
          <p:cNvSpPr>
            <a:spLocks noGrp="1" noChangeArrowheads="1"/>
          </p:cNvSpPr>
          <p:nvPr>
            <p:ph sz="half" idx="2"/>
          </p:nvPr>
        </p:nvSpPr>
        <p:spPr>
          <a:xfrm>
            <a:off x="6790944" y="1905000"/>
            <a:ext cx="5303520" cy="2115726"/>
          </a:xfrm>
        </p:spPr>
        <p:txBody>
          <a:bodyPr>
            <a:noAutofit/>
          </a:bodyPr>
          <a:lstStyle/>
          <a:p>
            <a:pPr>
              <a:lnSpc>
                <a:spcPct val="90000"/>
              </a:lnSpc>
            </a:pPr>
            <a:r>
              <a:rPr lang="en-GB" altLang="en-US" sz="2400" dirty="0">
                <a:latin typeface="Constantia (Body)ns MT (Body)"/>
              </a:rPr>
              <a:t>One to one (1:1)</a:t>
            </a:r>
          </a:p>
          <a:p>
            <a:pPr lvl="1">
              <a:lnSpc>
                <a:spcPct val="90000"/>
              </a:lnSpc>
            </a:pPr>
            <a:r>
              <a:rPr lang="en-GB" altLang="en-US" dirty="0">
                <a:latin typeface="Constantia (Body)ns MT (Body)"/>
              </a:rPr>
              <a:t>Each lecturer has a unique office</a:t>
            </a:r>
          </a:p>
          <a:p>
            <a:pPr>
              <a:lnSpc>
                <a:spcPct val="90000"/>
              </a:lnSpc>
            </a:pPr>
            <a:r>
              <a:rPr lang="en-GB" altLang="en-US" sz="2400" dirty="0">
                <a:latin typeface="Constantia (Body)ns MT (Body)"/>
              </a:rPr>
              <a:t>One to many (1:M)</a:t>
            </a:r>
          </a:p>
          <a:p>
            <a:pPr lvl="1">
              <a:lnSpc>
                <a:spcPct val="90000"/>
              </a:lnSpc>
            </a:pPr>
            <a:r>
              <a:rPr lang="en-GB" altLang="en-US" dirty="0">
                <a:latin typeface="Constantia (Body)ns MT (Body)"/>
              </a:rPr>
              <a:t>A lecturer may tutor many students, but each student has just one tutor</a:t>
            </a:r>
          </a:p>
          <a:p>
            <a:pPr>
              <a:lnSpc>
                <a:spcPct val="90000"/>
              </a:lnSpc>
            </a:pPr>
            <a:r>
              <a:rPr lang="en-GB" altLang="en-US" sz="2400" dirty="0">
                <a:latin typeface="Constantia (Body)ns MT (Body)"/>
              </a:rPr>
              <a:t>Many to many (M:M)</a:t>
            </a:r>
          </a:p>
          <a:p>
            <a:pPr lvl="1">
              <a:lnSpc>
                <a:spcPct val="90000"/>
              </a:lnSpc>
            </a:pPr>
            <a:r>
              <a:rPr lang="en-GB" altLang="en-US" dirty="0">
                <a:latin typeface="Constantia (Body)ns MT (Body)"/>
              </a:rPr>
              <a:t>Each student takes several modules, and each module is taken by several students</a:t>
            </a:r>
          </a:p>
        </p:txBody>
      </p:sp>
      <p:sp>
        <p:nvSpPr>
          <p:cNvPr id="2" name="Slide Number Placeholder 1">
            <a:extLst>
              <a:ext uri="{FF2B5EF4-FFF2-40B4-BE49-F238E27FC236}">
                <a16:creationId xmlns="" xmlns:a16="http://schemas.microsoft.com/office/drawing/2014/main" id="{81C3E923-C13B-4676-A58F-B7B598F83BCA}"/>
              </a:ext>
            </a:extLst>
          </p:cNvPr>
          <p:cNvSpPr>
            <a:spLocks noGrp="1"/>
          </p:cNvSpPr>
          <p:nvPr>
            <p:ph type="sldNum" sz="quarter" idx="4294967295"/>
          </p:nvPr>
        </p:nvSpPr>
        <p:spPr>
          <a:xfrm>
            <a:off x="11484864" y="6305550"/>
            <a:ext cx="609600" cy="476250"/>
          </a:xfrm>
          <a:prstGeom prst="rect">
            <a:avLst/>
          </a:prstGeom>
        </p:spPr>
        <p:txBody>
          <a:bodyPr/>
          <a:lstStyle/>
          <a:p>
            <a:fld id="{462C6507-2242-4096-87B2-B8983FFE7867}" type="slidenum">
              <a:rPr lang="en-GB" smtClean="0"/>
              <a:t>24</a:t>
            </a:fld>
            <a:endParaRPr lang="en-GB"/>
          </a:p>
        </p:txBody>
      </p:sp>
    </p:spTree>
    <p:extLst>
      <p:ext uri="{BB962C8B-B14F-4D97-AF65-F5344CB8AC3E}">
        <p14:creationId xmlns:p14="http://schemas.microsoft.com/office/powerpoint/2010/main" val="3768226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4213462" y="365760"/>
            <a:ext cx="7368938" cy="1538883"/>
          </a:xfrm>
        </p:spPr>
        <p:txBody>
          <a:bodyPr/>
          <a:lstStyle/>
          <a:p>
            <a:r>
              <a:rPr lang="en-GB" altLang="en-US" dirty="0">
                <a:solidFill>
                  <a:srgbClr val="C00000"/>
                </a:solidFill>
              </a:rPr>
              <a:t>Diagramming Relationships</a:t>
            </a:r>
          </a:p>
        </p:txBody>
      </p:sp>
      <p:sp>
        <p:nvSpPr>
          <p:cNvPr id="16388" name="Rectangle 3"/>
          <p:cNvSpPr>
            <a:spLocks noGrp="1" noChangeArrowheads="1"/>
          </p:cNvSpPr>
          <p:nvPr>
            <p:ph sz="half" idx="4294967295"/>
          </p:nvPr>
        </p:nvSpPr>
        <p:spPr>
          <a:xfrm>
            <a:off x="1013004" y="1440180"/>
            <a:ext cx="4876800" cy="4663440"/>
          </a:xfrm>
          <a:prstGeom prst="rect">
            <a:avLst/>
          </a:prstGeom>
        </p:spPr>
        <p:txBody>
          <a:bodyPr>
            <a:normAutofit/>
          </a:bodyPr>
          <a:lstStyle/>
          <a:p>
            <a:r>
              <a:rPr lang="en-GB" altLang="en-US" sz="2400" dirty="0">
                <a:latin typeface="Constantia (Body)ns MT (Body)"/>
              </a:rPr>
              <a:t>Relationships are links between two entities</a:t>
            </a:r>
          </a:p>
          <a:p>
            <a:r>
              <a:rPr lang="en-GB" altLang="en-US" sz="2400" dirty="0">
                <a:latin typeface="Constantia (Body)ns MT (Body)"/>
              </a:rPr>
              <a:t>The name is given in a diamond box</a:t>
            </a:r>
          </a:p>
          <a:p>
            <a:r>
              <a:rPr lang="en-GB" altLang="en-US" sz="2400" dirty="0">
                <a:latin typeface="Constantia (Body)ns MT (Body)"/>
              </a:rPr>
              <a:t>The ends of the link show cardinality</a:t>
            </a:r>
          </a:p>
        </p:txBody>
      </p:sp>
      <p:sp>
        <p:nvSpPr>
          <p:cNvPr id="2" name="Slide Number Placeholder 1">
            <a:extLst>
              <a:ext uri="{FF2B5EF4-FFF2-40B4-BE49-F238E27FC236}">
                <a16:creationId xmlns="" xmlns:a16="http://schemas.microsoft.com/office/drawing/2014/main" id="{8A5F8906-2592-4949-A1C3-2FC4AFD3930E}"/>
              </a:ext>
            </a:extLst>
          </p:cNvPr>
          <p:cNvSpPr>
            <a:spLocks noGrp="1"/>
          </p:cNvSpPr>
          <p:nvPr>
            <p:ph type="sldNum" sz="quarter" idx="4294967295"/>
          </p:nvPr>
        </p:nvSpPr>
        <p:spPr>
          <a:xfrm>
            <a:off x="11484864" y="6305550"/>
            <a:ext cx="609600" cy="476250"/>
          </a:xfrm>
          <a:prstGeom prst="rect">
            <a:avLst/>
          </a:prstGeom>
        </p:spPr>
        <p:txBody>
          <a:bodyPr/>
          <a:lstStyle/>
          <a:p>
            <a:fld id="{462C6507-2242-4096-87B2-B8983FFE7867}" type="slidenum">
              <a:rPr lang="en-GB" smtClean="0"/>
              <a:t>25</a:t>
            </a:fld>
            <a:endParaRPr lang="en-GB"/>
          </a:p>
        </p:txBody>
      </p:sp>
      <p:sp>
        <p:nvSpPr>
          <p:cNvPr id="16389" name="AutoShape 4"/>
          <p:cNvSpPr>
            <a:spLocks noChangeArrowheads="1"/>
          </p:cNvSpPr>
          <p:nvPr/>
        </p:nvSpPr>
        <p:spPr bwMode="auto">
          <a:xfrm>
            <a:off x="7810500" y="3314700"/>
            <a:ext cx="914400" cy="457200"/>
          </a:xfrm>
          <a:prstGeom prst="roundRect">
            <a:avLst>
              <a:gd name="adj" fmla="val 16667"/>
            </a:avLst>
          </a:prstGeom>
          <a:noFill/>
          <a:ln w="6350">
            <a:solidFill>
              <a:schemeClr val="fo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folHlink"/>
                </a:solidFill>
                <a:latin typeface="Arial" panose="020B0604020202020204" pitchFamily="34" charset="0"/>
              </a:rPr>
              <a:t>Student</a:t>
            </a:r>
          </a:p>
        </p:txBody>
      </p:sp>
      <p:sp>
        <p:nvSpPr>
          <p:cNvPr id="16390" name="AutoShape 5"/>
          <p:cNvSpPr>
            <a:spLocks noChangeArrowheads="1"/>
          </p:cNvSpPr>
          <p:nvPr/>
        </p:nvSpPr>
        <p:spPr bwMode="auto">
          <a:xfrm>
            <a:off x="6324600" y="2286000"/>
            <a:ext cx="914400" cy="457200"/>
          </a:xfrm>
          <a:prstGeom prst="roundRect">
            <a:avLst>
              <a:gd name="adj" fmla="val 16667"/>
            </a:avLst>
          </a:prstGeom>
          <a:noFill/>
          <a:ln w="6350">
            <a:solidFill>
              <a:schemeClr val="fo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folHlink"/>
                </a:solidFill>
                <a:latin typeface="Arial" panose="020B0604020202020204" pitchFamily="34" charset="0"/>
              </a:rPr>
              <a:t>Lecturer</a:t>
            </a:r>
          </a:p>
        </p:txBody>
      </p:sp>
      <p:sp>
        <p:nvSpPr>
          <p:cNvPr id="16391" name="AutoShape 6"/>
          <p:cNvSpPr>
            <a:spLocks noChangeArrowheads="1"/>
          </p:cNvSpPr>
          <p:nvPr/>
        </p:nvSpPr>
        <p:spPr bwMode="auto">
          <a:xfrm>
            <a:off x="6324600" y="4343400"/>
            <a:ext cx="914400" cy="457200"/>
          </a:xfrm>
          <a:prstGeom prst="roundRect">
            <a:avLst>
              <a:gd name="adj" fmla="val 16667"/>
            </a:avLst>
          </a:prstGeom>
          <a:noFill/>
          <a:ln w="6350">
            <a:solidFill>
              <a:schemeClr val="fo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folHlink"/>
                </a:solidFill>
                <a:latin typeface="Arial" panose="020B0604020202020204" pitchFamily="34" charset="0"/>
              </a:rPr>
              <a:t>Module</a:t>
            </a:r>
          </a:p>
        </p:txBody>
      </p:sp>
      <p:sp>
        <p:nvSpPr>
          <p:cNvPr id="16392" name="AutoShape 7"/>
          <p:cNvSpPr>
            <a:spLocks noChangeArrowheads="1"/>
          </p:cNvSpPr>
          <p:nvPr/>
        </p:nvSpPr>
        <p:spPr bwMode="auto">
          <a:xfrm>
            <a:off x="6324600" y="3257550"/>
            <a:ext cx="914400" cy="571500"/>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tx1"/>
                </a:solidFill>
                <a:latin typeface="Arial" panose="020B0604020202020204" pitchFamily="34" charset="0"/>
              </a:rPr>
              <a:t>Tutors</a:t>
            </a:r>
          </a:p>
        </p:txBody>
      </p:sp>
      <p:sp>
        <p:nvSpPr>
          <p:cNvPr id="16393" name="AutoShape 8"/>
          <p:cNvSpPr>
            <a:spLocks noChangeArrowheads="1"/>
          </p:cNvSpPr>
          <p:nvPr/>
        </p:nvSpPr>
        <p:spPr bwMode="auto">
          <a:xfrm>
            <a:off x="7810500" y="4286250"/>
            <a:ext cx="914400" cy="571500"/>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tx1"/>
                </a:solidFill>
                <a:latin typeface="Arial" panose="020B0604020202020204" pitchFamily="34" charset="0"/>
              </a:rPr>
              <a:t>Studies</a:t>
            </a:r>
          </a:p>
        </p:txBody>
      </p:sp>
      <p:cxnSp>
        <p:nvCxnSpPr>
          <p:cNvPr id="16394" name="AutoShape 9"/>
          <p:cNvCxnSpPr>
            <a:cxnSpLocks noChangeShapeType="1"/>
            <a:stCxn id="16390" idx="2"/>
            <a:endCxn id="16392" idx="0"/>
          </p:cNvCxnSpPr>
          <p:nvPr/>
        </p:nvCxnSpPr>
        <p:spPr bwMode="auto">
          <a:xfrm>
            <a:off x="6781800" y="2743201"/>
            <a:ext cx="0" cy="507206"/>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95" name="AutoShape 10"/>
          <p:cNvCxnSpPr>
            <a:cxnSpLocks noChangeShapeType="1"/>
            <a:stCxn id="16392" idx="3"/>
            <a:endCxn id="16389" idx="1"/>
          </p:cNvCxnSpPr>
          <p:nvPr/>
        </p:nvCxnSpPr>
        <p:spPr bwMode="auto">
          <a:xfrm>
            <a:off x="7246145" y="3543300"/>
            <a:ext cx="564356"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96" name="AutoShape 11"/>
          <p:cNvCxnSpPr>
            <a:cxnSpLocks noChangeShapeType="1"/>
            <a:stCxn id="16389" idx="2"/>
            <a:endCxn id="16393" idx="0"/>
          </p:cNvCxnSpPr>
          <p:nvPr/>
        </p:nvCxnSpPr>
        <p:spPr bwMode="auto">
          <a:xfrm>
            <a:off x="8267700" y="3771901"/>
            <a:ext cx="0" cy="507206"/>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97" name="AutoShape 12"/>
          <p:cNvCxnSpPr>
            <a:cxnSpLocks noChangeShapeType="1"/>
            <a:stCxn id="16391" idx="3"/>
            <a:endCxn id="16393" idx="1"/>
          </p:cNvCxnSpPr>
          <p:nvPr/>
        </p:nvCxnSpPr>
        <p:spPr bwMode="auto">
          <a:xfrm>
            <a:off x="7239001" y="4572000"/>
            <a:ext cx="564356"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398" name="Arc 13"/>
          <p:cNvSpPr>
            <a:spLocks/>
          </p:cNvSpPr>
          <p:nvPr/>
        </p:nvSpPr>
        <p:spPr bwMode="auto">
          <a:xfrm>
            <a:off x="7239000" y="4457701"/>
            <a:ext cx="114300" cy="225029"/>
          </a:xfrm>
          <a:custGeom>
            <a:avLst/>
            <a:gdLst>
              <a:gd name="T0" fmla="*/ 0 w 21600"/>
              <a:gd name="T1" fmla="*/ 0 h 43200"/>
              <a:gd name="T2" fmla="*/ 191 w 21600"/>
              <a:gd name="T3" fmla="*/ 300038 h 43200"/>
              <a:gd name="T4" fmla="*/ 0 w 21600"/>
              <a:gd name="T5" fmla="*/ 1500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6399" name="Arc 14"/>
          <p:cNvSpPr>
            <a:spLocks/>
          </p:cNvSpPr>
          <p:nvPr/>
        </p:nvSpPr>
        <p:spPr bwMode="auto">
          <a:xfrm flipH="1">
            <a:off x="7696200" y="3429001"/>
            <a:ext cx="114300" cy="225029"/>
          </a:xfrm>
          <a:custGeom>
            <a:avLst/>
            <a:gdLst>
              <a:gd name="T0" fmla="*/ 0 w 21600"/>
              <a:gd name="T1" fmla="*/ 0 h 43200"/>
              <a:gd name="T2" fmla="*/ 191 w 21600"/>
              <a:gd name="T3" fmla="*/ 300038 h 43200"/>
              <a:gd name="T4" fmla="*/ 0 w 21600"/>
              <a:gd name="T5" fmla="*/ 1500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6400" name="Arc 15"/>
          <p:cNvSpPr>
            <a:spLocks/>
          </p:cNvSpPr>
          <p:nvPr/>
        </p:nvSpPr>
        <p:spPr bwMode="auto">
          <a:xfrm rot="5400000">
            <a:off x="8208764" y="3716537"/>
            <a:ext cx="114300" cy="225029"/>
          </a:xfrm>
          <a:custGeom>
            <a:avLst/>
            <a:gdLst>
              <a:gd name="T0" fmla="*/ 0 w 21600"/>
              <a:gd name="T1" fmla="*/ 0 h 43200"/>
              <a:gd name="T2" fmla="*/ 191 w 21600"/>
              <a:gd name="T3" fmla="*/ 300038 h 43200"/>
              <a:gd name="T4" fmla="*/ 0 w 21600"/>
              <a:gd name="T5" fmla="*/ 1500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6401" name="Oval 16"/>
          <p:cNvSpPr>
            <a:spLocks noChangeArrowheads="1"/>
          </p:cNvSpPr>
          <p:nvPr/>
        </p:nvSpPr>
        <p:spPr bwMode="auto">
          <a:xfrm>
            <a:off x="7924800" y="2343150"/>
            <a:ext cx="685800" cy="285750"/>
          </a:xfrm>
          <a:prstGeom prst="ellipse">
            <a:avLst/>
          </a:prstGeom>
          <a:noFill/>
          <a:ln w="6350">
            <a:solidFill>
              <a:schemeClr val="fo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folHlink"/>
                </a:solidFill>
                <a:latin typeface="Arial" panose="020B0604020202020204" pitchFamily="34" charset="0"/>
              </a:rPr>
              <a:t>ID</a:t>
            </a:r>
          </a:p>
        </p:txBody>
      </p:sp>
      <p:sp>
        <p:nvSpPr>
          <p:cNvPr id="16402" name="Oval 17"/>
          <p:cNvSpPr>
            <a:spLocks noChangeArrowheads="1"/>
          </p:cNvSpPr>
          <p:nvPr/>
        </p:nvSpPr>
        <p:spPr bwMode="auto">
          <a:xfrm>
            <a:off x="8324850" y="2743200"/>
            <a:ext cx="685800" cy="285750"/>
          </a:xfrm>
          <a:prstGeom prst="ellipse">
            <a:avLst/>
          </a:prstGeom>
          <a:noFill/>
          <a:ln w="6350">
            <a:solidFill>
              <a:schemeClr val="fo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folHlink"/>
                </a:solidFill>
                <a:latin typeface="Arial" panose="020B0604020202020204" pitchFamily="34" charset="0"/>
              </a:rPr>
              <a:t>Course</a:t>
            </a:r>
          </a:p>
        </p:txBody>
      </p:sp>
      <p:sp>
        <p:nvSpPr>
          <p:cNvPr id="16403" name="Oval 18"/>
          <p:cNvSpPr>
            <a:spLocks noChangeArrowheads="1"/>
          </p:cNvSpPr>
          <p:nvPr/>
        </p:nvSpPr>
        <p:spPr bwMode="auto">
          <a:xfrm>
            <a:off x="7524750" y="2743200"/>
            <a:ext cx="685800" cy="285750"/>
          </a:xfrm>
          <a:prstGeom prst="ellipse">
            <a:avLst/>
          </a:prstGeom>
          <a:noFill/>
          <a:ln w="6350">
            <a:solidFill>
              <a:schemeClr val="fo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folHlink"/>
                </a:solidFill>
                <a:latin typeface="Arial" panose="020B0604020202020204" pitchFamily="34" charset="0"/>
              </a:rPr>
              <a:t>Name</a:t>
            </a:r>
          </a:p>
        </p:txBody>
      </p:sp>
      <p:cxnSp>
        <p:nvCxnSpPr>
          <p:cNvPr id="16404" name="AutoShape 19"/>
          <p:cNvCxnSpPr>
            <a:cxnSpLocks noChangeShapeType="1"/>
            <a:stCxn id="16389" idx="0"/>
            <a:endCxn id="16402" idx="4"/>
          </p:cNvCxnSpPr>
          <p:nvPr/>
        </p:nvCxnSpPr>
        <p:spPr bwMode="auto">
          <a:xfrm flipV="1">
            <a:off x="8267700" y="3028950"/>
            <a:ext cx="400050" cy="285750"/>
          </a:xfrm>
          <a:prstGeom prst="straightConnector1">
            <a:avLst/>
          </a:prstGeom>
          <a:noFill/>
          <a:ln w="63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05" name="AutoShape 20"/>
          <p:cNvCxnSpPr>
            <a:cxnSpLocks noChangeShapeType="1"/>
            <a:stCxn id="16389" idx="0"/>
            <a:endCxn id="16401" idx="4"/>
          </p:cNvCxnSpPr>
          <p:nvPr/>
        </p:nvCxnSpPr>
        <p:spPr bwMode="auto">
          <a:xfrm flipV="1">
            <a:off x="8267700" y="2628900"/>
            <a:ext cx="0" cy="685800"/>
          </a:xfrm>
          <a:prstGeom prst="straightConnector1">
            <a:avLst/>
          </a:prstGeom>
          <a:noFill/>
          <a:ln w="63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06" name="AutoShape 21"/>
          <p:cNvCxnSpPr>
            <a:cxnSpLocks noChangeShapeType="1"/>
            <a:stCxn id="16389" idx="0"/>
            <a:endCxn id="16403" idx="4"/>
          </p:cNvCxnSpPr>
          <p:nvPr/>
        </p:nvCxnSpPr>
        <p:spPr bwMode="auto">
          <a:xfrm flipH="1" flipV="1">
            <a:off x="7867650" y="3028950"/>
            <a:ext cx="400050" cy="285750"/>
          </a:xfrm>
          <a:prstGeom prst="straightConnector1">
            <a:avLst/>
          </a:prstGeom>
          <a:noFill/>
          <a:ln w="63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07" name="Line 22"/>
          <p:cNvSpPr>
            <a:spLocks noChangeShapeType="1"/>
          </p:cNvSpPr>
          <p:nvPr/>
        </p:nvSpPr>
        <p:spPr bwMode="auto">
          <a:xfrm>
            <a:off x="3695700" y="5086350"/>
            <a:ext cx="5143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6408" name="AutoShape 23"/>
          <p:cNvSpPr>
            <a:spLocks noChangeArrowheads="1"/>
          </p:cNvSpPr>
          <p:nvPr/>
        </p:nvSpPr>
        <p:spPr bwMode="auto">
          <a:xfrm>
            <a:off x="4210050" y="4800600"/>
            <a:ext cx="571500" cy="571500"/>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endParaRPr lang="en-US" altLang="en-US" sz="1800"/>
          </a:p>
        </p:txBody>
      </p:sp>
      <p:sp>
        <p:nvSpPr>
          <p:cNvPr id="16409" name="Line 24"/>
          <p:cNvSpPr>
            <a:spLocks noChangeShapeType="1"/>
          </p:cNvSpPr>
          <p:nvPr/>
        </p:nvSpPr>
        <p:spPr bwMode="auto">
          <a:xfrm>
            <a:off x="4781550" y="5086350"/>
            <a:ext cx="5143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6410" name="Arc 25"/>
          <p:cNvSpPr>
            <a:spLocks/>
          </p:cNvSpPr>
          <p:nvPr/>
        </p:nvSpPr>
        <p:spPr bwMode="auto">
          <a:xfrm flipH="1">
            <a:off x="5181600" y="4972051"/>
            <a:ext cx="114300" cy="225029"/>
          </a:xfrm>
          <a:custGeom>
            <a:avLst/>
            <a:gdLst>
              <a:gd name="T0" fmla="*/ 0 w 21600"/>
              <a:gd name="T1" fmla="*/ 0 h 43200"/>
              <a:gd name="T2" fmla="*/ 191 w 21600"/>
              <a:gd name="T3" fmla="*/ 300038 h 43200"/>
              <a:gd name="T4" fmla="*/ 0 w 21600"/>
              <a:gd name="T5" fmla="*/ 1500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6411" name="Text Box 26"/>
          <p:cNvSpPr txBox="1">
            <a:spLocks noChangeArrowheads="1"/>
          </p:cNvSpPr>
          <p:nvPr/>
        </p:nvSpPr>
        <p:spPr bwMode="auto">
          <a:xfrm>
            <a:off x="5295902" y="4914902"/>
            <a:ext cx="655949"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r>
              <a:rPr lang="en-GB" altLang="en-US" sz="1500">
                <a:solidFill>
                  <a:schemeClr val="tx1"/>
                </a:solidFill>
                <a:latin typeface="Arial" panose="020B0604020202020204" pitchFamily="34" charset="0"/>
              </a:rPr>
              <a:t>Many</a:t>
            </a:r>
          </a:p>
        </p:txBody>
      </p:sp>
      <p:sp>
        <p:nvSpPr>
          <p:cNvPr id="16412" name="Text Box 27"/>
          <p:cNvSpPr txBox="1">
            <a:spLocks noChangeArrowheads="1"/>
          </p:cNvSpPr>
          <p:nvPr/>
        </p:nvSpPr>
        <p:spPr bwMode="auto">
          <a:xfrm>
            <a:off x="3130484" y="4914902"/>
            <a:ext cx="548548"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r"/>
            <a:r>
              <a:rPr lang="en-GB" altLang="en-US" sz="1500">
                <a:solidFill>
                  <a:schemeClr val="tx1"/>
                </a:solidFill>
                <a:latin typeface="Arial" panose="020B0604020202020204" pitchFamily="34" charset="0"/>
              </a:rPr>
              <a:t>One</a:t>
            </a:r>
          </a:p>
        </p:txBody>
      </p:sp>
    </p:spTree>
    <p:extLst>
      <p:ext uri="{BB962C8B-B14F-4D97-AF65-F5344CB8AC3E}">
        <p14:creationId xmlns:p14="http://schemas.microsoft.com/office/powerpoint/2010/main" val="2463750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2286001" y="284386"/>
            <a:ext cx="9808464" cy="1155795"/>
          </a:xfrm>
        </p:spPr>
        <p:txBody>
          <a:bodyPr/>
          <a:lstStyle/>
          <a:p>
            <a:r>
              <a:rPr lang="en-GB" altLang="en-US" dirty="0">
                <a:solidFill>
                  <a:srgbClr val="C00000"/>
                </a:solidFill>
              </a:rPr>
              <a:t>Removing M:M Relationships</a:t>
            </a:r>
          </a:p>
        </p:txBody>
      </p:sp>
      <p:sp>
        <p:nvSpPr>
          <p:cNvPr id="17412" name="Rectangle 3"/>
          <p:cNvSpPr>
            <a:spLocks noGrp="1" noChangeArrowheads="1"/>
          </p:cNvSpPr>
          <p:nvPr>
            <p:ph sz="half" idx="4294967295"/>
          </p:nvPr>
        </p:nvSpPr>
        <p:spPr>
          <a:xfrm>
            <a:off x="962026" y="1554481"/>
            <a:ext cx="4876800" cy="4663440"/>
          </a:xfrm>
          <a:prstGeom prst="rect">
            <a:avLst/>
          </a:prstGeom>
        </p:spPr>
        <p:txBody>
          <a:bodyPr>
            <a:normAutofit/>
          </a:bodyPr>
          <a:lstStyle/>
          <a:p>
            <a:r>
              <a:rPr lang="en-GB" altLang="en-US" sz="2400" dirty="0">
                <a:latin typeface="Constantia (Body)ns MT (Body)"/>
              </a:rPr>
              <a:t>Many to many relationships are difficult to represent</a:t>
            </a:r>
          </a:p>
          <a:p>
            <a:r>
              <a:rPr lang="en-GB" altLang="en-US" sz="2400" dirty="0">
                <a:latin typeface="Constantia (Body)ns MT (Body)"/>
              </a:rPr>
              <a:t>We can split a many to many relationship into two one to many relationships</a:t>
            </a:r>
          </a:p>
          <a:p>
            <a:r>
              <a:rPr lang="en-GB" altLang="en-US" sz="2400" dirty="0">
                <a:latin typeface="Constantia (Body)ns MT (Body)"/>
              </a:rPr>
              <a:t>An entity represents the M:M relationship</a:t>
            </a:r>
          </a:p>
        </p:txBody>
      </p:sp>
      <p:sp>
        <p:nvSpPr>
          <p:cNvPr id="2" name="Slide Number Placeholder 1">
            <a:extLst>
              <a:ext uri="{FF2B5EF4-FFF2-40B4-BE49-F238E27FC236}">
                <a16:creationId xmlns="" xmlns:a16="http://schemas.microsoft.com/office/drawing/2014/main" id="{125459D7-5814-4DE6-89D8-D13415FEF992}"/>
              </a:ext>
            </a:extLst>
          </p:cNvPr>
          <p:cNvSpPr>
            <a:spLocks noGrp="1"/>
          </p:cNvSpPr>
          <p:nvPr>
            <p:ph type="sldNum" sz="quarter" idx="4294967295"/>
          </p:nvPr>
        </p:nvSpPr>
        <p:spPr>
          <a:xfrm>
            <a:off x="11484864" y="6305550"/>
            <a:ext cx="609600" cy="476250"/>
          </a:xfrm>
          <a:prstGeom prst="rect">
            <a:avLst/>
          </a:prstGeom>
        </p:spPr>
        <p:txBody>
          <a:bodyPr/>
          <a:lstStyle/>
          <a:p>
            <a:fld id="{462C6507-2242-4096-87B2-B8983FFE7867}" type="slidenum">
              <a:rPr lang="en-GB" smtClean="0"/>
              <a:t>26</a:t>
            </a:fld>
            <a:endParaRPr lang="en-GB"/>
          </a:p>
        </p:txBody>
      </p:sp>
      <p:grpSp>
        <p:nvGrpSpPr>
          <p:cNvPr id="17413" name="Group 4"/>
          <p:cNvGrpSpPr>
            <a:grpSpLocks/>
          </p:cNvGrpSpPr>
          <p:nvPr/>
        </p:nvGrpSpPr>
        <p:grpSpPr bwMode="auto">
          <a:xfrm>
            <a:off x="6267450" y="2857500"/>
            <a:ext cx="857250" cy="2000250"/>
            <a:chOff x="2976" y="1584"/>
            <a:chExt cx="720" cy="1680"/>
          </a:xfrm>
        </p:grpSpPr>
        <p:sp>
          <p:nvSpPr>
            <p:cNvPr id="17427" name="AutoShape 5"/>
            <p:cNvSpPr>
              <a:spLocks noChangeArrowheads="1"/>
            </p:cNvSpPr>
            <p:nvPr/>
          </p:nvSpPr>
          <p:spPr bwMode="auto">
            <a:xfrm>
              <a:off x="2976" y="1584"/>
              <a:ext cx="720" cy="336"/>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tx1"/>
                  </a:solidFill>
                  <a:latin typeface="Arial" panose="020B0604020202020204" pitchFamily="34" charset="0"/>
                </a:rPr>
                <a:t>Student</a:t>
              </a:r>
            </a:p>
          </p:txBody>
        </p:sp>
        <p:sp>
          <p:nvSpPr>
            <p:cNvPr id="17428" name="AutoShape 6"/>
            <p:cNvSpPr>
              <a:spLocks noChangeArrowheads="1"/>
            </p:cNvSpPr>
            <p:nvPr/>
          </p:nvSpPr>
          <p:spPr bwMode="auto">
            <a:xfrm>
              <a:off x="2976" y="2928"/>
              <a:ext cx="720" cy="336"/>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tx1"/>
                  </a:solidFill>
                  <a:latin typeface="Arial" panose="020B0604020202020204" pitchFamily="34" charset="0"/>
                </a:rPr>
                <a:t>Module</a:t>
              </a:r>
            </a:p>
          </p:txBody>
        </p:sp>
        <p:sp>
          <p:nvSpPr>
            <p:cNvPr id="17429" name="AutoShape 7"/>
            <p:cNvSpPr>
              <a:spLocks noChangeArrowheads="1"/>
            </p:cNvSpPr>
            <p:nvPr/>
          </p:nvSpPr>
          <p:spPr bwMode="auto">
            <a:xfrm>
              <a:off x="3024" y="2256"/>
              <a:ext cx="624" cy="336"/>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tx1"/>
                  </a:solidFill>
                  <a:latin typeface="Arial" panose="020B0604020202020204" pitchFamily="34" charset="0"/>
                </a:rPr>
                <a:t>Studies</a:t>
              </a:r>
              <a:endParaRPr lang="en-GB" altLang="en-US" sz="1500">
                <a:solidFill>
                  <a:schemeClr val="tx1"/>
                </a:solidFill>
                <a:latin typeface="Arial" panose="020B0604020202020204" pitchFamily="34" charset="0"/>
              </a:endParaRPr>
            </a:p>
          </p:txBody>
        </p:sp>
        <p:cxnSp>
          <p:nvCxnSpPr>
            <p:cNvPr id="17430" name="AutoShape 8"/>
            <p:cNvCxnSpPr>
              <a:cxnSpLocks noChangeShapeType="1"/>
              <a:stCxn id="17429" idx="2"/>
              <a:endCxn id="17428" idx="0"/>
            </p:cNvCxnSpPr>
            <p:nvPr/>
          </p:nvCxnSpPr>
          <p:spPr bwMode="auto">
            <a:xfrm>
              <a:off x="3336" y="2592"/>
              <a:ext cx="0" cy="336"/>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1" name="AutoShape 9"/>
            <p:cNvCxnSpPr>
              <a:cxnSpLocks noChangeShapeType="1"/>
              <a:stCxn id="17427" idx="2"/>
              <a:endCxn id="17429" idx="0"/>
            </p:cNvCxnSpPr>
            <p:nvPr/>
          </p:nvCxnSpPr>
          <p:spPr bwMode="auto">
            <a:xfrm>
              <a:off x="3336" y="1920"/>
              <a:ext cx="0" cy="336"/>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32" name="Arc 10"/>
            <p:cNvSpPr>
              <a:spLocks/>
            </p:cNvSpPr>
            <p:nvPr/>
          </p:nvSpPr>
          <p:spPr bwMode="auto">
            <a:xfrm rot="5400000">
              <a:off x="3288" y="1896"/>
              <a:ext cx="96" cy="144"/>
            </a:xfrm>
            <a:custGeom>
              <a:avLst/>
              <a:gdLst>
                <a:gd name="T0" fmla="*/ 0 w 21600"/>
                <a:gd name="T1" fmla="*/ 0 h 43200"/>
                <a:gd name="T2" fmla="*/ 0 w 21600"/>
                <a:gd name="T3" fmla="*/ 144 h 43200"/>
                <a:gd name="T4" fmla="*/ 0 w 21600"/>
                <a:gd name="T5" fmla="*/ 72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7433" name="Arc 11"/>
            <p:cNvSpPr>
              <a:spLocks/>
            </p:cNvSpPr>
            <p:nvPr/>
          </p:nvSpPr>
          <p:spPr bwMode="auto">
            <a:xfrm rot="16200000" flipV="1">
              <a:off x="3288" y="2808"/>
              <a:ext cx="96" cy="144"/>
            </a:xfrm>
            <a:custGeom>
              <a:avLst/>
              <a:gdLst>
                <a:gd name="T0" fmla="*/ 0 w 21600"/>
                <a:gd name="T1" fmla="*/ 0 h 43200"/>
                <a:gd name="T2" fmla="*/ 0 w 21600"/>
                <a:gd name="T3" fmla="*/ 144 h 43200"/>
                <a:gd name="T4" fmla="*/ 0 w 21600"/>
                <a:gd name="T5" fmla="*/ 72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grpSp>
      <p:grpSp>
        <p:nvGrpSpPr>
          <p:cNvPr id="17414" name="Group 12"/>
          <p:cNvGrpSpPr>
            <a:grpSpLocks/>
          </p:cNvGrpSpPr>
          <p:nvPr/>
        </p:nvGrpSpPr>
        <p:grpSpPr bwMode="auto">
          <a:xfrm>
            <a:off x="7867650" y="2400300"/>
            <a:ext cx="971550" cy="2914650"/>
            <a:chOff x="4416" y="1296"/>
            <a:chExt cx="816" cy="2448"/>
          </a:xfrm>
        </p:grpSpPr>
        <p:sp>
          <p:nvSpPr>
            <p:cNvPr id="17416" name="AutoShape 13"/>
            <p:cNvSpPr>
              <a:spLocks noChangeArrowheads="1"/>
            </p:cNvSpPr>
            <p:nvPr/>
          </p:nvSpPr>
          <p:spPr bwMode="auto">
            <a:xfrm>
              <a:off x="4416" y="2352"/>
              <a:ext cx="816" cy="336"/>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tx1"/>
                  </a:solidFill>
                  <a:latin typeface="Arial" panose="020B0604020202020204" pitchFamily="34" charset="0"/>
                </a:rPr>
                <a:t>Enrolment</a:t>
              </a:r>
            </a:p>
          </p:txBody>
        </p:sp>
        <p:sp>
          <p:nvSpPr>
            <p:cNvPr id="17417" name="AutoShape 14"/>
            <p:cNvSpPr>
              <a:spLocks noChangeArrowheads="1"/>
            </p:cNvSpPr>
            <p:nvPr/>
          </p:nvSpPr>
          <p:spPr bwMode="auto">
            <a:xfrm>
              <a:off x="4464" y="1296"/>
              <a:ext cx="720" cy="336"/>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tx1"/>
                  </a:solidFill>
                  <a:latin typeface="Arial" panose="020B0604020202020204" pitchFamily="34" charset="0"/>
                </a:rPr>
                <a:t>Student</a:t>
              </a:r>
            </a:p>
          </p:txBody>
        </p:sp>
        <p:sp>
          <p:nvSpPr>
            <p:cNvPr id="17418" name="AutoShape 15"/>
            <p:cNvSpPr>
              <a:spLocks noChangeArrowheads="1"/>
            </p:cNvSpPr>
            <p:nvPr/>
          </p:nvSpPr>
          <p:spPr bwMode="auto">
            <a:xfrm>
              <a:off x="4464" y="3408"/>
              <a:ext cx="720" cy="336"/>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tx1"/>
                  </a:solidFill>
                  <a:latin typeface="Arial" panose="020B0604020202020204" pitchFamily="34" charset="0"/>
                </a:rPr>
                <a:t>Module</a:t>
              </a:r>
            </a:p>
          </p:txBody>
        </p:sp>
        <p:sp>
          <p:nvSpPr>
            <p:cNvPr id="17419" name="AutoShape 16"/>
            <p:cNvSpPr>
              <a:spLocks noChangeArrowheads="1"/>
            </p:cNvSpPr>
            <p:nvPr/>
          </p:nvSpPr>
          <p:spPr bwMode="auto">
            <a:xfrm>
              <a:off x="4512" y="2880"/>
              <a:ext cx="624" cy="336"/>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tx1"/>
                  </a:solidFill>
                  <a:latin typeface="Arial" panose="020B0604020202020204" pitchFamily="34" charset="0"/>
                </a:rPr>
                <a:t>In</a:t>
              </a:r>
              <a:endParaRPr lang="en-GB" altLang="en-US" sz="1500">
                <a:solidFill>
                  <a:schemeClr val="tx1"/>
                </a:solidFill>
                <a:latin typeface="Arial" panose="020B0604020202020204" pitchFamily="34" charset="0"/>
              </a:endParaRPr>
            </a:p>
          </p:txBody>
        </p:sp>
        <p:sp>
          <p:nvSpPr>
            <p:cNvPr id="17420" name="AutoShape 17"/>
            <p:cNvSpPr>
              <a:spLocks noChangeArrowheads="1"/>
            </p:cNvSpPr>
            <p:nvPr/>
          </p:nvSpPr>
          <p:spPr bwMode="auto">
            <a:xfrm>
              <a:off x="4512" y="1824"/>
              <a:ext cx="624" cy="336"/>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tx1"/>
                  </a:solidFill>
                  <a:latin typeface="Arial" panose="020B0604020202020204" pitchFamily="34" charset="0"/>
                </a:rPr>
                <a:t>Has</a:t>
              </a:r>
              <a:endParaRPr lang="en-GB" altLang="en-US" sz="1500">
                <a:solidFill>
                  <a:schemeClr val="tx1"/>
                </a:solidFill>
                <a:latin typeface="Arial" panose="020B0604020202020204" pitchFamily="34" charset="0"/>
              </a:endParaRPr>
            </a:p>
          </p:txBody>
        </p:sp>
        <p:cxnSp>
          <p:nvCxnSpPr>
            <p:cNvPr id="17421" name="AutoShape 18"/>
            <p:cNvCxnSpPr>
              <a:cxnSpLocks noChangeShapeType="1"/>
              <a:stCxn id="17417" idx="2"/>
              <a:endCxn id="17420" idx="0"/>
            </p:cNvCxnSpPr>
            <p:nvPr/>
          </p:nvCxnSpPr>
          <p:spPr bwMode="auto">
            <a:xfrm>
              <a:off x="4824" y="1632"/>
              <a:ext cx="0" cy="19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22" name="AutoShape 19"/>
            <p:cNvCxnSpPr>
              <a:cxnSpLocks noChangeShapeType="1"/>
              <a:stCxn id="17420" idx="2"/>
              <a:endCxn id="17416" idx="0"/>
            </p:cNvCxnSpPr>
            <p:nvPr/>
          </p:nvCxnSpPr>
          <p:spPr bwMode="auto">
            <a:xfrm>
              <a:off x="4824" y="2160"/>
              <a:ext cx="0" cy="19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23" name="AutoShape 20"/>
            <p:cNvCxnSpPr>
              <a:cxnSpLocks noChangeShapeType="1"/>
              <a:stCxn id="17416" idx="2"/>
              <a:endCxn id="17419" idx="0"/>
            </p:cNvCxnSpPr>
            <p:nvPr/>
          </p:nvCxnSpPr>
          <p:spPr bwMode="auto">
            <a:xfrm>
              <a:off x="4824" y="2688"/>
              <a:ext cx="0" cy="19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24" name="AutoShape 21"/>
            <p:cNvCxnSpPr>
              <a:cxnSpLocks noChangeShapeType="1"/>
              <a:stCxn id="17419" idx="2"/>
              <a:endCxn id="17418" idx="0"/>
            </p:cNvCxnSpPr>
            <p:nvPr/>
          </p:nvCxnSpPr>
          <p:spPr bwMode="auto">
            <a:xfrm>
              <a:off x="4824" y="3216"/>
              <a:ext cx="0" cy="19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25" name="Arc 22"/>
            <p:cNvSpPr>
              <a:spLocks/>
            </p:cNvSpPr>
            <p:nvPr/>
          </p:nvSpPr>
          <p:spPr bwMode="auto">
            <a:xfrm rot="5400000">
              <a:off x="4776" y="2664"/>
              <a:ext cx="96" cy="144"/>
            </a:xfrm>
            <a:custGeom>
              <a:avLst/>
              <a:gdLst>
                <a:gd name="T0" fmla="*/ 0 w 21600"/>
                <a:gd name="T1" fmla="*/ 0 h 43200"/>
                <a:gd name="T2" fmla="*/ 0 w 21600"/>
                <a:gd name="T3" fmla="*/ 144 h 43200"/>
                <a:gd name="T4" fmla="*/ 0 w 21600"/>
                <a:gd name="T5" fmla="*/ 72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7426" name="Arc 23"/>
            <p:cNvSpPr>
              <a:spLocks/>
            </p:cNvSpPr>
            <p:nvPr/>
          </p:nvSpPr>
          <p:spPr bwMode="auto">
            <a:xfrm rot="16200000" flipV="1">
              <a:off x="4776" y="2232"/>
              <a:ext cx="96" cy="144"/>
            </a:xfrm>
            <a:custGeom>
              <a:avLst/>
              <a:gdLst>
                <a:gd name="T0" fmla="*/ 0 w 21600"/>
                <a:gd name="T1" fmla="*/ 0 h 43200"/>
                <a:gd name="T2" fmla="*/ 0 w 21600"/>
                <a:gd name="T3" fmla="*/ 144 h 43200"/>
                <a:gd name="T4" fmla="*/ 0 w 21600"/>
                <a:gd name="T5" fmla="*/ 72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grpSp>
      <p:cxnSp>
        <p:nvCxnSpPr>
          <p:cNvPr id="17415" name="AutoShape 24"/>
          <p:cNvCxnSpPr>
            <a:cxnSpLocks noChangeShapeType="1"/>
          </p:cNvCxnSpPr>
          <p:nvPr/>
        </p:nvCxnSpPr>
        <p:spPr bwMode="auto">
          <a:xfrm>
            <a:off x="7296150" y="3886201"/>
            <a:ext cx="457200" cy="1191"/>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953031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3048000" y="628651"/>
            <a:ext cx="8077200" cy="813142"/>
          </a:xfrm>
        </p:spPr>
        <p:txBody>
          <a:bodyPr/>
          <a:lstStyle/>
          <a:p>
            <a:r>
              <a:rPr lang="en-GB" altLang="en-US" dirty="0">
                <a:solidFill>
                  <a:srgbClr val="C00000"/>
                </a:solidFill>
              </a:rPr>
              <a:t>Making E/R Models</a:t>
            </a:r>
          </a:p>
        </p:txBody>
      </p:sp>
      <p:sp>
        <p:nvSpPr>
          <p:cNvPr id="18436" name="Rectangle 3"/>
          <p:cNvSpPr>
            <a:spLocks noGrp="1" noChangeArrowheads="1"/>
          </p:cNvSpPr>
          <p:nvPr>
            <p:ph sz="half" idx="4294967295"/>
          </p:nvPr>
        </p:nvSpPr>
        <p:spPr>
          <a:xfrm>
            <a:off x="911424" y="1417320"/>
            <a:ext cx="4876800" cy="4663440"/>
          </a:xfrm>
          <a:prstGeom prst="rect">
            <a:avLst/>
          </a:prstGeom>
        </p:spPr>
        <p:txBody>
          <a:bodyPr>
            <a:normAutofit/>
          </a:bodyPr>
          <a:lstStyle/>
          <a:p>
            <a:r>
              <a:rPr lang="en-GB" altLang="en-US" sz="3200" dirty="0">
                <a:latin typeface="Constantia (Body)ns MT (Body)"/>
              </a:rPr>
              <a:t>To make an E/R model you need to identify</a:t>
            </a:r>
          </a:p>
          <a:p>
            <a:pPr lvl="1"/>
            <a:r>
              <a:rPr lang="en-GB" altLang="en-US" sz="2400" dirty="0">
                <a:latin typeface="Constantia (Body)ns MT (Body)"/>
              </a:rPr>
              <a:t>Entities</a:t>
            </a:r>
          </a:p>
          <a:p>
            <a:pPr lvl="1"/>
            <a:r>
              <a:rPr lang="en-GB" altLang="en-US" sz="2400" dirty="0">
                <a:latin typeface="Constantia (Body)ns MT (Body)"/>
              </a:rPr>
              <a:t>Attributes</a:t>
            </a:r>
          </a:p>
          <a:p>
            <a:pPr lvl="1"/>
            <a:r>
              <a:rPr lang="en-GB" altLang="en-US" sz="2400" dirty="0">
                <a:latin typeface="Constantia (Body)ns MT (Body)"/>
              </a:rPr>
              <a:t>Relationships</a:t>
            </a:r>
          </a:p>
          <a:p>
            <a:pPr lvl="1"/>
            <a:r>
              <a:rPr lang="en-GB" altLang="en-US" sz="2400" dirty="0">
                <a:latin typeface="Constantia (Body)ns MT (Body)"/>
              </a:rPr>
              <a:t>Cardinality ratios</a:t>
            </a:r>
          </a:p>
          <a:p>
            <a:pPr marL="82296" indent="0">
              <a:buNone/>
            </a:pPr>
            <a:r>
              <a:rPr lang="en-GB" altLang="en-US" sz="3200" dirty="0">
                <a:latin typeface="Constantia (Body)ns MT (Body)"/>
              </a:rPr>
              <a:t>from a description</a:t>
            </a:r>
          </a:p>
        </p:txBody>
      </p:sp>
      <p:sp>
        <p:nvSpPr>
          <p:cNvPr id="18437" name="Rectangle 4"/>
          <p:cNvSpPr>
            <a:spLocks noGrp="1" noChangeArrowheads="1"/>
          </p:cNvSpPr>
          <p:nvPr>
            <p:ph sz="half" idx="2"/>
          </p:nvPr>
        </p:nvSpPr>
        <p:spPr>
          <a:xfrm>
            <a:off x="6096000" y="1441792"/>
            <a:ext cx="5384800" cy="4278094"/>
          </a:xfrm>
        </p:spPr>
        <p:txBody>
          <a:bodyPr/>
          <a:lstStyle/>
          <a:p>
            <a:r>
              <a:rPr lang="en-GB" altLang="en-US" sz="3600" dirty="0">
                <a:latin typeface="Constantia (Body)ns MT (Body)"/>
              </a:rPr>
              <a:t>General guidelines</a:t>
            </a:r>
          </a:p>
          <a:p>
            <a:pPr lvl="1"/>
            <a:r>
              <a:rPr lang="en-GB" altLang="en-US" sz="2800" dirty="0">
                <a:latin typeface="Constantia (Body)ns MT (Body)"/>
              </a:rPr>
              <a:t>Since entities are things or objects they are often nouns in the description</a:t>
            </a:r>
          </a:p>
          <a:p>
            <a:pPr lvl="1"/>
            <a:r>
              <a:rPr lang="en-GB" altLang="en-US" sz="2800" dirty="0">
                <a:latin typeface="Constantia (Body)ns MT (Body)"/>
              </a:rPr>
              <a:t>Attributes are facts or properties, and so are often nouns also</a:t>
            </a:r>
          </a:p>
          <a:p>
            <a:pPr lvl="1"/>
            <a:r>
              <a:rPr lang="en-GB" altLang="en-US" sz="2800" dirty="0">
                <a:latin typeface="Constantia (Body)ns MT (Body)"/>
              </a:rPr>
              <a:t>Verbs often describe relationships between entities</a:t>
            </a:r>
          </a:p>
          <a:p>
            <a:pPr lvl="1"/>
            <a:endParaRPr lang="en-GB" altLang="en-US" sz="2000" dirty="0"/>
          </a:p>
        </p:txBody>
      </p:sp>
      <p:sp>
        <p:nvSpPr>
          <p:cNvPr id="2" name="Slide Number Placeholder 1">
            <a:extLst>
              <a:ext uri="{FF2B5EF4-FFF2-40B4-BE49-F238E27FC236}">
                <a16:creationId xmlns="" xmlns:a16="http://schemas.microsoft.com/office/drawing/2014/main" id="{50B266C4-B237-4CC6-96FE-13AFA66BC44E}"/>
              </a:ext>
            </a:extLst>
          </p:cNvPr>
          <p:cNvSpPr>
            <a:spLocks noGrp="1"/>
          </p:cNvSpPr>
          <p:nvPr>
            <p:ph type="sldNum" sz="quarter" idx="4294967295"/>
          </p:nvPr>
        </p:nvSpPr>
        <p:spPr>
          <a:xfrm>
            <a:off x="11484864" y="6305550"/>
            <a:ext cx="609600" cy="476250"/>
          </a:xfrm>
          <a:prstGeom prst="rect">
            <a:avLst/>
          </a:prstGeom>
        </p:spPr>
        <p:txBody>
          <a:bodyPr/>
          <a:lstStyle/>
          <a:p>
            <a:fld id="{462C6507-2242-4096-87B2-B8983FFE7867}" type="slidenum">
              <a:rPr lang="en-GB" smtClean="0"/>
              <a:t>27</a:t>
            </a:fld>
            <a:endParaRPr lang="en-GB"/>
          </a:p>
        </p:txBody>
      </p:sp>
    </p:spTree>
    <p:extLst>
      <p:ext uri="{BB962C8B-B14F-4D97-AF65-F5344CB8AC3E}">
        <p14:creationId xmlns:p14="http://schemas.microsoft.com/office/powerpoint/2010/main" val="41850498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GB" altLang="en-US"/>
              <a:t>Example</a:t>
            </a:r>
          </a:p>
        </p:txBody>
      </p:sp>
      <p:sp>
        <p:nvSpPr>
          <p:cNvPr id="19460" name="Rectangle 3"/>
          <p:cNvSpPr>
            <a:spLocks noGrp="1" noChangeArrowheads="1"/>
          </p:cNvSpPr>
          <p:nvPr>
            <p:ph idx="1"/>
          </p:nvPr>
        </p:nvSpPr>
        <p:spPr>
          <a:xfrm>
            <a:off x="104985" y="2057400"/>
            <a:ext cx="11260667" cy="515526"/>
          </a:xfrm>
        </p:spPr>
        <p:txBody>
          <a:bodyPr/>
          <a:lstStyle/>
          <a:p>
            <a:pPr>
              <a:lnSpc>
                <a:spcPct val="150000"/>
              </a:lnSpc>
              <a:buFontTx/>
              <a:buNone/>
            </a:pPr>
            <a:r>
              <a:rPr lang="en-GB" altLang="en-US" sz="1800" dirty="0"/>
              <a:t>	</a:t>
            </a:r>
            <a:r>
              <a:rPr lang="en-GB" altLang="en-US" sz="2400" dirty="0">
                <a:latin typeface="Constantia (Body)ns MT (Body)"/>
              </a:rPr>
              <a:t>A university consists of a number of departments. Each department offers several courses. A number of modules make up each course. Students enrol in a particular course and take modules towards the completion of that course. Each module is taught by a lecturer from the appropriate department, and each lecturer tutors a group of students</a:t>
            </a:r>
          </a:p>
        </p:txBody>
      </p:sp>
      <p:sp>
        <p:nvSpPr>
          <p:cNvPr id="2" name="Slide Number Placeholder 1">
            <a:extLst>
              <a:ext uri="{FF2B5EF4-FFF2-40B4-BE49-F238E27FC236}">
                <a16:creationId xmlns="" xmlns:a16="http://schemas.microsoft.com/office/drawing/2014/main" id="{8373A055-2B17-487D-A2BD-55C9FF1D5873}"/>
              </a:ext>
            </a:extLst>
          </p:cNvPr>
          <p:cNvSpPr>
            <a:spLocks noGrp="1"/>
          </p:cNvSpPr>
          <p:nvPr>
            <p:ph type="sldNum" sz="quarter" idx="4294967295"/>
          </p:nvPr>
        </p:nvSpPr>
        <p:spPr>
          <a:xfrm>
            <a:off x="11484864" y="6305550"/>
            <a:ext cx="609600" cy="476250"/>
          </a:xfrm>
          <a:prstGeom prst="rect">
            <a:avLst/>
          </a:prstGeom>
        </p:spPr>
        <p:txBody>
          <a:bodyPr/>
          <a:lstStyle/>
          <a:p>
            <a:fld id="{462C6507-2242-4096-87B2-B8983FFE7867}" type="slidenum">
              <a:rPr lang="en-GB" smtClean="0"/>
              <a:t>28</a:t>
            </a:fld>
            <a:endParaRPr lang="en-GB"/>
          </a:p>
        </p:txBody>
      </p:sp>
      <p:sp>
        <p:nvSpPr>
          <p:cNvPr id="3" name="TextBox 2"/>
          <p:cNvSpPr txBox="1"/>
          <p:nvPr/>
        </p:nvSpPr>
        <p:spPr>
          <a:xfrm>
            <a:off x="3581400" y="1371600"/>
            <a:ext cx="4114800" cy="461665"/>
          </a:xfrm>
          <a:prstGeom prst="rect">
            <a:avLst/>
          </a:prstGeom>
          <a:noFill/>
        </p:spPr>
        <p:txBody>
          <a:bodyPr wrap="square" rtlCol="0">
            <a:spAutoFit/>
          </a:bodyPr>
          <a:lstStyle/>
          <a:p>
            <a:r>
              <a:rPr lang="en-US" sz="2400" dirty="0" smtClean="0">
                <a:solidFill>
                  <a:srgbClr val="C00000"/>
                </a:solidFill>
              </a:rPr>
              <a:t>EXAMPLE</a:t>
            </a:r>
            <a:endParaRPr lang="en-US" sz="2400" dirty="0">
              <a:solidFill>
                <a:srgbClr val="C00000"/>
              </a:solidFill>
            </a:endParaRPr>
          </a:p>
        </p:txBody>
      </p:sp>
    </p:spTree>
    <p:extLst>
      <p:ext uri="{BB962C8B-B14F-4D97-AF65-F5344CB8AC3E}">
        <p14:creationId xmlns:p14="http://schemas.microsoft.com/office/powerpoint/2010/main" val="3082432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GB" altLang="en-US"/>
              <a:t>Example - Entities</a:t>
            </a:r>
          </a:p>
        </p:txBody>
      </p:sp>
      <p:sp>
        <p:nvSpPr>
          <p:cNvPr id="20484" name="Rectangle 3"/>
          <p:cNvSpPr>
            <a:spLocks noGrp="1" noChangeArrowheads="1"/>
          </p:cNvSpPr>
          <p:nvPr>
            <p:ph idx="1"/>
          </p:nvPr>
        </p:nvSpPr>
        <p:spPr>
          <a:extLst>
            <a:ext uri="{91240B29-F687-4F45-9708-019B960494DF}">
              <a14:hiddenLine xmlns:a14="http://schemas.microsoft.com/office/drawing/2010/main" w="9525">
                <a:solidFill>
                  <a:schemeClr val="tx2"/>
                </a:solidFill>
                <a:miter lim="800000"/>
                <a:headEnd/>
                <a:tailEnd/>
              </a14:hiddenLine>
            </a:ext>
          </a:extLst>
        </p:spPr>
        <p:txBody>
          <a:bodyPr/>
          <a:lstStyle/>
          <a:p>
            <a:pPr algn="just">
              <a:buFontTx/>
              <a:buNone/>
            </a:pPr>
            <a:r>
              <a:rPr lang="en-GB" altLang="en-US" sz="1800" dirty="0"/>
              <a:t>	</a:t>
            </a:r>
            <a:r>
              <a:rPr lang="en-GB" altLang="en-US" sz="2400" dirty="0">
                <a:latin typeface="Constantia (Body)ns MT (Body)"/>
              </a:rPr>
              <a:t>A university consists of a number of </a:t>
            </a:r>
            <a:r>
              <a:rPr lang="en-GB" altLang="en-US" sz="2400" b="1" dirty="0">
                <a:solidFill>
                  <a:schemeClr val="accent1"/>
                </a:solidFill>
                <a:latin typeface="Constantia (Body)ns MT (Body)"/>
              </a:rPr>
              <a:t>departments</a:t>
            </a:r>
            <a:r>
              <a:rPr lang="en-GB" altLang="en-US" sz="2400" dirty="0">
                <a:latin typeface="Constantia (Body)ns MT (Body)"/>
              </a:rPr>
              <a:t>. Each department offers several </a:t>
            </a:r>
            <a:r>
              <a:rPr lang="en-GB" altLang="en-US" sz="2400" b="1" dirty="0">
                <a:solidFill>
                  <a:schemeClr val="accent1"/>
                </a:solidFill>
                <a:latin typeface="Constantia (Body)ns MT (Body)"/>
              </a:rPr>
              <a:t>courses</a:t>
            </a:r>
            <a:r>
              <a:rPr lang="en-GB" altLang="en-US" sz="2400" dirty="0">
                <a:solidFill>
                  <a:schemeClr val="accent1"/>
                </a:solidFill>
                <a:latin typeface="Constantia (Body)ns MT (Body)"/>
              </a:rPr>
              <a:t>. </a:t>
            </a:r>
            <a:r>
              <a:rPr lang="en-GB" altLang="en-US" sz="2400" dirty="0">
                <a:latin typeface="Constantia (Body)ns MT (Body)"/>
              </a:rPr>
              <a:t>A number of </a:t>
            </a:r>
            <a:r>
              <a:rPr lang="en-GB" altLang="en-US" sz="2400" b="1" dirty="0">
                <a:solidFill>
                  <a:schemeClr val="accent1"/>
                </a:solidFill>
                <a:latin typeface="Constantia (Body)ns MT (Body)"/>
              </a:rPr>
              <a:t>modules</a:t>
            </a:r>
            <a:r>
              <a:rPr lang="en-GB" altLang="en-US" sz="2400" dirty="0">
                <a:latin typeface="Constantia (Body)ns MT (Body)"/>
              </a:rPr>
              <a:t> make up each course. </a:t>
            </a:r>
            <a:r>
              <a:rPr lang="en-GB" altLang="en-US" sz="2400" b="1" dirty="0">
                <a:solidFill>
                  <a:schemeClr val="accent1"/>
                </a:solidFill>
                <a:latin typeface="Constantia (Body)ns MT (Body)"/>
              </a:rPr>
              <a:t>Students</a:t>
            </a:r>
            <a:r>
              <a:rPr lang="en-GB" altLang="en-US" sz="2400" dirty="0">
                <a:latin typeface="Constantia (Body)ns MT (Body)"/>
              </a:rPr>
              <a:t> enrol in a particular course and take modules towards the completion of that course. Each module is taught by a </a:t>
            </a:r>
            <a:r>
              <a:rPr lang="en-GB" altLang="en-US" sz="2400" b="1" dirty="0">
                <a:solidFill>
                  <a:schemeClr val="accent1"/>
                </a:solidFill>
                <a:latin typeface="Constantia (Body)ns MT (Body)"/>
              </a:rPr>
              <a:t>lecturer</a:t>
            </a:r>
            <a:r>
              <a:rPr lang="en-GB" altLang="en-US" sz="2400" dirty="0">
                <a:latin typeface="Constantia (Body)ns MT (Body)"/>
              </a:rPr>
              <a:t> from the appropriate department, and each lecturer tutors a group of students</a:t>
            </a:r>
          </a:p>
        </p:txBody>
      </p:sp>
      <p:sp>
        <p:nvSpPr>
          <p:cNvPr id="2" name="Slide Number Placeholder 1">
            <a:extLst>
              <a:ext uri="{FF2B5EF4-FFF2-40B4-BE49-F238E27FC236}">
                <a16:creationId xmlns="" xmlns:a16="http://schemas.microsoft.com/office/drawing/2014/main" id="{5D1E3D1D-FE33-487C-8C94-2FAABBD71A3B}"/>
              </a:ext>
            </a:extLst>
          </p:cNvPr>
          <p:cNvSpPr>
            <a:spLocks noGrp="1"/>
          </p:cNvSpPr>
          <p:nvPr>
            <p:ph type="sldNum" sz="quarter" idx="4294967295"/>
          </p:nvPr>
        </p:nvSpPr>
        <p:spPr>
          <a:xfrm>
            <a:off x="11484864" y="6305550"/>
            <a:ext cx="609600" cy="476250"/>
          </a:xfrm>
          <a:prstGeom prst="rect">
            <a:avLst/>
          </a:prstGeom>
        </p:spPr>
        <p:txBody>
          <a:bodyPr/>
          <a:lstStyle/>
          <a:p>
            <a:fld id="{462C6507-2242-4096-87B2-B8983FFE7867}" type="slidenum">
              <a:rPr lang="en-GB" smtClean="0"/>
              <a:t>29</a:t>
            </a:fld>
            <a:endParaRPr lang="en-GB"/>
          </a:p>
        </p:txBody>
      </p:sp>
      <p:sp>
        <p:nvSpPr>
          <p:cNvPr id="6" name="Rectangle 2"/>
          <p:cNvSpPr txBox="1">
            <a:spLocks noChangeArrowheads="1"/>
          </p:cNvSpPr>
          <p:nvPr/>
        </p:nvSpPr>
        <p:spPr>
          <a:xfrm>
            <a:off x="304800" y="1166213"/>
            <a:ext cx="9997440" cy="769441"/>
          </a:xfrm>
          <a:prstGeom prst="rect">
            <a:avLst/>
          </a:prstGeom>
        </p:spPr>
        <p:txBody>
          <a:bodyPr wrap="square" lIns="0" tIns="0" rIns="0" bIns="0">
            <a:spAutoFit/>
          </a:bodyPr>
          <a:lstStyle>
            <a:lvl1pPr>
              <a:defRPr sz="5000" b="0" i="0">
                <a:solidFill>
                  <a:schemeClr val="bg1"/>
                </a:solidFill>
                <a:latin typeface="Times New Roman"/>
                <a:ea typeface="+mj-ea"/>
                <a:cs typeface="Times New Roman"/>
              </a:defRPr>
            </a:lvl1pPr>
          </a:lstStyle>
          <a:p>
            <a:r>
              <a:rPr lang="en-GB" altLang="en-US" kern="0" smtClean="0">
                <a:solidFill>
                  <a:srgbClr val="C00000"/>
                </a:solidFill>
              </a:rPr>
              <a:t>Database Design</a:t>
            </a:r>
            <a:endParaRPr lang="en-GB" altLang="en-US" kern="0" dirty="0">
              <a:solidFill>
                <a:srgbClr val="C00000"/>
              </a:solidFill>
            </a:endParaRPr>
          </a:p>
        </p:txBody>
      </p:sp>
    </p:spTree>
    <p:extLst>
      <p:ext uri="{BB962C8B-B14F-4D97-AF65-F5344CB8AC3E}">
        <p14:creationId xmlns:p14="http://schemas.microsoft.com/office/powerpoint/2010/main" val="351086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990600"/>
            <a:ext cx="7658100" cy="500634"/>
          </a:xfrm>
        </p:spPr>
        <p:txBody>
          <a:bodyPr>
            <a:normAutofit fontScale="90000"/>
          </a:bodyPr>
          <a:lstStyle/>
          <a:p>
            <a:r>
              <a:rPr lang="en-US" dirty="0">
                <a:solidFill>
                  <a:srgbClr val="FF0000"/>
                </a:solidFill>
              </a:rPr>
              <a:t>Steps to Design a Database</a:t>
            </a:r>
          </a:p>
        </p:txBody>
      </p:sp>
      <p:sp>
        <p:nvSpPr>
          <p:cNvPr id="3" name="Content Placeholder 2"/>
          <p:cNvSpPr>
            <a:spLocks noGrp="1"/>
          </p:cNvSpPr>
          <p:nvPr>
            <p:ph idx="1"/>
          </p:nvPr>
        </p:nvSpPr>
        <p:spPr>
          <a:xfrm>
            <a:off x="457200" y="1833362"/>
            <a:ext cx="10513168" cy="5040560"/>
          </a:xfrm>
        </p:spPr>
        <p:txBody>
          <a:bodyPr>
            <a:noAutofit/>
          </a:bodyPr>
          <a:lstStyle/>
          <a:p>
            <a:r>
              <a:rPr lang="en-US" sz="1800" b="1" dirty="0"/>
              <a:t>(</a:t>
            </a:r>
            <a:r>
              <a:rPr lang="en-US" sz="1800" b="1" dirty="0" err="1"/>
              <a:t>i</a:t>
            </a:r>
            <a:r>
              <a:rPr lang="en-US" sz="1800" b="1" dirty="0"/>
              <a:t>) </a:t>
            </a:r>
            <a:r>
              <a:rPr lang="en-US" sz="2400" b="1" dirty="0"/>
              <a:t>Determine the purpose of the Database</a:t>
            </a:r>
          </a:p>
          <a:p>
            <a:pPr algn="just"/>
            <a:r>
              <a:rPr lang="en-US" sz="2400" dirty="0"/>
              <a:t>The first step in designing an SQL database is to determine the purpose of the database and how it's to be used. This tells you what information you want from the database. From that, you can determine what subjects you need to store facts about (the tables) and what facts you need to store about each subject (the fields in the tables). Talk to the people who will use the database.</a:t>
            </a:r>
          </a:p>
          <a:p>
            <a:pPr algn="just"/>
            <a:r>
              <a:rPr lang="en-US" sz="2400" dirty="0"/>
              <a:t>Brain storm about the questions you'd like the database to answer and thereafter sketch out the reports you'd like it to produce. Gather the forms you currently use to record your data and you'll use all this information in the remaining steps of the design process. </a:t>
            </a:r>
          </a:p>
          <a:p>
            <a:endParaRPr lang="en-US" sz="1800" dirty="0"/>
          </a:p>
        </p:txBody>
      </p:sp>
      <p:sp>
        <p:nvSpPr>
          <p:cNvPr id="4" name="Slide Number Placeholder 3"/>
          <p:cNvSpPr>
            <a:spLocks noGrp="1"/>
          </p:cNvSpPr>
          <p:nvPr>
            <p:ph type="sldNum" sz="quarter" idx="4294967295"/>
          </p:nvPr>
        </p:nvSpPr>
        <p:spPr>
          <a:xfrm>
            <a:off x="11484864" y="6305550"/>
            <a:ext cx="609600" cy="476250"/>
          </a:xfrm>
          <a:prstGeom prst="rect">
            <a:avLst/>
          </a:prstGeom>
        </p:spPr>
        <p:txBody>
          <a:bodyPr/>
          <a:lstStyle/>
          <a:p>
            <a:fld id="{9537A73F-6A8A-428C-A708-DA87782F7B6B}" type="slidenum">
              <a:rPr lang="en-US" smtClean="0"/>
              <a:t>3</a:t>
            </a:fld>
            <a:endParaRPr lang="en-US"/>
          </a:p>
        </p:txBody>
      </p:sp>
    </p:spTree>
    <p:extLst>
      <p:ext uri="{BB962C8B-B14F-4D97-AF65-F5344CB8AC3E}">
        <p14:creationId xmlns:p14="http://schemas.microsoft.com/office/powerpoint/2010/main" val="21455582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GB" altLang="en-US"/>
              <a:t>Example - Relationships</a:t>
            </a:r>
          </a:p>
        </p:txBody>
      </p:sp>
      <p:sp>
        <p:nvSpPr>
          <p:cNvPr id="21508" name="Rectangle 3"/>
          <p:cNvSpPr>
            <a:spLocks noGrp="1" noChangeArrowheads="1"/>
          </p:cNvSpPr>
          <p:nvPr>
            <p:ph idx="1"/>
          </p:nvPr>
        </p:nvSpPr>
        <p:spPr>
          <a:xfrm>
            <a:off x="1914144" y="2348880"/>
            <a:ext cx="9997440" cy="3899520"/>
          </a:xfrm>
          <a:extLst>
            <a:ext uri="{91240B29-F687-4F45-9708-019B960494DF}">
              <a14:hiddenLine xmlns:a14="http://schemas.microsoft.com/office/drawing/2010/main" w="9525">
                <a:solidFill>
                  <a:schemeClr val="accent1"/>
                </a:solidFill>
                <a:miter lim="800000"/>
                <a:headEnd/>
                <a:tailEnd/>
              </a14:hiddenLine>
            </a:ext>
          </a:extLst>
        </p:spPr>
        <p:txBody>
          <a:bodyPr>
            <a:normAutofit/>
          </a:bodyPr>
          <a:lstStyle/>
          <a:p>
            <a:r>
              <a:rPr lang="en-GB" altLang="en-US" sz="2400" dirty="0">
                <a:latin typeface="Constantia (Body)ns MT (Body)"/>
              </a:rPr>
              <a:t>	A university consists of a number of departments. Each department </a:t>
            </a:r>
            <a:r>
              <a:rPr lang="en-GB" altLang="en-US" sz="2400" b="1" dirty="0">
                <a:solidFill>
                  <a:schemeClr val="accent1"/>
                </a:solidFill>
                <a:latin typeface="Constantia (Body)ns MT (Body)"/>
              </a:rPr>
              <a:t>offers</a:t>
            </a:r>
            <a:r>
              <a:rPr lang="en-GB" altLang="en-US" sz="2400" dirty="0">
                <a:latin typeface="Constantia (Body)ns MT (Body)"/>
              </a:rPr>
              <a:t> several courses. A number of modules </a:t>
            </a:r>
            <a:r>
              <a:rPr lang="en-GB" altLang="en-US" sz="2400" b="1" dirty="0">
                <a:solidFill>
                  <a:schemeClr val="accent1"/>
                </a:solidFill>
                <a:latin typeface="Constantia (Body)ns MT (Body)"/>
              </a:rPr>
              <a:t>make up</a:t>
            </a:r>
            <a:r>
              <a:rPr lang="en-GB" altLang="en-US" sz="2400" dirty="0">
                <a:latin typeface="Constantia (Body)ns MT (Body)"/>
              </a:rPr>
              <a:t> each course. Students </a:t>
            </a:r>
            <a:r>
              <a:rPr lang="en-GB" altLang="en-US" sz="2400" b="1" dirty="0">
                <a:solidFill>
                  <a:schemeClr val="accent1"/>
                </a:solidFill>
                <a:latin typeface="Constantia (Body)ns MT (Body)"/>
              </a:rPr>
              <a:t>enrol in</a:t>
            </a:r>
            <a:r>
              <a:rPr lang="en-GB" altLang="en-US" sz="2400" dirty="0">
                <a:latin typeface="Constantia (Body)ns MT (Body)"/>
              </a:rPr>
              <a:t> a particular course and </a:t>
            </a:r>
            <a:r>
              <a:rPr lang="en-GB" altLang="en-US" sz="2400" b="1" dirty="0">
                <a:solidFill>
                  <a:schemeClr val="accent1"/>
                </a:solidFill>
                <a:latin typeface="Constantia (Body)ns MT (Body)"/>
              </a:rPr>
              <a:t>take</a:t>
            </a:r>
            <a:r>
              <a:rPr lang="en-GB" altLang="en-US" sz="2400" dirty="0">
                <a:latin typeface="Constantia (Body)ns MT (Body)"/>
              </a:rPr>
              <a:t> modules towards the completion of that course. Each module is </a:t>
            </a:r>
            <a:r>
              <a:rPr lang="en-GB" altLang="en-US" sz="2400" b="1" dirty="0">
                <a:solidFill>
                  <a:schemeClr val="accent1"/>
                </a:solidFill>
                <a:latin typeface="Constantia (Body)ns MT (Body)"/>
              </a:rPr>
              <a:t>taught by</a:t>
            </a:r>
            <a:r>
              <a:rPr lang="en-GB" altLang="en-US" sz="2400" dirty="0">
                <a:latin typeface="Constantia (Body)ns MT (Body)"/>
              </a:rPr>
              <a:t> a lecturer </a:t>
            </a:r>
            <a:r>
              <a:rPr lang="en-GB" altLang="en-US" sz="2400" b="1" dirty="0">
                <a:solidFill>
                  <a:schemeClr val="accent1"/>
                </a:solidFill>
                <a:latin typeface="Constantia (Body)ns MT (Body)"/>
              </a:rPr>
              <a:t>from the</a:t>
            </a:r>
            <a:r>
              <a:rPr lang="en-GB" altLang="en-US" sz="2400" dirty="0">
                <a:latin typeface="Constantia (Body)ns MT (Body)"/>
              </a:rPr>
              <a:t> appropriate department, and each lecturer </a:t>
            </a:r>
            <a:r>
              <a:rPr lang="en-GB" altLang="en-US" sz="2400" b="1" dirty="0">
                <a:solidFill>
                  <a:schemeClr val="accent1"/>
                </a:solidFill>
                <a:latin typeface="Constantia (Body)ns MT (Body)"/>
              </a:rPr>
              <a:t>tutors</a:t>
            </a:r>
            <a:r>
              <a:rPr lang="en-GB" altLang="en-US" sz="2400" dirty="0">
                <a:latin typeface="Constantia (Body)ns MT (Body)"/>
              </a:rPr>
              <a:t> a group of students</a:t>
            </a:r>
          </a:p>
        </p:txBody>
      </p:sp>
      <p:sp>
        <p:nvSpPr>
          <p:cNvPr id="2" name="Slide Number Placeholder 1">
            <a:extLst>
              <a:ext uri="{FF2B5EF4-FFF2-40B4-BE49-F238E27FC236}">
                <a16:creationId xmlns="" xmlns:a16="http://schemas.microsoft.com/office/drawing/2014/main" id="{9376DC31-25C8-4CC7-9072-03CC430C497E}"/>
              </a:ext>
            </a:extLst>
          </p:cNvPr>
          <p:cNvSpPr>
            <a:spLocks noGrp="1"/>
          </p:cNvSpPr>
          <p:nvPr>
            <p:ph type="sldNum" sz="quarter" idx="4294967295"/>
          </p:nvPr>
        </p:nvSpPr>
        <p:spPr>
          <a:xfrm>
            <a:off x="11484864" y="6305550"/>
            <a:ext cx="609600" cy="476250"/>
          </a:xfrm>
          <a:prstGeom prst="rect">
            <a:avLst/>
          </a:prstGeom>
        </p:spPr>
        <p:txBody>
          <a:bodyPr/>
          <a:lstStyle/>
          <a:p>
            <a:fld id="{462C6507-2242-4096-87B2-B8983FFE7867}" type="slidenum">
              <a:rPr lang="en-GB" smtClean="0"/>
              <a:t>30</a:t>
            </a:fld>
            <a:endParaRPr lang="en-GB"/>
          </a:p>
        </p:txBody>
      </p:sp>
      <p:sp>
        <p:nvSpPr>
          <p:cNvPr id="6" name="Rectangle 2"/>
          <p:cNvSpPr txBox="1">
            <a:spLocks noChangeArrowheads="1"/>
          </p:cNvSpPr>
          <p:nvPr/>
        </p:nvSpPr>
        <p:spPr>
          <a:xfrm>
            <a:off x="1097280" y="1261932"/>
            <a:ext cx="9997440" cy="769441"/>
          </a:xfrm>
          <a:prstGeom prst="rect">
            <a:avLst/>
          </a:prstGeom>
        </p:spPr>
        <p:txBody>
          <a:bodyPr wrap="square" lIns="0" tIns="0" rIns="0" bIns="0">
            <a:spAutoFit/>
          </a:bodyPr>
          <a:lstStyle>
            <a:lvl1pPr>
              <a:defRPr sz="5000" b="0" i="0">
                <a:solidFill>
                  <a:schemeClr val="bg1"/>
                </a:solidFill>
                <a:latin typeface="Times New Roman"/>
                <a:ea typeface="+mj-ea"/>
                <a:cs typeface="Times New Roman"/>
              </a:defRPr>
            </a:lvl1pPr>
          </a:lstStyle>
          <a:p>
            <a:r>
              <a:rPr lang="en-GB" altLang="en-US" kern="0" smtClean="0">
                <a:solidFill>
                  <a:srgbClr val="C00000"/>
                </a:solidFill>
              </a:rPr>
              <a:t>Example - Relationships</a:t>
            </a:r>
            <a:endParaRPr lang="en-GB" altLang="en-US" kern="0" dirty="0">
              <a:solidFill>
                <a:srgbClr val="C00000"/>
              </a:solidFill>
            </a:endParaRPr>
          </a:p>
        </p:txBody>
      </p:sp>
    </p:spTree>
    <p:extLst>
      <p:ext uri="{BB962C8B-B14F-4D97-AF65-F5344CB8AC3E}">
        <p14:creationId xmlns:p14="http://schemas.microsoft.com/office/powerpoint/2010/main" val="35569283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2590800" y="886722"/>
            <a:ext cx="7543800" cy="1538883"/>
          </a:xfrm>
        </p:spPr>
        <p:txBody>
          <a:bodyPr/>
          <a:lstStyle/>
          <a:p>
            <a:r>
              <a:rPr lang="en-GB" altLang="en-US" dirty="0">
                <a:solidFill>
                  <a:srgbClr val="C00000"/>
                </a:solidFill>
              </a:rPr>
              <a:t>Example - E/R Diagram</a:t>
            </a:r>
          </a:p>
        </p:txBody>
      </p:sp>
      <p:sp>
        <p:nvSpPr>
          <p:cNvPr id="2" name="Slide Number Placeholder 1">
            <a:extLst>
              <a:ext uri="{FF2B5EF4-FFF2-40B4-BE49-F238E27FC236}">
                <a16:creationId xmlns="" xmlns:a16="http://schemas.microsoft.com/office/drawing/2014/main" id="{A50FC372-DED7-47D7-ACAB-E9DB26AAD374}"/>
              </a:ext>
            </a:extLst>
          </p:cNvPr>
          <p:cNvSpPr>
            <a:spLocks noGrp="1"/>
          </p:cNvSpPr>
          <p:nvPr>
            <p:ph type="sldNum" sz="quarter" idx="4294967295"/>
          </p:nvPr>
        </p:nvSpPr>
        <p:spPr>
          <a:xfrm>
            <a:off x="11484864" y="6305550"/>
            <a:ext cx="609600" cy="476250"/>
          </a:xfrm>
          <a:prstGeom prst="rect">
            <a:avLst/>
          </a:prstGeom>
        </p:spPr>
        <p:txBody>
          <a:bodyPr/>
          <a:lstStyle/>
          <a:p>
            <a:fld id="{462C6507-2242-4096-87B2-B8983FFE7867}" type="slidenum">
              <a:rPr lang="en-GB" smtClean="0"/>
              <a:t>31</a:t>
            </a:fld>
            <a:endParaRPr lang="en-GB"/>
          </a:p>
        </p:txBody>
      </p:sp>
      <p:sp>
        <p:nvSpPr>
          <p:cNvPr id="22532" name="AutoShape 3"/>
          <p:cNvSpPr>
            <a:spLocks noChangeArrowheads="1"/>
          </p:cNvSpPr>
          <p:nvPr/>
        </p:nvSpPr>
        <p:spPr bwMode="auto">
          <a:xfrm>
            <a:off x="5410200" y="3429000"/>
            <a:ext cx="1314450" cy="40005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tx1"/>
                </a:solidFill>
                <a:latin typeface="Arial" panose="020B0604020202020204" pitchFamily="34" charset="0"/>
              </a:rPr>
              <a:t>Module</a:t>
            </a:r>
          </a:p>
        </p:txBody>
      </p:sp>
      <p:sp>
        <p:nvSpPr>
          <p:cNvPr id="22533" name="AutoShape 4"/>
          <p:cNvSpPr>
            <a:spLocks noChangeArrowheads="1"/>
          </p:cNvSpPr>
          <p:nvPr/>
        </p:nvSpPr>
        <p:spPr bwMode="auto">
          <a:xfrm>
            <a:off x="2895600" y="3429000"/>
            <a:ext cx="1314450" cy="40005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tx1"/>
                </a:solidFill>
                <a:latin typeface="Arial" panose="020B0604020202020204" pitchFamily="34" charset="0"/>
              </a:rPr>
              <a:t>Course</a:t>
            </a:r>
          </a:p>
        </p:txBody>
      </p:sp>
      <p:sp>
        <p:nvSpPr>
          <p:cNvPr id="22534" name="AutoShape 5"/>
          <p:cNvSpPr>
            <a:spLocks noChangeArrowheads="1"/>
          </p:cNvSpPr>
          <p:nvPr/>
        </p:nvSpPr>
        <p:spPr bwMode="auto">
          <a:xfrm>
            <a:off x="5353050" y="2628900"/>
            <a:ext cx="1314450" cy="40005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dirty="0">
                <a:solidFill>
                  <a:schemeClr val="tx1"/>
                </a:solidFill>
                <a:latin typeface="Arial" panose="020B0604020202020204" pitchFamily="34" charset="0"/>
              </a:rPr>
              <a:t>Department</a:t>
            </a:r>
          </a:p>
        </p:txBody>
      </p:sp>
      <p:sp>
        <p:nvSpPr>
          <p:cNvPr id="22535" name="AutoShape 6"/>
          <p:cNvSpPr>
            <a:spLocks noChangeArrowheads="1"/>
          </p:cNvSpPr>
          <p:nvPr/>
        </p:nvSpPr>
        <p:spPr bwMode="auto">
          <a:xfrm>
            <a:off x="5410200" y="4800600"/>
            <a:ext cx="1314450" cy="40005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tx1"/>
                </a:solidFill>
                <a:latin typeface="Arial" panose="020B0604020202020204" pitchFamily="34" charset="0"/>
              </a:rPr>
              <a:t>Student</a:t>
            </a:r>
          </a:p>
        </p:txBody>
      </p:sp>
      <p:sp>
        <p:nvSpPr>
          <p:cNvPr id="22536" name="AutoShape 7"/>
          <p:cNvSpPr>
            <a:spLocks noChangeArrowheads="1"/>
          </p:cNvSpPr>
          <p:nvPr/>
        </p:nvSpPr>
        <p:spPr bwMode="auto">
          <a:xfrm>
            <a:off x="7924800" y="3429000"/>
            <a:ext cx="1314450" cy="40005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tx1"/>
                </a:solidFill>
                <a:latin typeface="Arial" panose="020B0604020202020204" pitchFamily="34" charset="0"/>
              </a:rPr>
              <a:t>Lecturer</a:t>
            </a:r>
          </a:p>
        </p:txBody>
      </p:sp>
      <p:sp>
        <p:nvSpPr>
          <p:cNvPr id="22537" name="Text Box 8"/>
          <p:cNvSpPr txBox="1">
            <a:spLocks noChangeArrowheads="1"/>
          </p:cNvSpPr>
          <p:nvPr/>
        </p:nvSpPr>
        <p:spPr bwMode="auto">
          <a:xfrm>
            <a:off x="3124200" y="2228850"/>
            <a:ext cx="594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spcBef>
                <a:spcPct val="50000"/>
              </a:spcBef>
            </a:pPr>
            <a:r>
              <a:rPr lang="en-GB" altLang="en-US" sz="1800">
                <a:solidFill>
                  <a:schemeClr val="tx1"/>
                </a:solidFill>
                <a:latin typeface="Arial" panose="020B0604020202020204" pitchFamily="34" charset="0"/>
              </a:rPr>
              <a:t>Entities: Department, Course, Module, Lecturer, Student</a:t>
            </a:r>
          </a:p>
        </p:txBody>
      </p:sp>
    </p:spTree>
    <p:extLst>
      <p:ext uri="{BB962C8B-B14F-4D97-AF65-F5344CB8AC3E}">
        <p14:creationId xmlns:p14="http://schemas.microsoft.com/office/powerpoint/2010/main" val="35453281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2743201" y="1118343"/>
            <a:ext cx="8001000" cy="1538883"/>
          </a:xfrm>
        </p:spPr>
        <p:txBody>
          <a:bodyPr/>
          <a:lstStyle/>
          <a:p>
            <a:r>
              <a:rPr lang="en-GB" altLang="en-US" dirty="0">
                <a:solidFill>
                  <a:srgbClr val="C00000"/>
                </a:solidFill>
              </a:rPr>
              <a:t>Example - E/R Diagram</a:t>
            </a:r>
          </a:p>
        </p:txBody>
      </p:sp>
      <p:sp>
        <p:nvSpPr>
          <p:cNvPr id="2" name="Slide Number Placeholder 1">
            <a:extLst>
              <a:ext uri="{FF2B5EF4-FFF2-40B4-BE49-F238E27FC236}">
                <a16:creationId xmlns="" xmlns:a16="http://schemas.microsoft.com/office/drawing/2014/main" id="{FCD47AE5-1A89-4603-919A-0567513C27F9}"/>
              </a:ext>
            </a:extLst>
          </p:cNvPr>
          <p:cNvSpPr>
            <a:spLocks noGrp="1"/>
          </p:cNvSpPr>
          <p:nvPr>
            <p:ph type="sldNum" sz="quarter" idx="4294967295"/>
          </p:nvPr>
        </p:nvSpPr>
        <p:spPr>
          <a:xfrm>
            <a:off x="11484864" y="6305550"/>
            <a:ext cx="609600" cy="476250"/>
          </a:xfrm>
          <a:prstGeom prst="rect">
            <a:avLst/>
          </a:prstGeom>
        </p:spPr>
        <p:txBody>
          <a:bodyPr/>
          <a:lstStyle/>
          <a:p>
            <a:fld id="{462C6507-2242-4096-87B2-B8983FFE7867}" type="slidenum">
              <a:rPr lang="en-GB" smtClean="0"/>
              <a:t>32</a:t>
            </a:fld>
            <a:endParaRPr lang="en-GB"/>
          </a:p>
        </p:txBody>
      </p:sp>
      <p:sp>
        <p:nvSpPr>
          <p:cNvPr id="23556" name="AutoShape 3"/>
          <p:cNvSpPr>
            <a:spLocks noChangeArrowheads="1"/>
          </p:cNvSpPr>
          <p:nvPr/>
        </p:nvSpPr>
        <p:spPr bwMode="auto">
          <a:xfrm>
            <a:off x="5410200" y="3429000"/>
            <a:ext cx="1314450" cy="400050"/>
          </a:xfrm>
          <a:prstGeom prst="roundRect">
            <a:avLst>
              <a:gd name="adj" fmla="val 16667"/>
            </a:avLst>
          </a:pr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folHlink"/>
                </a:solidFill>
                <a:latin typeface="Arial" panose="020B0604020202020204" pitchFamily="34" charset="0"/>
              </a:rPr>
              <a:t>Module</a:t>
            </a:r>
          </a:p>
        </p:txBody>
      </p:sp>
      <p:sp>
        <p:nvSpPr>
          <p:cNvPr id="23557" name="AutoShape 4"/>
          <p:cNvSpPr>
            <a:spLocks noChangeArrowheads="1"/>
          </p:cNvSpPr>
          <p:nvPr/>
        </p:nvSpPr>
        <p:spPr bwMode="auto">
          <a:xfrm>
            <a:off x="2895600" y="3429000"/>
            <a:ext cx="1314450" cy="40005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tx1"/>
                </a:solidFill>
                <a:latin typeface="Arial" panose="020B0604020202020204" pitchFamily="34" charset="0"/>
              </a:rPr>
              <a:t>Course</a:t>
            </a:r>
          </a:p>
        </p:txBody>
      </p:sp>
      <p:sp>
        <p:nvSpPr>
          <p:cNvPr id="23558" name="AutoShape 5"/>
          <p:cNvSpPr>
            <a:spLocks noChangeArrowheads="1"/>
          </p:cNvSpPr>
          <p:nvPr/>
        </p:nvSpPr>
        <p:spPr bwMode="auto">
          <a:xfrm>
            <a:off x="5353050" y="2628900"/>
            <a:ext cx="1314450" cy="40005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tx1"/>
                </a:solidFill>
                <a:latin typeface="Arial" panose="020B0604020202020204" pitchFamily="34" charset="0"/>
              </a:rPr>
              <a:t>Department</a:t>
            </a:r>
          </a:p>
        </p:txBody>
      </p:sp>
      <p:sp>
        <p:nvSpPr>
          <p:cNvPr id="23559" name="AutoShape 6"/>
          <p:cNvSpPr>
            <a:spLocks noChangeArrowheads="1"/>
          </p:cNvSpPr>
          <p:nvPr/>
        </p:nvSpPr>
        <p:spPr bwMode="auto">
          <a:xfrm>
            <a:off x="5410200" y="4800600"/>
            <a:ext cx="1314450" cy="400050"/>
          </a:xfrm>
          <a:prstGeom prst="roundRect">
            <a:avLst>
              <a:gd name="adj" fmla="val 16667"/>
            </a:avLst>
          </a:pr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folHlink"/>
                </a:solidFill>
                <a:latin typeface="Arial" panose="020B0604020202020204" pitchFamily="34" charset="0"/>
              </a:rPr>
              <a:t>Student</a:t>
            </a:r>
          </a:p>
        </p:txBody>
      </p:sp>
      <p:sp>
        <p:nvSpPr>
          <p:cNvPr id="23560" name="AutoShape 7"/>
          <p:cNvSpPr>
            <a:spLocks noChangeArrowheads="1"/>
          </p:cNvSpPr>
          <p:nvPr/>
        </p:nvSpPr>
        <p:spPr bwMode="auto">
          <a:xfrm>
            <a:off x="7924800" y="3429000"/>
            <a:ext cx="1314450" cy="400050"/>
          </a:xfrm>
          <a:prstGeom prst="roundRect">
            <a:avLst>
              <a:gd name="adj" fmla="val 16667"/>
            </a:avLst>
          </a:pr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folHlink"/>
                </a:solidFill>
                <a:latin typeface="Arial" panose="020B0604020202020204" pitchFamily="34" charset="0"/>
              </a:rPr>
              <a:t>Lecturer</a:t>
            </a:r>
          </a:p>
        </p:txBody>
      </p:sp>
      <p:sp>
        <p:nvSpPr>
          <p:cNvPr id="23561" name="AutoShape 8"/>
          <p:cNvSpPr>
            <a:spLocks noChangeArrowheads="1"/>
          </p:cNvSpPr>
          <p:nvPr/>
        </p:nvSpPr>
        <p:spPr bwMode="auto">
          <a:xfrm>
            <a:off x="3124200" y="2571750"/>
            <a:ext cx="857250" cy="514350"/>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tx1"/>
                </a:solidFill>
                <a:latin typeface="Arial" panose="020B0604020202020204" pitchFamily="34" charset="0"/>
              </a:rPr>
              <a:t>Offers</a:t>
            </a:r>
            <a:endParaRPr lang="en-GB" altLang="en-US" sz="1500">
              <a:solidFill>
                <a:schemeClr val="tx1"/>
              </a:solidFill>
              <a:latin typeface="Arial" panose="020B0604020202020204" pitchFamily="34" charset="0"/>
            </a:endParaRPr>
          </a:p>
        </p:txBody>
      </p:sp>
      <p:cxnSp>
        <p:nvCxnSpPr>
          <p:cNvPr id="23562" name="AutoShape 9"/>
          <p:cNvCxnSpPr>
            <a:cxnSpLocks noChangeShapeType="1"/>
            <a:stCxn id="23558" idx="1"/>
            <a:endCxn id="23561" idx="3"/>
          </p:cNvCxnSpPr>
          <p:nvPr/>
        </p:nvCxnSpPr>
        <p:spPr bwMode="auto">
          <a:xfrm flipH="1">
            <a:off x="3988595" y="2828925"/>
            <a:ext cx="135731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63" name="AutoShape 10"/>
          <p:cNvCxnSpPr>
            <a:cxnSpLocks noChangeShapeType="1"/>
            <a:stCxn id="23561" idx="2"/>
            <a:endCxn id="23557" idx="0"/>
          </p:cNvCxnSpPr>
          <p:nvPr/>
        </p:nvCxnSpPr>
        <p:spPr bwMode="auto">
          <a:xfrm>
            <a:off x="3552825" y="3093245"/>
            <a:ext cx="0" cy="3286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564" name="Arc 11"/>
          <p:cNvSpPr>
            <a:spLocks/>
          </p:cNvSpPr>
          <p:nvPr/>
        </p:nvSpPr>
        <p:spPr bwMode="auto">
          <a:xfrm rot="16200000" flipV="1">
            <a:off x="3493889" y="3287912"/>
            <a:ext cx="114300" cy="167879"/>
          </a:xfrm>
          <a:custGeom>
            <a:avLst/>
            <a:gdLst>
              <a:gd name="T0" fmla="*/ 0 w 21600"/>
              <a:gd name="T1" fmla="*/ 0 h 43200"/>
              <a:gd name="T2" fmla="*/ 191 w 21600"/>
              <a:gd name="T3" fmla="*/ 223838 h 43200"/>
              <a:gd name="T4" fmla="*/ 0 w 21600"/>
              <a:gd name="T5" fmla="*/ 1119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3565" name="Text Box 12"/>
          <p:cNvSpPr txBox="1">
            <a:spLocks noChangeArrowheads="1"/>
          </p:cNvSpPr>
          <p:nvPr/>
        </p:nvSpPr>
        <p:spPr bwMode="auto">
          <a:xfrm>
            <a:off x="3124200" y="2228850"/>
            <a:ext cx="594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spcBef>
                <a:spcPct val="50000"/>
              </a:spcBef>
            </a:pPr>
            <a:r>
              <a:rPr lang="en-GB" altLang="en-US" sz="1800">
                <a:solidFill>
                  <a:schemeClr val="tx1"/>
                </a:solidFill>
                <a:latin typeface="Arial" panose="020B0604020202020204" pitchFamily="34" charset="0"/>
              </a:rPr>
              <a:t>Each department </a:t>
            </a:r>
            <a:r>
              <a:rPr lang="en-GB" altLang="en-US" sz="1800">
                <a:solidFill>
                  <a:schemeClr val="tx2"/>
                </a:solidFill>
                <a:latin typeface="Arial" panose="020B0604020202020204" pitchFamily="34" charset="0"/>
              </a:rPr>
              <a:t>offers</a:t>
            </a:r>
            <a:r>
              <a:rPr lang="en-GB" altLang="en-US" sz="1800">
                <a:solidFill>
                  <a:schemeClr val="tx1"/>
                </a:solidFill>
                <a:latin typeface="Arial" panose="020B0604020202020204" pitchFamily="34" charset="0"/>
              </a:rPr>
              <a:t> several courses</a:t>
            </a:r>
          </a:p>
        </p:txBody>
      </p:sp>
    </p:spTree>
    <p:extLst>
      <p:ext uri="{BB962C8B-B14F-4D97-AF65-F5344CB8AC3E}">
        <p14:creationId xmlns:p14="http://schemas.microsoft.com/office/powerpoint/2010/main" val="41650257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2133600" y="1200065"/>
            <a:ext cx="8153399" cy="1538883"/>
          </a:xfrm>
        </p:spPr>
        <p:txBody>
          <a:bodyPr/>
          <a:lstStyle/>
          <a:p>
            <a:r>
              <a:rPr lang="en-GB" altLang="en-US" dirty="0">
                <a:solidFill>
                  <a:srgbClr val="C00000"/>
                </a:solidFill>
              </a:rPr>
              <a:t>Example - E/R Diagram</a:t>
            </a:r>
          </a:p>
        </p:txBody>
      </p:sp>
      <p:sp>
        <p:nvSpPr>
          <p:cNvPr id="2" name="Slide Number Placeholder 1">
            <a:extLst>
              <a:ext uri="{FF2B5EF4-FFF2-40B4-BE49-F238E27FC236}">
                <a16:creationId xmlns="" xmlns:a16="http://schemas.microsoft.com/office/drawing/2014/main" id="{19AD1388-5115-492A-ABF5-EBD3418A7DD2}"/>
              </a:ext>
            </a:extLst>
          </p:cNvPr>
          <p:cNvSpPr>
            <a:spLocks noGrp="1"/>
          </p:cNvSpPr>
          <p:nvPr>
            <p:ph type="sldNum" sz="quarter" idx="4294967295"/>
          </p:nvPr>
        </p:nvSpPr>
        <p:spPr>
          <a:xfrm>
            <a:off x="11484864" y="6305550"/>
            <a:ext cx="609600" cy="476250"/>
          </a:xfrm>
          <a:prstGeom prst="rect">
            <a:avLst/>
          </a:prstGeom>
        </p:spPr>
        <p:txBody>
          <a:bodyPr/>
          <a:lstStyle/>
          <a:p>
            <a:fld id="{462C6507-2242-4096-87B2-B8983FFE7867}" type="slidenum">
              <a:rPr lang="en-GB" smtClean="0"/>
              <a:t>33</a:t>
            </a:fld>
            <a:endParaRPr lang="en-GB"/>
          </a:p>
        </p:txBody>
      </p:sp>
      <p:sp>
        <p:nvSpPr>
          <p:cNvPr id="24580" name="AutoShape 3"/>
          <p:cNvSpPr>
            <a:spLocks noChangeArrowheads="1"/>
          </p:cNvSpPr>
          <p:nvPr/>
        </p:nvSpPr>
        <p:spPr bwMode="auto">
          <a:xfrm>
            <a:off x="5410200" y="3429000"/>
            <a:ext cx="1314450" cy="40005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tx1"/>
                </a:solidFill>
                <a:latin typeface="Arial" panose="020B0604020202020204" pitchFamily="34" charset="0"/>
              </a:rPr>
              <a:t>Module</a:t>
            </a:r>
          </a:p>
        </p:txBody>
      </p:sp>
      <p:sp>
        <p:nvSpPr>
          <p:cNvPr id="24581" name="AutoShape 4"/>
          <p:cNvSpPr>
            <a:spLocks noChangeArrowheads="1"/>
          </p:cNvSpPr>
          <p:nvPr/>
        </p:nvSpPr>
        <p:spPr bwMode="auto">
          <a:xfrm>
            <a:off x="2895600" y="3429000"/>
            <a:ext cx="1314450" cy="40005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tx1"/>
                </a:solidFill>
                <a:latin typeface="Arial" panose="020B0604020202020204" pitchFamily="34" charset="0"/>
              </a:rPr>
              <a:t>Course</a:t>
            </a:r>
          </a:p>
        </p:txBody>
      </p:sp>
      <p:sp>
        <p:nvSpPr>
          <p:cNvPr id="24582" name="AutoShape 5"/>
          <p:cNvSpPr>
            <a:spLocks noChangeArrowheads="1"/>
          </p:cNvSpPr>
          <p:nvPr/>
        </p:nvSpPr>
        <p:spPr bwMode="auto">
          <a:xfrm>
            <a:off x="5353050" y="2628900"/>
            <a:ext cx="1314450" cy="400050"/>
          </a:xfrm>
          <a:prstGeom prst="roundRect">
            <a:avLst>
              <a:gd name="adj" fmla="val 16667"/>
            </a:avLst>
          </a:pr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folHlink"/>
                </a:solidFill>
                <a:latin typeface="Arial" panose="020B0604020202020204" pitchFamily="34" charset="0"/>
              </a:rPr>
              <a:t>Department</a:t>
            </a:r>
          </a:p>
        </p:txBody>
      </p:sp>
      <p:sp>
        <p:nvSpPr>
          <p:cNvPr id="24583" name="AutoShape 6"/>
          <p:cNvSpPr>
            <a:spLocks noChangeArrowheads="1"/>
          </p:cNvSpPr>
          <p:nvPr/>
        </p:nvSpPr>
        <p:spPr bwMode="auto">
          <a:xfrm>
            <a:off x="5410200" y="4800600"/>
            <a:ext cx="1314450" cy="400050"/>
          </a:xfrm>
          <a:prstGeom prst="roundRect">
            <a:avLst>
              <a:gd name="adj" fmla="val 16667"/>
            </a:avLst>
          </a:pr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folHlink"/>
                </a:solidFill>
                <a:latin typeface="Arial" panose="020B0604020202020204" pitchFamily="34" charset="0"/>
              </a:rPr>
              <a:t>Student</a:t>
            </a:r>
          </a:p>
        </p:txBody>
      </p:sp>
      <p:sp>
        <p:nvSpPr>
          <p:cNvPr id="24584" name="AutoShape 7"/>
          <p:cNvSpPr>
            <a:spLocks noChangeArrowheads="1"/>
          </p:cNvSpPr>
          <p:nvPr/>
        </p:nvSpPr>
        <p:spPr bwMode="auto">
          <a:xfrm>
            <a:off x="7924800" y="3429000"/>
            <a:ext cx="1314450" cy="400050"/>
          </a:xfrm>
          <a:prstGeom prst="roundRect">
            <a:avLst>
              <a:gd name="adj" fmla="val 16667"/>
            </a:avLst>
          </a:pr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folHlink"/>
                </a:solidFill>
                <a:latin typeface="Arial" panose="020B0604020202020204" pitchFamily="34" charset="0"/>
              </a:rPr>
              <a:t>Lecturer</a:t>
            </a:r>
          </a:p>
        </p:txBody>
      </p:sp>
      <p:sp>
        <p:nvSpPr>
          <p:cNvPr id="24585" name="AutoShape 8"/>
          <p:cNvSpPr>
            <a:spLocks noChangeArrowheads="1"/>
          </p:cNvSpPr>
          <p:nvPr/>
        </p:nvSpPr>
        <p:spPr bwMode="auto">
          <a:xfrm>
            <a:off x="4381500" y="3371850"/>
            <a:ext cx="857250" cy="514350"/>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tx1"/>
                </a:solidFill>
                <a:latin typeface="Arial" panose="020B0604020202020204" pitchFamily="34" charset="0"/>
              </a:rPr>
              <a:t>Includes</a:t>
            </a:r>
            <a:endParaRPr lang="en-GB" altLang="en-US" sz="1500">
              <a:solidFill>
                <a:schemeClr val="tx1"/>
              </a:solidFill>
              <a:latin typeface="Arial" panose="020B0604020202020204" pitchFamily="34" charset="0"/>
            </a:endParaRPr>
          </a:p>
        </p:txBody>
      </p:sp>
      <p:sp>
        <p:nvSpPr>
          <p:cNvPr id="24586" name="AutoShape 9"/>
          <p:cNvSpPr>
            <a:spLocks noChangeArrowheads="1"/>
          </p:cNvSpPr>
          <p:nvPr/>
        </p:nvSpPr>
        <p:spPr bwMode="auto">
          <a:xfrm>
            <a:off x="3124200" y="2571750"/>
            <a:ext cx="857250" cy="514350"/>
          </a:xfrm>
          <a:prstGeom prst="diamond">
            <a:avLst/>
          </a:prstGeom>
          <a:noFill/>
          <a:ln w="1905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folHlink"/>
                </a:solidFill>
                <a:latin typeface="Arial" panose="020B0604020202020204" pitchFamily="34" charset="0"/>
              </a:rPr>
              <a:t>Offers</a:t>
            </a:r>
            <a:endParaRPr lang="en-GB" altLang="en-US" sz="1500">
              <a:solidFill>
                <a:schemeClr val="folHlink"/>
              </a:solidFill>
              <a:latin typeface="Arial" panose="020B0604020202020204" pitchFamily="34" charset="0"/>
            </a:endParaRPr>
          </a:p>
        </p:txBody>
      </p:sp>
      <p:cxnSp>
        <p:nvCxnSpPr>
          <p:cNvPr id="24587" name="AutoShape 10"/>
          <p:cNvCxnSpPr>
            <a:cxnSpLocks noChangeShapeType="1"/>
            <a:stCxn id="24581" idx="3"/>
            <a:endCxn id="24585" idx="1"/>
          </p:cNvCxnSpPr>
          <p:nvPr/>
        </p:nvCxnSpPr>
        <p:spPr bwMode="auto">
          <a:xfrm>
            <a:off x="4217195" y="3629025"/>
            <a:ext cx="1571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588" name="AutoShape 11"/>
          <p:cNvCxnSpPr>
            <a:cxnSpLocks noChangeShapeType="1"/>
            <a:stCxn id="24585" idx="3"/>
            <a:endCxn id="24580" idx="1"/>
          </p:cNvCxnSpPr>
          <p:nvPr/>
        </p:nvCxnSpPr>
        <p:spPr bwMode="auto">
          <a:xfrm>
            <a:off x="5245895" y="3629025"/>
            <a:ext cx="1571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589" name="AutoShape 12"/>
          <p:cNvCxnSpPr>
            <a:cxnSpLocks noChangeShapeType="1"/>
            <a:stCxn id="24582" idx="1"/>
            <a:endCxn id="24586" idx="3"/>
          </p:cNvCxnSpPr>
          <p:nvPr/>
        </p:nvCxnSpPr>
        <p:spPr bwMode="auto">
          <a:xfrm flipH="1">
            <a:off x="3988595" y="2828925"/>
            <a:ext cx="1357313" cy="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590" name="AutoShape 13"/>
          <p:cNvCxnSpPr>
            <a:cxnSpLocks noChangeShapeType="1"/>
            <a:stCxn id="24586" idx="2"/>
            <a:endCxn id="24581" idx="0"/>
          </p:cNvCxnSpPr>
          <p:nvPr/>
        </p:nvCxnSpPr>
        <p:spPr bwMode="auto">
          <a:xfrm>
            <a:off x="3552825" y="3093245"/>
            <a:ext cx="0" cy="328613"/>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591" name="Arc 14"/>
          <p:cNvSpPr>
            <a:spLocks/>
          </p:cNvSpPr>
          <p:nvPr/>
        </p:nvSpPr>
        <p:spPr bwMode="auto">
          <a:xfrm flipH="1">
            <a:off x="5295900" y="3543301"/>
            <a:ext cx="114300" cy="167879"/>
          </a:xfrm>
          <a:custGeom>
            <a:avLst/>
            <a:gdLst>
              <a:gd name="T0" fmla="*/ 0 w 21600"/>
              <a:gd name="T1" fmla="*/ 0 h 43200"/>
              <a:gd name="T2" fmla="*/ 191 w 21600"/>
              <a:gd name="T3" fmla="*/ 223838 h 43200"/>
              <a:gd name="T4" fmla="*/ 0 w 21600"/>
              <a:gd name="T5" fmla="*/ 1119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4592" name="Arc 15"/>
          <p:cNvSpPr>
            <a:spLocks/>
          </p:cNvSpPr>
          <p:nvPr/>
        </p:nvSpPr>
        <p:spPr bwMode="auto">
          <a:xfrm rot="16200000" flipV="1">
            <a:off x="3493889" y="3287912"/>
            <a:ext cx="114300" cy="167879"/>
          </a:xfrm>
          <a:custGeom>
            <a:avLst/>
            <a:gdLst>
              <a:gd name="T0" fmla="*/ 0 w 21600"/>
              <a:gd name="T1" fmla="*/ 0 h 43200"/>
              <a:gd name="T2" fmla="*/ 191 w 21600"/>
              <a:gd name="T3" fmla="*/ 223838 h 43200"/>
              <a:gd name="T4" fmla="*/ 0 w 21600"/>
              <a:gd name="T5" fmla="*/ 1119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4593" name="Arc 16"/>
          <p:cNvSpPr>
            <a:spLocks/>
          </p:cNvSpPr>
          <p:nvPr/>
        </p:nvSpPr>
        <p:spPr bwMode="auto">
          <a:xfrm>
            <a:off x="4210050" y="3543301"/>
            <a:ext cx="114300" cy="167879"/>
          </a:xfrm>
          <a:custGeom>
            <a:avLst/>
            <a:gdLst>
              <a:gd name="T0" fmla="*/ 0 w 21600"/>
              <a:gd name="T1" fmla="*/ 0 h 43200"/>
              <a:gd name="T2" fmla="*/ 191 w 21600"/>
              <a:gd name="T3" fmla="*/ 223838 h 43200"/>
              <a:gd name="T4" fmla="*/ 0 w 21600"/>
              <a:gd name="T5" fmla="*/ 1119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4594" name="Text Box 17"/>
          <p:cNvSpPr txBox="1">
            <a:spLocks noChangeArrowheads="1"/>
          </p:cNvSpPr>
          <p:nvPr/>
        </p:nvSpPr>
        <p:spPr bwMode="auto">
          <a:xfrm>
            <a:off x="3124200" y="2228850"/>
            <a:ext cx="594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spcBef>
                <a:spcPct val="50000"/>
              </a:spcBef>
            </a:pPr>
            <a:r>
              <a:rPr lang="en-GB" altLang="en-US" sz="1800">
                <a:solidFill>
                  <a:schemeClr val="tx1"/>
                </a:solidFill>
                <a:latin typeface="Arial" panose="020B0604020202020204" pitchFamily="34" charset="0"/>
              </a:rPr>
              <a:t>A number of modules </a:t>
            </a:r>
            <a:r>
              <a:rPr lang="en-GB" altLang="en-US" sz="1800">
                <a:solidFill>
                  <a:schemeClr val="accent1"/>
                </a:solidFill>
                <a:latin typeface="Arial" panose="020B0604020202020204" pitchFamily="34" charset="0"/>
              </a:rPr>
              <a:t>make up</a:t>
            </a:r>
            <a:r>
              <a:rPr lang="en-GB" altLang="en-US" sz="1800">
                <a:solidFill>
                  <a:schemeClr val="tx1"/>
                </a:solidFill>
                <a:latin typeface="Arial" panose="020B0604020202020204" pitchFamily="34" charset="0"/>
              </a:rPr>
              <a:t> each courses</a:t>
            </a:r>
          </a:p>
        </p:txBody>
      </p:sp>
    </p:spTree>
    <p:extLst>
      <p:ext uri="{BB962C8B-B14F-4D97-AF65-F5344CB8AC3E}">
        <p14:creationId xmlns:p14="http://schemas.microsoft.com/office/powerpoint/2010/main" val="42452577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1905000" y="1049257"/>
            <a:ext cx="7848599" cy="1538883"/>
          </a:xfrm>
        </p:spPr>
        <p:txBody>
          <a:bodyPr/>
          <a:lstStyle/>
          <a:p>
            <a:r>
              <a:rPr lang="en-GB" altLang="en-US" dirty="0">
                <a:solidFill>
                  <a:srgbClr val="C00000"/>
                </a:solidFill>
              </a:rPr>
              <a:t>Example - E/R Diagram</a:t>
            </a:r>
          </a:p>
        </p:txBody>
      </p:sp>
      <p:sp>
        <p:nvSpPr>
          <p:cNvPr id="2" name="Slide Number Placeholder 1">
            <a:extLst>
              <a:ext uri="{FF2B5EF4-FFF2-40B4-BE49-F238E27FC236}">
                <a16:creationId xmlns="" xmlns:a16="http://schemas.microsoft.com/office/drawing/2014/main" id="{0C98BAD6-7E74-406F-9F0A-F8749819A515}"/>
              </a:ext>
            </a:extLst>
          </p:cNvPr>
          <p:cNvSpPr>
            <a:spLocks noGrp="1"/>
          </p:cNvSpPr>
          <p:nvPr>
            <p:ph type="sldNum" sz="quarter" idx="4294967295"/>
          </p:nvPr>
        </p:nvSpPr>
        <p:spPr>
          <a:xfrm>
            <a:off x="11484864" y="6305550"/>
            <a:ext cx="609600" cy="476250"/>
          </a:xfrm>
          <a:prstGeom prst="rect">
            <a:avLst/>
          </a:prstGeom>
        </p:spPr>
        <p:txBody>
          <a:bodyPr/>
          <a:lstStyle/>
          <a:p>
            <a:fld id="{462C6507-2242-4096-87B2-B8983FFE7867}" type="slidenum">
              <a:rPr lang="en-GB" smtClean="0"/>
              <a:t>34</a:t>
            </a:fld>
            <a:endParaRPr lang="en-GB"/>
          </a:p>
        </p:txBody>
      </p:sp>
      <p:sp>
        <p:nvSpPr>
          <p:cNvPr id="25604" name="AutoShape 3"/>
          <p:cNvSpPr>
            <a:spLocks noChangeArrowheads="1"/>
          </p:cNvSpPr>
          <p:nvPr/>
        </p:nvSpPr>
        <p:spPr bwMode="auto">
          <a:xfrm>
            <a:off x="5410200" y="3429000"/>
            <a:ext cx="1314450" cy="400050"/>
          </a:xfrm>
          <a:prstGeom prst="roundRect">
            <a:avLst>
              <a:gd name="adj" fmla="val 16667"/>
            </a:avLst>
          </a:pr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folHlink"/>
                </a:solidFill>
                <a:latin typeface="Arial" panose="020B0604020202020204" pitchFamily="34" charset="0"/>
              </a:rPr>
              <a:t>Module</a:t>
            </a:r>
          </a:p>
        </p:txBody>
      </p:sp>
      <p:sp>
        <p:nvSpPr>
          <p:cNvPr id="25605" name="AutoShape 4"/>
          <p:cNvSpPr>
            <a:spLocks noChangeArrowheads="1"/>
          </p:cNvSpPr>
          <p:nvPr/>
        </p:nvSpPr>
        <p:spPr bwMode="auto">
          <a:xfrm>
            <a:off x="2895600" y="3429000"/>
            <a:ext cx="1314450" cy="40005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tx1"/>
                </a:solidFill>
                <a:latin typeface="Arial" panose="020B0604020202020204" pitchFamily="34" charset="0"/>
              </a:rPr>
              <a:t>Course</a:t>
            </a:r>
          </a:p>
        </p:txBody>
      </p:sp>
      <p:sp>
        <p:nvSpPr>
          <p:cNvPr id="25606" name="AutoShape 5"/>
          <p:cNvSpPr>
            <a:spLocks noChangeArrowheads="1"/>
          </p:cNvSpPr>
          <p:nvPr/>
        </p:nvSpPr>
        <p:spPr bwMode="auto">
          <a:xfrm>
            <a:off x="5353050" y="2628900"/>
            <a:ext cx="1314450" cy="400050"/>
          </a:xfrm>
          <a:prstGeom prst="roundRect">
            <a:avLst>
              <a:gd name="adj" fmla="val 16667"/>
            </a:avLst>
          </a:pr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folHlink"/>
                </a:solidFill>
                <a:latin typeface="Arial" panose="020B0604020202020204" pitchFamily="34" charset="0"/>
              </a:rPr>
              <a:t>Department</a:t>
            </a:r>
          </a:p>
        </p:txBody>
      </p:sp>
      <p:sp>
        <p:nvSpPr>
          <p:cNvPr id="25607" name="AutoShape 6"/>
          <p:cNvSpPr>
            <a:spLocks noChangeArrowheads="1"/>
          </p:cNvSpPr>
          <p:nvPr/>
        </p:nvSpPr>
        <p:spPr bwMode="auto">
          <a:xfrm>
            <a:off x="5410200" y="4800600"/>
            <a:ext cx="1314450" cy="40005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tx1"/>
                </a:solidFill>
                <a:latin typeface="Arial" panose="020B0604020202020204" pitchFamily="34" charset="0"/>
              </a:rPr>
              <a:t>Student</a:t>
            </a:r>
          </a:p>
        </p:txBody>
      </p:sp>
      <p:sp>
        <p:nvSpPr>
          <p:cNvPr id="25608" name="AutoShape 7"/>
          <p:cNvSpPr>
            <a:spLocks noChangeArrowheads="1"/>
          </p:cNvSpPr>
          <p:nvPr/>
        </p:nvSpPr>
        <p:spPr bwMode="auto">
          <a:xfrm>
            <a:off x="7924800" y="3429000"/>
            <a:ext cx="1314450" cy="400050"/>
          </a:xfrm>
          <a:prstGeom prst="roundRect">
            <a:avLst>
              <a:gd name="adj" fmla="val 16667"/>
            </a:avLst>
          </a:pr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folHlink"/>
                </a:solidFill>
                <a:latin typeface="Arial" panose="020B0604020202020204" pitchFamily="34" charset="0"/>
              </a:rPr>
              <a:t>Lecturer</a:t>
            </a:r>
          </a:p>
        </p:txBody>
      </p:sp>
      <p:sp>
        <p:nvSpPr>
          <p:cNvPr id="25609" name="AutoShape 8"/>
          <p:cNvSpPr>
            <a:spLocks noChangeArrowheads="1"/>
          </p:cNvSpPr>
          <p:nvPr/>
        </p:nvSpPr>
        <p:spPr bwMode="auto">
          <a:xfrm>
            <a:off x="4381500" y="3371850"/>
            <a:ext cx="857250" cy="514350"/>
          </a:xfrm>
          <a:prstGeom prst="diamond">
            <a:avLst/>
          </a:prstGeom>
          <a:noFill/>
          <a:ln w="1905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folHlink"/>
                </a:solidFill>
                <a:latin typeface="Arial" panose="020B0604020202020204" pitchFamily="34" charset="0"/>
              </a:rPr>
              <a:t>Includes</a:t>
            </a:r>
            <a:endParaRPr lang="en-GB" altLang="en-US" sz="1500">
              <a:solidFill>
                <a:schemeClr val="folHlink"/>
              </a:solidFill>
              <a:latin typeface="Arial" panose="020B0604020202020204" pitchFamily="34" charset="0"/>
            </a:endParaRPr>
          </a:p>
        </p:txBody>
      </p:sp>
      <p:sp>
        <p:nvSpPr>
          <p:cNvPr id="25610" name="AutoShape 9"/>
          <p:cNvSpPr>
            <a:spLocks noChangeArrowheads="1"/>
          </p:cNvSpPr>
          <p:nvPr/>
        </p:nvSpPr>
        <p:spPr bwMode="auto">
          <a:xfrm>
            <a:off x="3124200" y="2571750"/>
            <a:ext cx="857250" cy="514350"/>
          </a:xfrm>
          <a:prstGeom prst="diamond">
            <a:avLst/>
          </a:prstGeom>
          <a:noFill/>
          <a:ln w="1905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folHlink"/>
                </a:solidFill>
                <a:latin typeface="Arial" panose="020B0604020202020204" pitchFamily="34" charset="0"/>
              </a:rPr>
              <a:t>Offers</a:t>
            </a:r>
            <a:endParaRPr lang="en-GB" altLang="en-US" sz="1500">
              <a:solidFill>
                <a:schemeClr val="folHlink"/>
              </a:solidFill>
              <a:latin typeface="Arial" panose="020B0604020202020204" pitchFamily="34" charset="0"/>
            </a:endParaRPr>
          </a:p>
        </p:txBody>
      </p:sp>
      <p:sp>
        <p:nvSpPr>
          <p:cNvPr id="25611" name="AutoShape 10"/>
          <p:cNvSpPr>
            <a:spLocks noChangeArrowheads="1"/>
          </p:cNvSpPr>
          <p:nvPr/>
        </p:nvSpPr>
        <p:spPr bwMode="auto">
          <a:xfrm>
            <a:off x="3124200" y="4743450"/>
            <a:ext cx="857250" cy="514350"/>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tx1"/>
                </a:solidFill>
                <a:latin typeface="Arial" panose="020B0604020202020204" pitchFamily="34" charset="0"/>
              </a:rPr>
              <a:t>Enrols In</a:t>
            </a:r>
            <a:endParaRPr lang="en-GB" altLang="en-US" sz="1500">
              <a:solidFill>
                <a:schemeClr val="tx1"/>
              </a:solidFill>
              <a:latin typeface="Arial" panose="020B0604020202020204" pitchFamily="34" charset="0"/>
            </a:endParaRPr>
          </a:p>
        </p:txBody>
      </p:sp>
      <p:cxnSp>
        <p:nvCxnSpPr>
          <p:cNvPr id="25612" name="AutoShape 11"/>
          <p:cNvCxnSpPr>
            <a:cxnSpLocks noChangeShapeType="1"/>
            <a:stCxn id="25605" idx="3"/>
            <a:endCxn id="25609" idx="1"/>
          </p:cNvCxnSpPr>
          <p:nvPr/>
        </p:nvCxnSpPr>
        <p:spPr bwMode="auto">
          <a:xfrm>
            <a:off x="4217195" y="3629025"/>
            <a:ext cx="157163" cy="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13" name="AutoShape 12"/>
          <p:cNvCxnSpPr>
            <a:cxnSpLocks noChangeShapeType="1"/>
            <a:stCxn id="25609" idx="3"/>
            <a:endCxn id="25604" idx="1"/>
          </p:cNvCxnSpPr>
          <p:nvPr/>
        </p:nvCxnSpPr>
        <p:spPr bwMode="auto">
          <a:xfrm>
            <a:off x="5245895" y="3629025"/>
            <a:ext cx="157163" cy="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14" name="AutoShape 13"/>
          <p:cNvCxnSpPr>
            <a:cxnSpLocks noChangeShapeType="1"/>
            <a:stCxn id="25606" idx="1"/>
            <a:endCxn id="25610" idx="3"/>
          </p:cNvCxnSpPr>
          <p:nvPr/>
        </p:nvCxnSpPr>
        <p:spPr bwMode="auto">
          <a:xfrm flipH="1">
            <a:off x="3988595" y="2828925"/>
            <a:ext cx="1357313" cy="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15" name="AutoShape 14"/>
          <p:cNvCxnSpPr>
            <a:cxnSpLocks noChangeShapeType="1"/>
            <a:stCxn id="25610" idx="2"/>
            <a:endCxn id="25605" idx="0"/>
          </p:cNvCxnSpPr>
          <p:nvPr/>
        </p:nvCxnSpPr>
        <p:spPr bwMode="auto">
          <a:xfrm>
            <a:off x="3552825" y="3093245"/>
            <a:ext cx="0" cy="328613"/>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16" name="AutoShape 15"/>
          <p:cNvCxnSpPr>
            <a:cxnSpLocks noChangeShapeType="1"/>
            <a:stCxn id="25605" idx="2"/>
            <a:endCxn id="25611" idx="0"/>
          </p:cNvCxnSpPr>
          <p:nvPr/>
        </p:nvCxnSpPr>
        <p:spPr bwMode="auto">
          <a:xfrm>
            <a:off x="3552825" y="3836195"/>
            <a:ext cx="0" cy="9001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17" name="AutoShape 16"/>
          <p:cNvCxnSpPr>
            <a:cxnSpLocks noChangeShapeType="1"/>
            <a:stCxn id="25611" idx="3"/>
            <a:endCxn id="25607" idx="1"/>
          </p:cNvCxnSpPr>
          <p:nvPr/>
        </p:nvCxnSpPr>
        <p:spPr bwMode="auto">
          <a:xfrm>
            <a:off x="3988595" y="5000625"/>
            <a:ext cx="14144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618" name="Arc 17"/>
          <p:cNvSpPr>
            <a:spLocks/>
          </p:cNvSpPr>
          <p:nvPr/>
        </p:nvSpPr>
        <p:spPr bwMode="auto">
          <a:xfrm flipH="1">
            <a:off x="5295900" y="4914901"/>
            <a:ext cx="114300" cy="167879"/>
          </a:xfrm>
          <a:custGeom>
            <a:avLst/>
            <a:gdLst>
              <a:gd name="T0" fmla="*/ 0 w 21600"/>
              <a:gd name="T1" fmla="*/ 0 h 43200"/>
              <a:gd name="T2" fmla="*/ 191 w 21600"/>
              <a:gd name="T3" fmla="*/ 223838 h 43200"/>
              <a:gd name="T4" fmla="*/ 0 w 21600"/>
              <a:gd name="T5" fmla="*/ 1119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5619" name="Arc 18"/>
          <p:cNvSpPr>
            <a:spLocks/>
          </p:cNvSpPr>
          <p:nvPr/>
        </p:nvSpPr>
        <p:spPr bwMode="auto">
          <a:xfrm flipH="1">
            <a:off x="5295900" y="3543301"/>
            <a:ext cx="114300" cy="167879"/>
          </a:xfrm>
          <a:custGeom>
            <a:avLst/>
            <a:gdLst>
              <a:gd name="T0" fmla="*/ 0 w 21600"/>
              <a:gd name="T1" fmla="*/ 0 h 43200"/>
              <a:gd name="T2" fmla="*/ 191 w 21600"/>
              <a:gd name="T3" fmla="*/ 223838 h 43200"/>
              <a:gd name="T4" fmla="*/ 0 w 21600"/>
              <a:gd name="T5" fmla="*/ 1119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5620" name="Arc 19"/>
          <p:cNvSpPr>
            <a:spLocks/>
          </p:cNvSpPr>
          <p:nvPr/>
        </p:nvSpPr>
        <p:spPr bwMode="auto">
          <a:xfrm rot="16200000" flipV="1">
            <a:off x="3493889" y="3287912"/>
            <a:ext cx="114300" cy="167879"/>
          </a:xfrm>
          <a:custGeom>
            <a:avLst/>
            <a:gdLst>
              <a:gd name="T0" fmla="*/ 0 w 21600"/>
              <a:gd name="T1" fmla="*/ 0 h 43200"/>
              <a:gd name="T2" fmla="*/ 191 w 21600"/>
              <a:gd name="T3" fmla="*/ 223838 h 43200"/>
              <a:gd name="T4" fmla="*/ 0 w 21600"/>
              <a:gd name="T5" fmla="*/ 1119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5621" name="Arc 20"/>
          <p:cNvSpPr>
            <a:spLocks/>
          </p:cNvSpPr>
          <p:nvPr/>
        </p:nvSpPr>
        <p:spPr bwMode="auto">
          <a:xfrm>
            <a:off x="4210050" y="3543301"/>
            <a:ext cx="114300" cy="167879"/>
          </a:xfrm>
          <a:custGeom>
            <a:avLst/>
            <a:gdLst>
              <a:gd name="T0" fmla="*/ 0 w 21600"/>
              <a:gd name="T1" fmla="*/ 0 h 43200"/>
              <a:gd name="T2" fmla="*/ 191 w 21600"/>
              <a:gd name="T3" fmla="*/ 223838 h 43200"/>
              <a:gd name="T4" fmla="*/ 0 w 21600"/>
              <a:gd name="T5" fmla="*/ 1119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5622" name="Text Box 21"/>
          <p:cNvSpPr txBox="1">
            <a:spLocks noChangeArrowheads="1"/>
          </p:cNvSpPr>
          <p:nvPr/>
        </p:nvSpPr>
        <p:spPr bwMode="auto">
          <a:xfrm>
            <a:off x="3124200" y="2228850"/>
            <a:ext cx="594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spcBef>
                <a:spcPct val="50000"/>
              </a:spcBef>
            </a:pPr>
            <a:r>
              <a:rPr lang="en-GB" altLang="en-US" sz="1800">
                <a:solidFill>
                  <a:schemeClr val="tx1"/>
                </a:solidFill>
                <a:latin typeface="Arial" panose="020B0604020202020204" pitchFamily="34" charset="0"/>
              </a:rPr>
              <a:t>Students </a:t>
            </a:r>
            <a:r>
              <a:rPr lang="en-GB" altLang="en-US" sz="1800">
                <a:solidFill>
                  <a:schemeClr val="accent1"/>
                </a:solidFill>
                <a:latin typeface="Arial" panose="020B0604020202020204" pitchFamily="34" charset="0"/>
              </a:rPr>
              <a:t>enrol in</a:t>
            </a:r>
            <a:r>
              <a:rPr lang="en-GB" altLang="en-US" sz="1800">
                <a:solidFill>
                  <a:schemeClr val="tx1"/>
                </a:solidFill>
                <a:latin typeface="Arial" panose="020B0604020202020204" pitchFamily="34" charset="0"/>
              </a:rPr>
              <a:t> a particular course</a:t>
            </a:r>
          </a:p>
        </p:txBody>
      </p:sp>
    </p:spTree>
    <p:extLst>
      <p:ext uri="{BB962C8B-B14F-4D97-AF65-F5344CB8AC3E}">
        <p14:creationId xmlns:p14="http://schemas.microsoft.com/office/powerpoint/2010/main" val="1429186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2286000" y="967621"/>
            <a:ext cx="7924800" cy="1011199"/>
          </a:xfrm>
        </p:spPr>
        <p:txBody>
          <a:bodyPr/>
          <a:lstStyle/>
          <a:p>
            <a:r>
              <a:rPr lang="en-GB" altLang="en-US" dirty="0">
                <a:solidFill>
                  <a:srgbClr val="C00000"/>
                </a:solidFill>
              </a:rPr>
              <a:t>Example - E/R Diagram</a:t>
            </a:r>
          </a:p>
        </p:txBody>
      </p:sp>
      <p:sp>
        <p:nvSpPr>
          <p:cNvPr id="2" name="Slide Number Placeholder 1">
            <a:extLst>
              <a:ext uri="{FF2B5EF4-FFF2-40B4-BE49-F238E27FC236}">
                <a16:creationId xmlns="" xmlns:a16="http://schemas.microsoft.com/office/drawing/2014/main" id="{B574D786-C87A-4C91-B0BB-0F72CC005614}"/>
              </a:ext>
            </a:extLst>
          </p:cNvPr>
          <p:cNvSpPr>
            <a:spLocks noGrp="1"/>
          </p:cNvSpPr>
          <p:nvPr>
            <p:ph type="sldNum" sz="quarter" idx="4294967295"/>
          </p:nvPr>
        </p:nvSpPr>
        <p:spPr>
          <a:xfrm>
            <a:off x="11484864" y="6305550"/>
            <a:ext cx="609600" cy="476250"/>
          </a:xfrm>
          <a:prstGeom prst="rect">
            <a:avLst/>
          </a:prstGeom>
        </p:spPr>
        <p:txBody>
          <a:bodyPr/>
          <a:lstStyle/>
          <a:p>
            <a:fld id="{462C6507-2242-4096-87B2-B8983FFE7867}" type="slidenum">
              <a:rPr lang="en-GB" smtClean="0"/>
              <a:t>35</a:t>
            </a:fld>
            <a:endParaRPr lang="en-GB"/>
          </a:p>
        </p:txBody>
      </p:sp>
      <p:sp>
        <p:nvSpPr>
          <p:cNvPr id="26628" name="AutoShape 3"/>
          <p:cNvSpPr>
            <a:spLocks noChangeArrowheads="1"/>
          </p:cNvSpPr>
          <p:nvPr/>
        </p:nvSpPr>
        <p:spPr bwMode="auto">
          <a:xfrm>
            <a:off x="5410200" y="3429000"/>
            <a:ext cx="1314450" cy="40005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tx1"/>
                </a:solidFill>
                <a:latin typeface="Arial" panose="020B0604020202020204" pitchFamily="34" charset="0"/>
              </a:rPr>
              <a:t>Module</a:t>
            </a:r>
          </a:p>
        </p:txBody>
      </p:sp>
      <p:sp>
        <p:nvSpPr>
          <p:cNvPr id="26629" name="AutoShape 4"/>
          <p:cNvSpPr>
            <a:spLocks noChangeArrowheads="1"/>
          </p:cNvSpPr>
          <p:nvPr/>
        </p:nvSpPr>
        <p:spPr bwMode="auto">
          <a:xfrm>
            <a:off x="2895600" y="3429000"/>
            <a:ext cx="1314450" cy="400050"/>
          </a:xfrm>
          <a:prstGeom prst="roundRect">
            <a:avLst>
              <a:gd name="adj" fmla="val 16667"/>
            </a:avLst>
          </a:pr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folHlink"/>
                </a:solidFill>
                <a:latin typeface="Arial" panose="020B0604020202020204" pitchFamily="34" charset="0"/>
              </a:rPr>
              <a:t>Course</a:t>
            </a:r>
          </a:p>
        </p:txBody>
      </p:sp>
      <p:sp>
        <p:nvSpPr>
          <p:cNvPr id="26630" name="AutoShape 5"/>
          <p:cNvSpPr>
            <a:spLocks noChangeArrowheads="1"/>
          </p:cNvSpPr>
          <p:nvPr/>
        </p:nvSpPr>
        <p:spPr bwMode="auto">
          <a:xfrm>
            <a:off x="5353050" y="2628900"/>
            <a:ext cx="1314450" cy="400050"/>
          </a:xfrm>
          <a:prstGeom prst="roundRect">
            <a:avLst>
              <a:gd name="adj" fmla="val 16667"/>
            </a:avLst>
          </a:pr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folHlink"/>
                </a:solidFill>
                <a:latin typeface="Arial" panose="020B0604020202020204" pitchFamily="34" charset="0"/>
              </a:rPr>
              <a:t>Department</a:t>
            </a:r>
          </a:p>
        </p:txBody>
      </p:sp>
      <p:sp>
        <p:nvSpPr>
          <p:cNvPr id="26631" name="AutoShape 6"/>
          <p:cNvSpPr>
            <a:spLocks noChangeArrowheads="1"/>
          </p:cNvSpPr>
          <p:nvPr/>
        </p:nvSpPr>
        <p:spPr bwMode="auto">
          <a:xfrm>
            <a:off x="5410200" y="4800600"/>
            <a:ext cx="1314450" cy="40005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tx1"/>
                </a:solidFill>
                <a:latin typeface="Arial" panose="020B0604020202020204" pitchFamily="34" charset="0"/>
              </a:rPr>
              <a:t>Student</a:t>
            </a:r>
          </a:p>
        </p:txBody>
      </p:sp>
      <p:sp>
        <p:nvSpPr>
          <p:cNvPr id="26632" name="AutoShape 7"/>
          <p:cNvSpPr>
            <a:spLocks noChangeArrowheads="1"/>
          </p:cNvSpPr>
          <p:nvPr/>
        </p:nvSpPr>
        <p:spPr bwMode="auto">
          <a:xfrm>
            <a:off x="7924800" y="3429000"/>
            <a:ext cx="1314450" cy="400050"/>
          </a:xfrm>
          <a:prstGeom prst="roundRect">
            <a:avLst>
              <a:gd name="adj" fmla="val 16667"/>
            </a:avLst>
          </a:pr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folHlink"/>
                </a:solidFill>
                <a:latin typeface="Arial" panose="020B0604020202020204" pitchFamily="34" charset="0"/>
              </a:rPr>
              <a:t>Lecturer</a:t>
            </a:r>
          </a:p>
        </p:txBody>
      </p:sp>
      <p:sp>
        <p:nvSpPr>
          <p:cNvPr id="26633" name="AutoShape 8"/>
          <p:cNvSpPr>
            <a:spLocks noChangeArrowheads="1"/>
          </p:cNvSpPr>
          <p:nvPr/>
        </p:nvSpPr>
        <p:spPr bwMode="auto">
          <a:xfrm>
            <a:off x="4381500" y="3371850"/>
            <a:ext cx="857250" cy="514350"/>
          </a:xfrm>
          <a:prstGeom prst="diamond">
            <a:avLst/>
          </a:prstGeom>
          <a:noFill/>
          <a:ln w="1905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folHlink"/>
                </a:solidFill>
                <a:latin typeface="Arial" panose="020B0604020202020204" pitchFamily="34" charset="0"/>
              </a:rPr>
              <a:t>Includes</a:t>
            </a:r>
            <a:endParaRPr lang="en-GB" altLang="en-US" sz="1500">
              <a:solidFill>
                <a:schemeClr val="folHlink"/>
              </a:solidFill>
              <a:latin typeface="Arial" panose="020B0604020202020204" pitchFamily="34" charset="0"/>
            </a:endParaRPr>
          </a:p>
        </p:txBody>
      </p:sp>
      <p:sp>
        <p:nvSpPr>
          <p:cNvPr id="26634" name="AutoShape 9"/>
          <p:cNvSpPr>
            <a:spLocks noChangeArrowheads="1"/>
          </p:cNvSpPr>
          <p:nvPr/>
        </p:nvSpPr>
        <p:spPr bwMode="auto">
          <a:xfrm>
            <a:off x="3124200" y="2571750"/>
            <a:ext cx="857250" cy="514350"/>
          </a:xfrm>
          <a:prstGeom prst="diamond">
            <a:avLst/>
          </a:prstGeom>
          <a:noFill/>
          <a:ln w="1905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folHlink"/>
                </a:solidFill>
                <a:latin typeface="Arial" panose="020B0604020202020204" pitchFamily="34" charset="0"/>
              </a:rPr>
              <a:t>Offers</a:t>
            </a:r>
            <a:endParaRPr lang="en-GB" altLang="en-US" sz="1500">
              <a:solidFill>
                <a:schemeClr val="folHlink"/>
              </a:solidFill>
              <a:latin typeface="Arial" panose="020B0604020202020204" pitchFamily="34" charset="0"/>
            </a:endParaRPr>
          </a:p>
        </p:txBody>
      </p:sp>
      <p:sp>
        <p:nvSpPr>
          <p:cNvPr id="26635" name="AutoShape 10"/>
          <p:cNvSpPr>
            <a:spLocks noChangeArrowheads="1"/>
          </p:cNvSpPr>
          <p:nvPr/>
        </p:nvSpPr>
        <p:spPr bwMode="auto">
          <a:xfrm>
            <a:off x="3124200" y="4743450"/>
            <a:ext cx="857250" cy="514350"/>
          </a:xfrm>
          <a:prstGeom prst="diamond">
            <a:avLst/>
          </a:prstGeom>
          <a:noFill/>
          <a:ln w="1905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folHlink"/>
                </a:solidFill>
                <a:latin typeface="Arial" panose="020B0604020202020204" pitchFamily="34" charset="0"/>
              </a:rPr>
              <a:t>Enrols In</a:t>
            </a:r>
            <a:endParaRPr lang="en-GB" altLang="en-US" sz="1500">
              <a:solidFill>
                <a:schemeClr val="folHlink"/>
              </a:solidFill>
              <a:latin typeface="Arial" panose="020B0604020202020204" pitchFamily="34" charset="0"/>
            </a:endParaRPr>
          </a:p>
        </p:txBody>
      </p:sp>
      <p:sp>
        <p:nvSpPr>
          <p:cNvPr id="26636" name="AutoShape 11"/>
          <p:cNvSpPr>
            <a:spLocks noChangeArrowheads="1"/>
          </p:cNvSpPr>
          <p:nvPr/>
        </p:nvSpPr>
        <p:spPr bwMode="auto">
          <a:xfrm>
            <a:off x="5638800" y="4057650"/>
            <a:ext cx="857250" cy="514350"/>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tx1"/>
                </a:solidFill>
                <a:latin typeface="Arial" panose="020B0604020202020204" pitchFamily="34" charset="0"/>
              </a:rPr>
              <a:t>Takes</a:t>
            </a:r>
            <a:endParaRPr lang="en-GB" altLang="en-US" sz="1500">
              <a:solidFill>
                <a:schemeClr val="tx1"/>
              </a:solidFill>
              <a:latin typeface="Arial" panose="020B0604020202020204" pitchFamily="34" charset="0"/>
            </a:endParaRPr>
          </a:p>
        </p:txBody>
      </p:sp>
      <p:cxnSp>
        <p:nvCxnSpPr>
          <p:cNvPr id="26637" name="AutoShape 12"/>
          <p:cNvCxnSpPr>
            <a:cxnSpLocks noChangeShapeType="1"/>
            <a:stCxn id="26629" idx="3"/>
            <a:endCxn id="26633" idx="1"/>
          </p:cNvCxnSpPr>
          <p:nvPr/>
        </p:nvCxnSpPr>
        <p:spPr bwMode="auto">
          <a:xfrm>
            <a:off x="4217195" y="3629025"/>
            <a:ext cx="157163" cy="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38" name="AutoShape 13"/>
          <p:cNvCxnSpPr>
            <a:cxnSpLocks noChangeShapeType="1"/>
            <a:stCxn id="26633" idx="3"/>
            <a:endCxn id="26628" idx="1"/>
          </p:cNvCxnSpPr>
          <p:nvPr/>
        </p:nvCxnSpPr>
        <p:spPr bwMode="auto">
          <a:xfrm>
            <a:off x="5245895" y="3629025"/>
            <a:ext cx="157163" cy="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39" name="AutoShape 14"/>
          <p:cNvCxnSpPr>
            <a:cxnSpLocks noChangeShapeType="1"/>
            <a:stCxn id="26630" idx="1"/>
            <a:endCxn id="26634" idx="3"/>
          </p:cNvCxnSpPr>
          <p:nvPr/>
        </p:nvCxnSpPr>
        <p:spPr bwMode="auto">
          <a:xfrm flipH="1">
            <a:off x="3988595" y="2828925"/>
            <a:ext cx="1357313" cy="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40" name="AutoShape 15"/>
          <p:cNvCxnSpPr>
            <a:cxnSpLocks noChangeShapeType="1"/>
            <a:stCxn id="26634" idx="2"/>
            <a:endCxn id="26629" idx="0"/>
          </p:cNvCxnSpPr>
          <p:nvPr/>
        </p:nvCxnSpPr>
        <p:spPr bwMode="auto">
          <a:xfrm>
            <a:off x="3552825" y="3093245"/>
            <a:ext cx="0" cy="328613"/>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41" name="AutoShape 16"/>
          <p:cNvCxnSpPr>
            <a:cxnSpLocks noChangeShapeType="1"/>
            <a:stCxn id="26629" idx="2"/>
            <a:endCxn id="26635" idx="0"/>
          </p:cNvCxnSpPr>
          <p:nvPr/>
        </p:nvCxnSpPr>
        <p:spPr bwMode="auto">
          <a:xfrm>
            <a:off x="3552825" y="3836195"/>
            <a:ext cx="0" cy="900113"/>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42" name="AutoShape 17"/>
          <p:cNvCxnSpPr>
            <a:cxnSpLocks noChangeShapeType="1"/>
            <a:stCxn id="26635" idx="3"/>
            <a:endCxn id="26631" idx="1"/>
          </p:cNvCxnSpPr>
          <p:nvPr/>
        </p:nvCxnSpPr>
        <p:spPr bwMode="auto">
          <a:xfrm>
            <a:off x="3988595" y="5000625"/>
            <a:ext cx="1414463" cy="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43" name="AutoShape 18"/>
          <p:cNvCxnSpPr>
            <a:cxnSpLocks noChangeShapeType="1"/>
            <a:stCxn id="26631" idx="0"/>
            <a:endCxn id="26636" idx="2"/>
          </p:cNvCxnSpPr>
          <p:nvPr/>
        </p:nvCxnSpPr>
        <p:spPr bwMode="auto">
          <a:xfrm flipV="1">
            <a:off x="6067425" y="4579145"/>
            <a:ext cx="0" cy="2143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44" name="AutoShape 19"/>
          <p:cNvCxnSpPr>
            <a:cxnSpLocks noChangeShapeType="1"/>
            <a:stCxn id="26636" idx="0"/>
            <a:endCxn id="26628" idx="2"/>
          </p:cNvCxnSpPr>
          <p:nvPr/>
        </p:nvCxnSpPr>
        <p:spPr bwMode="auto">
          <a:xfrm flipV="1">
            <a:off x="6067425" y="3836195"/>
            <a:ext cx="0" cy="2143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645" name="Arc 20"/>
          <p:cNvSpPr>
            <a:spLocks/>
          </p:cNvSpPr>
          <p:nvPr/>
        </p:nvSpPr>
        <p:spPr bwMode="auto">
          <a:xfrm flipH="1">
            <a:off x="5295900" y="4914901"/>
            <a:ext cx="114300" cy="167879"/>
          </a:xfrm>
          <a:custGeom>
            <a:avLst/>
            <a:gdLst>
              <a:gd name="T0" fmla="*/ 0 w 21600"/>
              <a:gd name="T1" fmla="*/ 0 h 43200"/>
              <a:gd name="T2" fmla="*/ 191 w 21600"/>
              <a:gd name="T3" fmla="*/ 223838 h 43200"/>
              <a:gd name="T4" fmla="*/ 0 w 21600"/>
              <a:gd name="T5" fmla="*/ 1119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6646" name="Arc 21"/>
          <p:cNvSpPr>
            <a:spLocks/>
          </p:cNvSpPr>
          <p:nvPr/>
        </p:nvSpPr>
        <p:spPr bwMode="auto">
          <a:xfrm rot="5400000">
            <a:off x="6008489" y="3802262"/>
            <a:ext cx="114300" cy="167879"/>
          </a:xfrm>
          <a:custGeom>
            <a:avLst/>
            <a:gdLst>
              <a:gd name="T0" fmla="*/ 0 w 21600"/>
              <a:gd name="T1" fmla="*/ 0 h 43200"/>
              <a:gd name="T2" fmla="*/ 191 w 21600"/>
              <a:gd name="T3" fmla="*/ 223838 h 43200"/>
              <a:gd name="T4" fmla="*/ 0 w 21600"/>
              <a:gd name="T5" fmla="*/ 1119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6647" name="Arc 22"/>
          <p:cNvSpPr>
            <a:spLocks/>
          </p:cNvSpPr>
          <p:nvPr/>
        </p:nvSpPr>
        <p:spPr bwMode="auto">
          <a:xfrm rot="16200000" flipV="1">
            <a:off x="6008489" y="4659512"/>
            <a:ext cx="114300" cy="167879"/>
          </a:xfrm>
          <a:custGeom>
            <a:avLst/>
            <a:gdLst>
              <a:gd name="T0" fmla="*/ 0 w 21600"/>
              <a:gd name="T1" fmla="*/ 0 h 43200"/>
              <a:gd name="T2" fmla="*/ 191 w 21600"/>
              <a:gd name="T3" fmla="*/ 223838 h 43200"/>
              <a:gd name="T4" fmla="*/ 0 w 21600"/>
              <a:gd name="T5" fmla="*/ 1119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6648" name="Arc 23"/>
          <p:cNvSpPr>
            <a:spLocks/>
          </p:cNvSpPr>
          <p:nvPr/>
        </p:nvSpPr>
        <p:spPr bwMode="auto">
          <a:xfrm flipH="1">
            <a:off x="5295900" y="3543301"/>
            <a:ext cx="114300" cy="167879"/>
          </a:xfrm>
          <a:custGeom>
            <a:avLst/>
            <a:gdLst>
              <a:gd name="T0" fmla="*/ 0 w 21600"/>
              <a:gd name="T1" fmla="*/ 0 h 43200"/>
              <a:gd name="T2" fmla="*/ 191 w 21600"/>
              <a:gd name="T3" fmla="*/ 223838 h 43200"/>
              <a:gd name="T4" fmla="*/ 0 w 21600"/>
              <a:gd name="T5" fmla="*/ 1119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6649" name="Arc 24"/>
          <p:cNvSpPr>
            <a:spLocks/>
          </p:cNvSpPr>
          <p:nvPr/>
        </p:nvSpPr>
        <p:spPr bwMode="auto">
          <a:xfrm rot="16200000" flipV="1">
            <a:off x="3493889" y="3287912"/>
            <a:ext cx="114300" cy="167879"/>
          </a:xfrm>
          <a:custGeom>
            <a:avLst/>
            <a:gdLst>
              <a:gd name="T0" fmla="*/ 0 w 21600"/>
              <a:gd name="T1" fmla="*/ 0 h 43200"/>
              <a:gd name="T2" fmla="*/ 191 w 21600"/>
              <a:gd name="T3" fmla="*/ 223838 h 43200"/>
              <a:gd name="T4" fmla="*/ 0 w 21600"/>
              <a:gd name="T5" fmla="*/ 1119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6650" name="Arc 25"/>
          <p:cNvSpPr>
            <a:spLocks/>
          </p:cNvSpPr>
          <p:nvPr/>
        </p:nvSpPr>
        <p:spPr bwMode="auto">
          <a:xfrm>
            <a:off x="4210050" y="3543301"/>
            <a:ext cx="114300" cy="167879"/>
          </a:xfrm>
          <a:custGeom>
            <a:avLst/>
            <a:gdLst>
              <a:gd name="T0" fmla="*/ 0 w 21600"/>
              <a:gd name="T1" fmla="*/ 0 h 43200"/>
              <a:gd name="T2" fmla="*/ 191 w 21600"/>
              <a:gd name="T3" fmla="*/ 223838 h 43200"/>
              <a:gd name="T4" fmla="*/ 0 w 21600"/>
              <a:gd name="T5" fmla="*/ 1119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6651" name="Text Box 26"/>
          <p:cNvSpPr txBox="1">
            <a:spLocks noChangeArrowheads="1"/>
          </p:cNvSpPr>
          <p:nvPr/>
        </p:nvSpPr>
        <p:spPr bwMode="auto">
          <a:xfrm>
            <a:off x="3124200" y="2228850"/>
            <a:ext cx="594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spcBef>
                <a:spcPct val="50000"/>
              </a:spcBef>
            </a:pPr>
            <a:r>
              <a:rPr lang="en-GB" altLang="en-US" sz="1800">
                <a:solidFill>
                  <a:schemeClr val="tx1"/>
                </a:solidFill>
                <a:latin typeface="Arial" panose="020B0604020202020204" pitchFamily="34" charset="0"/>
              </a:rPr>
              <a:t>Students … </a:t>
            </a:r>
            <a:r>
              <a:rPr lang="en-GB" altLang="en-US" sz="1800">
                <a:solidFill>
                  <a:schemeClr val="accent1"/>
                </a:solidFill>
                <a:latin typeface="Arial" panose="020B0604020202020204" pitchFamily="34" charset="0"/>
              </a:rPr>
              <a:t>take</a:t>
            </a:r>
            <a:r>
              <a:rPr lang="en-GB" altLang="en-US" sz="1800">
                <a:solidFill>
                  <a:schemeClr val="tx1"/>
                </a:solidFill>
                <a:latin typeface="Arial" panose="020B0604020202020204" pitchFamily="34" charset="0"/>
              </a:rPr>
              <a:t> modules</a:t>
            </a:r>
          </a:p>
        </p:txBody>
      </p:sp>
    </p:spTree>
    <p:extLst>
      <p:ext uri="{BB962C8B-B14F-4D97-AF65-F5344CB8AC3E}">
        <p14:creationId xmlns:p14="http://schemas.microsoft.com/office/powerpoint/2010/main" val="32175861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2209800" y="1145858"/>
            <a:ext cx="7620000" cy="1538883"/>
          </a:xfrm>
        </p:spPr>
        <p:txBody>
          <a:bodyPr/>
          <a:lstStyle/>
          <a:p>
            <a:r>
              <a:rPr lang="en-GB" altLang="en-US" dirty="0">
                <a:solidFill>
                  <a:srgbClr val="C00000"/>
                </a:solidFill>
              </a:rPr>
              <a:t>Example - E/R Diagram</a:t>
            </a:r>
          </a:p>
        </p:txBody>
      </p:sp>
      <p:sp>
        <p:nvSpPr>
          <p:cNvPr id="2" name="Slide Number Placeholder 1">
            <a:extLst>
              <a:ext uri="{FF2B5EF4-FFF2-40B4-BE49-F238E27FC236}">
                <a16:creationId xmlns="" xmlns:a16="http://schemas.microsoft.com/office/drawing/2014/main" id="{9476F352-DE8B-48A5-B977-16E0B2AA529E}"/>
              </a:ext>
            </a:extLst>
          </p:cNvPr>
          <p:cNvSpPr>
            <a:spLocks noGrp="1"/>
          </p:cNvSpPr>
          <p:nvPr>
            <p:ph type="sldNum" sz="quarter" idx="4294967295"/>
          </p:nvPr>
        </p:nvSpPr>
        <p:spPr>
          <a:xfrm>
            <a:off x="11484864" y="6305550"/>
            <a:ext cx="609600" cy="476250"/>
          </a:xfrm>
          <a:prstGeom prst="rect">
            <a:avLst/>
          </a:prstGeom>
        </p:spPr>
        <p:txBody>
          <a:bodyPr/>
          <a:lstStyle/>
          <a:p>
            <a:fld id="{462C6507-2242-4096-87B2-B8983FFE7867}" type="slidenum">
              <a:rPr lang="en-GB" smtClean="0"/>
              <a:t>36</a:t>
            </a:fld>
            <a:endParaRPr lang="en-GB"/>
          </a:p>
        </p:txBody>
      </p:sp>
      <p:sp>
        <p:nvSpPr>
          <p:cNvPr id="27652" name="AutoShape 3"/>
          <p:cNvSpPr>
            <a:spLocks noChangeArrowheads="1"/>
          </p:cNvSpPr>
          <p:nvPr/>
        </p:nvSpPr>
        <p:spPr bwMode="auto">
          <a:xfrm>
            <a:off x="5410200" y="3429000"/>
            <a:ext cx="1314450" cy="40005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tx1"/>
                </a:solidFill>
                <a:latin typeface="Arial" panose="020B0604020202020204" pitchFamily="34" charset="0"/>
              </a:rPr>
              <a:t>Module</a:t>
            </a:r>
          </a:p>
        </p:txBody>
      </p:sp>
      <p:sp>
        <p:nvSpPr>
          <p:cNvPr id="27653" name="AutoShape 4"/>
          <p:cNvSpPr>
            <a:spLocks noChangeArrowheads="1"/>
          </p:cNvSpPr>
          <p:nvPr/>
        </p:nvSpPr>
        <p:spPr bwMode="auto">
          <a:xfrm>
            <a:off x="2895600" y="3429000"/>
            <a:ext cx="1314450" cy="400050"/>
          </a:xfrm>
          <a:prstGeom prst="roundRect">
            <a:avLst>
              <a:gd name="adj" fmla="val 16667"/>
            </a:avLst>
          </a:pr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folHlink"/>
                </a:solidFill>
                <a:latin typeface="Arial" panose="020B0604020202020204" pitchFamily="34" charset="0"/>
              </a:rPr>
              <a:t>Course</a:t>
            </a:r>
          </a:p>
        </p:txBody>
      </p:sp>
      <p:sp>
        <p:nvSpPr>
          <p:cNvPr id="27654" name="AutoShape 5"/>
          <p:cNvSpPr>
            <a:spLocks noChangeArrowheads="1"/>
          </p:cNvSpPr>
          <p:nvPr/>
        </p:nvSpPr>
        <p:spPr bwMode="auto">
          <a:xfrm>
            <a:off x="5353050" y="2628900"/>
            <a:ext cx="1314450" cy="400050"/>
          </a:xfrm>
          <a:prstGeom prst="roundRect">
            <a:avLst>
              <a:gd name="adj" fmla="val 16667"/>
            </a:avLst>
          </a:pr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folHlink"/>
                </a:solidFill>
                <a:latin typeface="Arial" panose="020B0604020202020204" pitchFamily="34" charset="0"/>
              </a:rPr>
              <a:t>Department</a:t>
            </a:r>
          </a:p>
        </p:txBody>
      </p:sp>
      <p:sp>
        <p:nvSpPr>
          <p:cNvPr id="27655" name="AutoShape 6"/>
          <p:cNvSpPr>
            <a:spLocks noChangeArrowheads="1"/>
          </p:cNvSpPr>
          <p:nvPr/>
        </p:nvSpPr>
        <p:spPr bwMode="auto">
          <a:xfrm>
            <a:off x="5410200" y="4800600"/>
            <a:ext cx="1314450" cy="400050"/>
          </a:xfrm>
          <a:prstGeom prst="roundRect">
            <a:avLst>
              <a:gd name="adj" fmla="val 16667"/>
            </a:avLst>
          </a:pr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folHlink"/>
                </a:solidFill>
                <a:latin typeface="Arial" panose="020B0604020202020204" pitchFamily="34" charset="0"/>
              </a:rPr>
              <a:t>Student</a:t>
            </a:r>
          </a:p>
        </p:txBody>
      </p:sp>
      <p:sp>
        <p:nvSpPr>
          <p:cNvPr id="27656" name="AutoShape 7"/>
          <p:cNvSpPr>
            <a:spLocks noChangeArrowheads="1"/>
          </p:cNvSpPr>
          <p:nvPr/>
        </p:nvSpPr>
        <p:spPr bwMode="auto">
          <a:xfrm>
            <a:off x="7924800" y="3429000"/>
            <a:ext cx="1314450" cy="40005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tx1"/>
                </a:solidFill>
                <a:latin typeface="Arial" panose="020B0604020202020204" pitchFamily="34" charset="0"/>
              </a:rPr>
              <a:t>Lecturer</a:t>
            </a:r>
          </a:p>
        </p:txBody>
      </p:sp>
      <p:sp>
        <p:nvSpPr>
          <p:cNvPr id="27657" name="AutoShape 8"/>
          <p:cNvSpPr>
            <a:spLocks noChangeArrowheads="1"/>
          </p:cNvSpPr>
          <p:nvPr/>
        </p:nvSpPr>
        <p:spPr bwMode="auto">
          <a:xfrm>
            <a:off x="4381500" y="3371850"/>
            <a:ext cx="857250" cy="514350"/>
          </a:xfrm>
          <a:prstGeom prst="diamond">
            <a:avLst/>
          </a:prstGeom>
          <a:noFill/>
          <a:ln w="1905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folHlink"/>
                </a:solidFill>
                <a:latin typeface="Arial" panose="020B0604020202020204" pitchFamily="34" charset="0"/>
              </a:rPr>
              <a:t>Includes</a:t>
            </a:r>
            <a:endParaRPr lang="en-GB" altLang="en-US" sz="1500">
              <a:solidFill>
                <a:schemeClr val="folHlink"/>
              </a:solidFill>
              <a:latin typeface="Arial" panose="020B0604020202020204" pitchFamily="34" charset="0"/>
            </a:endParaRPr>
          </a:p>
        </p:txBody>
      </p:sp>
      <p:sp>
        <p:nvSpPr>
          <p:cNvPr id="27658" name="AutoShape 9"/>
          <p:cNvSpPr>
            <a:spLocks noChangeArrowheads="1"/>
          </p:cNvSpPr>
          <p:nvPr/>
        </p:nvSpPr>
        <p:spPr bwMode="auto">
          <a:xfrm>
            <a:off x="3124200" y="2571750"/>
            <a:ext cx="857250" cy="514350"/>
          </a:xfrm>
          <a:prstGeom prst="diamond">
            <a:avLst/>
          </a:prstGeom>
          <a:noFill/>
          <a:ln w="1905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folHlink"/>
                </a:solidFill>
                <a:latin typeface="Arial" panose="020B0604020202020204" pitchFamily="34" charset="0"/>
              </a:rPr>
              <a:t>Offers</a:t>
            </a:r>
            <a:endParaRPr lang="en-GB" altLang="en-US" sz="1500">
              <a:solidFill>
                <a:schemeClr val="folHlink"/>
              </a:solidFill>
              <a:latin typeface="Arial" panose="020B0604020202020204" pitchFamily="34" charset="0"/>
            </a:endParaRPr>
          </a:p>
        </p:txBody>
      </p:sp>
      <p:sp>
        <p:nvSpPr>
          <p:cNvPr id="27659" name="AutoShape 10"/>
          <p:cNvSpPr>
            <a:spLocks noChangeArrowheads="1"/>
          </p:cNvSpPr>
          <p:nvPr/>
        </p:nvSpPr>
        <p:spPr bwMode="auto">
          <a:xfrm>
            <a:off x="3124200" y="4743450"/>
            <a:ext cx="857250" cy="514350"/>
          </a:xfrm>
          <a:prstGeom prst="diamond">
            <a:avLst/>
          </a:prstGeom>
          <a:noFill/>
          <a:ln w="1905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folHlink"/>
                </a:solidFill>
                <a:latin typeface="Arial" panose="020B0604020202020204" pitchFamily="34" charset="0"/>
              </a:rPr>
              <a:t>Enrols In</a:t>
            </a:r>
            <a:endParaRPr lang="en-GB" altLang="en-US" sz="1500">
              <a:solidFill>
                <a:schemeClr val="folHlink"/>
              </a:solidFill>
              <a:latin typeface="Arial" panose="020B0604020202020204" pitchFamily="34" charset="0"/>
            </a:endParaRPr>
          </a:p>
        </p:txBody>
      </p:sp>
      <p:sp>
        <p:nvSpPr>
          <p:cNvPr id="27660" name="AutoShape 11"/>
          <p:cNvSpPr>
            <a:spLocks noChangeArrowheads="1"/>
          </p:cNvSpPr>
          <p:nvPr/>
        </p:nvSpPr>
        <p:spPr bwMode="auto">
          <a:xfrm>
            <a:off x="5638800" y="4057650"/>
            <a:ext cx="857250" cy="514350"/>
          </a:xfrm>
          <a:prstGeom prst="diamond">
            <a:avLst/>
          </a:prstGeom>
          <a:noFill/>
          <a:ln w="1905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folHlink"/>
                </a:solidFill>
                <a:latin typeface="Arial" panose="020B0604020202020204" pitchFamily="34" charset="0"/>
              </a:rPr>
              <a:t>Takes</a:t>
            </a:r>
            <a:endParaRPr lang="en-GB" altLang="en-US" sz="1500">
              <a:solidFill>
                <a:schemeClr val="folHlink"/>
              </a:solidFill>
              <a:latin typeface="Arial" panose="020B0604020202020204" pitchFamily="34" charset="0"/>
            </a:endParaRPr>
          </a:p>
        </p:txBody>
      </p:sp>
      <p:sp>
        <p:nvSpPr>
          <p:cNvPr id="27661" name="AutoShape 12"/>
          <p:cNvSpPr>
            <a:spLocks noChangeArrowheads="1"/>
          </p:cNvSpPr>
          <p:nvPr/>
        </p:nvSpPr>
        <p:spPr bwMode="auto">
          <a:xfrm>
            <a:off x="6896100" y="3371850"/>
            <a:ext cx="857250" cy="514350"/>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tx1"/>
                </a:solidFill>
                <a:latin typeface="Arial" panose="020B0604020202020204" pitchFamily="34" charset="0"/>
              </a:rPr>
              <a:t>Teaches</a:t>
            </a:r>
            <a:endParaRPr lang="en-GB" altLang="en-US" sz="1500">
              <a:solidFill>
                <a:schemeClr val="tx1"/>
              </a:solidFill>
              <a:latin typeface="Arial" panose="020B0604020202020204" pitchFamily="34" charset="0"/>
            </a:endParaRPr>
          </a:p>
        </p:txBody>
      </p:sp>
      <p:cxnSp>
        <p:nvCxnSpPr>
          <p:cNvPr id="27662" name="AutoShape 13"/>
          <p:cNvCxnSpPr>
            <a:cxnSpLocks noChangeShapeType="1"/>
            <a:stCxn id="27653" idx="3"/>
            <a:endCxn id="27657" idx="1"/>
          </p:cNvCxnSpPr>
          <p:nvPr/>
        </p:nvCxnSpPr>
        <p:spPr bwMode="auto">
          <a:xfrm>
            <a:off x="4217195" y="3629025"/>
            <a:ext cx="157163" cy="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3" name="AutoShape 14"/>
          <p:cNvCxnSpPr>
            <a:cxnSpLocks noChangeShapeType="1"/>
            <a:stCxn id="27657" idx="3"/>
            <a:endCxn id="27652" idx="1"/>
          </p:cNvCxnSpPr>
          <p:nvPr/>
        </p:nvCxnSpPr>
        <p:spPr bwMode="auto">
          <a:xfrm>
            <a:off x="5245895" y="3629025"/>
            <a:ext cx="157163" cy="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4" name="AutoShape 15"/>
          <p:cNvCxnSpPr>
            <a:cxnSpLocks noChangeShapeType="1"/>
            <a:stCxn id="27652" idx="3"/>
            <a:endCxn id="27661" idx="1"/>
          </p:cNvCxnSpPr>
          <p:nvPr/>
        </p:nvCxnSpPr>
        <p:spPr bwMode="auto">
          <a:xfrm>
            <a:off x="6731795" y="3629025"/>
            <a:ext cx="1571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5" name="AutoShape 16"/>
          <p:cNvCxnSpPr>
            <a:cxnSpLocks noChangeShapeType="1"/>
            <a:stCxn id="27661" idx="3"/>
            <a:endCxn id="27656" idx="1"/>
          </p:cNvCxnSpPr>
          <p:nvPr/>
        </p:nvCxnSpPr>
        <p:spPr bwMode="auto">
          <a:xfrm>
            <a:off x="7760495" y="3629025"/>
            <a:ext cx="1571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6" name="AutoShape 17"/>
          <p:cNvCxnSpPr>
            <a:cxnSpLocks noChangeShapeType="1"/>
            <a:stCxn id="27654" idx="1"/>
            <a:endCxn id="27658" idx="3"/>
          </p:cNvCxnSpPr>
          <p:nvPr/>
        </p:nvCxnSpPr>
        <p:spPr bwMode="auto">
          <a:xfrm flipH="1">
            <a:off x="3988595" y="2828925"/>
            <a:ext cx="1357313" cy="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7" name="AutoShape 18"/>
          <p:cNvCxnSpPr>
            <a:cxnSpLocks noChangeShapeType="1"/>
            <a:stCxn id="27658" idx="2"/>
            <a:endCxn id="27653" idx="0"/>
          </p:cNvCxnSpPr>
          <p:nvPr/>
        </p:nvCxnSpPr>
        <p:spPr bwMode="auto">
          <a:xfrm>
            <a:off x="3552825" y="3093245"/>
            <a:ext cx="0" cy="328613"/>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8" name="AutoShape 19"/>
          <p:cNvCxnSpPr>
            <a:cxnSpLocks noChangeShapeType="1"/>
            <a:stCxn id="27653" idx="2"/>
            <a:endCxn id="27659" idx="0"/>
          </p:cNvCxnSpPr>
          <p:nvPr/>
        </p:nvCxnSpPr>
        <p:spPr bwMode="auto">
          <a:xfrm>
            <a:off x="3552825" y="3836195"/>
            <a:ext cx="0" cy="900113"/>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9" name="AutoShape 20"/>
          <p:cNvCxnSpPr>
            <a:cxnSpLocks noChangeShapeType="1"/>
            <a:stCxn id="27659" idx="3"/>
            <a:endCxn id="27655" idx="1"/>
          </p:cNvCxnSpPr>
          <p:nvPr/>
        </p:nvCxnSpPr>
        <p:spPr bwMode="auto">
          <a:xfrm>
            <a:off x="3988595" y="5000625"/>
            <a:ext cx="1414463" cy="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70" name="AutoShape 21"/>
          <p:cNvCxnSpPr>
            <a:cxnSpLocks noChangeShapeType="1"/>
            <a:stCxn id="27655" idx="0"/>
            <a:endCxn id="27660" idx="2"/>
          </p:cNvCxnSpPr>
          <p:nvPr/>
        </p:nvCxnSpPr>
        <p:spPr bwMode="auto">
          <a:xfrm flipV="1">
            <a:off x="6067425" y="4579145"/>
            <a:ext cx="0" cy="214313"/>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71" name="AutoShape 22"/>
          <p:cNvCxnSpPr>
            <a:cxnSpLocks noChangeShapeType="1"/>
            <a:stCxn id="27660" idx="0"/>
            <a:endCxn id="27652" idx="2"/>
          </p:cNvCxnSpPr>
          <p:nvPr/>
        </p:nvCxnSpPr>
        <p:spPr bwMode="auto">
          <a:xfrm flipV="1">
            <a:off x="6067425" y="3836195"/>
            <a:ext cx="0" cy="214313"/>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672" name="Arc 23"/>
          <p:cNvSpPr>
            <a:spLocks/>
          </p:cNvSpPr>
          <p:nvPr/>
        </p:nvSpPr>
        <p:spPr bwMode="auto">
          <a:xfrm flipH="1">
            <a:off x="5295900" y="4914901"/>
            <a:ext cx="114300" cy="167879"/>
          </a:xfrm>
          <a:custGeom>
            <a:avLst/>
            <a:gdLst>
              <a:gd name="T0" fmla="*/ 0 w 21600"/>
              <a:gd name="T1" fmla="*/ 0 h 43200"/>
              <a:gd name="T2" fmla="*/ 191 w 21600"/>
              <a:gd name="T3" fmla="*/ 223838 h 43200"/>
              <a:gd name="T4" fmla="*/ 0 w 21600"/>
              <a:gd name="T5" fmla="*/ 1119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7673" name="Arc 24"/>
          <p:cNvSpPr>
            <a:spLocks/>
          </p:cNvSpPr>
          <p:nvPr/>
        </p:nvSpPr>
        <p:spPr bwMode="auto">
          <a:xfrm rot="5400000">
            <a:off x="6008489" y="3802262"/>
            <a:ext cx="114300" cy="167879"/>
          </a:xfrm>
          <a:custGeom>
            <a:avLst/>
            <a:gdLst>
              <a:gd name="T0" fmla="*/ 0 w 21600"/>
              <a:gd name="T1" fmla="*/ 0 h 43200"/>
              <a:gd name="T2" fmla="*/ 191 w 21600"/>
              <a:gd name="T3" fmla="*/ 223838 h 43200"/>
              <a:gd name="T4" fmla="*/ 0 w 21600"/>
              <a:gd name="T5" fmla="*/ 1119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7674" name="Arc 25"/>
          <p:cNvSpPr>
            <a:spLocks/>
          </p:cNvSpPr>
          <p:nvPr/>
        </p:nvSpPr>
        <p:spPr bwMode="auto">
          <a:xfrm rot="16200000" flipV="1">
            <a:off x="6008489" y="4659512"/>
            <a:ext cx="114300" cy="167879"/>
          </a:xfrm>
          <a:custGeom>
            <a:avLst/>
            <a:gdLst>
              <a:gd name="T0" fmla="*/ 0 w 21600"/>
              <a:gd name="T1" fmla="*/ 0 h 43200"/>
              <a:gd name="T2" fmla="*/ 191 w 21600"/>
              <a:gd name="T3" fmla="*/ 223838 h 43200"/>
              <a:gd name="T4" fmla="*/ 0 w 21600"/>
              <a:gd name="T5" fmla="*/ 1119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7675" name="Arc 26"/>
          <p:cNvSpPr>
            <a:spLocks/>
          </p:cNvSpPr>
          <p:nvPr/>
        </p:nvSpPr>
        <p:spPr bwMode="auto">
          <a:xfrm flipH="1">
            <a:off x="5295900" y="3543301"/>
            <a:ext cx="114300" cy="167879"/>
          </a:xfrm>
          <a:custGeom>
            <a:avLst/>
            <a:gdLst>
              <a:gd name="T0" fmla="*/ 0 w 21600"/>
              <a:gd name="T1" fmla="*/ 0 h 43200"/>
              <a:gd name="T2" fmla="*/ 191 w 21600"/>
              <a:gd name="T3" fmla="*/ 223838 h 43200"/>
              <a:gd name="T4" fmla="*/ 0 w 21600"/>
              <a:gd name="T5" fmla="*/ 1119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7676" name="Arc 27"/>
          <p:cNvSpPr>
            <a:spLocks/>
          </p:cNvSpPr>
          <p:nvPr/>
        </p:nvSpPr>
        <p:spPr bwMode="auto">
          <a:xfrm rot="16200000" flipV="1">
            <a:off x="3493889" y="3287912"/>
            <a:ext cx="114300" cy="167879"/>
          </a:xfrm>
          <a:custGeom>
            <a:avLst/>
            <a:gdLst>
              <a:gd name="T0" fmla="*/ 0 w 21600"/>
              <a:gd name="T1" fmla="*/ 0 h 43200"/>
              <a:gd name="T2" fmla="*/ 191 w 21600"/>
              <a:gd name="T3" fmla="*/ 223838 h 43200"/>
              <a:gd name="T4" fmla="*/ 0 w 21600"/>
              <a:gd name="T5" fmla="*/ 1119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7677" name="Arc 28"/>
          <p:cNvSpPr>
            <a:spLocks/>
          </p:cNvSpPr>
          <p:nvPr/>
        </p:nvSpPr>
        <p:spPr bwMode="auto">
          <a:xfrm>
            <a:off x="6724650" y="3543301"/>
            <a:ext cx="114300" cy="167879"/>
          </a:xfrm>
          <a:custGeom>
            <a:avLst/>
            <a:gdLst>
              <a:gd name="T0" fmla="*/ 0 w 21600"/>
              <a:gd name="T1" fmla="*/ 0 h 43200"/>
              <a:gd name="T2" fmla="*/ 191 w 21600"/>
              <a:gd name="T3" fmla="*/ 223838 h 43200"/>
              <a:gd name="T4" fmla="*/ 0 w 21600"/>
              <a:gd name="T5" fmla="*/ 1119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7678" name="Arc 29"/>
          <p:cNvSpPr>
            <a:spLocks/>
          </p:cNvSpPr>
          <p:nvPr/>
        </p:nvSpPr>
        <p:spPr bwMode="auto">
          <a:xfrm>
            <a:off x="4210050" y="3543301"/>
            <a:ext cx="114300" cy="167879"/>
          </a:xfrm>
          <a:custGeom>
            <a:avLst/>
            <a:gdLst>
              <a:gd name="T0" fmla="*/ 0 w 21600"/>
              <a:gd name="T1" fmla="*/ 0 h 43200"/>
              <a:gd name="T2" fmla="*/ 191 w 21600"/>
              <a:gd name="T3" fmla="*/ 223838 h 43200"/>
              <a:gd name="T4" fmla="*/ 0 w 21600"/>
              <a:gd name="T5" fmla="*/ 1119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7679" name="Text Box 30"/>
          <p:cNvSpPr txBox="1">
            <a:spLocks noChangeArrowheads="1"/>
          </p:cNvSpPr>
          <p:nvPr/>
        </p:nvSpPr>
        <p:spPr bwMode="auto">
          <a:xfrm>
            <a:off x="3124200" y="2228850"/>
            <a:ext cx="594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spcBef>
                <a:spcPct val="50000"/>
              </a:spcBef>
            </a:pPr>
            <a:r>
              <a:rPr lang="en-GB" altLang="en-US" sz="1800">
                <a:solidFill>
                  <a:schemeClr val="tx1"/>
                </a:solidFill>
                <a:latin typeface="Arial" panose="020B0604020202020204" pitchFamily="34" charset="0"/>
              </a:rPr>
              <a:t>Each module is </a:t>
            </a:r>
            <a:r>
              <a:rPr lang="en-GB" altLang="en-US" sz="1800">
                <a:solidFill>
                  <a:schemeClr val="accent1"/>
                </a:solidFill>
                <a:latin typeface="Arial" panose="020B0604020202020204" pitchFamily="34" charset="0"/>
              </a:rPr>
              <a:t>taught by</a:t>
            </a:r>
            <a:r>
              <a:rPr lang="en-GB" altLang="en-US" sz="1800">
                <a:solidFill>
                  <a:schemeClr val="tx1"/>
                </a:solidFill>
                <a:latin typeface="Arial" panose="020B0604020202020204" pitchFamily="34" charset="0"/>
              </a:rPr>
              <a:t> a lecturer</a:t>
            </a:r>
          </a:p>
        </p:txBody>
      </p:sp>
    </p:spTree>
    <p:extLst>
      <p:ext uri="{BB962C8B-B14F-4D97-AF65-F5344CB8AC3E}">
        <p14:creationId xmlns:p14="http://schemas.microsoft.com/office/powerpoint/2010/main" val="41788053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2590800" y="1322610"/>
            <a:ext cx="7391400" cy="1538883"/>
          </a:xfrm>
        </p:spPr>
        <p:txBody>
          <a:bodyPr/>
          <a:lstStyle/>
          <a:p>
            <a:r>
              <a:rPr lang="en-GB" altLang="en-US" dirty="0">
                <a:solidFill>
                  <a:srgbClr val="C00000"/>
                </a:solidFill>
              </a:rPr>
              <a:t>Example - E/R Diagram</a:t>
            </a:r>
          </a:p>
        </p:txBody>
      </p:sp>
      <p:sp>
        <p:nvSpPr>
          <p:cNvPr id="2" name="Slide Number Placeholder 1">
            <a:extLst>
              <a:ext uri="{FF2B5EF4-FFF2-40B4-BE49-F238E27FC236}">
                <a16:creationId xmlns="" xmlns:a16="http://schemas.microsoft.com/office/drawing/2014/main" id="{A6CF7787-AEC0-4690-9145-D31921792FC1}"/>
              </a:ext>
            </a:extLst>
          </p:cNvPr>
          <p:cNvSpPr>
            <a:spLocks noGrp="1"/>
          </p:cNvSpPr>
          <p:nvPr>
            <p:ph type="sldNum" sz="quarter" idx="4294967295"/>
          </p:nvPr>
        </p:nvSpPr>
        <p:spPr>
          <a:xfrm>
            <a:off x="11484864" y="6305550"/>
            <a:ext cx="609600" cy="476250"/>
          </a:xfrm>
          <a:prstGeom prst="rect">
            <a:avLst/>
          </a:prstGeom>
        </p:spPr>
        <p:txBody>
          <a:bodyPr/>
          <a:lstStyle/>
          <a:p>
            <a:fld id="{462C6507-2242-4096-87B2-B8983FFE7867}" type="slidenum">
              <a:rPr lang="en-GB" smtClean="0"/>
              <a:t>37</a:t>
            </a:fld>
            <a:endParaRPr lang="en-GB"/>
          </a:p>
        </p:txBody>
      </p:sp>
      <p:sp>
        <p:nvSpPr>
          <p:cNvPr id="28676" name="AutoShape 3"/>
          <p:cNvSpPr>
            <a:spLocks noChangeArrowheads="1"/>
          </p:cNvSpPr>
          <p:nvPr/>
        </p:nvSpPr>
        <p:spPr bwMode="auto">
          <a:xfrm>
            <a:off x="5410200" y="3429000"/>
            <a:ext cx="1314450" cy="400050"/>
          </a:xfrm>
          <a:prstGeom prst="roundRect">
            <a:avLst>
              <a:gd name="adj" fmla="val 16667"/>
            </a:avLst>
          </a:pr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folHlink"/>
                </a:solidFill>
                <a:latin typeface="Arial" panose="020B0604020202020204" pitchFamily="34" charset="0"/>
              </a:rPr>
              <a:t>Module</a:t>
            </a:r>
          </a:p>
        </p:txBody>
      </p:sp>
      <p:sp>
        <p:nvSpPr>
          <p:cNvPr id="28677" name="AutoShape 4"/>
          <p:cNvSpPr>
            <a:spLocks noChangeArrowheads="1"/>
          </p:cNvSpPr>
          <p:nvPr/>
        </p:nvSpPr>
        <p:spPr bwMode="auto">
          <a:xfrm>
            <a:off x="2895600" y="3429000"/>
            <a:ext cx="1314450" cy="400050"/>
          </a:xfrm>
          <a:prstGeom prst="roundRect">
            <a:avLst>
              <a:gd name="adj" fmla="val 16667"/>
            </a:avLst>
          </a:pr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folHlink"/>
                </a:solidFill>
                <a:latin typeface="Arial" panose="020B0604020202020204" pitchFamily="34" charset="0"/>
              </a:rPr>
              <a:t>Course</a:t>
            </a:r>
          </a:p>
        </p:txBody>
      </p:sp>
      <p:sp>
        <p:nvSpPr>
          <p:cNvPr id="28678" name="AutoShape 5"/>
          <p:cNvSpPr>
            <a:spLocks noChangeArrowheads="1"/>
          </p:cNvSpPr>
          <p:nvPr/>
        </p:nvSpPr>
        <p:spPr bwMode="auto">
          <a:xfrm>
            <a:off x="5353050" y="2628900"/>
            <a:ext cx="1314450" cy="40005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tx1"/>
                </a:solidFill>
                <a:latin typeface="Arial" panose="020B0604020202020204" pitchFamily="34" charset="0"/>
              </a:rPr>
              <a:t>Department</a:t>
            </a:r>
          </a:p>
        </p:txBody>
      </p:sp>
      <p:sp>
        <p:nvSpPr>
          <p:cNvPr id="28679" name="AutoShape 6"/>
          <p:cNvSpPr>
            <a:spLocks noChangeArrowheads="1"/>
          </p:cNvSpPr>
          <p:nvPr/>
        </p:nvSpPr>
        <p:spPr bwMode="auto">
          <a:xfrm>
            <a:off x="5410200" y="4800600"/>
            <a:ext cx="1314450" cy="400050"/>
          </a:xfrm>
          <a:prstGeom prst="roundRect">
            <a:avLst>
              <a:gd name="adj" fmla="val 16667"/>
            </a:avLst>
          </a:pr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folHlink"/>
                </a:solidFill>
                <a:latin typeface="Arial" panose="020B0604020202020204" pitchFamily="34" charset="0"/>
              </a:rPr>
              <a:t>Student</a:t>
            </a:r>
          </a:p>
        </p:txBody>
      </p:sp>
      <p:sp>
        <p:nvSpPr>
          <p:cNvPr id="28680" name="AutoShape 7"/>
          <p:cNvSpPr>
            <a:spLocks noChangeArrowheads="1"/>
          </p:cNvSpPr>
          <p:nvPr/>
        </p:nvSpPr>
        <p:spPr bwMode="auto">
          <a:xfrm>
            <a:off x="7924800" y="3429000"/>
            <a:ext cx="1314450" cy="40005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tx1"/>
                </a:solidFill>
                <a:latin typeface="Arial" panose="020B0604020202020204" pitchFamily="34" charset="0"/>
              </a:rPr>
              <a:t>Lecturer</a:t>
            </a:r>
          </a:p>
        </p:txBody>
      </p:sp>
      <p:sp>
        <p:nvSpPr>
          <p:cNvPr id="28681" name="AutoShape 8"/>
          <p:cNvSpPr>
            <a:spLocks noChangeArrowheads="1"/>
          </p:cNvSpPr>
          <p:nvPr/>
        </p:nvSpPr>
        <p:spPr bwMode="auto">
          <a:xfrm>
            <a:off x="4381500" y="3371850"/>
            <a:ext cx="857250" cy="514350"/>
          </a:xfrm>
          <a:prstGeom prst="diamond">
            <a:avLst/>
          </a:prstGeom>
          <a:noFill/>
          <a:ln w="1905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folHlink"/>
                </a:solidFill>
                <a:latin typeface="Arial" panose="020B0604020202020204" pitchFamily="34" charset="0"/>
              </a:rPr>
              <a:t>Includes</a:t>
            </a:r>
            <a:endParaRPr lang="en-GB" altLang="en-US" sz="1500">
              <a:solidFill>
                <a:schemeClr val="folHlink"/>
              </a:solidFill>
              <a:latin typeface="Arial" panose="020B0604020202020204" pitchFamily="34" charset="0"/>
            </a:endParaRPr>
          </a:p>
        </p:txBody>
      </p:sp>
      <p:sp>
        <p:nvSpPr>
          <p:cNvPr id="28682" name="AutoShape 9"/>
          <p:cNvSpPr>
            <a:spLocks noChangeArrowheads="1"/>
          </p:cNvSpPr>
          <p:nvPr/>
        </p:nvSpPr>
        <p:spPr bwMode="auto">
          <a:xfrm>
            <a:off x="3124200" y="2571750"/>
            <a:ext cx="857250" cy="514350"/>
          </a:xfrm>
          <a:prstGeom prst="diamond">
            <a:avLst/>
          </a:prstGeom>
          <a:noFill/>
          <a:ln w="1905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folHlink"/>
                </a:solidFill>
                <a:latin typeface="Arial" panose="020B0604020202020204" pitchFamily="34" charset="0"/>
              </a:rPr>
              <a:t>Offers</a:t>
            </a:r>
            <a:endParaRPr lang="en-GB" altLang="en-US" sz="1500">
              <a:solidFill>
                <a:schemeClr val="folHlink"/>
              </a:solidFill>
              <a:latin typeface="Arial" panose="020B0604020202020204" pitchFamily="34" charset="0"/>
            </a:endParaRPr>
          </a:p>
        </p:txBody>
      </p:sp>
      <p:sp>
        <p:nvSpPr>
          <p:cNvPr id="28683" name="AutoShape 10"/>
          <p:cNvSpPr>
            <a:spLocks noChangeArrowheads="1"/>
          </p:cNvSpPr>
          <p:nvPr/>
        </p:nvSpPr>
        <p:spPr bwMode="auto">
          <a:xfrm>
            <a:off x="3124200" y="4743450"/>
            <a:ext cx="857250" cy="514350"/>
          </a:xfrm>
          <a:prstGeom prst="diamond">
            <a:avLst/>
          </a:prstGeom>
          <a:noFill/>
          <a:ln w="1905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folHlink"/>
                </a:solidFill>
                <a:latin typeface="Arial" panose="020B0604020202020204" pitchFamily="34" charset="0"/>
              </a:rPr>
              <a:t>Enrols In</a:t>
            </a:r>
            <a:endParaRPr lang="en-GB" altLang="en-US" sz="1500">
              <a:solidFill>
                <a:schemeClr val="folHlink"/>
              </a:solidFill>
              <a:latin typeface="Arial" panose="020B0604020202020204" pitchFamily="34" charset="0"/>
            </a:endParaRPr>
          </a:p>
        </p:txBody>
      </p:sp>
      <p:sp>
        <p:nvSpPr>
          <p:cNvPr id="28684" name="AutoShape 11"/>
          <p:cNvSpPr>
            <a:spLocks noChangeArrowheads="1"/>
          </p:cNvSpPr>
          <p:nvPr/>
        </p:nvSpPr>
        <p:spPr bwMode="auto">
          <a:xfrm>
            <a:off x="5638800" y="4057650"/>
            <a:ext cx="857250" cy="514350"/>
          </a:xfrm>
          <a:prstGeom prst="diamond">
            <a:avLst/>
          </a:prstGeom>
          <a:noFill/>
          <a:ln w="1905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folHlink"/>
                </a:solidFill>
                <a:latin typeface="Arial" panose="020B0604020202020204" pitchFamily="34" charset="0"/>
              </a:rPr>
              <a:t>Takes</a:t>
            </a:r>
            <a:endParaRPr lang="en-GB" altLang="en-US" sz="1500">
              <a:solidFill>
                <a:schemeClr val="folHlink"/>
              </a:solidFill>
              <a:latin typeface="Arial" panose="020B0604020202020204" pitchFamily="34" charset="0"/>
            </a:endParaRPr>
          </a:p>
        </p:txBody>
      </p:sp>
      <p:sp>
        <p:nvSpPr>
          <p:cNvPr id="28685" name="AutoShape 12"/>
          <p:cNvSpPr>
            <a:spLocks noChangeArrowheads="1"/>
          </p:cNvSpPr>
          <p:nvPr/>
        </p:nvSpPr>
        <p:spPr bwMode="auto">
          <a:xfrm>
            <a:off x="8153400" y="2571750"/>
            <a:ext cx="857250" cy="514350"/>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tx1"/>
                </a:solidFill>
                <a:latin typeface="Arial" panose="020B0604020202020204" pitchFamily="34" charset="0"/>
              </a:rPr>
              <a:t>Employs</a:t>
            </a:r>
            <a:endParaRPr lang="en-GB" altLang="en-US" sz="1500">
              <a:solidFill>
                <a:schemeClr val="tx1"/>
              </a:solidFill>
              <a:latin typeface="Arial" panose="020B0604020202020204" pitchFamily="34" charset="0"/>
            </a:endParaRPr>
          </a:p>
        </p:txBody>
      </p:sp>
      <p:sp>
        <p:nvSpPr>
          <p:cNvPr id="28686" name="AutoShape 13"/>
          <p:cNvSpPr>
            <a:spLocks noChangeArrowheads="1"/>
          </p:cNvSpPr>
          <p:nvPr/>
        </p:nvSpPr>
        <p:spPr bwMode="auto">
          <a:xfrm>
            <a:off x="6896100" y="3371850"/>
            <a:ext cx="857250" cy="514350"/>
          </a:xfrm>
          <a:prstGeom prst="diamond">
            <a:avLst/>
          </a:prstGeom>
          <a:noFill/>
          <a:ln w="1905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folHlink"/>
                </a:solidFill>
                <a:latin typeface="Arial" panose="020B0604020202020204" pitchFamily="34" charset="0"/>
              </a:rPr>
              <a:t>Teaches</a:t>
            </a:r>
            <a:endParaRPr lang="en-GB" altLang="en-US" sz="1500">
              <a:solidFill>
                <a:schemeClr val="folHlink"/>
              </a:solidFill>
              <a:latin typeface="Arial" panose="020B0604020202020204" pitchFamily="34" charset="0"/>
            </a:endParaRPr>
          </a:p>
        </p:txBody>
      </p:sp>
      <p:cxnSp>
        <p:nvCxnSpPr>
          <p:cNvPr id="28687" name="AutoShape 14"/>
          <p:cNvCxnSpPr>
            <a:cxnSpLocks noChangeShapeType="1"/>
            <a:stCxn id="28677" idx="3"/>
            <a:endCxn id="28681" idx="1"/>
          </p:cNvCxnSpPr>
          <p:nvPr/>
        </p:nvCxnSpPr>
        <p:spPr bwMode="auto">
          <a:xfrm>
            <a:off x="4217195" y="3629025"/>
            <a:ext cx="157163" cy="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8" name="AutoShape 15"/>
          <p:cNvCxnSpPr>
            <a:cxnSpLocks noChangeShapeType="1"/>
            <a:stCxn id="28681" idx="3"/>
            <a:endCxn id="28676" idx="1"/>
          </p:cNvCxnSpPr>
          <p:nvPr/>
        </p:nvCxnSpPr>
        <p:spPr bwMode="auto">
          <a:xfrm>
            <a:off x="5245895" y="3629025"/>
            <a:ext cx="157163" cy="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9" name="AutoShape 16"/>
          <p:cNvCxnSpPr>
            <a:cxnSpLocks noChangeShapeType="1"/>
            <a:stCxn id="28676" idx="3"/>
            <a:endCxn id="28686" idx="1"/>
          </p:cNvCxnSpPr>
          <p:nvPr/>
        </p:nvCxnSpPr>
        <p:spPr bwMode="auto">
          <a:xfrm>
            <a:off x="6731795" y="3629025"/>
            <a:ext cx="157163" cy="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90" name="AutoShape 17"/>
          <p:cNvCxnSpPr>
            <a:cxnSpLocks noChangeShapeType="1"/>
            <a:stCxn id="28686" idx="3"/>
            <a:endCxn id="28680" idx="1"/>
          </p:cNvCxnSpPr>
          <p:nvPr/>
        </p:nvCxnSpPr>
        <p:spPr bwMode="auto">
          <a:xfrm>
            <a:off x="7760495" y="3629025"/>
            <a:ext cx="157163" cy="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91" name="AutoShape 18"/>
          <p:cNvCxnSpPr>
            <a:cxnSpLocks noChangeShapeType="1"/>
            <a:stCxn id="28680" idx="0"/>
            <a:endCxn id="28685" idx="2"/>
          </p:cNvCxnSpPr>
          <p:nvPr/>
        </p:nvCxnSpPr>
        <p:spPr bwMode="auto">
          <a:xfrm flipV="1">
            <a:off x="8582025" y="3093245"/>
            <a:ext cx="0" cy="3286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92" name="AutoShape 19"/>
          <p:cNvCxnSpPr>
            <a:cxnSpLocks noChangeShapeType="1"/>
            <a:stCxn id="28685" idx="1"/>
            <a:endCxn id="28678" idx="3"/>
          </p:cNvCxnSpPr>
          <p:nvPr/>
        </p:nvCxnSpPr>
        <p:spPr bwMode="auto">
          <a:xfrm flipH="1">
            <a:off x="6674645" y="2828925"/>
            <a:ext cx="147161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93" name="AutoShape 20"/>
          <p:cNvCxnSpPr>
            <a:cxnSpLocks noChangeShapeType="1"/>
            <a:stCxn id="28678" idx="1"/>
            <a:endCxn id="28682" idx="3"/>
          </p:cNvCxnSpPr>
          <p:nvPr/>
        </p:nvCxnSpPr>
        <p:spPr bwMode="auto">
          <a:xfrm flipH="1">
            <a:off x="3988595" y="2828925"/>
            <a:ext cx="1357313" cy="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94" name="AutoShape 21"/>
          <p:cNvCxnSpPr>
            <a:cxnSpLocks noChangeShapeType="1"/>
            <a:stCxn id="28682" idx="2"/>
            <a:endCxn id="28677" idx="0"/>
          </p:cNvCxnSpPr>
          <p:nvPr/>
        </p:nvCxnSpPr>
        <p:spPr bwMode="auto">
          <a:xfrm>
            <a:off x="3552825" y="3093245"/>
            <a:ext cx="0" cy="328613"/>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95" name="AutoShape 22"/>
          <p:cNvCxnSpPr>
            <a:cxnSpLocks noChangeShapeType="1"/>
            <a:stCxn id="28677" idx="2"/>
            <a:endCxn id="28683" idx="0"/>
          </p:cNvCxnSpPr>
          <p:nvPr/>
        </p:nvCxnSpPr>
        <p:spPr bwMode="auto">
          <a:xfrm>
            <a:off x="3552825" y="3836195"/>
            <a:ext cx="0" cy="900113"/>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96" name="AutoShape 23"/>
          <p:cNvCxnSpPr>
            <a:cxnSpLocks noChangeShapeType="1"/>
            <a:stCxn id="28683" idx="3"/>
            <a:endCxn id="28679" idx="1"/>
          </p:cNvCxnSpPr>
          <p:nvPr/>
        </p:nvCxnSpPr>
        <p:spPr bwMode="auto">
          <a:xfrm>
            <a:off x="3988595" y="5000625"/>
            <a:ext cx="1414463" cy="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97" name="AutoShape 24"/>
          <p:cNvCxnSpPr>
            <a:cxnSpLocks noChangeShapeType="1"/>
            <a:stCxn id="28679" idx="0"/>
            <a:endCxn id="28684" idx="2"/>
          </p:cNvCxnSpPr>
          <p:nvPr/>
        </p:nvCxnSpPr>
        <p:spPr bwMode="auto">
          <a:xfrm flipV="1">
            <a:off x="6067425" y="4579145"/>
            <a:ext cx="0" cy="214313"/>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98" name="AutoShape 25"/>
          <p:cNvCxnSpPr>
            <a:cxnSpLocks noChangeShapeType="1"/>
            <a:stCxn id="28684" idx="0"/>
            <a:endCxn id="28676" idx="2"/>
          </p:cNvCxnSpPr>
          <p:nvPr/>
        </p:nvCxnSpPr>
        <p:spPr bwMode="auto">
          <a:xfrm flipV="1">
            <a:off x="6067425" y="3836195"/>
            <a:ext cx="0" cy="214313"/>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99" name="Arc 26"/>
          <p:cNvSpPr>
            <a:spLocks/>
          </p:cNvSpPr>
          <p:nvPr/>
        </p:nvSpPr>
        <p:spPr bwMode="auto">
          <a:xfrm flipH="1">
            <a:off x="5295900" y="4914901"/>
            <a:ext cx="114300" cy="167879"/>
          </a:xfrm>
          <a:custGeom>
            <a:avLst/>
            <a:gdLst>
              <a:gd name="T0" fmla="*/ 0 w 21600"/>
              <a:gd name="T1" fmla="*/ 0 h 43200"/>
              <a:gd name="T2" fmla="*/ 191 w 21600"/>
              <a:gd name="T3" fmla="*/ 223838 h 43200"/>
              <a:gd name="T4" fmla="*/ 0 w 21600"/>
              <a:gd name="T5" fmla="*/ 1119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8700" name="Arc 27"/>
          <p:cNvSpPr>
            <a:spLocks/>
          </p:cNvSpPr>
          <p:nvPr/>
        </p:nvSpPr>
        <p:spPr bwMode="auto">
          <a:xfrm rot="5400000">
            <a:off x="6008489" y="3802262"/>
            <a:ext cx="114300" cy="167879"/>
          </a:xfrm>
          <a:custGeom>
            <a:avLst/>
            <a:gdLst>
              <a:gd name="T0" fmla="*/ 0 w 21600"/>
              <a:gd name="T1" fmla="*/ 0 h 43200"/>
              <a:gd name="T2" fmla="*/ 191 w 21600"/>
              <a:gd name="T3" fmla="*/ 223838 h 43200"/>
              <a:gd name="T4" fmla="*/ 0 w 21600"/>
              <a:gd name="T5" fmla="*/ 1119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8701" name="Arc 28"/>
          <p:cNvSpPr>
            <a:spLocks/>
          </p:cNvSpPr>
          <p:nvPr/>
        </p:nvSpPr>
        <p:spPr bwMode="auto">
          <a:xfrm rot="16200000" flipV="1">
            <a:off x="6008489" y="4659512"/>
            <a:ext cx="114300" cy="167879"/>
          </a:xfrm>
          <a:custGeom>
            <a:avLst/>
            <a:gdLst>
              <a:gd name="T0" fmla="*/ 0 w 21600"/>
              <a:gd name="T1" fmla="*/ 0 h 43200"/>
              <a:gd name="T2" fmla="*/ 191 w 21600"/>
              <a:gd name="T3" fmla="*/ 223838 h 43200"/>
              <a:gd name="T4" fmla="*/ 0 w 21600"/>
              <a:gd name="T5" fmla="*/ 1119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8702" name="Arc 29"/>
          <p:cNvSpPr>
            <a:spLocks/>
          </p:cNvSpPr>
          <p:nvPr/>
        </p:nvSpPr>
        <p:spPr bwMode="auto">
          <a:xfrm flipH="1">
            <a:off x="5295900" y="3543301"/>
            <a:ext cx="114300" cy="167879"/>
          </a:xfrm>
          <a:custGeom>
            <a:avLst/>
            <a:gdLst>
              <a:gd name="T0" fmla="*/ 0 w 21600"/>
              <a:gd name="T1" fmla="*/ 0 h 43200"/>
              <a:gd name="T2" fmla="*/ 191 w 21600"/>
              <a:gd name="T3" fmla="*/ 223838 h 43200"/>
              <a:gd name="T4" fmla="*/ 0 w 21600"/>
              <a:gd name="T5" fmla="*/ 1119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8703" name="Arc 30"/>
          <p:cNvSpPr>
            <a:spLocks/>
          </p:cNvSpPr>
          <p:nvPr/>
        </p:nvSpPr>
        <p:spPr bwMode="auto">
          <a:xfrm rot="16200000" flipV="1">
            <a:off x="8523089" y="3287912"/>
            <a:ext cx="114300" cy="167879"/>
          </a:xfrm>
          <a:custGeom>
            <a:avLst/>
            <a:gdLst>
              <a:gd name="T0" fmla="*/ 0 w 21600"/>
              <a:gd name="T1" fmla="*/ 0 h 43200"/>
              <a:gd name="T2" fmla="*/ 191 w 21600"/>
              <a:gd name="T3" fmla="*/ 223838 h 43200"/>
              <a:gd name="T4" fmla="*/ 0 w 21600"/>
              <a:gd name="T5" fmla="*/ 1119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8704" name="Arc 31"/>
          <p:cNvSpPr>
            <a:spLocks/>
          </p:cNvSpPr>
          <p:nvPr/>
        </p:nvSpPr>
        <p:spPr bwMode="auto">
          <a:xfrm rot="16200000" flipV="1">
            <a:off x="3493889" y="3287912"/>
            <a:ext cx="114300" cy="167879"/>
          </a:xfrm>
          <a:custGeom>
            <a:avLst/>
            <a:gdLst>
              <a:gd name="T0" fmla="*/ 0 w 21600"/>
              <a:gd name="T1" fmla="*/ 0 h 43200"/>
              <a:gd name="T2" fmla="*/ 191 w 21600"/>
              <a:gd name="T3" fmla="*/ 223838 h 43200"/>
              <a:gd name="T4" fmla="*/ 0 w 21600"/>
              <a:gd name="T5" fmla="*/ 1119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8705" name="Arc 32"/>
          <p:cNvSpPr>
            <a:spLocks/>
          </p:cNvSpPr>
          <p:nvPr/>
        </p:nvSpPr>
        <p:spPr bwMode="auto">
          <a:xfrm>
            <a:off x="6724650" y="3543301"/>
            <a:ext cx="114300" cy="167879"/>
          </a:xfrm>
          <a:custGeom>
            <a:avLst/>
            <a:gdLst>
              <a:gd name="T0" fmla="*/ 0 w 21600"/>
              <a:gd name="T1" fmla="*/ 0 h 43200"/>
              <a:gd name="T2" fmla="*/ 191 w 21600"/>
              <a:gd name="T3" fmla="*/ 223838 h 43200"/>
              <a:gd name="T4" fmla="*/ 0 w 21600"/>
              <a:gd name="T5" fmla="*/ 1119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8706" name="Arc 33"/>
          <p:cNvSpPr>
            <a:spLocks/>
          </p:cNvSpPr>
          <p:nvPr/>
        </p:nvSpPr>
        <p:spPr bwMode="auto">
          <a:xfrm>
            <a:off x="4210050" y="3543301"/>
            <a:ext cx="114300" cy="167879"/>
          </a:xfrm>
          <a:custGeom>
            <a:avLst/>
            <a:gdLst>
              <a:gd name="T0" fmla="*/ 0 w 21600"/>
              <a:gd name="T1" fmla="*/ 0 h 43200"/>
              <a:gd name="T2" fmla="*/ 191 w 21600"/>
              <a:gd name="T3" fmla="*/ 223838 h 43200"/>
              <a:gd name="T4" fmla="*/ 0 w 21600"/>
              <a:gd name="T5" fmla="*/ 1119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8707" name="Text Box 34"/>
          <p:cNvSpPr txBox="1">
            <a:spLocks noChangeArrowheads="1"/>
          </p:cNvSpPr>
          <p:nvPr/>
        </p:nvSpPr>
        <p:spPr bwMode="auto">
          <a:xfrm>
            <a:off x="3124200" y="2228850"/>
            <a:ext cx="594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spcBef>
                <a:spcPct val="50000"/>
              </a:spcBef>
            </a:pPr>
            <a:r>
              <a:rPr lang="en-GB" altLang="en-US" sz="1800">
                <a:solidFill>
                  <a:schemeClr val="tx1"/>
                </a:solidFill>
                <a:latin typeface="Arial" panose="020B0604020202020204" pitchFamily="34" charset="0"/>
              </a:rPr>
              <a:t>a lecturer </a:t>
            </a:r>
            <a:r>
              <a:rPr lang="en-GB" altLang="en-US" sz="1800">
                <a:solidFill>
                  <a:schemeClr val="accent1"/>
                </a:solidFill>
                <a:latin typeface="Arial" panose="020B0604020202020204" pitchFamily="34" charset="0"/>
              </a:rPr>
              <a:t>from the</a:t>
            </a:r>
            <a:r>
              <a:rPr lang="en-GB" altLang="en-US" sz="1800">
                <a:solidFill>
                  <a:schemeClr val="tx1"/>
                </a:solidFill>
                <a:latin typeface="Arial" panose="020B0604020202020204" pitchFamily="34" charset="0"/>
              </a:rPr>
              <a:t> appropriate department</a:t>
            </a:r>
          </a:p>
        </p:txBody>
      </p:sp>
    </p:spTree>
    <p:extLst>
      <p:ext uri="{BB962C8B-B14F-4D97-AF65-F5344CB8AC3E}">
        <p14:creationId xmlns:p14="http://schemas.microsoft.com/office/powerpoint/2010/main" val="28683818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2590800" y="1145858"/>
            <a:ext cx="8153399" cy="1538883"/>
          </a:xfrm>
        </p:spPr>
        <p:txBody>
          <a:bodyPr/>
          <a:lstStyle/>
          <a:p>
            <a:r>
              <a:rPr lang="en-GB" altLang="en-US" dirty="0">
                <a:solidFill>
                  <a:srgbClr val="C00000"/>
                </a:solidFill>
              </a:rPr>
              <a:t>Example - E/R Diagram</a:t>
            </a:r>
          </a:p>
        </p:txBody>
      </p:sp>
      <p:sp>
        <p:nvSpPr>
          <p:cNvPr id="2" name="Slide Number Placeholder 1">
            <a:extLst>
              <a:ext uri="{FF2B5EF4-FFF2-40B4-BE49-F238E27FC236}">
                <a16:creationId xmlns="" xmlns:a16="http://schemas.microsoft.com/office/drawing/2014/main" id="{106D0742-411A-4A8A-A9E2-C13827E9037B}"/>
              </a:ext>
            </a:extLst>
          </p:cNvPr>
          <p:cNvSpPr>
            <a:spLocks noGrp="1"/>
          </p:cNvSpPr>
          <p:nvPr>
            <p:ph type="sldNum" sz="quarter" idx="4294967295"/>
          </p:nvPr>
        </p:nvSpPr>
        <p:spPr>
          <a:xfrm>
            <a:off x="11484864" y="6305550"/>
            <a:ext cx="609600" cy="476250"/>
          </a:xfrm>
          <a:prstGeom prst="rect">
            <a:avLst/>
          </a:prstGeom>
        </p:spPr>
        <p:txBody>
          <a:bodyPr/>
          <a:lstStyle/>
          <a:p>
            <a:fld id="{462C6507-2242-4096-87B2-B8983FFE7867}" type="slidenum">
              <a:rPr lang="en-GB" smtClean="0"/>
              <a:t>38</a:t>
            </a:fld>
            <a:endParaRPr lang="en-GB"/>
          </a:p>
        </p:txBody>
      </p:sp>
      <p:sp>
        <p:nvSpPr>
          <p:cNvPr id="29700" name="AutoShape 3"/>
          <p:cNvSpPr>
            <a:spLocks noChangeArrowheads="1"/>
          </p:cNvSpPr>
          <p:nvPr/>
        </p:nvSpPr>
        <p:spPr bwMode="auto">
          <a:xfrm>
            <a:off x="5410200" y="3429000"/>
            <a:ext cx="1314450" cy="400050"/>
          </a:xfrm>
          <a:prstGeom prst="roundRect">
            <a:avLst>
              <a:gd name="adj" fmla="val 16667"/>
            </a:avLst>
          </a:pr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folHlink"/>
                </a:solidFill>
                <a:latin typeface="Arial" panose="020B0604020202020204" pitchFamily="34" charset="0"/>
              </a:rPr>
              <a:t>Module</a:t>
            </a:r>
          </a:p>
        </p:txBody>
      </p:sp>
      <p:sp>
        <p:nvSpPr>
          <p:cNvPr id="29701" name="AutoShape 4"/>
          <p:cNvSpPr>
            <a:spLocks noChangeArrowheads="1"/>
          </p:cNvSpPr>
          <p:nvPr/>
        </p:nvSpPr>
        <p:spPr bwMode="auto">
          <a:xfrm>
            <a:off x="2895600" y="3429000"/>
            <a:ext cx="1314450" cy="400050"/>
          </a:xfrm>
          <a:prstGeom prst="roundRect">
            <a:avLst>
              <a:gd name="adj" fmla="val 16667"/>
            </a:avLst>
          </a:pr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folHlink"/>
                </a:solidFill>
                <a:latin typeface="Arial" panose="020B0604020202020204" pitchFamily="34" charset="0"/>
              </a:rPr>
              <a:t>Course</a:t>
            </a:r>
          </a:p>
        </p:txBody>
      </p:sp>
      <p:sp>
        <p:nvSpPr>
          <p:cNvPr id="29702" name="AutoShape 5"/>
          <p:cNvSpPr>
            <a:spLocks noChangeArrowheads="1"/>
          </p:cNvSpPr>
          <p:nvPr/>
        </p:nvSpPr>
        <p:spPr bwMode="auto">
          <a:xfrm>
            <a:off x="5353050" y="2628900"/>
            <a:ext cx="1314450" cy="400050"/>
          </a:xfrm>
          <a:prstGeom prst="roundRect">
            <a:avLst>
              <a:gd name="adj" fmla="val 16667"/>
            </a:avLst>
          </a:pr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folHlink"/>
                </a:solidFill>
                <a:latin typeface="Arial" panose="020B0604020202020204" pitchFamily="34" charset="0"/>
              </a:rPr>
              <a:t>Department</a:t>
            </a:r>
          </a:p>
        </p:txBody>
      </p:sp>
      <p:sp>
        <p:nvSpPr>
          <p:cNvPr id="29703" name="AutoShape 6"/>
          <p:cNvSpPr>
            <a:spLocks noChangeArrowheads="1"/>
          </p:cNvSpPr>
          <p:nvPr/>
        </p:nvSpPr>
        <p:spPr bwMode="auto">
          <a:xfrm>
            <a:off x="5410200" y="4800600"/>
            <a:ext cx="1314450" cy="40005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tx1"/>
                </a:solidFill>
                <a:latin typeface="Arial" panose="020B0604020202020204" pitchFamily="34" charset="0"/>
              </a:rPr>
              <a:t>Student</a:t>
            </a:r>
          </a:p>
        </p:txBody>
      </p:sp>
      <p:sp>
        <p:nvSpPr>
          <p:cNvPr id="29704" name="AutoShape 7"/>
          <p:cNvSpPr>
            <a:spLocks noChangeArrowheads="1"/>
          </p:cNvSpPr>
          <p:nvPr/>
        </p:nvSpPr>
        <p:spPr bwMode="auto">
          <a:xfrm>
            <a:off x="7924800" y="3429000"/>
            <a:ext cx="1314450" cy="40005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tx1"/>
                </a:solidFill>
                <a:latin typeface="Arial" panose="020B0604020202020204" pitchFamily="34" charset="0"/>
              </a:rPr>
              <a:t>Lecturer</a:t>
            </a:r>
          </a:p>
        </p:txBody>
      </p:sp>
      <p:sp>
        <p:nvSpPr>
          <p:cNvPr id="29705" name="AutoShape 8"/>
          <p:cNvSpPr>
            <a:spLocks noChangeArrowheads="1"/>
          </p:cNvSpPr>
          <p:nvPr/>
        </p:nvSpPr>
        <p:spPr bwMode="auto">
          <a:xfrm>
            <a:off x="4381500" y="3371850"/>
            <a:ext cx="857250" cy="514350"/>
          </a:xfrm>
          <a:prstGeom prst="diamond">
            <a:avLst/>
          </a:prstGeom>
          <a:noFill/>
          <a:ln w="1905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folHlink"/>
                </a:solidFill>
                <a:latin typeface="Arial" panose="020B0604020202020204" pitchFamily="34" charset="0"/>
              </a:rPr>
              <a:t>Includes</a:t>
            </a:r>
            <a:endParaRPr lang="en-GB" altLang="en-US" sz="1500">
              <a:solidFill>
                <a:schemeClr val="folHlink"/>
              </a:solidFill>
              <a:latin typeface="Arial" panose="020B0604020202020204" pitchFamily="34" charset="0"/>
            </a:endParaRPr>
          </a:p>
        </p:txBody>
      </p:sp>
      <p:sp>
        <p:nvSpPr>
          <p:cNvPr id="29706" name="AutoShape 9"/>
          <p:cNvSpPr>
            <a:spLocks noChangeArrowheads="1"/>
          </p:cNvSpPr>
          <p:nvPr/>
        </p:nvSpPr>
        <p:spPr bwMode="auto">
          <a:xfrm>
            <a:off x="3124200" y="2571750"/>
            <a:ext cx="857250" cy="514350"/>
          </a:xfrm>
          <a:prstGeom prst="diamond">
            <a:avLst/>
          </a:prstGeom>
          <a:noFill/>
          <a:ln w="1905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folHlink"/>
                </a:solidFill>
                <a:latin typeface="Arial" panose="020B0604020202020204" pitchFamily="34" charset="0"/>
              </a:rPr>
              <a:t>Offers</a:t>
            </a:r>
            <a:endParaRPr lang="en-GB" altLang="en-US" sz="1500">
              <a:solidFill>
                <a:schemeClr val="folHlink"/>
              </a:solidFill>
              <a:latin typeface="Arial" panose="020B0604020202020204" pitchFamily="34" charset="0"/>
            </a:endParaRPr>
          </a:p>
        </p:txBody>
      </p:sp>
      <p:sp>
        <p:nvSpPr>
          <p:cNvPr id="29707" name="AutoShape 10"/>
          <p:cNvSpPr>
            <a:spLocks noChangeArrowheads="1"/>
          </p:cNvSpPr>
          <p:nvPr/>
        </p:nvSpPr>
        <p:spPr bwMode="auto">
          <a:xfrm>
            <a:off x="8153400" y="4743450"/>
            <a:ext cx="857250" cy="514350"/>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tx1"/>
                </a:solidFill>
                <a:latin typeface="Arial" panose="020B0604020202020204" pitchFamily="34" charset="0"/>
              </a:rPr>
              <a:t>Tutors</a:t>
            </a:r>
            <a:endParaRPr lang="en-GB" altLang="en-US" sz="1500">
              <a:solidFill>
                <a:schemeClr val="tx1"/>
              </a:solidFill>
              <a:latin typeface="Arial" panose="020B0604020202020204" pitchFamily="34" charset="0"/>
            </a:endParaRPr>
          </a:p>
        </p:txBody>
      </p:sp>
      <p:sp>
        <p:nvSpPr>
          <p:cNvPr id="29708" name="AutoShape 11"/>
          <p:cNvSpPr>
            <a:spLocks noChangeArrowheads="1"/>
          </p:cNvSpPr>
          <p:nvPr/>
        </p:nvSpPr>
        <p:spPr bwMode="auto">
          <a:xfrm>
            <a:off x="3124200" y="4743450"/>
            <a:ext cx="857250" cy="514350"/>
          </a:xfrm>
          <a:prstGeom prst="diamond">
            <a:avLst/>
          </a:prstGeom>
          <a:noFill/>
          <a:ln w="1905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folHlink"/>
                </a:solidFill>
                <a:latin typeface="Arial" panose="020B0604020202020204" pitchFamily="34" charset="0"/>
              </a:rPr>
              <a:t>Enrols In</a:t>
            </a:r>
            <a:endParaRPr lang="en-GB" altLang="en-US" sz="1500">
              <a:solidFill>
                <a:schemeClr val="folHlink"/>
              </a:solidFill>
              <a:latin typeface="Arial" panose="020B0604020202020204" pitchFamily="34" charset="0"/>
            </a:endParaRPr>
          </a:p>
        </p:txBody>
      </p:sp>
      <p:sp>
        <p:nvSpPr>
          <p:cNvPr id="29709" name="AutoShape 12"/>
          <p:cNvSpPr>
            <a:spLocks noChangeArrowheads="1"/>
          </p:cNvSpPr>
          <p:nvPr/>
        </p:nvSpPr>
        <p:spPr bwMode="auto">
          <a:xfrm>
            <a:off x="5638800" y="4057650"/>
            <a:ext cx="857250" cy="514350"/>
          </a:xfrm>
          <a:prstGeom prst="diamond">
            <a:avLst/>
          </a:prstGeom>
          <a:noFill/>
          <a:ln w="1905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folHlink"/>
                </a:solidFill>
                <a:latin typeface="Arial" panose="020B0604020202020204" pitchFamily="34" charset="0"/>
              </a:rPr>
              <a:t>Takes</a:t>
            </a:r>
            <a:endParaRPr lang="en-GB" altLang="en-US" sz="1500">
              <a:solidFill>
                <a:schemeClr val="folHlink"/>
              </a:solidFill>
              <a:latin typeface="Arial" panose="020B0604020202020204" pitchFamily="34" charset="0"/>
            </a:endParaRPr>
          </a:p>
        </p:txBody>
      </p:sp>
      <p:sp>
        <p:nvSpPr>
          <p:cNvPr id="29710" name="AutoShape 13"/>
          <p:cNvSpPr>
            <a:spLocks noChangeArrowheads="1"/>
          </p:cNvSpPr>
          <p:nvPr/>
        </p:nvSpPr>
        <p:spPr bwMode="auto">
          <a:xfrm>
            <a:off x="8153400" y="2571750"/>
            <a:ext cx="857250" cy="514350"/>
          </a:xfrm>
          <a:prstGeom prst="diamond">
            <a:avLst/>
          </a:prstGeom>
          <a:noFill/>
          <a:ln w="1905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folHlink"/>
                </a:solidFill>
                <a:latin typeface="Arial" panose="020B0604020202020204" pitchFamily="34" charset="0"/>
              </a:rPr>
              <a:t>Employs</a:t>
            </a:r>
            <a:endParaRPr lang="en-GB" altLang="en-US" sz="1500">
              <a:solidFill>
                <a:schemeClr val="folHlink"/>
              </a:solidFill>
              <a:latin typeface="Arial" panose="020B0604020202020204" pitchFamily="34" charset="0"/>
            </a:endParaRPr>
          </a:p>
        </p:txBody>
      </p:sp>
      <p:sp>
        <p:nvSpPr>
          <p:cNvPr id="29711" name="AutoShape 14"/>
          <p:cNvSpPr>
            <a:spLocks noChangeArrowheads="1"/>
          </p:cNvSpPr>
          <p:nvPr/>
        </p:nvSpPr>
        <p:spPr bwMode="auto">
          <a:xfrm>
            <a:off x="6896100" y="3371850"/>
            <a:ext cx="857250" cy="514350"/>
          </a:xfrm>
          <a:prstGeom prst="diamond">
            <a:avLst/>
          </a:prstGeom>
          <a:noFill/>
          <a:ln w="1905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folHlink"/>
                </a:solidFill>
                <a:latin typeface="Arial" panose="020B0604020202020204" pitchFamily="34" charset="0"/>
              </a:rPr>
              <a:t>Teaches</a:t>
            </a:r>
            <a:endParaRPr lang="en-GB" altLang="en-US" sz="1500">
              <a:solidFill>
                <a:schemeClr val="folHlink"/>
              </a:solidFill>
              <a:latin typeface="Arial" panose="020B0604020202020204" pitchFamily="34" charset="0"/>
            </a:endParaRPr>
          </a:p>
        </p:txBody>
      </p:sp>
      <p:cxnSp>
        <p:nvCxnSpPr>
          <p:cNvPr id="29712" name="AutoShape 15"/>
          <p:cNvCxnSpPr>
            <a:cxnSpLocks noChangeShapeType="1"/>
            <a:stCxn id="29701" idx="3"/>
            <a:endCxn id="29705" idx="1"/>
          </p:cNvCxnSpPr>
          <p:nvPr/>
        </p:nvCxnSpPr>
        <p:spPr bwMode="auto">
          <a:xfrm>
            <a:off x="4217195" y="3629025"/>
            <a:ext cx="157163" cy="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3" name="AutoShape 16"/>
          <p:cNvCxnSpPr>
            <a:cxnSpLocks noChangeShapeType="1"/>
            <a:stCxn id="29705" idx="3"/>
            <a:endCxn id="29700" idx="1"/>
          </p:cNvCxnSpPr>
          <p:nvPr/>
        </p:nvCxnSpPr>
        <p:spPr bwMode="auto">
          <a:xfrm>
            <a:off x="5245895" y="3629025"/>
            <a:ext cx="157163" cy="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4" name="AutoShape 17"/>
          <p:cNvCxnSpPr>
            <a:cxnSpLocks noChangeShapeType="1"/>
            <a:stCxn id="29700" idx="3"/>
            <a:endCxn id="29711" idx="1"/>
          </p:cNvCxnSpPr>
          <p:nvPr/>
        </p:nvCxnSpPr>
        <p:spPr bwMode="auto">
          <a:xfrm>
            <a:off x="6731795" y="3629025"/>
            <a:ext cx="157163" cy="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5" name="AutoShape 18"/>
          <p:cNvCxnSpPr>
            <a:cxnSpLocks noChangeShapeType="1"/>
            <a:stCxn id="29711" idx="3"/>
            <a:endCxn id="29704" idx="1"/>
          </p:cNvCxnSpPr>
          <p:nvPr/>
        </p:nvCxnSpPr>
        <p:spPr bwMode="auto">
          <a:xfrm>
            <a:off x="7760495" y="3629025"/>
            <a:ext cx="157163" cy="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6" name="AutoShape 19"/>
          <p:cNvCxnSpPr>
            <a:cxnSpLocks noChangeShapeType="1"/>
            <a:stCxn id="29704" idx="0"/>
            <a:endCxn id="29710" idx="2"/>
          </p:cNvCxnSpPr>
          <p:nvPr/>
        </p:nvCxnSpPr>
        <p:spPr bwMode="auto">
          <a:xfrm flipV="1">
            <a:off x="8582025" y="3093245"/>
            <a:ext cx="0" cy="328613"/>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7" name="AutoShape 20"/>
          <p:cNvCxnSpPr>
            <a:cxnSpLocks noChangeShapeType="1"/>
            <a:stCxn id="29710" idx="1"/>
            <a:endCxn id="29702" idx="3"/>
          </p:cNvCxnSpPr>
          <p:nvPr/>
        </p:nvCxnSpPr>
        <p:spPr bwMode="auto">
          <a:xfrm flipH="1">
            <a:off x="6674645" y="2828925"/>
            <a:ext cx="1471613" cy="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8" name="AutoShape 21"/>
          <p:cNvCxnSpPr>
            <a:cxnSpLocks noChangeShapeType="1"/>
            <a:stCxn id="29702" idx="1"/>
            <a:endCxn id="29706" idx="3"/>
          </p:cNvCxnSpPr>
          <p:nvPr/>
        </p:nvCxnSpPr>
        <p:spPr bwMode="auto">
          <a:xfrm flipH="1">
            <a:off x="3988595" y="2828925"/>
            <a:ext cx="1357313" cy="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9" name="AutoShape 22"/>
          <p:cNvCxnSpPr>
            <a:cxnSpLocks noChangeShapeType="1"/>
            <a:stCxn id="29706" idx="2"/>
            <a:endCxn id="29701" idx="0"/>
          </p:cNvCxnSpPr>
          <p:nvPr/>
        </p:nvCxnSpPr>
        <p:spPr bwMode="auto">
          <a:xfrm>
            <a:off x="3552825" y="3093245"/>
            <a:ext cx="0" cy="328613"/>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20" name="AutoShape 23"/>
          <p:cNvCxnSpPr>
            <a:cxnSpLocks noChangeShapeType="1"/>
            <a:stCxn id="29701" idx="2"/>
            <a:endCxn id="29708" idx="0"/>
          </p:cNvCxnSpPr>
          <p:nvPr/>
        </p:nvCxnSpPr>
        <p:spPr bwMode="auto">
          <a:xfrm>
            <a:off x="3552825" y="3836195"/>
            <a:ext cx="0" cy="900113"/>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21" name="AutoShape 24"/>
          <p:cNvCxnSpPr>
            <a:cxnSpLocks noChangeShapeType="1"/>
            <a:stCxn id="29708" idx="3"/>
            <a:endCxn id="29703" idx="1"/>
          </p:cNvCxnSpPr>
          <p:nvPr/>
        </p:nvCxnSpPr>
        <p:spPr bwMode="auto">
          <a:xfrm>
            <a:off x="3988595" y="5000625"/>
            <a:ext cx="1414463" cy="0"/>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22" name="AutoShape 25"/>
          <p:cNvCxnSpPr>
            <a:cxnSpLocks noChangeShapeType="1"/>
            <a:stCxn id="29703" idx="0"/>
            <a:endCxn id="29709" idx="2"/>
          </p:cNvCxnSpPr>
          <p:nvPr/>
        </p:nvCxnSpPr>
        <p:spPr bwMode="auto">
          <a:xfrm flipV="1">
            <a:off x="6067425" y="4579145"/>
            <a:ext cx="0" cy="214313"/>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23" name="AutoShape 26"/>
          <p:cNvCxnSpPr>
            <a:cxnSpLocks noChangeShapeType="1"/>
            <a:stCxn id="29709" idx="0"/>
            <a:endCxn id="29700" idx="2"/>
          </p:cNvCxnSpPr>
          <p:nvPr/>
        </p:nvCxnSpPr>
        <p:spPr bwMode="auto">
          <a:xfrm flipV="1">
            <a:off x="6067425" y="3836195"/>
            <a:ext cx="0" cy="214313"/>
          </a:xfrm>
          <a:prstGeom prst="straightConnector1">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24" name="AutoShape 27"/>
          <p:cNvCxnSpPr>
            <a:cxnSpLocks noChangeShapeType="1"/>
            <a:stCxn id="29703" idx="3"/>
            <a:endCxn id="29707" idx="1"/>
          </p:cNvCxnSpPr>
          <p:nvPr/>
        </p:nvCxnSpPr>
        <p:spPr bwMode="auto">
          <a:xfrm>
            <a:off x="6731795" y="5000625"/>
            <a:ext cx="14144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25" name="AutoShape 28"/>
          <p:cNvCxnSpPr>
            <a:cxnSpLocks noChangeShapeType="1"/>
            <a:stCxn id="29707" idx="0"/>
            <a:endCxn id="29704" idx="2"/>
          </p:cNvCxnSpPr>
          <p:nvPr/>
        </p:nvCxnSpPr>
        <p:spPr bwMode="auto">
          <a:xfrm flipV="1">
            <a:off x="8582025" y="3836195"/>
            <a:ext cx="0" cy="9001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726" name="Arc 29"/>
          <p:cNvSpPr>
            <a:spLocks/>
          </p:cNvSpPr>
          <p:nvPr/>
        </p:nvSpPr>
        <p:spPr bwMode="auto">
          <a:xfrm>
            <a:off x="6724650" y="4914901"/>
            <a:ext cx="114300" cy="167879"/>
          </a:xfrm>
          <a:custGeom>
            <a:avLst/>
            <a:gdLst>
              <a:gd name="T0" fmla="*/ 0 w 21600"/>
              <a:gd name="T1" fmla="*/ 0 h 43200"/>
              <a:gd name="T2" fmla="*/ 191 w 21600"/>
              <a:gd name="T3" fmla="*/ 223838 h 43200"/>
              <a:gd name="T4" fmla="*/ 0 w 21600"/>
              <a:gd name="T5" fmla="*/ 1119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9727" name="Arc 30"/>
          <p:cNvSpPr>
            <a:spLocks/>
          </p:cNvSpPr>
          <p:nvPr/>
        </p:nvSpPr>
        <p:spPr bwMode="auto">
          <a:xfrm flipH="1">
            <a:off x="5295900" y="4914901"/>
            <a:ext cx="114300" cy="167879"/>
          </a:xfrm>
          <a:custGeom>
            <a:avLst/>
            <a:gdLst>
              <a:gd name="T0" fmla="*/ 0 w 21600"/>
              <a:gd name="T1" fmla="*/ 0 h 43200"/>
              <a:gd name="T2" fmla="*/ 191 w 21600"/>
              <a:gd name="T3" fmla="*/ 223838 h 43200"/>
              <a:gd name="T4" fmla="*/ 0 w 21600"/>
              <a:gd name="T5" fmla="*/ 1119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9728" name="Arc 31"/>
          <p:cNvSpPr>
            <a:spLocks/>
          </p:cNvSpPr>
          <p:nvPr/>
        </p:nvSpPr>
        <p:spPr bwMode="auto">
          <a:xfrm rot="5400000">
            <a:off x="6008489" y="3802262"/>
            <a:ext cx="114300" cy="167879"/>
          </a:xfrm>
          <a:custGeom>
            <a:avLst/>
            <a:gdLst>
              <a:gd name="T0" fmla="*/ 0 w 21600"/>
              <a:gd name="T1" fmla="*/ 0 h 43200"/>
              <a:gd name="T2" fmla="*/ 191 w 21600"/>
              <a:gd name="T3" fmla="*/ 223838 h 43200"/>
              <a:gd name="T4" fmla="*/ 0 w 21600"/>
              <a:gd name="T5" fmla="*/ 1119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9729" name="Arc 32"/>
          <p:cNvSpPr>
            <a:spLocks/>
          </p:cNvSpPr>
          <p:nvPr/>
        </p:nvSpPr>
        <p:spPr bwMode="auto">
          <a:xfrm rot="16200000" flipV="1">
            <a:off x="6008489" y="4659512"/>
            <a:ext cx="114300" cy="167879"/>
          </a:xfrm>
          <a:custGeom>
            <a:avLst/>
            <a:gdLst>
              <a:gd name="T0" fmla="*/ 0 w 21600"/>
              <a:gd name="T1" fmla="*/ 0 h 43200"/>
              <a:gd name="T2" fmla="*/ 191 w 21600"/>
              <a:gd name="T3" fmla="*/ 223838 h 43200"/>
              <a:gd name="T4" fmla="*/ 0 w 21600"/>
              <a:gd name="T5" fmla="*/ 1119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9730" name="Arc 33"/>
          <p:cNvSpPr>
            <a:spLocks/>
          </p:cNvSpPr>
          <p:nvPr/>
        </p:nvSpPr>
        <p:spPr bwMode="auto">
          <a:xfrm flipH="1">
            <a:off x="5295900" y="3543301"/>
            <a:ext cx="114300" cy="167879"/>
          </a:xfrm>
          <a:custGeom>
            <a:avLst/>
            <a:gdLst>
              <a:gd name="T0" fmla="*/ 0 w 21600"/>
              <a:gd name="T1" fmla="*/ 0 h 43200"/>
              <a:gd name="T2" fmla="*/ 191 w 21600"/>
              <a:gd name="T3" fmla="*/ 223838 h 43200"/>
              <a:gd name="T4" fmla="*/ 0 w 21600"/>
              <a:gd name="T5" fmla="*/ 1119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9731" name="Arc 34"/>
          <p:cNvSpPr>
            <a:spLocks/>
          </p:cNvSpPr>
          <p:nvPr/>
        </p:nvSpPr>
        <p:spPr bwMode="auto">
          <a:xfrm rot="16200000" flipV="1">
            <a:off x="8523089" y="3287912"/>
            <a:ext cx="114300" cy="167879"/>
          </a:xfrm>
          <a:custGeom>
            <a:avLst/>
            <a:gdLst>
              <a:gd name="T0" fmla="*/ 0 w 21600"/>
              <a:gd name="T1" fmla="*/ 0 h 43200"/>
              <a:gd name="T2" fmla="*/ 191 w 21600"/>
              <a:gd name="T3" fmla="*/ 223838 h 43200"/>
              <a:gd name="T4" fmla="*/ 0 w 21600"/>
              <a:gd name="T5" fmla="*/ 1119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9732" name="Arc 35"/>
          <p:cNvSpPr>
            <a:spLocks/>
          </p:cNvSpPr>
          <p:nvPr/>
        </p:nvSpPr>
        <p:spPr bwMode="auto">
          <a:xfrm rot="16200000" flipV="1">
            <a:off x="3493889" y="3287912"/>
            <a:ext cx="114300" cy="167879"/>
          </a:xfrm>
          <a:custGeom>
            <a:avLst/>
            <a:gdLst>
              <a:gd name="T0" fmla="*/ 0 w 21600"/>
              <a:gd name="T1" fmla="*/ 0 h 43200"/>
              <a:gd name="T2" fmla="*/ 191 w 21600"/>
              <a:gd name="T3" fmla="*/ 223838 h 43200"/>
              <a:gd name="T4" fmla="*/ 0 w 21600"/>
              <a:gd name="T5" fmla="*/ 1119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9733" name="Arc 36"/>
          <p:cNvSpPr>
            <a:spLocks/>
          </p:cNvSpPr>
          <p:nvPr/>
        </p:nvSpPr>
        <p:spPr bwMode="auto">
          <a:xfrm>
            <a:off x="6724650" y="3543301"/>
            <a:ext cx="114300" cy="167879"/>
          </a:xfrm>
          <a:custGeom>
            <a:avLst/>
            <a:gdLst>
              <a:gd name="T0" fmla="*/ 0 w 21600"/>
              <a:gd name="T1" fmla="*/ 0 h 43200"/>
              <a:gd name="T2" fmla="*/ 191 w 21600"/>
              <a:gd name="T3" fmla="*/ 223838 h 43200"/>
              <a:gd name="T4" fmla="*/ 0 w 21600"/>
              <a:gd name="T5" fmla="*/ 1119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9734" name="Arc 37"/>
          <p:cNvSpPr>
            <a:spLocks/>
          </p:cNvSpPr>
          <p:nvPr/>
        </p:nvSpPr>
        <p:spPr bwMode="auto">
          <a:xfrm>
            <a:off x="4210050" y="3543301"/>
            <a:ext cx="114300" cy="167879"/>
          </a:xfrm>
          <a:custGeom>
            <a:avLst/>
            <a:gdLst>
              <a:gd name="T0" fmla="*/ 0 w 21600"/>
              <a:gd name="T1" fmla="*/ 0 h 43200"/>
              <a:gd name="T2" fmla="*/ 191 w 21600"/>
              <a:gd name="T3" fmla="*/ 223838 h 43200"/>
              <a:gd name="T4" fmla="*/ 0 w 21600"/>
              <a:gd name="T5" fmla="*/ 1119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9735" name="Text Box 38"/>
          <p:cNvSpPr txBox="1">
            <a:spLocks noChangeArrowheads="1"/>
          </p:cNvSpPr>
          <p:nvPr/>
        </p:nvSpPr>
        <p:spPr bwMode="auto">
          <a:xfrm>
            <a:off x="3124200" y="2228850"/>
            <a:ext cx="594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spcBef>
                <a:spcPct val="50000"/>
              </a:spcBef>
            </a:pPr>
            <a:r>
              <a:rPr lang="en-GB" altLang="en-US" sz="1800">
                <a:solidFill>
                  <a:schemeClr val="tx1"/>
                </a:solidFill>
                <a:latin typeface="Arial" panose="020B0604020202020204" pitchFamily="34" charset="0"/>
              </a:rPr>
              <a:t>each lecturer </a:t>
            </a:r>
            <a:r>
              <a:rPr lang="en-GB" altLang="en-US" sz="1800">
                <a:solidFill>
                  <a:schemeClr val="accent1"/>
                </a:solidFill>
                <a:latin typeface="Arial" panose="020B0604020202020204" pitchFamily="34" charset="0"/>
              </a:rPr>
              <a:t>tutors</a:t>
            </a:r>
            <a:r>
              <a:rPr lang="en-GB" altLang="en-US" sz="1800">
                <a:solidFill>
                  <a:schemeClr val="tx1"/>
                </a:solidFill>
                <a:latin typeface="Arial" panose="020B0604020202020204" pitchFamily="34" charset="0"/>
              </a:rPr>
              <a:t> a group of students</a:t>
            </a:r>
          </a:p>
        </p:txBody>
      </p:sp>
    </p:spTree>
    <p:extLst>
      <p:ext uri="{BB962C8B-B14F-4D97-AF65-F5344CB8AC3E}">
        <p14:creationId xmlns:p14="http://schemas.microsoft.com/office/powerpoint/2010/main" val="12223836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2438400" y="1461915"/>
            <a:ext cx="7924799" cy="1538883"/>
          </a:xfrm>
        </p:spPr>
        <p:txBody>
          <a:bodyPr/>
          <a:lstStyle/>
          <a:p>
            <a:r>
              <a:rPr lang="en-GB" altLang="en-US" dirty="0">
                <a:solidFill>
                  <a:srgbClr val="C00000"/>
                </a:solidFill>
              </a:rPr>
              <a:t>Example - E/R Diagram</a:t>
            </a:r>
          </a:p>
        </p:txBody>
      </p:sp>
      <p:sp>
        <p:nvSpPr>
          <p:cNvPr id="2" name="Slide Number Placeholder 1">
            <a:extLst>
              <a:ext uri="{FF2B5EF4-FFF2-40B4-BE49-F238E27FC236}">
                <a16:creationId xmlns="" xmlns:a16="http://schemas.microsoft.com/office/drawing/2014/main" id="{951EB0B9-4AAA-41BB-A1F2-CFC30665EBDF}"/>
              </a:ext>
            </a:extLst>
          </p:cNvPr>
          <p:cNvSpPr>
            <a:spLocks noGrp="1"/>
          </p:cNvSpPr>
          <p:nvPr>
            <p:ph type="sldNum" sz="quarter" idx="4294967295"/>
          </p:nvPr>
        </p:nvSpPr>
        <p:spPr>
          <a:xfrm>
            <a:off x="11484864" y="6305550"/>
            <a:ext cx="609600" cy="476250"/>
          </a:xfrm>
          <a:prstGeom prst="rect">
            <a:avLst/>
          </a:prstGeom>
        </p:spPr>
        <p:txBody>
          <a:bodyPr/>
          <a:lstStyle/>
          <a:p>
            <a:fld id="{462C6507-2242-4096-87B2-B8983FFE7867}" type="slidenum">
              <a:rPr lang="en-GB" smtClean="0"/>
              <a:t>39</a:t>
            </a:fld>
            <a:endParaRPr lang="en-GB"/>
          </a:p>
        </p:txBody>
      </p:sp>
      <p:sp>
        <p:nvSpPr>
          <p:cNvPr id="30724" name="AutoShape 3"/>
          <p:cNvSpPr>
            <a:spLocks noChangeArrowheads="1"/>
          </p:cNvSpPr>
          <p:nvPr/>
        </p:nvSpPr>
        <p:spPr bwMode="auto">
          <a:xfrm>
            <a:off x="5410200" y="3429000"/>
            <a:ext cx="1314450" cy="40005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tx1"/>
                </a:solidFill>
                <a:latin typeface="Arial" panose="020B0604020202020204" pitchFamily="34" charset="0"/>
              </a:rPr>
              <a:t>Module</a:t>
            </a:r>
          </a:p>
        </p:txBody>
      </p:sp>
      <p:sp>
        <p:nvSpPr>
          <p:cNvPr id="30725" name="AutoShape 4"/>
          <p:cNvSpPr>
            <a:spLocks noChangeArrowheads="1"/>
          </p:cNvSpPr>
          <p:nvPr/>
        </p:nvSpPr>
        <p:spPr bwMode="auto">
          <a:xfrm>
            <a:off x="2895600" y="3429000"/>
            <a:ext cx="1314450" cy="40005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tx1"/>
                </a:solidFill>
                <a:latin typeface="Arial" panose="020B0604020202020204" pitchFamily="34" charset="0"/>
              </a:rPr>
              <a:t>Course</a:t>
            </a:r>
          </a:p>
        </p:txBody>
      </p:sp>
      <p:sp>
        <p:nvSpPr>
          <p:cNvPr id="30726" name="AutoShape 5"/>
          <p:cNvSpPr>
            <a:spLocks noChangeArrowheads="1"/>
          </p:cNvSpPr>
          <p:nvPr/>
        </p:nvSpPr>
        <p:spPr bwMode="auto">
          <a:xfrm>
            <a:off x="5353050" y="2628900"/>
            <a:ext cx="1314450" cy="40005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tx1"/>
                </a:solidFill>
                <a:latin typeface="Arial" panose="020B0604020202020204" pitchFamily="34" charset="0"/>
              </a:rPr>
              <a:t>Department</a:t>
            </a:r>
          </a:p>
        </p:txBody>
      </p:sp>
      <p:sp>
        <p:nvSpPr>
          <p:cNvPr id="30727" name="AutoShape 6"/>
          <p:cNvSpPr>
            <a:spLocks noChangeArrowheads="1"/>
          </p:cNvSpPr>
          <p:nvPr/>
        </p:nvSpPr>
        <p:spPr bwMode="auto">
          <a:xfrm>
            <a:off x="5410200" y="4800600"/>
            <a:ext cx="1314450" cy="40005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tx1"/>
                </a:solidFill>
                <a:latin typeface="Arial" panose="020B0604020202020204" pitchFamily="34" charset="0"/>
              </a:rPr>
              <a:t>Student</a:t>
            </a:r>
          </a:p>
        </p:txBody>
      </p:sp>
      <p:sp>
        <p:nvSpPr>
          <p:cNvPr id="30728" name="AutoShape 7"/>
          <p:cNvSpPr>
            <a:spLocks noChangeArrowheads="1"/>
          </p:cNvSpPr>
          <p:nvPr/>
        </p:nvSpPr>
        <p:spPr bwMode="auto">
          <a:xfrm>
            <a:off x="7924800" y="3429000"/>
            <a:ext cx="1314450" cy="40005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tx1"/>
                </a:solidFill>
                <a:latin typeface="Arial" panose="020B0604020202020204" pitchFamily="34" charset="0"/>
              </a:rPr>
              <a:t>Lecturer</a:t>
            </a:r>
          </a:p>
        </p:txBody>
      </p:sp>
      <p:sp>
        <p:nvSpPr>
          <p:cNvPr id="30729" name="AutoShape 8"/>
          <p:cNvSpPr>
            <a:spLocks noChangeArrowheads="1"/>
          </p:cNvSpPr>
          <p:nvPr/>
        </p:nvSpPr>
        <p:spPr bwMode="auto">
          <a:xfrm>
            <a:off x="4381500" y="3371850"/>
            <a:ext cx="857250" cy="514350"/>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tx1"/>
                </a:solidFill>
                <a:latin typeface="Arial" panose="020B0604020202020204" pitchFamily="34" charset="0"/>
              </a:rPr>
              <a:t>Includes</a:t>
            </a:r>
            <a:endParaRPr lang="en-GB" altLang="en-US" sz="1500">
              <a:solidFill>
                <a:schemeClr val="tx1"/>
              </a:solidFill>
              <a:latin typeface="Arial" panose="020B0604020202020204" pitchFamily="34" charset="0"/>
            </a:endParaRPr>
          </a:p>
        </p:txBody>
      </p:sp>
      <p:sp>
        <p:nvSpPr>
          <p:cNvPr id="30730" name="AutoShape 9"/>
          <p:cNvSpPr>
            <a:spLocks noChangeArrowheads="1"/>
          </p:cNvSpPr>
          <p:nvPr/>
        </p:nvSpPr>
        <p:spPr bwMode="auto">
          <a:xfrm>
            <a:off x="3124200" y="2571750"/>
            <a:ext cx="857250" cy="514350"/>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tx1"/>
                </a:solidFill>
                <a:latin typeface="Arial" panose="020B0604020202020204" pitchFamily="34" charset="0"/>
              </a:rPr>
              <a:t>Offers</a:t>
            </a:r>
            <a:endParaRPr lang="en-GB" altLang="en-US" sz="1500">
              <a:solidFill>
                <a:schemeClr val="tx1"/>
              </a:solidFill>
              <a:latin typeface="Arial" panose="020B0604020202020204" pitchFamily="34" charset="0"/>
            </a:endParaRPr>
          </a:p>
        </p:txBody>
      </p:sp>
      <p:sp>
        <p:nvSpPr>
          <p:cNvPr id="30731" name="AutoShape 10"/>
          <p:cNvSpPr>
            <a:spLocks noChangeArrowheads="1"/>
          </p:cNvSpPr>
          <p:nvPr/>
        </p:nvSpPr>
        <p:spPr bwMode="auto">
          <a:xfrm>
            <a:off x="8153400" y="4743450"/>
            <a:ext cx="857250" cy="514350"/>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tx1"/>
                </a:solidFill>
                <a:latin typeface="Arial" panose="020B0604020202020204" pitchFamily="34" charset="0"/>
              </a:rPr>
              <a:t>Tutors</a:t>
            </a:r>
            <a:endParaRPr lang="en-GB" altLang="en-US" sz="1500">
              <a:solidFill>
                <a:schemeClr val="tx1"/>
              </a:solidFill>
              <a:latin typeface="Arial" panose="020B0604020202020204" pitchFamily="34" charset="0"/>
            </a:endParaRPr>
          </a:p>
        </p:txBody>
      </p:sp>
      <p:sp>
        <p:nvSpPr>
          <p:cNvPr id="30732" name="AutoShape 11"/>
          <p:cNvSpPr>
            <a:spLocks noChangeArrowheads="1"/>
          </p:cNvSpPr>
          <p:nvPr/>
        </p:nvSpPr>
        <p:spPr bwMode="auto">
          <a:xfrm>
            <a:off x="3124200" y="4743450"/>
            <a:ext cx="857250" cy="514350"/>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tx1"/>
                </a:solidFill>
                <a:latin typeface="Arial" panose="020B0604020202020204" pitchFamily="34" charset="0"/>
              </a:rPr>
              <a:t>Enrols In</a:t>
            </a:r>
            <a:endParaRPr lang="en-GB" altLang="en-US" sz="1500">
              <a:solidFill>
                <a:schemeClr val="tx1"/>
              </a:solidFill>
              <a:latin typeface="Arial" panose="020B0604020202020204" pitchFamily="34" charset="0"/>
            </a:endParaRPr>
          </a:p>
        </p:txBody>
      </p:sp>
      <p:sp>
        <p:nvSpPr>
          <p:cNvPr id="30733" name="AutoShape 12"/>
          <p:cNvSpPr>
            <a:spLocks noChangeArrowheads="1"/>
          </p:cNvSpPr>
          <p:nvPr/>
        </p:nvSpPr>
        <p:spPr bwMode="auto">
          <a:xfrm>
            <a:off x="5638800" y="4057650"/>
            <a:ext cx="857250" cy="514350"/>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tx1"/>
                </a:solidFill>
                <a:latin typeface="Arial" panose="020B0604020202020204" pitchFamily="34" charset="0"/>
              </a:rPr>
              <a:t>Takes</a:t>
            </a:r>
            <a:endParaRPr lang="en-GB" altLang="en-US" sz="1500">
              <a:solidFill>
                <a:schemeClr val="tx1"/>
              </a:solidFill>
              <a:latin typeface="Arial" panose="020B0604020202020204" pitchFamily="34" charset="0"/>
            </a:endParaRPr>
          </a:p>
        </p:txBody>
      </p:sp>
      <p:sp>
        <p:nvSpPr>
          <p:cNvPr id="30734" name="AutoShape 13"/>
          <p:cNvSpPr>
            <a:spLocks noChangeArrowheads="1"/>
          </p:cNvSpPr>
          <p:nvPr/>
        </p:nvSpPr>
        <p:spPr bwMode="auto">
          <a:xfrm>
            <a:off x="8153400" y="2571750"/>
            <a:ext cx="857250" cy="514350"/>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tx1"/>
                </a:solidFill>
                <a:latin typeface="Arial" panose="020B0604020202020204" pitchFamily="34" charset="0"/>
              </a:rPr>
              <a:t>Employs</a:t>
            </a:r>
            <a:endParaRPr lang="en-GB" altLang="en-US" sz="1500">
              <a:solidFill>
                <a:schemeClr val="tx1"/>
              </a:solidFill>
              <a:latin typeface="Arial" panose="020B0604020202020204" pitchFamily="34" charset="0"/>
            </a:endParaRPr>
          </a:p>
        </p:txBody>
      </p:sp>
      <p:sp>
        <p:nvSpPr>
          <p:cNvPr id="30735" name="AutoShape 14"/>
          <p:cNvSpPr>
            <a:spLocks noChangeArrowheads="1"/>
          </p:cNvSpPr>
          <p:nvPr/>
        </p:nvSpPr>
        <p:spPr bwMode="auto">
          <a:xfrm>
            <a:off x="6896100" y="3371850"/>
            <a:ext cx="857250" cy="514350"/>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tx1"/>
                </a:solidFill>
                <a:latin typeface="Arial" panose="020B0604020202020204" pitchFamily="34" charset="0"/>
              </a:rPr>
              <a:t>Teaches</a:t>
            </a:r>
            <a:endParaRPr lang="en-GB" altLang="en-US" sz="1500">
              <a:solidFill>
                <a:schemeClr val="tx1"/>
              </a:solidFill>
              <a:latin typeface="Arial" panose="020B0604020202020204" pitchFamily="34" charset="0"/>
            </a:endParaRPr>
          </a:p>
        </p:txBody>
      </p:sp>
      <p:cxnSp>
        <p:nvCxnSpPr>
          <p:cNvPr id="30736" name="AutoShape 15"/>
          <p:cNvCxnSpPr>
            <a:cxnSpLocks noChangeShapeType="1"/>
            <a:stCxn id="30725" idx="3"/>
            <a:endCxn id="30729" idx="1"/>
          </p:cNvCxnSpPr>
          <p:nvPr/>
        </p:nvCxnSpPr>
        <p:spPr bwMode="auto">
          <a:xfrm>
            <a:off x="4217195" y="3629025"/>
            <a:ext cx="1571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37" name="AutoShape 16"/>
          <p:cNvCxnSpPr>
            <a:cxnSpLocks noChangeShapeType="1"/>
            <a:stCxn id="30729" idx="3"/>
            <a:endCxn id="30724" idx="1"/>
          </p:cNvCxnSpPr>
          <p:nvPr/>
        </p:nvCxnSpPr>
        <p:spPr bwMode="auto">
          <a:xfrm>
            <a:off x="5245895" y="3629025"/>
            <a:ext cx="1571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38" name="AutoShape 17"/>
          <p:cNvCxnSpPr>
            <a:cxnSpLocks noChangeShapeType="1"/>
            <a:stCxn id="30724" idx="3"/>
            <a:endCxn id="30735" idx="1"/>
          </p:cNvCxnSpPr>
          <p:nvPr/>
        </p:nvCxnSpPr>
        <p:spPr bwMode="auto">
          <a:xfrm>
            <a:off x="6731795" y="3629025"/>
            <a:ext cx="1571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39" name="AutoShape 18"/>
          <p:cNvCxnSpPr>
            <a:cxnSpLocks noChangeShapeType="1"/>
            <a:stCxn id="30735" idx="3"/>
            <a:endCxn id="30728" idx="1"/>
          </p:cNvCxnSpPr>
          <p:nvPr/>
        </p:nvCxnSpPr>
        <p:spPr bwMode="auto">
          <a:xfrm>
            <a:off x="7760495" y="3629025"/>
            <a:ext cx="1571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40" name="AutoShape 19"/>
          <p:cNvCxnSpPr>
            <a:cxnSpLocks noChangeShapeType="1"/>
            <a:stCxn id="30728" idx="0"/>
            <a:endCxn id="30734" idx="2"/>
          </p:cNvCxnSpPr>
          <p:nvPr/>
        </p:nvCxnSpPr>
        <p:spPr bwMode="auto">
          <a:xfrm flipV="1">
            <a:off x="8582025" y="3093245"/>
            <a:ext cx="0" cy="3286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41" name="AutoShape 20"/>
          <p:cNvCxnSpPr>
            <a:cxnSpLocks noChangeShapeType="1"/>
            <a:stCxn id="30734" idx="1"/>
            <a:endCxn id="30726" idx="3"/>
          </p:cNvCxnSpPr>
          <p:nvPr/>
        </p:nvCxnSpPr>
        <p:spPr bwMode="auto">
          <a:xfrm flipH="1">
            <a:off x="6674645" y="2828925"/>
            <a:ext cx="147161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42" name="AutoShape 21"/>
          <p:cNvCxnSpPr>
            <a:cxnSpLocks noChangeShapeType="1"/>
            <a:stCxn id="30726" idx="1"/>
            <a:endCxn id="30730" idx="3"/>
          </p:cNvCxnSpPr>
          <p:nvPr/>
        </p:nvCxnSpPr>
        <p:spPr bwMode="auto">
          <a:xfrm flipH="1">
            <a:off x="3988595" y="2828925"/>
            <a:ext cx="135731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43" name="AutoShape 22"/>
          <p:cNvCxnSpPr>
            <a:cxnSpLocks noChangeShapeType="1"/>
            <a:stCxn id="30730" idx="2"/>
            <a:endCxn id="30725" idx="0"/>
          </p:cNvCxnSpPr>
          <p:nvPr/>
        </p:nvCxnSpPr>
        <p:spPr bwMode="auto">
          <a:xfrm>
            <a:off x="3552825" y="3093245"/>
            <a:ext cx="0" cy="3286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44" name="AutoShape 23"/>
          <p:cNvCxnSpPr>
            <a:cxnSpLocks noChangeShapeType="1"/>
            <a:stCxn id="30725" idx="2"/>
            <a:endCxn id="30732" idx="0"/>
          </p:cNvCxnSpPr>
          <p:nvPr/>
        </p:nvCxnSpPr>
        <p:spPr bwMode="auto">
          <a:xfrm>
            <a:off x="3552825" y="3836195"/>
            <a:ext cx="0" cy="9001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45" name="AutoShape 24"/>
          <p:cNvCxnSpPr>
            <a:cxnSpLocks noChangeShapeType="1"/>
            <a:stCxn id="30732" idx="3"/>
            <a:endCxn id="30727" idx="1"/>
          </p:cNvCxnSpPr>
          <p:nvPr/>
        </p:nvCxnSpPr>
        <p:spPr bwMode="auto">
          <a:xfrm>
            <a:off x="3988595" y="5000625"/>
            <a:ext cx="14144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46" name="AutoShape 25"/>
          <p:cNvCxnSpPr>
            <a:cxnSpLocks noChangeShapeType="1"/>
            <a:stCxn id="30727" idx="0"/>
            <a:endCxn id="30733" idx="2"/>
          </p:cNvCxnSpPr>
          <p:nvPr/>
        </p:nvCxnSpPr>
        <p:spPr bwMode="auto">
          <a:xfrm flipV="1">
            <a:off x="6067425" y="4579145"/>
            <a:ext cx="0" cy="2143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47" name="AutoShape 26"/>
          <p:cNvCxnSpPr>
            <a:cxnSpLocks noChangeShapeType="1"/>
            <a:stCxn id="30733" idx="0"/>
            <a:endCxn id="30724" idx="2"/>
          </p:cNvCxnSpPr>
          <p:nvPr/>
        </p:nvCxnSpPr>
        <p:spPr bwMode="auto">
          <a:xfrm flipV="1">
            <a:off x="6067425" y="3836195"/>
            <a:ext cx="0" cy="2143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48" name="AutoShape 27"/>
          <p:cNvCxnSpPr>
            <a:cxnSpLocks noChangeShapeType="1"/>
            <a:stCxn id="30727" idx="3"/>
            <a:endCxn id="30731" idx="1"/>
          </p:cNvCxnSpPr>
          <p:nvPr/>
        </p:nvCxnSpPr>
        <p:spPr bwMode="auto">
          <a:xfrm>
            <a:off x="6731795" y="5000625"/>
            <a:ext cx="14144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49" name="AutoShape 28"/>
          <p:cNvCxnSpPr>
            <a:cxnSpLocks noChangeShapeType="1"/>
            <a:stCxn id="30731" idx="0"/>
            <a:endCxn id="30728" idx="2"/>
          </p:cNvCxnSpPr>
          <p:nvPr/>
        </p:nvCxnSpPr>
        <p:spPr bwMode="auto">
          <a:xfrm flipV="1">
            <a:off x="8582025" y="3836195"/>
            <a:ext cx="0" cy="9001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50" name="Arc 29"/>
          <p:cNvSpPr>
            <a:spLocks/>
          </p:cNvSpPr>
          <p:nvPr/>
        </p:nvSpPr>
        <p:spPr bwMode="auto">
          <a:xfrm>
            <a:off x="6724650" y="4914901"/>
            <a:ext cx="114300" cy="167879"/>
          </a:xfrm>
          <a:custGeom>
            <a:avLst/>
            <a:gdLst>
              <a:gd name="T0" fmla="*/ 0 w 21600"/>
              <a:gd name="T1" fmla="*/ 0 h 43200"/>
              <a:gd name="T2" fmla="*/ 191 w 21600"/>
              <a:gd name="T3" fmla="*/ 223838 h 43200"/>
              <a:gd name="T4" fmla="*/ 0 w 21600"/>
              <a:gd name="T5" fmla="*/ 1119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0751" name="Arc 30"/>
          <p:cNvSpPr>
            <a:spLocks/>
          </p:cNvSpPr>
          <p:nvPr/>
        </p:nvSpPr>
        <p:spPr bwMode="auto">
          <a:xfrm flipH="1">
            <a:off x="5295900" y="4914901"/>
            <a:ext cx="114300" cy="167879"/>
          </a:xfrm>
          <a:custGeom>
            <a:avLst/>
            <a:gdLst>
              <a:gd name="T0" fmla="*/ 0 w 21600"/>
              <a:gd name="T1" fmla="*/ 0 h 43200"/>
              <a:gd name="T2" fmla="*/ 191 w 21600"/>
              <a:gd name="T3" fmla="*/ 223838 h 43200"/>
              <a:gd name="T4" fmla="*/ 0 w 21600"/>
              <a:gd name="T5" fmla="*/ 1119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0752" name="Arc 31"/>
          <p:cNvSpPr>
            <a:spLocks/>
          </p:cNvSpPr>
          <p:nvPr/>
        </p:nvSpPr>
        <p:spPr bwMode="auto">
          <a:xfrm rot="5400000">
            <a:off x="6008489" y="3802262"/>
            <a:ext cx="114300" cy="167879"/>
          </a:xfrm>
          <a:custGeom>
            <a:avLst/>
            <a:gdLst>
              <a:gd name="T0" fmla="*/ 0 w 21600"/>
              <a:gd name="T1" fmla="*/ 0 h 43200"/>
              <a:gd name="T2" fmla="*/ 191 w 21600"/>
              <a:gd name="T3" fmla="*/ 223838 h 43200"/>
              <a:gd name="T4" fmla="*/ 0 w 21600"/>
              <a:gd name="T5" fmla="*/ 1119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0753" name="Arc 32"/>
          <p:cNvSpPr>
            <a:spLocks/>
          </p:cNvSpPr>
          <p:nvPr/>
        </p:nvSpPr>
        <p:spPr bwMode="auto">
          <a:xfrm rot="16200000" flipV="1">
            <a:off x="6008489" y="4659512"/>
            <a:ext cx="114300" cy="167879"/>
          </a:xfrm>
          <a:custGeom>
            <a:avLst/>
            <a:gdLst>
              <a:gd name="T0" fmla="*/ 0 w 21600"/>
              <a:gd name="T1" fmla="*/ 0 h 43200"/>
              <a:gd name="T2" fmla="*/ 191 w 21600"/>
              <a:gd name="T3" fmla="*/ 223838 h 43200"/>
              <a:gd name="T4" fmla="*/ 0 w 21600"/>
              <a:gd name="T5" fmla="*/ 1119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0754" name="Arc 33"/>
          <p:cNvSpPr>
            <a:spLocks/>
          </p:cNvSpPr>
          <p:nvPr/>
        </p:nvSpPr>
        <p:spPr bwMode="auto">
          <a:xfrm flipH="1">
            <a:off x="5295900" y="3543301"/>
            <a:ext cx="114300" cy="167879"/>
          </a:xfrm>
          <a:custGeom>
            <a:avLst/>
            <a:gdLst>
              <a:gd name="T0" fmla="*/ 0 w 21600"/>
              <a:gd name="T1" fmla="*/ 0 h 43200"/>
              <a:gd name="T2" fmla="*/ 191 w 21600"/>
              <a:gd name="T3" fmla="*/ 223838 h 43200"/>
              <a:gd name="T4" fmla="*/ 0 w 21600"/>
              <a:gd name="T5" fmla="*/ 1119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0755" name="Arc 34"/>
          <p:cNvSpPr>
            <a:spLocks/>
          </p:cNvSpPr>
          <p:nvPr/>
        </p:nvSpPr>
        <p:spPr bwMode="auto">
          <a:xfrm rot="16200000" flipV="1">
            <a:off x="8523089" y="3287912"/>
            <a:ext cx="114300" cy="167879"/>
          </a:xfrm>
          <a:custGeom>
            <a:avLst/>
            <a:gdLst>
              <a:gd name="T0" fmla="*/ 0 w 21600"/>
              <a:gd name="T1" fmla="*/ 0 h 43200"/>
              <a:gd name="T2" fmla="*/ 191 w 21600"/>
              <a:gd name="T3" fmla="*/ 223838 h 43200"/>
              <a:gd name="T4" fmla="*/ 0 w 21600"/>
              <a:gd name="T5" fmla="*/ 1119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0756" name="Arc 35"/>
          <p:cNvSpPr>
            <a:spLocks/>
          </p:cNvSpPr>
          <p:nvPr/>
        </p:nvSpPr>
        <p:spPr bwMode="auto">
          <a:xfrm rot="16200000" flipV="1">
            <a:off x="3493889" y="3287912"/>
            <a:ext cx="114300" cy="167879"/>
          </a:xfrm>
          <a:custGeom>
            <a:avLst/>
            <a:gdLst>
              <a:gd name="T0" fmla="*/ 0 w 21600"/>
              <a:gd name="T1" fmla="*/ 0 h 43200"/>
              <a:gd name="T2" fmla="*/ 191 w 21600"/>
              <a:gd name="T3" fmla="*/ 223838 h 43200"/>
              <a:gd name="T4" fmla="*/ 0 w 21600"/>
              <a:gd name="T5" fmla="*/ 1119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0757" name="Arc 36"/>
          <p:cNvSpPr>
            <a:spLocks/>
          </p:cNvSpPr>
          <p:nvPr/>
        </p:nvSpPr>
        <p:spPr bwMode="auto">
          <a:xfrm>
            <a:off x="6724650" y="3543301"/>
            <a:ext cx="114300" cy="167879"/>
          </a:xfrm>
          <a:custGeom>
            <a:avLst/>
            <a:gdLst>
              <a:gd name="T0" fmla="*/ 0 w 21600"/>
              <a:gd name="T1" fmla="*/ 0 h 43200"/>
              <a:gd name="T2" fmla="*/ 191 w 21600"/>
              <a:gd name="T3" fmla="*/ 223838 h 43200"/>
              <a:gd name="T4" fmla="*/ 0 w 21600"/>
              <a:gd name="T5" fmla="*/ 1119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0758" name="Arc 37"/>
          <p:cNvSpPr>
            <a:spLocks/>
          </p:cNvSpPr>
          <p:nvPr/>
        </p:nvSpPr>
        <p:spPr bwMode="auto">
          <a:xfrm>
            <a:off x="4210050" y="3543301"/>
            <a:ext cx="114300" cy="167879"/>
          </a:xfrm>
          <a:custGeom>
            <a:avLst/>
            <a:gdLst>
              <a:gd name="T0" fmla="*/ 0 w 21600"/>
              <a:gd name="T1" fmla="*/ 0 h 43200"/>
              <a:gd name="T2" fmla="*/ 191 w 21600"/>
              <a:gd name="T3" fmla="*/ 223838 h 43200"/>
              <a:gd name="T4" fmla="*/ 0 w 21600"/>
              <a:gd name="T5" fmla="*/ 1119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Tree>
    <p:extLst>
      <p:ext uri="{BB962C8B-B14F-4D97-AF65-F5344CB8AC3E}">
        <p14:creationId xmlns:p14="http://schemas.microsoft.com/office/powerpoint/2010/main" val="2006638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11201400" cy="5760640"/>
          </a:xfrm>
        </p:spPr>
        <p:txBody>
          <a:bodyPr>
            <a:noAutofit/>
          </a:bodyPr>
          <a:lstStyle/>
          <a:p>
            <a:pPr algn="just"/>
            <a:r>
              <a:rPr lang="en-US" sz="2400" b="1" dirty="0"/>
              <a:t>(ii) Determine the tables you need.</a:t>
            </a:r>
            <a:endParaRPr lang="en-US" sz="2400" dirty="0"/>
          </a:p>
          <a:p>
            <a:pPr marL="0" indent="0" algn="just">
              <a:buNone/>
            </a:pPr>
            <a:r>
              <a:rPr lang="en-US" sz="2400" b="1" dirty="0"/>
              <a:t> </a:t>
            </a:r>
            <a:endParaRPr lang="en-US" sz="2400" dirty="0"/>
          </a:p>
          <a:p>
            <a:pPr algn="just"/>
            <a:r>
              <a:rPr lang="en-US" sz="2400" dirty="0"/>
              <a:t>Once you have a clear purpose for your database, you can divide your information into separate subjects, such as "Employees" or "Orders" Each subject will be a table in your database</a:t>
            </a:r>
          </a:p>
          <a:p>
            <a:pPr marL="0" indent="0" algn="just">
              <a:buNone/>
            </a:pPr>
            <a:endParaRPr lang="en-US" sz="2400" dirty="0"/>
          </a:p>
          <a:p>
            <a:pPr algn="just"/>
            <a:r>
              <a:rPr lang="en-US" sz="2400" b="1" dirty="0"/>
              <a:t>(iii) Determine the fields you need.  </a:t>
            </a:r>
            <a:endParaRPr lang="en-US" sz="2400" dirty="0"/>
          </a:p>
          <a:p>
            <a:pPr algn="just"/>
            <a:endParaRPr lang="en-US" sz="2400" dirty="0"/>
          </a:p>
          <a:p>
            <a:pPr algn="just"/>
            <a:r>
              <a:rPr lang="en-US" sz="2400" dirty="0"/>
              <a:t>Decide what information you want to keep in each table. Each category of information in a table is called a </a:t>
            </a:r>
            <a:r>
              <a:rPr lang="en-US" sz="2400" i="1" dirty="0"/>
              <a:t>field </a:t>
            </a:r>
            <a:r>
              <a:rPr lang="en-US" sz="2400" dirty="0"/>
              <a:t>and is displayed as a column in the table for example, one field in an Employees table could be “Last Name”; another could be “Date</a:t>
            </a:r>
            <a:r>
              <a:rPr lang="en-US" sz="2400" dirty="0" smtClean="0"/>
              <a:t>”</a:t>
            </a:r>
            <a:endParaRPr lang="en-US" sz="1800" dirty="0"/>
          </a:p>
        </p:txBody>
      </p:sp>
      <p:sp>
        <p:nvSpPr>
          <p:cNvPr id="4" name="Slide Number Placeholder 3"/>
          <p:cNvSpPr>
            <a:spLocks noGrp="1"/>
          </p:cNvSpPr>
          <p:nvPr>
            <p:ph type="sldNum" sz="quarter" idx="4294967295"/>
          </p:nvPr>
        </p:nvSpPr>
        <p:spPr>
          <a:xfrm>
            <a:off x="11484864" y="6305550"/>
            <a:ext cx="609600" cy="476250"/>
          </a:xfrm>
          <a:prstGeom prst="rect">
            <a:avLst/>
          </a:prstGeom>
        </p:spPr>
        <p:txBody>
          <a:bodyPr/>
          <a:lstStyle/>
          <a:p>
            <a:fld id="{9537A73F-6A8A-428C-A708-DA87782F7B6B}" type="slidenum">
              <a:rPr lang="en-US" smtClean="0"/>
              <a:t>4</a:t>
            </a:fld>
            <a:endParaRPr lang="en-US"/>
          </a:p>
        </p:txBody>
      </p:sp>
    </p:spTree>
    <p:extLst>
      <p:ext uri="{BB962C8B-B14F-4D97-AF65-F5344CB8AC3E}">
        <p14:creationId xmlns:p14="http://schemas.microsoft.com/office/powerpoint/2010/main" val="17792233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3200400" y="599023"/>
            <a:ext cx="7924800" cy="806867"/>
          </a:xfrm>
        </p:spPr>
        <p:txBody>
          <a:bodyPr/>
          <a:lstStyle/>
          <a:p>
            <a:r>
              <a:rPr lang="en-GB" altLang="en-US">
                <a:solidFill>
                  <a:srgbClr val="C00000"/>
                </a:solidFill>
              </a:rPr>
              <a:t>Entities and Attributes</a:t>
            </a:r>
          </a:p>
        </p:txBody>
      </p:sp>
      <p:sp>
        <p:nvSpPr>
          <p:cNvPr id="31748" name="Rectangle 3"/>
          <p:cNvSpPr>
            <a:spLocks noGrp="1" noChangeArrowheads="1"/>
          </p:cNvSpPr>
          <p:nvPr>
            <p:ph sz="half" idx="4294967295"/>
          </p:nvPr>
        </p:nvSpPr>
        <p:spPr>
          <a:xfrm>
            <a:off x="1271464" y="1524000"/>
            <a:ext cx="5519480" cy="4663440"/>
          </a:xfrm>
          <a:prstGeom prst="rect">
            <a:avLst/>
          </a:prstGeom>
        </p:spPr>
        <p:txBody>
          <a:bodyPr>
            <a:normAutofit/>
          </a:bodyPr>
          <a:lstStyle/>
          <a:p>
            <a:r>
              <a:rPr lang="en-GB" altLang="en-US" sz="2400" dirty="0">
                <a:latin typeface="Constantia (Body)ns MT (Body)"/>
              </a:rPr>
              <a:t>Sometimes it is hard to tell if something should be an entity or an attribute</a:t>
            </a:r>
          </a:p>
          <a:p>
            <a:pPr lvl="1"/>
            <a:r>
              <a:rPr lang="en-GB" altLang="en-US" dirty="0">
                <a:latin typeface="Constantia (Body)ns MT (Body)"/>
              </a:rPr>
              <a:t>They both represent objects or facts about the world</a:t>
            </a:r>
          </a:p>
          <a:p>
            <a:pPr lvl="1"/>
            <a:r>
              <a:rPr lang="en-GB" altLang="en-US" dirty="0">
                <a:latin typeface="Constantia (Body)ns MT (Body)"/>
              </a:rPr>
              <a:t>They are both often represented by nouns in descriptions</a:t>
            </a:r>
          </a:p>
        </p:txBody>
      </p:sp>
      <p:sp>
        <p:nvSpPr>
          <p:cNvPr id="31749" name="Rectangle 4"/>
          <p:cNvSpPr>
            <a:spLocks noGrp="1" noChangeArrowheads="1"/>
          </p:cNvSpPr>
          <p:nvPr>
            <p:ph sz="half" idx="2"/>
          </p:nvPr>
        </p:nvSpPr>
        <p:spPr>
          <a:xfrm>
            <a:off x="6790944" y="1524000"/>
            <a:ext cx="5120640" cy="4663440"/>
          </a:xfrm>
        </p:spPr>
        <p:txBody>
          <a:bodyPr>
            <a:normAutofit/>
          </a:bodyPr>
          <a:lstStyle/>
          <a:p>
            <a:r>
              <a:rPr lang="en-GB" altLang="en-US" sz="2400" dirty="0">
                <a:latin typeface="Constantia (Body)ns MT (Body)"/>
              </a:rPr>
              <a:t>General guidelines</a:t>
            </a:r>
          </a:p>
          <a:p>
            <a:pPr lvl="1"/>
            <a:r>
              <a:rPr lang="en-GB" altLang="en-US" dirty="0">
                <a:latin typeface="Constantia (Body)ns MT (Body)"/>
              </a:rPr>
              <a:t>Entities can have attributes but attributes have no smaller parts</a:t>
            </a:r>
          </a:p>
          <a:p>
            <a:pPr lvl="1"/>
            <a:r>
              <a:rPr lang="en-GB" altLang="en-US" dirty="0">
                <a:latin typeface="Constantia (Body)ns MT (Body)"/>
              </a:rPr>
              <a:t>Entities can have relationships between them, but an attribute belongs to a single entity</a:t>
            </a:r>
          </a:p>
        </p:txBody>
      </p:sp>
      <p:sp>
        <p:nvSpPr>
          <p:cNvPr id="2" name="Slide Number Placeholder 1">
            <a:extLst>
              <a:ext uri="{FF2B5EF4-FFF2-40B4-BE49-F238E27FC236}">
                <a16:creationId xmlns="" xmlns:a16="http://schemas.microsoft.com/office/drawing/2014/main" id="{5C646D45-769A-467E-B1C3-928FE4CB93A7}"/>
              </a:ext>
            </a:extLst>
          </p:cNvPr>
          <p:cNvSpPr>
            <a:spLocks noGrp="1"/>
          </p:cNvSpPr>
          <p:nvPr>
            <p:ph type="sldNum" sz="quarter" idx="4294967295"/>
          </p:nvPr>
        </p:nvSpPr>
        <p:spPr>
          <a:xfrm>
            <a:off x="11484864" y="6305550"/>
            <a:ext cx="609600" cy="476250"/>
          </a:xfrm>
          <a:prstGeom prst="rect">
            <a:avLst/>
          </a:prstGeom>
        </p:spPr>
        <p:txBody>
          <a:bodyPr/>
          <a:lstStyle/>
          <a:p>
            <a:fld id="{462C6507-2242-4096-87B2-B8983FFE7867}" type="slidenum">
              <a:rPr lang="en-GB" smtClean="0"/>
              <a:t>40</a:t>
            </a:fld>
            <a:endParaRPr lang="en-GB"/>
          </a:p>
        </p:txBody>
      </p:sp>
    </p:spTree>
    <p:extLst>
      <p:ext uri="{BB962C8B-B14F-4D97-AF65-F5344CB8AC3E}">
        <p14:creationId xmlns:p14="http://schemas.microsoft.com/office/powerpoint/2010/main" val="20166316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4343400" y="1368771"/>
            <a:ext cx="5105400" cy="788670"/>
          </a:xfrm>
        </p:spPr>
        <p:txBody>
          <a:bodyPr/>
          <a:lstStyle/>
          <a:p>
            <a:r>
              <a:rPr lang="en-GB" altLang="en-US">
                <a:solidFill>
                  <a:srgbClr val="C00000"/>
                </a:solidFill>
              </a:rPr>
              <a:t>Example</a:t>
            </a:r>
          </a:p>
        </p:txBody>
      </p:sp>
      <p:sp>
        <p:nvSpPr>
          <p:cNvPr id="32772" name="Rectangle 3"/>
          <p:cNvSpPr>
            <a:spLocks noGrp="1" noChangeArrowheads="1"/>
          </p:cNvSpPr>
          <p:nvPr>
            <p:ph idx="1"/>
          </p:nvPr>
        </p:nvSpPr>
        <p:spPr/>
        <p:txBody>
          <a:bodyPr/>
          <a:lstStyle/>
          <a:p>
            <a:pPr>
              <a:buFontTx/>
              <a:buNone/>
            </a:pPr>
            <a:r>
              <a:rPr lang="en-GB" altLang="en-US" dirty="0"/>
              <a:t>	</a:t>
            </a:r>
            <a:r>
              <a:rPr lang="en-GB" altLang="en-US" dirty="0">
                <a:latin typeface="Constantia (Body)ns MT (Body)"/>
              </a:rPr>
              <a:t>We want to represent information about products in a database. Each </a:t>
            </a:r>
            <a:r>
              <a:rPr lang="en-GB" altLang="en-US" dirty="0" smtClean="0">
                <a:latin typeface="Constantia (Body)ns MT (Body)"/>
              </a:rPr>
              <a:t>product </a:t>
            </a:r>
            <a:r>
              <a:rPr lang="en-GB" altLang="en-US" dirty="0">
                <a:latin typeface="Constantia (Body)ns MT (Body)"/>
              </a:rPr>
              <a:t>has a description, a price and a supplier. Suppliers have addresses, phone numbers, and names. Each address is made up of a street address, a city, and a postcode.</a:t>
            </a:r>
          </a:p>
        </p:txBody>
      </p:sp>
      <p:sp>
        <p:nvSpPr>
          <p:cNvPr id="2" name="Slide Number Placeholder 1">
            <a:extLst>
              <a:ext uri="{FF2B5EF4-FFF2-40B4-BE49-F238E27FC236}">
                <a16:creationId xmlns="" xmlns:a16="http://schemas.microsoft.com/office/drawing/2014/main" id="{BC20D2E1-2297-4735-890A-B242763405CF}"/>
              </a:ext>
            </a:extLst>
          </p:cNvPr>
          <p:cNvSpPr>
            <a:spLocks noGrp="1"/>
          </p:cNvSpPr>
          <p:nvPr>
            <p:ph type="sldNum" sz="quarter" idx="4294967295"/>
          </p:nvPr>
        </p:nvSpPr>
        <p:spPr>
          <a:xfrm>
            <a:off x="11484864" y="6305550"/>
            <a:ext cx="609600" cy="476250"/>
          </a:xfrm>
          <a:prstGeom prst="rect">
            <a:avLst/>
          </a:prstGeom>
        </p:spPr>
        <p:txBody>
          <a:bodyPr/>
          <a:lstStyle/>
          <a:p>
            <a:fld id="{462C6507-2242-4096-87B2-B8983FFE7867}" type="slidenum">
              <a:rPr lang="en-GB" smtClean="0"/>
              <a:t>41</a:t>
            </a:fld>
            <a:endParaRPr lang="en-GB"/>
          </a:p>
        </p:txBody>
      </p:sp>
    </p:spTree>
    <p:extLst>
      <p:ext uri="{BB962C8B-B14F-4D97-AF65-F5344CB8AC3E}">
        <p14:creationId xmlns:p14="http://schemas.microsoft.com/office/powerpoint/2010/main" val="3127014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1752601" y="533400"/>
            <a:ext cx="9753600" cy="2308324"/>
          </a:xfrm>
        </p:spPr>
        <p:txBody>
          <a:bodyPr/>
          <a:lstStyle/>
          <a:p>
            <a:r>
              <a:rPr lang="en-GB" altLang="en-US">
                <a:solidFill>
                  <a:srgbClr val="C00000"/>
                </a:solidFill>
              </a:rPr>
              <a:t>Example - Entities/Attributes</a:t>
            </a:r>
          </a:p>
        </p:txBody>
      </p:sp>
      <p:sp>
        <p:nvSpPr>
          <p:cNvPr id="33796" name="Rectangle 3"/>
          <p:cNvSpPr>
            <a:spLocks noGrp="1" noChangeArrowheads="1"/>
          </p:cNvSpPr>
          <p:nvPr>
            <p:ph sz="half" idx="4294967295"/>
          </p:nvPr>
        </p:nvSpPr>
        <p:spPr>
          <a:xfrm>
            <a:off x="381000" y="1371600"/>
            <a:ext cx="4876800" cy="4663440"/>
          </a:xfrm>
          <a:prstGeom prst="rect">
            <a:avLst/>
          </a:prstGeom>
        </p:spPr>
        <p:txBody>
          <a:bodyPr>
            <a:normAutofit/>
          </a:bodyPr>
          <a:lstStyle/>
          <a:p>
            <a:pPr>
              <a:lnSpc>
                <a:spcPct val="90000"/>
              </a:lnSpc>
            </a:pPr>
            <a:r>
              <a:rPr lang="en-GB" altLang="en-US" sz="2400" dirty="0">
                <a:latin typeface="Constantia (Body)ns MT (Body)"/>
              </a:rPr>
              <a:t>Entities or attributes:</a:t>
            </a:r>
          </a:p>
          <a:p>
            <a:pPr lvl="2">
              <a:lnSpc>
                <a:spcPct val="90000"/>
              </a:lnSpc>
            </a:pPr>
            <a:r>
              <a:rPr lang="en-GB" altLang="en-US" sz="2400" dirty="0">
                <a:latin typeface="Constantia (Body)ns MT (Body)"/>
              </a:rPr>
              <a:t>product</a:t>
            </a:r>
          </a:p>
          <a:p>
            <a:pPr lvl="2">
              <a:lnSpc>
                <a:spcPct val="90000"/>
              </a:lnSpc>
            </a:pPr>
            <a:r>
              <a:rPr lang="en-GB" altLang="en-US" sz="2400" dirty="0">
                <a:latin typeface="Constantia (Body)ns MT (Body)"/>
              </a:rPr>
              <a:t>description</a:t>
            </a:r>
          </a:p>
          <a:p>
            <a:pPr lvl="2">
              <a:lnSpc>
                <a:spcPct val="90000"/>
              </a:lnSpc>
            </a:pPr>
            <a:r>
              <a:rPr lang="en-GB" altLang="en-US" sz="2400" dirty="0">
                <a:latin typeface="Constantia (Body)ns MT (Body)"/>
              </a:rPr>
              <a:t>price</a:t>
            </a:r>
          </a:p>
          <a:p>
            <a:pPr lvl="2">
              <a:lnSpc>
                <a:spcPct val="90000"/>
              </a:lnSpc>
            </a:pPr>
            <a:r>
              <a:rPr lang="en-GB" altLang="en-US" sz="2400" dirty="0">
                <a:latin typeface="Constantia (Body)ns MT (Body)"/>
              </a:rPr>
              <a:t>supplier</a:t>
            </a:r>
          </a:p>
          <a:p>
            <a:pPr lvl="2">
              <a:lnSpc>
                <a:spcPct val="90000"/>
              </a:lnSpc>
            </a:pPr>
            <a:r>
              <a:rPr lang="en-GB" altLang="en-US" sz="2400" dirty="0">
                <a:latin typeface="Constantia (Body)ns MT (Body)"/>
              </a:rPr>
              <a:t>address</a:t>
            </a:r>
          </a:p>
          <a:p>
            <a:pPr lvl="2">
              <a:lnSpc>
                <a:spcPct val="90000"/>
              </a:lnSpc>
            </a:pPr>
            <a:r>
              <a:rPr lang="en-GB" altLang="en-US" sz="2400" dirty="0">
                <a:latin typeface="Constantia (Body)ns MT (Body)"/>
              </a:rPr>
              <a:t>phone number</a:t>
            </a:r>
          </a:p>
          <a:p>
            <a:pPr lvl="2">
              <a:lnSpc>
                <a:spcPct val="90000"/>
              </a:lnSpc>
            </a:pPr>
            <a:r>
              <a:rPr lang="en-GB" altLang="en-US" sz="2400" dirty="0">
                <a:latin typeface="Constantia (Body)ns MT (Body)"/>
              </a:rPr>
              <a:t>name</a:t>
            </a:r>
          </a:p>
          <a:p>
            <a:pPr lvl="2">
              <a:lnSpc>
                <a:spcPct val="90000"/>
              </a:lnSpc>
            </a:pPr>
            <a:r>
              <a:rPr lang="en-GB" altLang="en-US" sz="2400" dirty="0">
                <a:latin typeface="Constantia (Body)ns MT (Body)"/>
              </a:rPr>
              <a:t>street address</a:t>
            </a:r>
          </a:p>
          <a:p>
            <a:pPr lvl="2">
              <a:lnSpc>
                <a:spcPct val="90000"/>
              </a:lnSpc>
            </a:pPr>
            <a:r>
              <a:rPr lang="en-GB" altLang="en-US" sz="2400" dirty="0">
                <a:latin typeface="Constantia (Body)ns MT (Body)"/>
              </a:rPr>
              <a:t>city </a:t>
            </a:r>
          </a:p>
          <a:p>
            <a:pPr lvl="2">
              <a:lnSpc>
                <a:spcPct val="90000"/>
              </a:lnSpc>
            </a:pPr>
            <a:r>
              <a:rPr lang="en-GB" altLang="en-US" sz="2400" dirty="0">
                <a:latin typeface="Constantia (Body)ns MT (Body)"/>
              </a:rPr>
              <a:t>postcode</a:t>
            </a:r>
          </a:p>
        </p:txBody>
      </p:sp>
      <p:sp>
        <p:nvSpPr>
          <p:cNvPr id="33797" name="Rectangle 4"/>
          <p:cNvSpPr>
            <a:spLocks noGrp="1" noChangeArrowheads="1"/>
          </p:cNvSpPr>
          <p:nvPr>
            <p:ph sz="half" idx="2"/>
          </p:nvPr>
        </p:nvSpPr>
        <p:spPr>
          <a:xfrm>
            <a:off x="6629400" y="1524000"/>
            <a:ext cx="5303520" cy="2514600"/>
          </a:xfrm>
        </p:spPr>
        <p:txBody>
          <a:bodyPr>
            <a:normAutofit/>
          </a:bodyPr>
          <a:lstStyle/>
          <a:p>
            <a:r>
              <a:rPr lang="en-GB" altLang="en-US" sz="2400" dirty="0">
                <a:latin typeface="Constantia (Body)ns MT (Body)"/>
              </a:rPr>
              <a:t>Products, suppliers, and addresses all have smaller parts so we can make them entities</a:t>
            </a:r>
          </a:p>
          <a:p>
            <a:r>
              <a:rPr lang="en-GB" altLang="en-US" sz="2400" dirty="0">
                <a:latin typeface="Constantia (Body)ns MT (Body)"/>
              </a:rPr>
              <a:t>The others have no smaller parts and belong to a single entity</a:t>
            </a:r>
          </a:p>
        </p:txBody>
      </p:sp>
      <p:sp>
        <p:nvSpPr>
          <p:cNvPr id="2" name="Slide Number Placeholder 1">
            <a:extLst>
              <a:ext uri="{FF2B5EF4-FFF2-40B4-BE49-F238E27FC236}">
                <a16:creationId xmlns="" xmlns:a16="http://schemas.microsoft.com/office/drawing/2014/main" id="{F45F42DF-A231-4C96-93CF-35D003944331}"/>
              </a:ext>
            </a:extLst>
          </p:cNvPr>
          <p:cNvSpPr>
            <a:spLocks noGrp="1"/>
          </p:cNvSpPr>
          <p:nvPr>
            <p:ph type="sldNum" sz="quarter" idx="4294967295"/>
          </p:nvPr>
        </p:nvSpPr>
        <p:spPr>
          <a:xfrm>
            <a:off x="11484864" y="6305550"/>
            <a:ext cx="609600" cy="476250"/>
          </a:xfrm>
          <a:prstGeom prst="rect">
            <a:avLst/>
          </a:prstGeom>
        </p:spPr>
        <p:txBody>
          <a:bodyPr/>
          <a:lstStyle/>
          <a:p>
            <a:fld id="{462C6507-2242-4096-87B2-B8983FFE7867}" type="slidenum">
              <a:rPr lang="en-GB" smtClean="0"/>
              <a:t>42</a:t>
            </a:fld>
            <a:endParaRPr lang="en-GB"/>
          </a:p>
        </p:txBody>
      </p:sp>
    </p:spTree>
    <p:extLst>
      <p:ext uri="{BB962C8B-B14F-4D97-AF65-F5344CB8AC3E}">
        <p14:creationId xmlns:p14="http://schemas.microsoft.com/office/powerpoint/2010/main" val="16945901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en-GB" altLang="en-US"/>
              <a:t>Example - E/R Diagram</a:t>
            </a:r>
          </a:p>
        </p:txBody>
      </p:sp>
      <p:sp>
        <p:nvSpPr>
          <p:cNvPr id="2" name="Slide Number Placeholder 1">
            <a:extLst>
              <a:ext uri="{FF2B5EF4-FFF2-40B4-BE49-F238E27FC236}">
                <a16:creationId xmlns="" xmlns:a16="http://schemas.microsoft.com/office/drawing/2014/main" id="{E7A337AB-EC2A-4C0B-8A1C-A1CF3C88EB1A}"/>
              </a:ext>
            </a:extLst>
          </p:cNvPr>
          <p:cNvSpPr>
            <a:spLocks noGrp="1"/>
          </p:cNvSpPr>
          <p:nvPr>
            <p:ph type="sldNum" sz="quarter" idx="4294967295"/>
          </p:nvPr>
        </p:nvSpPr>
        <p:spPr>
          <a:xfrm>
            <a:off x="11484864" y="6305550"/>
            <a:ext cx="609600" cy="476250"/>
          </a:xfrm>
          <a:prstGeom prst="rect">
            <a:avLst/>
          </a:prstGeom>
        </p:spPr>
        <p:txBody>
          <a:bodyPr/>
          <a:lstStyle/>
          <a:p>
            <a:fld id="{462C6507-2242-4096-87B2-B8983FFE7867}" type="slidenum">
              <a:rPr lang="en-GB" smtClean="0"/>
              <a:t>43</a:t>
            </a:fld>
            <a:endParaRPr lang="en-GB"/>
          </a:p>
        </p:txBody>
      </p:sp>
      <p:sp>
        <p:nvSpPr>
          <p:cNvPr id="34820" name="AutoShape 3"/>
          <p:cNvSpPr>
            <a:spLocks noChangeArrowheads="1"/>
          </p:cNvSpPr>
          <p:nvPr/>
        </p:nvSpPr>
        <p:spPr bwMode="auto">
          <a:xfrm>
            <a:off x="4724400" y="2800350"/>
            <a:ext cx="1028700" cy="40005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tx1"/>
                </a:solidFill>
                <a:latin typeface="Arial" panose="020B0604020202020204" pitchFamily="34" charset="0"/>
              </a:rPr>
              <a:t>Product</a:t>
            </a:r>
          </a:p>
        </p:txBody>
      </p:sp>
      <p:sp>
        <p:nvSpPr>
          <p:cNvPr id="34821" name="AutoShape 4"/>
          <p:cNvSpPr>
            <a:spLocks noChangeArrowheads="1"/>
          </p:cNvSpPr>
          <p:nvPr/>
        </p:nvSpPr>
        <p:spPr bwMode="auto">
          <a:xfrm>
            <a:off x="4724400" y="4171950"/>
            <a:ext cx="1028700" cy="40005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tx1"/>
                </a:solidFill>
                <a:latin typeface="Arial" panose="020B0604020202020204" pitchFamily="34" charset="0"/>
              </a:rPr>
              <a:t>Supplier</a:t>
            </a:r>
          </a:p>
        </p:txBody>
      </p:sp>
      <p:sp>
        <p:nvSpPr>
          <p:cNvPr id="34822" name="AutoShape 5"/>
          <p:cNvSpPr>
            <a:spLocks noChangeArrowheads="1"/>
          </p:cNvSpPr>
          <p:nvPr/>
        </p:nvSpPr>
        <p:spPr bwMode="auto">
          <a:xfrm>
            <a:off x="6896100" y="4171950"/>
            <a:ext cx="1028700" cy="40005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tx1"/>
                </a:solidFill>
                <a:latin typeface="Arial" panose="020B0604020202020204" pitchFamily="34" charset="0"/>
              </a:rPr>
              <a:t>Address</a:t>
            </a:r>
          </a:p>
        </p:txBody>
      </p:sp>
      <p:sp>
        <p:nvSpPr>
          <p:cNvPr id="34823" name="Oval 6"/>
          <p:cNvSpPr>
            <a:spLocks noChangeArrowheads="1"/>
          </p:cNvSpPr>
          <p:nvPr/>
        </p:nvSpPr>
        <p:spPr bwMode="auto">
          <a:xfrm>
            <a:off x="6781800" y="3543300"/>
            <a:ext cx="1257300" cy="40005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tx1"/>
                </a:solidFill>
                <a:latin typeface="Arial" panose="020B0604020202020204" pitchFamily="34" charset="0"/>
              </a:rPr>
              <a:t>Street address</a:t>
            </a:r>
          </a:p>
        </p:txBody>
      </p:sp>
      <p:sp>
        <p:nvSpPr>
          <p:cNvPr id="34824" name="Oval 7"/>
          <p:cNvSpPr>
            <a:spLocks noChangeArrowheads="1"/>
          </p:cNvSpPr>
          <p:nvPr/>
        </p:nvSpPr>
        <p:spPr bwMode="auto">
          <a:xfrm>
            <a:off x="8153400" y="4171950"/>
            <a:ext cx="1257300" cy="40005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tx1"/>
                </a:solidFill>
                <a:latin typeface="Arial" panose="020B0604020202020204" pitchFamily="34" charset="0"/>
              </a:rPr>
              <a:t>City</a:t>
            </a:r>
          </a:p>
        </p:txBody>
      </p:sp>
      <p:sp>
        <p:nvSpPr>
          <p:cNvPr id="34825" name="Oval 8"/>
          <p:cNvSpPr>
            <a:spLocks noChangeArrowheads="1"/>
          </p:cNvSpPr>
          <p:nvPr/>
        </p:nvSpPr>
        <p:spPr bwMode="auto">
          <a:xfrm>
            <a:off x="6781800" y="4800600"/>
            <a:ext cx="1257300" cy="40005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tx1"/>
                </a:solidFill>
                <a:latin typeface="Arial" panose="020B0604020202020204" pitchFamily="34" charset="0"/>
              </a:rPr>
              <a:t>Postcode</a:t>
            </a:r>
          </a:p>
        </p:txBody>
      </p:sp>
      <p:sp>
        <p:nvSpPr>
          <p:cNvPr id="34826" name="Oval 9"/>
          <p:cNvSpPr>
            <a:spLocks noChangeArrowheads="1"/>
          </p:cNvSpPr>
          <p:nvPr/>
        </p:nvSpPr>
        <p:spPr bwMode="auto">
          <a:xfrm>
            <a:off x="3181350" y="4171950"/>
            <a:ext cx="1257300" cy="40005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tx1"/>
                </a:solidFill>
                <a:latin typeface="Arial" panose="020B0604020202020204" pitchFamily="34" charset="0"/>
              </a:rPr>
              <a:t>Name</a:t>
            </a:r>
          </a:p>
        </p:txBody>
      </p:sp>
      <p:sp>
        <p:nvSpPr>
          <p:cNvPr id="34827" name="Oval 10"/>
          <p:cNvSpPr>
            <a:spLocks noChangeArrowheads="1"/>
          </p:cNvSpPr>
          <p:nvPr/>
        </p:nvSpPr>
        <p:spPr bwMode="auto">
          <a:xfrm>
            <a:off x="4610100" y="4800600"/>
            <a:ext cx="1257300" cy="40005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tx1"/>
                </a:solidFill>
                <a:latin typeface="Arial" panose="020B0604020202020204" pitchFamily="34" charset="0"/>
              </a:rPr>
              <a:t>Phone number</a:t>
            </a:r>
          </a:p>
        </p:txBody>
      </p:sp>
      <p:sp>
        <p:nvSpPr>
          <p:cNvPr id="34828" name="Oval 11"/>
          <p:cNvSpPr>
            <a:spLocks noChangeArrowheads="1"/>
          </p:cNvSpPr>
          <p:nvPr/>
        </p:nvSpPr>
        <p:spPr bwMode="auto">
          <a:xfrm>
            <a:off x="4610100" y="2171700"/>
            <a:ext cx="1257300" cy="40005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tx1"/>
                </a:solidFill>
                <a:latin typeface="Arial" panose="020B0604020202020204" pitchFamily="34" charset="0"/>
              </a:rPr>
              <a:t>Price</a:t>
            </a:r>
          </a:p>
        </p:txBody>
      </p:sp>
      <p:sp>
        <p:nvSpPr>
          <p:cNvPr id="34829" name="Oval 12"/>
          <p:cNvSpPr>
            <a:spLocks noChangeArrowheads="1"/>
          </p:cNvSpPr>
          <p:nvPr/>
        </p:nvSpPr>
        <p:spPr bwMode="auto">
          <a:xfrm>
            <a:off x="3181350" y="2800350"/>
            <a:ext cx="1257300" cy="40005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tx1"/>
                </a:solidFill>
                <a:latin typeface="Arial" panose="020B0604020202020204" pitchFamily="34" charset="0"/>
              </a:rPr>
              <a:t>Description</a:t>
            </a:r>
          </a:p>
        </p:txBody>
      </p:sp>
      <p:cxnSp>
        <p:nvCxnSpPr>
          <p:cNvPr id="34830" name="AutoShape 13"/>
          <p:cNvCxnSpPr>
            <a:cxnSpLocks noChangeShapeType="1"/>
            <a:stCxn id="34820" idx="0"/>
            <a:endCxn id="34828" idx="4"/>
          </p:cNvCxnSpPr>
          <p:nvPr/>
        </p:nvCxnSpPr>
        <p:spPr bwMode="auto">
          <a:xfrm flipV="1">
            <a:off x="5238750" y="2578895"/>
            <a:ext cx="0" cy="2143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1" name="AutoShape 14"/>
          <p:cNvCxnSpPr>
            <a:cxnSpLocks noChangeShapeType="1"/>
            <a:stCxn id="34820" idx="1"/>
            <a:endCxn id="34829" idx="6"/>
          </p:cNvCxnSpPr>
          <p:nvPr/>
        </p:nvCxnSpPr>
        <p:spPr bwMode="auto">
          <a:xfrm flipH="1">
            <a:off x="4445795" y="3000375"/>
            <a:ext cx="2714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2" name="AutoShape 15"/>
          <p:cNvCxnSpPr>
            <a:cxnSpLocks noChangeShapeType="1"/>
            <a:stCxn id="34821" idx="1"/>
            <a:endCxn id="34826" idx="6"/>
          </p:cNvCxnSpPr>
          <p:nvPr/>
        </p:nvCxnSpPr>
        <p:spPr bwMode="auto">
          <a:xfrm flipH="1">
            <a:off x="4445795" y="4371975"/>
            <a:ext cx="2714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3" name="AutoShape 16"/>
          <p:cNvCxnSpPr>
            <a:cxnSpLocks noChangeShapeType="1"/>
            <a:stCxn id="34821" idx="2"/>
            <a:endCxn id="34827" idx="0"/>
          </p:cNvCxnSpPr>
          <p:nvPr/>
        </p:nvCxnSpPr>
        <p:spPr bwMode="auto">
          <a:xfrm>
            <a:off x="5238750" y="4579145"/>
            <a:ext cx="0" cy="2143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4" name="AutoShape 17"/>
          <p:cNvCxnSpPr>
            <a:cxnSpLocks noChangeShapeType="1"/>
            <a:stCxn id="34822" idx="2"/>
            <a:endCxn id="34825" idx="0"/>
          </p:cNvCxnSpPr>
          <p:nvPr/>
        </p:nvCxnSpPr>
        <p:spPr bwMode="auto">
          <a:xfrm>
            <a:off x="7410450" y="4579145"/>
            <a:ext cx="0" cy="2143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5" name="AutoShape 18"/>
          <p:cNvCxnSpPr>
            <a:cxnSpLocks noChangeShapeType="1"/>
            <a:stCxn id="34822" idx="3"/>
            <a:endCxn id="34824" idx="2"/>
          </p:cNvCxnSpPr>
          <p:nvPr/>
        </p:nvCxnSpPr>
        <p:spPr bwMode="auto">
          <a:xfrm>
            <a:off x="7931945" y="4371975"/>
            <a:ext cx="21431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6" name="AutoShape 19"/>
          <p:cNvCxnSpPr>
            <a:cxnSpLocks noChangeShapeType="1"/>
            <a:stCxn id="34822" idx="0"/>
            <a:endCxn id="34823" idx="4"/>
          </p:cNvCxnSpPr>
          <p:nvPr/>
        </p:nvCxnSpPr>
        <p:spPr bwMode="auto">
          <a:xfrm flipV="1">
            <a:off x="7410450" y="3950495"/>
            <a:ext cx="0" cy="2143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1429328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1026"/>
          <p:cNvSpPr>
            <a:spLocks noGrp="1" noChangeArrowheads="1"/>
          </p:cNvSpPr>
          <p:nvPr>
            <p:ph type="title"/>
          </p:nvPr>
        </p:nvSpPr>
        <p:spPr>
          <a:xfrm>
            <a:off x="1676401" y="636751"/>
            <a:ext cx="8991600" cy="1538883"/>
          </a:xfrm>
        </p:spPr>
        <p:txBody>
          <a:bodyPr/>
          <a:lstStyle/>
          <a:p>
            <a:r>
              <a:rPr lang="en-GB" altLang="en-US" dirty="0">
                <a:solidFill>
                  <a:srgbClr val="C00000"/>
                </a:solidFill>
              </a:rPr>
              <a:t>Example - Relationships</a:t>
            </a:r>
          </a:p>
        </p:txBody>
      </p:sp>
      <p:sp>
        <p:nvSpPr>
          <p:cNvPr id="35844" name="Rectangle 1027"/>
          <p:cNvSpPr>
            <a:spLocks noGrp="1" noChangeArrowheads="1"/>
          </p:cNvSpPr>
          <p:nvPr>
            <p:ph sz="half" idx="4294967295"/>
          </p:nvPr>
        </p:nvSpPr>
        <p:spPr>
          <a:xfrm>
            <a:off x="280416" y="1422009"/>
            <a:ext cx="5219776" cy="4663440"/>
          </a:xfrm>
          <a:prstGeom prst="rect">
            <a:avLst/>
          </a:prstGeom>
        </p:spPr>
        <p:txBody>
          <a:bodyPr>
            <a:normAutofit/>
          </a:bodyPr>
          <a:lstStyle/>
          <a:p>
            <a:r>
              <a:rPr lang="en-GB" altLang="en-US" sz="2400" dirty="0">
                <a:latin typeface="Constantia (Body)ns MT (Body)"/>
              </a:rPr>
              <a:t>Each product has a supplier</a:t>
            </a:r>
          </a:p>
          <a:p>
            <a:pPr lvl="1"/>
            <a:r>
              <a:rPr lang="en-GB" altLang="en-US" dirty="0">
                <a:latin typeface="Constantia (Body)ns MT (Body)"/>
              </a:rPr>
              <a:t>Each product has a single supplier but there is nothing to stop a supplier supplying many products</a:t>
            </a:r>
          </a:p>
          <a:p>
            <a:pPr lvl="1"/>
            <a:r>
              <a:rPr lang="en-GB" altLang="en-US" dirty="0">
                <a:latin typeface="Constantia (Body)ns MT (Body)"/>
              </a:rPr>
              <a:t>A many to one relationship</a:t>
            </a:r>
          </a:p>
        </p:txBody>
      </p:sp>
      <p:sp>
        <p:nvSpPr>
          <p:cNvPr id="35845" name="Rectangle 1028"/>
          <p:cNvSpPr>
            <a:spLocks noGrp="1" noChangeArrowheads="1"/>
          </p:cNvSpPr>
          <p:nvPr>
            <p:ph sz="half" idx="2"/>
          </p:nvPr>
        </p:nvSpPr>
        <p:spPr>
          <a:xfrm>
            <a:off x="6096000" y="1524000"/>
            <a:ext cx="5815584" cy="4663440"/>
          </a:xfrm>
        </p:spPr>
        <p:txBody>
          <a:bodyPr>
            <a:normAutofit/>
          </a:bodyPr>
          <a:lstStyle/>
          <a:p>
            <a:r>
              <a:rPr lang="en-GB" altLang="en-US" sz="2400" dirty="0">
                <a:latin typeface="Constantia (Body)ns MT (Body)"/>
              </a:rPr>
              <a:t>Each supplier has an address</a:t>
            </a:r>
          </a:p>
          <a:p>
            <a:pPr lvl="1"/>
            <a:r>
              <a:rPr lang="en-GB" altLang="en-US" dirty="0">
                <a:latin typeface="Constantia (Body)ns MT (Body)"/>
              </a:rPr>
              <a:t>A supplier has a single address</a:t>
            </a:r>
          </a:p>
          <a:p>
            <a:pPr lvl="1"/>
            <a:r>
              <a:rPr lang="en-GB" altLang="en-US" dirty="0">
                <a:latin typeface="Constantia (Body)ns MT (Body)"/>
              </a:rPr>
              <a:t>It does not seem sensible for two different suppliers to have the same address</a:t>
            </a:r>
          </a:p>
          <a:p>
            <a:pPr lvl="1"/>
            <a:r>
              <a:rPr lang="en-GB" altLang="en-US" dirty="0">
                <a:latin typeface="Constantia (Body)ns MT (Body)"/>
              </a:rPr>
              <a:t>A one to one relationship</a:t>
            </a:r>
          </a:p>
        </p:txBody>
      </p:sp>
      <p:sp>
        <p:nvSpPr>
          <p:cNvPr id="2" name="Slide Number Placeholder 1">
            <a:extLst>
              <a:ext uri="{FF2B5EF4-FFF2-40B4-BE49-F238E27FC236}">
                <a16:creationId xmlns="" xmlns:a16="http://schemas.microsoft.com/office/drawing/2014/main" id="{EAA0DF46-8850-4BC9-95C8-A2CC5476AAB3}"/>
              </a:ext>
            </a:extLst>
          </p:cNvPr>
          <p:cNvSpPr>
            <a:spLocks noGrp="1"/>
          </p:cNvSpPr>
          <p:nvPr>
            <p:ph type="sldNum" sz="quarter" idx="4294967295"/>
          </p:nvPr>
        </p:nvSpPr>
        <p:spPr>
          <a:xfrm>
            <a:off x="11484864" y="6305550"/>
            <a:ext cx="609600" cy="476250"/>
          </a:xfrm>
          <a:prstGeom prst="rect">
            <a:avLst/>
          </a:prstGeom>
        </p:spPr>
        <p:txBody>
          <a:bodyPr/>
          <a:lstStyle/>
          <a:p>
            <a:fld id="{462C6507-2242-4096-87B2-B8983FFE7867}" type="slidenum">
              <a:rPr lang="en-GB" smtClean="0"/>
              <a:t>44</a:t>
            </a:fld>
            <a:endParaRPr lang="en-GB"/>
          </a:p>
        </p:txBody>
      </p:sp>
    </p:spTree>
    <p:extLst>
      <p:ext uri="{BB962C8B-B14F-4D97-AF65-F5344CB8AC3E}">
        <p14:creationId xmlns:p14="http://schemas.microsoft.com/office/powerpoint/2010/main" val="41974869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1026"/>
          <p:cNvSpPr>
            <a:spLocks noGrp="1" noChangeArrowheads="1"/>
          </p:cNvSpPr>
          <p:nvPr>
            <p:ph type="title"/>
          </p:nvPr>
        </p:nvSpPr>
        <p:spPr>
          <a:xfrm>
            <a:off x="719998" y="1662326"/>
            <a:ext cx="3684015" cy="788670"/>
          </a:xfrm>
        </p:spPr>
        <p:txBody>
          <a:bodyPr/>
          <a:lstStyle/>
          <a:p>
            <a:r>
              <a:rPr lang="en-GB" altLang="en-US" dirty="0"/>
              <a:t>Example - E/R Diagram</a:t>
            </a:r>
          </a:p>
        </p:txBody>
      </p:sp>
      <p:sp>
        <p:nvSpPr>
          <p:cNvPr id="2" name="Slide Number Placeholder 1">
            <a:extLst>
              <a:ext uri="{FF2B5EF4-FFF2-40B4-BE49-F238E27FC236}">
                <a16:creationId xmlns="" xmlns:a16="http://schemas.microsoft.com/office/drawing/2014/main" id="{DC33F7A2-6C01-4BD2-BBA1-74D7FFB4B43B}"/>
              </a:ext>
            </a:extLst>
          </p:cNvPr>
          <p:cNvSpPr>
            <a:spLocks noGrp="1"/>
          </p:cNvSpPr>
          <p:nvPr>
            <p:ph type="sldNum" sz="quarter" idx="4294967295"/>
          </p:nvPr>
        </p:nvSpPr>
        <p:spPr>
          <a:xfrm>
            <a:off x="13885164" y="4972050"/>
            <a:ext cx="609600" cy="476250"/>
          </a:xfrm>
          <a:prstGeom prst="rect">
            <a:avLst/>
          </a:prstGeom>
        </p:spPr>
        <p:txBody>
          <a:bodyPr/>
          <a:lstStyle/>
          <a:p>
            <a:fld id="{462C6507-2242-4096-87B2-B8983FFE7867}" type="slidenum">
              <a:rPr lang="en-GB" smtClean="0"/>
              <a:t>45</a:t>
            </a:fld>
            <a:endParaRPr lang="en-GB"/>
          </a:p>
        </p:txBody>
      </p:sp>
      <p:sp>
        <p:nvSpPr>
          <p:cNvPr id="36868" name="AutoShape 1027"/>
          <p:cNvSpPr>
            <a:spLocks noChangeArrowheads="1"/>
          </p:cNvSpPr>
          <p:nvPr/>
        </p:nvSpPr>
        <p:spPr bwMode="auto">
          <a:xfrm>
            <a:off x="7124700" y="1466850"/>
            <a:ext cx="1028700" cy="40005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tx1"/>
                </a:solidFill>
                <a:latin typeface="Arial" panose="020B0604020202020204" pitchFamily="34" charset="0"/>
              </a:rPr>
              <a:t>Product</a:t>
            </a:r>
          </a:p>
        </p:txBody>
      </p:sp>
      <p:sp>
        <p:nvSpPr>
          <p:cNvPr id="36869" name="AutoShape 1028"/>
          <p:cNvSpPr>
            <a:spLocks noChangeArrowheads="1"/>
          </p:cNvSpPr>
          <p:nvPr/>
        </p:nvSpPr>
        <p:spPr bwMode="auto">
          <a:xfrm>
            <a:off x="7124700" y="2838450"/>
            <a:ext cx="1028700" cy="40005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tx1"/>
                </a:solidFill>
                <a:latin typeface="Arial" panose="020B0604020202020204" pitchFamily="34" charset="0"/>
              </a:rPr>
              <a:t>Supplier</a:t>
            </a:r>
          </a:p>
        </p:txBody>
      </p:sp>
      <p:sp>
        <p:nvSpPr>
          <p:cNvPr id="36870" name="AutoShape 1029"/>
          <p:cNvSpPr>
            <a:spLocks noChangeArrowheads="1"/>
          </p:cNvSpPr>
          <p:nvPr/>
        </p:nvSpPr>
        <p:spPr bwMode="auto">
          <a:xfrm>
            <a:off x="9296400" y="2838450"/>
            <a:ext cx="1028700" cy="40005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tx1"/>
                </a:solidFill>
                <a:latin typeface="Arial" panose="020B0604020202020204" pitchFamily="34" charset="0"/>
              </a:rPr>
              <a:t>Address</a:t>
            </a:r>
          </a:p>
        </p:txBody>
      </p:sp>
      <p:sp>
        <p:nvSpPr>
          <p:cNvPr id="36871" name="Oval 1030"/>
          <p:cNvSpPr>
            <a:spLocks noChangeArrowheads="1"/>
          </p:cNvSpPr>
          <p:nvPr/>
        </p:nvSpPr>
        <p:spPr bwMode="auto">
          <a:xfrm>
            <a:off x="9182100" y="2209800"/>
            <a:ext cx="1257300" cy="40005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tx1"/>
                </a:solidFill>
                <a:latin typeface="Arial" panose="020B0604020202020204" pitchFamily="34" charset="0"/>
              </a:rPr>
              <a:t>Street address</a:t>
            </a:r>
          </a:p>
        </p:txBody>
      </p:sp>
      <p:sp>
        <p:nvSpPr>
          <p:cNvPr id="36872" name="Oval 1031"/>
          <p:cNvSpPr>
            <a:spLocks noChangeArrowheads="1"/>
          </p:cNvSpPr>
          <p:nvPr/>
        </p:nvSpPr>
        <p:spPr bwMode="auto">
          <a:xfrm>
            <a:off x="10553700" y="2838450"/>
            <a:ext cx="1257300" cy="40005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tx1"/>
                </a:solidFill>
                <a:latin typeface="Arial" panose="020B0604020202020204" pitchFamily="34" charset="0"/>
              </a:rPr>
              <a:t>City</a:t>
            </a:r>
          </a:p>
        </p:txBody>
      </p:sp>
      <p:sp>
        <p:nvSpPr>
          <p:cNvPr id="36873" name="Oval 1032"/>
          <p:cNvSpPr>
            <a:spLocks noChangeArrowheads="1"/>
          </p:cNvSpPr>
          <p:nvPr/>
        </p:nvSpPr>
        <p:spPr bwMode="auto">
          <a:xfrm>
            <a:off x="9182100" y="3467100"/>
            <a:ext cx="1257300" cy="40005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tx1"/>
                </a:solidFill>
                <a:latin typeface="Arial" panose="020B0604020202020204" pitchFamily="34" charset="0"/>
              </a:rPr>
              <a:t>Postcode</a:t>
            </a:r>
          </a:p>
        </p:txBody>
      </p:sp>
      <p:sp>
        <p:nvSpPr>
          <p:cNvPr id="36874" name="Oval 1033"/>
          <p:cNvSpPr>
            <a:spLocks noChangeArrowheads="1"/>
          </p:cNvSpPr>
          <p:nvPr/>
        </p:nvSpPr>
        <p:spPr bwMode="auto">
          <a:xfrm>
            <a:off x="5581650" y="2838450"/>
            <a:ext cx="1257300" cy="40005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tx1"/>
                </a:solidFill>
                <a:latin typeface="Arial" panose="020B0604020202020204" pitchFamily="34" charset="0"/>
              </a:rPr>
              <a:t>Name</a:t>
            </a:r>
          </a:p>
        </p:txBody>
      </p:sp>
      <p:sp>
        <p:nvSpPr>
          <p:cNvPr id="36875" name="Oval 1034"/>
          <p:cNvSpPr>
            <a:spLocks noChangeArrowheads="1"/>
          </p:cNvSpPr>
          <p:nvPr/>
        </p:nvSpPr>
        <p:spPr bwMode="auto">
          <a:xfrm>
            <a:off x="7010400" y="3467100"/>
            <a:ext cx="1257300" cy="40005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tx1"/>
                </a:solidFill>
                <a:latin typeface="Arial" panose="020B0604020202020204" pitchFamily="34" charset="0"/>
              </a:rPr>
              <a:t>Phone number</a:t>
            </a:r>
          </a:p>
        </p:txBody>
      </p:sp>
      <p:sp>
        <p:nvSpPr>
          <p:cNvPr id="36876" name="Oval 1035"/>
          <p:cNvSpPr>
            <a:spLocks noChangeArrowheads="1"/>
          </p:cNvSpPr>
          <p:nvPr/>
        </p:nvSpPr>
        <p:spPr bwMode="auto">
          <a:xfrm>
            <a:off x="7010400" y="838200"/>
            <a:ext cx="1257300" cy="40005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dirty="0">
                <a:solidFill>
                  <a:schemeClr val="tx1"/>
                </a:solidFill>
                <a:latin typeface="Arial" panose="020B0604020202020204" pitchFamily="34" charset="0"/>
              </a:rPr>
              <a:t>Price</a:t>
            </a:r>
          </a:p>
        </p:txBody>
      </p:sp>
      <p:sp>
        <p:nvSpPr>
          <p:cNvPr id="36877" name="Oval 1036"/>
          <p:cNvSpPr>
            <a:spLocks noChangeArrowheads="1"/>
          </p:cNvSpPr>
          <p:nvPr/>
        </p:nvSpPr>
        <p:spPr bwMode="auto">
          <a:xfrm>
            <a:off x="5581650" y="1466850"/>
            <a:ext cx="1257300" cy="40005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tx1"/>
                </a:solidFill>
                <a:latin typeface="Arial" panose="020B0604020202020204" pitchFamily="34" charset="0"/>
              </a:rPr>
              <a:t>Description</a:t>
            </a:r>
          </a:p>
        </p:txBody>
      </p:sp>
      <p:sp>
        <p:nvSpPr>
          <p:cNvPr id="36878" name="AutoShape 1037"/>
          <p:cNvSpPr>
            <a:spLocks noChangeArrowheads="1"/>
          </p:cNvSpPr>
          <p:nvPr/>
        </p:nvSpPr>
        <p:spPr bwMode="auto">
          <a:xfrm>
            <a:off x="8382000" y="2781300"/>
            <a:ext cx="685800" cy="514350"/>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tx1"/>
                </a:solidFill>
                <a:latin typeface="Arial" panose="020B0604020202020204" pitchFamily="34" charset="0"/>
              </a:rPr>
              <a:t>Has A</a:t>
            </a:r>
            <a:endParaRPr lang="en-GB" altLang="en-US" sz="1500">
              <a:solidFill>
                <a:schemeClr val="tx1"/>
              </a:solidFill>
              <a:latin typeface="Arial" panose="020B0604020202020204" pitchFamily="34" charset="0"/>
            </a:endParaRPr>
          </a:p>
        </p:txBody>
      </p:sp>
      <p:cxnSp>
        <p:nvCxnSpPr>
          <p:cNvPr id="36879" name="AutoShape 1038"/>
          <p:cNvCxnSpPr>
            <a:cxnSpLocks noChangeShapeType="1"/>
            <a:stCxn id="36878" idx="3"/>
            <a:endCxn id="36870" idx="1"/>
          </p:cNvCxnSpPr>
          <p:nvPr/>
        </p:nvCxnSpPr>
        <p:spPr bwMode="auto">
          <a:xfrm>
            <a:off x="9074945" y="3038475"/>
            <a:ext cx="21431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0" name="AutoShape 1039"/>
          <p:cNvCxnSpPr>
            <a:cxnSpLocks noChangeShapeType="1"/>
            <a:stCxn id="36878" idx="1"/>
            <a:endCxn id="36869" idx="3"/>
          </p:cNvCxnSpPr>
          <p:nvPr/>
        </p:nvCxnSpPr>
        <p:spPr bwMode="auto">
          <a:xfrm flipH="1">
            <a:off x="8160545" y="3038475"/>
            <a:ext cx="21431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881" name="AutoShape 1040"/>
          <p:cNvSpPr>
            <a:spLocks noChangeArrowheads="1"/>
          </p:cNvSpPr>
          <p:nvPr/>
        </p:nvSpPr>
        <p:spPr bwMode="auto">
          <a:xfrm>
            <a:off x="7296150" y="2095500"/>
            <a:ext cx="685800" cy="514350"/>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tx1"/>
                </a:solidFill>
                <a:latin typeface="Arial" panose="020B0604020202020204" pitchFamily="34" charset="0"/>
              </a:rPr>
              <a:t>Has A</a:t>
            </a:r>
            <a:endParaRPr lang="en-GB" altLang="en-US" sz="1500">
              <a:solidFill>
                <a:schemeClr val="tx1"/>
              </a:solidFill>
              <a:latin typeface="Arial" panose="020B0604020202020204" pitchFamily="34" charset="0"/>
            </a:endParaRPr>
          </a:p>
        </p:txBody>
      </p:sp>
      <p:cxnSp>
        <p:nvCxnSpPr>
          <p:cNvPr id="36882" name="AutoShape 1041"/>
          <p:cNvCxnSpPr>
            <a:cxnSpLocks noChangeShapeType="1"/>
            <a:stCxn id="36881" idx="2"/>
            <a:endCxn id="36869" idx="0"/>
          </p:cNvCxnSpPr>
          <p:nvPr/>
        </p:nvCxnSpPr>
        <p:spPr bwMode="auto">
          <a:xfrm>
            <a:off x="7639050" y="2616995"/>
            <a:ext cx="0" cy="2143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3" name="AutoShape 1042"/>
          <p:cNvCxnSpPr>
            <a:cxnSpLocks noChangeShapeType="1"/>
            <a:stCxn id="36881" idx="0"/>
            <a:endCxn id="36868" idx="2"/>
          </p:cNvCxnSpPr>
          <p:nvPr/>
        </p:nvCxnSpPr>
        <p:spPr bwMode="auto">
          <a:xfrm flipV="1">
            <a:off x="7639050" y="1874045"/>
            <a:ext cx="0" cy="2143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4" name="AutoShape 1043"/>
          <p:cNvCxnSpPr>
            <a:cxnSpLocks noChangeShapeType="1"/>
            <a:stCxn id="36868" idx="0"/>
            <a:endCxn id="36876" idx="4"/>
          </p:cNvCxnSpPr>
          <p:nvPr/>
        </p:nvCxnSpPr>
        <p:spPr bwMode="auto">
          <a:xfrm flipV="1">
            <a:off x="7639050" y="1245395"/>
            <a:ext cx="0" cy="2143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5" name="AutoShape 1044"/>
          <p:cNvCxnSpPr>
            <a:cxnSpLocks noChangeShapeType="1"/>
            <a:stCxn id="36868" idx="1"/>
            <a:endCxn id="36877" idx="6"/>
          </p:cNvCxnSpPr>
          <p:nvPr/>
        </p:nvCxnSpPr>
        <p:spPr bwMode="auto">
          <a:xfrm flipH="1">
            <a:off x="6846095" y="1666875"/>
            <a:ext cx="2714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6" name="AutoShape 1045"/>
          <p:cNvCxnSpPr>
            <a:cxnSpLocks noChangeShapeType="1"/>
            <a:stCxn id="36869" idx="1"/>
            <a:endCxn id="36874" idx="6"/>
          </p:cNvCxnSpPr>
          <p:nvPr/>
        </p:nvCxnSpPr>
        <p:spPr bwMode="auto">
          <a:xfrm flipH="1">
            <a:off x="6846095" y="3038475"/>
            <a:ext cx="2714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7" name="AutoShape 1046"/>
          <p:cNvCxnSpPr>
            <a:cxnSpLocks noChangeShapeType="1"/>
            <a:stCxn id="36869" idx="2"/>
            <a:endCxn id="36875" idx="0"/>
          </p:cNvCxnSpPr>
          <p:nvPr/>
        </p:nvCxnSpPr>
        <p:spPr bwMode="auto">
          <a:xfrm>
            <a:off x="7639050" y="3245645"/>
            <a:ext cx="0" cy="2143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8" name="AutoShape 1047"/>
          <p:cNvCxnSpPr>
            <a:cxnSpLocks noChangeShapeType="1"/>
            <a:stCxn id="36870" idx="2"/>
            <a:endCxn id="36873" idx="0"/>
          </p:cNvCxnSpPr>
          <p:nvPr/>
        </p:nvCxnSpPr>
        <p:spPr bwMode="auto">
          <a:xfrm>
            <a:off x="9810750" y="3245645"/>
            <a:ext cx="0" cy="2143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9" name="AutoShape 1048"/>
          <p:cNvCxnSpPr>
            <a:cxnSpLocks noChangeShapeType="1"/>
            <a:stCxn id="36870" idx="3"/>
            <a:endCxn id="36872" idx="2"/>
          </p:cNvCxnSpPr>
          <p:nvPr/>
        </p:nvCxnSpPr>
        <p:spPr bwMode="auto">
          <a:xfrm>
            <a:off x="10332245" y="3038475"/>
            <a:ext cx="21431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90" name="AutoShape 1049"/>
          <p:cNvCxnSpPr>
            <a:cxnSpLocks noChangeShapeType="1"/>
            <a:stCxn id="36870" idx="0"/>
            <a:endCxn id="36871" idx="4"/>
          </p:cNvCxnSpPr>
          <p:nvPr/>
        </p:nvCxnSpPr>
        <p:spPr bwMode="auto">
          <a:xfrm flipV="1">
            <a:off x="9810750" y="2616995"/>
            <a:ext cx="0" cy="2143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891" name="Arc 1050"/>
          <p:cNvSpPr>
            <a:spLocks/>
          </p:cNvSpPr>
          <p:nvPr/>
        </p:nvSpPr>
        <p:spPr bwMode="auto">
          <a:xfrm rot="5400000">
            <a:off x="7580114" y="1811537"/>
            <a:ext cx="114300" cy="225029"/>
          </a:xfrm>
          <a:custGeom>
            <a:avLst/>
            <a:gdLst>
              <a:gd name="T0" fmla="*/ 0 w 21600"/>
              <a:gd name="T1" fmla="*/ 0 h 43200"/>
              <a:gd name="T2" fmla="*/ 191 w 21600"/>
              <a:gd name="T3" fmla="*/ 300038 h 43200"/>
              <a:gd name="T4" fmla="*/ 0 w 21600"/>
              <a:gd name="T5" fmla="*/ 1500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Tree>
    <p:extLst>
      <p:ext uri="{BB962C8B-B14F-4D97-AF65-F5344CB8AC3E}">
        <p14:creationId xmlns:p14="http://schemas.microsoft.com/office/powerpoint/2010/main" val="2775077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4191000" y="533401"/>
            <a:ext cx="6553200" cy="990600"/>
          </a:xfrm>
        </p:spPr>
        <p:txBody>
          <a:bodyPr/>
          <a:lstStyle/>
          <a:p>
            <a:r>
              <a:rPr lang="en-GB" altLang="en-US" dirty="0">
                <a:solidFill>
                  <a:srgbClr val="C00000"/>
                </a:solidFill>
              </a:rPr>
              <a:t>One to One Relationships</a:t>
            </a:r>
          </a:p>
        </p:txBody>
      </p:sp>
      <p:sp>
        <p:nvSpPr>
          <p:cNvPr id="37892" name="Rectangle 3"/>
          <p:cNvSpPr>
            <a:spLocks noGrp="1" noChangeArrowheads="1"/>
          </p:cNvSpPr>
          <p:nvPr>
            <p:ph sz="half" idx="4294967295"/>
          </p:nvPr>
        </p:nvSpPr>
        <p:spPr>
          <a:xfrm>
            <a:off x="1914144" y="1524000"/>
            <a:ext cx="4876800" cy="4663440"/>
          </a:xfrm>
          <a:prstGeom prst="rect">
            <a:avLst/>
          </a:prstGeom>
        </p:spPr>
        <p:txBody>
          <a:bodyPr>
            <a:normAutofit/>
          </a:bodyPr>
          <a:lstStyle/>
          <a:p>
            <a:r>
              <a:rPr lang="en-GB" altLang="en-US" sz="2400" b="1" dirty="0">
                <a:solidFill>
                  <a:schemeClr val="tx2"/>
                </a:solidFill>
                <a:latin typeface="Constantia (Body)ns MT (Body)"/>
              </a:rPr>
              <a:t>Some</a:t>
            </a:r>
            <a:r>
              <a:rPr lang="en-GB" altLang="en-US" sz="2400" dirty="0">
                <a:latin typeface="Constantia (Body)ns MT (Body)"/>
              </a:rPr>
              <a:t> relationships between entities, A and B, </a:t>
            </a:r>
            <a:r>
              <a:rPr lang="en-GB" altLang="en-US" sz="2400" b="1" dirty="0">
                <a:solidFill>
                  <a:schemeClr val="tx2"/>
                </a:solidFill>
                <a:latin typeface="Constantia (Body)ns MT (Body)"/>
              </a:rPr>
              <a:t>might</a:t>
            </a:r>
            <a:r>
              <a:rPr lang="en-GB" altLang="en-US" sz="2400" dirty="0">
                <a:latin typeface="Constantia (Body)ns MT (Body)"/>
              </a:rPr>
              <a:t> be redundant if</a:t>
            </a:r>
          </a:p>
          <a:p>
            <a:pPr lvl="1"/>
            <a:r>
              <a:rPr lang="en-GB" altLang="en-US" dirty="0">
                <a:latin typeface="Constantia (Body)ns MT (Body)"/>
              </a:rPr>
              <a:t>It is a 1:1 relationship between A and B</a:t>
            </a:r>
          </a:p>
          <a:p>
            <a:pPr lvl="1"/>
            <a:r>
              <a:rPr lang="en-GB" altLang="en-US" dirty="0">
                <a:latin typeface="Constantia (Body)ns MT (Body)"/>
              </a:rPr>
              <a:t>Every A is related to a B and every B is related to an A</a:t>
            </a:r>
          </a:p>
        </p:txBody>
      </p:sp>
      <p:sp>
        <p:nvSpPr>
          <p:cNvPr id="37893" name="Rectangle 4"/>
          <p:cNvSpPr>
            <a:spLocks noGrp="1" noChangeArrowheads="1"/>
          </p:cNvSpPr>
          <p:nvPr>
            <p:ph sz="half" idx="2"/>
          </p:nvPr>
        </p:nvSpPr>
        <p:spPr>
          <a:xfrm>
            <a:off x="6790944" y="1905000"/>
            <a:ext cx="5303520" cy="515526"/>
          </a:xfrm>
        </p:spPr>
        <p:txBody>
          <a:bodyPr>
            <a:noAutofit/>
          </a:bodyPr>
          <a:lstStyle/>
          <a:p>
            <a:r>
              <a:rPr lang="en-GB" altLang="en-US" sz="2400" dirty="0">
                <a:latin typeface="Constantia (Body)ns MT (Body)"/>
              </a:rPr>
              <a:t>Example - the supplier-address relationship</a:t>
            </a:r>
          </a:p>
          <a:p>
            <a:pPr lvl="1"/>
            <a:r>
              <a:rPr lang="en-GB" altLang="en-US" sz="1600" dirty="0">
                <a:latin typeface="Constantia (Body)ns MT (Body)"/>
              </a:rPr>
              <a:t>Is one to one</a:t>
            </a:r>
          </a:p>
          <a:p>
            <a:pPr lvl="1"/>
            <a:r>
              <a:rPr lang="en-GB" altLang="en-US" sz="1600" dirty="0">
                <a:latin typeface="Constantia (Body)ns MT (Body)"/>
              </a:rPr>
              <a:t>Every supplier has an address</a:t>
            </a:r>
          </a:p>
          <a:p>
            <a:pPr lvl="1"/>
            <a:r>
              <a:rPr lang="en-GB" altLang="en-US" sz="1600" dirty="0">
                <a:latin typeface="Constantia (Body)ns MT (Body)"/>
              </a:rPr>
              <a:t>We don’t need addresses that are not related to a supplier</a:t>
            </a:r>
          </a:p>
        </p:txBody>
      </p:sp>
      <p:sp>
        <p:nvSpPr>
          <p:cNvPr id="2" name="Slide Number Placeholder 1">
            <a:extLst>
              <a:ext uri="{FF2B5EF4-FFF2-40B4-BE49-F238E27FC236}">
                <a16:creationId xmlns="" xmlns:a16="http://schemas.microsoft.com/office/drawing/2014/main" id="{BA8337A2-63F2-4FA0-86D4-D84422D94BB4}"/>
              </a:ext>
            </a:extLst>
          </p:cNvPr>
          <p:cNvSpPr>
            <a:spLocks noGrp="1"/>
          </p:cNvSpPr>
          <p:nvPr>
            <p:ph type="sldNum" sz="quarter" idx="4294967295"/>
          </p:nvPr>
        </p:nvSpPr>
        <p:spPr>
          <a:xfrm>
            <a:off x="11484864" y="6305550"/>
            <a:ext cx="609600" cy="476250"/>
          </a:xfrm>
          <a:prstGeom prst="rect">
            <a:avLst/>
          </a:prstGeom>
        </p:spPr>
        <p:txBody>
          <a:bodyPr/>
          <a:lstStyle/>
          <a:p>
            <a:fld id="{462C6507-2242-4096-87B2-B8983FFE7867}" type="slidenum">
              <a:rPr lang="en-GB" smtClean="0"/>
              <a:t>46</a:t>
            </a:fld>
            <a:endParaRPr lang="en-GB"/>
          </a:p>
        </p:txBody>
      </p:sp>
    </p:spTree>
    <p:extLst>
      <p:ext uri="{BB962C8B-B14F-4D97-AF65-F5344CB8AC3E}">
        <p14:creationId xmlns:p14="http://schemas.microsoft.com/office/powerpoint/2010/main" val="32134940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4240785" y="735330"/>
            <a:ext cx="6655815" cy="1538883"/>
          </a:xfrm>
        </p:spPr>
        <p:txBody>
          <a:bodyPr/>
          <a:lstStyle/>
          <a:p>
            <a:r>
              <a:rPr lang="en-GB" altLang="en-US" dirty="0">
                <a:solidFill>
                  <a:srgbClr val="C00000"/>
                </a:solidFill>
              </a:rPr>
              <a:t>Redundant Relationships</a:t>
            </a:r>
          </a:p>
        </p:txBody>
      </p:sp>
      <p:sp>
        <p:nvSpPr>
          <p:cNvPr id="38916" name="Rectangle 3"/>
          <p:cNvSpPr>
            <a:spLocks noGrp="1" noChangeArrowheads="1"/>
          </p:cNvSpPr>
          <p:nvPr>
            <p:ph sz="half" idx="4294967295"/>
          </p:nvPr>
        </p:nvSpPr>
        <p:spPr>
          <a:xfrm>
            <a:off x="479377" y="1524000"/>
            <a:ext cx="6311567" cy="4663440"/>
          </a:xfrm>
          <a:prstGeom prst="rect">
            <a:avLst/>
          </a:prstGeom>
        </p:spPr>
        <p:txBody>
          <a:bodyPr>
            <a:normAutofit/>
          </a:bodyPr>
          <a:lstStyle/>
          <a:p>
            <a:r>
              <a:rPr lang="en-GB" altLang="en-US" sz="2400" dirty="0">
                <a:latin typeface="Constantia (Body)ns MT (Body)"/>
              </a:rPr>
              <a:t>We can merge the two entities that take part in a redundant relationship together</a:t>
            </a:r>
          </a:p>
          <a:p>
            <a:pPr lvl="1"/>
            <a:r>
              <a:rPr lang="en-GB" altLang="en-US" dirty="0">
                <a:latin typeface="Constantia (Body)ns MT (Body)"/>
              </a:rPr>
              <a:t>They become a single entity</a:t>
            </a:r>
          </a:p>
          <a:p>
            <a:pPr lvl="1"/>
            <a:r>
              <a:rPr lang="en-GB" altLang="en-US" dirty="0">
                <a:latin typeface="Constantia (Body)ns MT (Body)"/>
              </a:rPr>
              <a:t>The new entity has all the attributes of the old one</a:t>
            </a:r>
          </a:p>
        </p:txBody>
      </p:sp>
      <p:sp>
        <p:nvSpPr>
          <p:cNvPr id="2" name="Slide Number Placeholder 1">
            <a:extLst>
              <a:ext uri="{FF2B5EF4-FFF2-40B4-BE49-F238E27FC236}">
                <a16:creationId xmlns="" xmlns:a16="http://schemas.microsoft.com/office/drawing/2014/main" id="{102B6CA8-7561-4719-9AD8-5B1DB64A9B3D}"/>
              </a:ext>
            </a:extLst>
          </p:cNvPr>
          <p:cNvSpPr>
            <a:spLocks noGrp="1"/>
          </p:cNvSpPr>
          <p:nvPr>
            <p:ph type="sldNum" sz="quarter" idx="4294967295"/>
          </p:nvPr>
        </p:nvSpPr>
        <p:spPr>
          <a:xfrm>
            <a:off x="11484864" y="6305550"/>
            <a:ext cx="609600" cy="476250"/>
          </a:xfrm>
          <a:prstGeom prst="rect">
            <a:avLst/>
          </a:prstGeom>
        </p:spPr>
        <p:txBody>
          <a:bodyPr/>
          <a:lstStyle/>
          <a:p>
            <a:fld id="{462C6507-2242-4096-87B2-B8983FFE7867}" type="slidenum">
              <a:rPr lang="en-GB" smtClean="0"/>
              <a:t>47</a:t>
            </a:fld>
            <a:endParaRPr lang="en-GB"/>
          </a:p>
        </p:txBody>
      </p:sp>
      <p:sp>
        <p:nvSpPr>
          <p:cNvPr id="38917" name="AutoShape 4"/>
          <p:cNvSpPr>
            <a:spLocks noChangeArrowheads="1"/>
          </p:cNvSpPr>
          <p:nvPr/>
        </p:nvSpPr>
        <p:spPr bwMode="auto">
          <a:xfrm>
            <a:off x="7639050" y="2857500"/>
            <a:ext cx="228600" cy="228600"/>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endParaRPr lang="en-US" altLang="en-US" sz="1800"/>
          </a:p>
        </p:txBody>
      </p:sp>
      <p:sp>
        <p:nvSpPr>
          <p:cNvPr id="38918" name="AutoShape 5"/>
          <p:cNvSpPr>
            <a:spLocks noChangeArrowheads="1"/>
          </p:cNvSpPr>
          <p:nvPr/>
        </p:nvSpPr>
        <p:spPr bwMode="auto">
          <a:xfrm>
            <a:off x="6953250" y="2800350"/>
            <a:ext cx="342900" cy="3429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tx1"/>
                </a:solidFill>
                <a:latin typeface="Arial" panose="020B0604020202020204" pitchFamily="34" charset="0"/>
              </a:rPr>
              <a:t>A</a:t>
            </a:r>
          </a:p>
        </p:txBody>
      </p:sp>
      <p:sp>
        <p:nvSpPr>
          <p:cNvPr id="38919" name="AutoShape 6"/>
          <p:cNvSpPr>
            <a:spLocks noChangeArrowheads="1"/>
          </p:cNvSpPr>
          <p:nvPr/>
        </p:nvSpPr>
        <p:spPr bwMode="auto">
          <a:xfrm>
            <a:off x="8153400" y="2800350"/>
            <a:ext cx="342900" cy="3429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tx1"/>
                </a:solidFill>
                <a:latin typeface="Arial" panose="020B0604020202020204" pitchFamily="34" charset="0"/>
              </a:rPr>
              <a:t>B</a:t>
            </a:r>
          </a:p>
        </p:txBody>
      </p:sp>
      <p:cxnSp>
        <p:nvCxnSpPr>
          <p:cNvPr id="38920" name="AutoShape 7"/>
          <p:cNvCxnSpPr>
            <a:cxnSpLocks noChangeShapeType="1"/>
            <a:stCxn id="38918" idx="3"/>
            <a:endCxn id="38917" idx="1"/>
          </p:cNvCxnSpPr>
          <p:nvPr/>
        </p:nvCxnSpPr>
        <p:spPr bwMode="auto">
          <a:xfrm>
            <a:off x="7303295" y="2971800"/>
            <a:ext cx="32861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21" name="AutoShape 8"/>
          <p:cNvCxnSpPr>
            <a:cxnSpLocks noChangeShapeType="1"/>
            <a:stCxn id="38917" idx="3"/>
            <a:endCxn id="38919" idx="1"/>
          </p:cNvCxnSpPr>
          <p:nvPr/>
        </p:nvCxnSpPr>
        <p:spPr bwMode="auto">
          <a:xfrm>
            <a:off x="7874795" y="2971800"/>
            <a:ext cx="2714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922" name="Oval 9"/>
          <p:cNvSpPr>
            <a:spLocks noChangeArrowheads="1"/>
          </p:cNvSpPr>
          <p:nvPr/>
        </p:nvSpPr>
        <p:spPr bwMode="auto">
          <a:xfrm>
            <a:off x="7010400" y="2343150"/>
            <a:ext cx="228600" cy="2286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tx1"/>
                </a:solidFill>
                <a:latin typeface="Arial" panose="020B0604020202020204" pitchFamily="34" charset="0"/>
              </a:rPr>
              <a:t>a</a:t>
            </a:r>
          </a:p>
        </p:txBody>
      </p:sp>
      <p:sp>
        <p:nvSpPr>
          <p:cNvPr id="38923" name="Oval 10"/>
          <p:cNvSpPr>
            <a:spLocks noChangeArrowheads="1"/>
          </p:cNvSpPr>
          <p:nvPr/>
        </p:nvSpPr>
        <p:spPr bwMode="auto">
          <a:xfrm>
            <a:off x="7010400" y="3371850"/>
            <a:ext cx="228600" cy="2286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tx1"/>
                </a:solidFill>
                <a:latin typeface="Arial" panose="020B0604020202020204" pitchFamily="34" charset="0"/>
              </a:rPr>
              <a:t>c</a:t>
            </a:r>
          </a:p>
        </p:txBody>
      </p:sp>
      <p:sp>
        <p:nvSpPr>
          <p:cNvPr id="38924" name="Oval 11"/>
          <p:cNvSpPr>
            <a:spLocks noChangeArrowheads="1"/>
          </p:cNvSpPr>
          <p:nvPr/>
        </p:nvSpPr>
        <p:spPr bwMode="auto">
          <a:xfrm>
            <a:off x="8210550" y="3371850"/>
            <a:ext cx="228600" cy="2286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tx1"/>
                </a:solidFill>
                <a:latin typeface="Arial" panose="020B0604020202020204" pitchFamily="34" charset="0"/>
              </a:rPr>
              <a:t>z</a:t>
            </a:r>
          </a:p>
        </p:txBody>
      </p:sp>
      <p:sp>
        <p:nvSpPr>
          <p:cNvPr id="38925" name="Oval 12"/>
          <p:cNvSpPr>
            <a:spLocks noChangeArrowheads="1"/>
          </p:cNvSpPr>
          <p:nvPr/>
        </p:nvSpPr>
        <p:spPr bwMode="auto">
          <a:xfrm>
            <a:off x="8724900" y="2857500"/>
            <a:ext cx="228600" cy="2286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tx1"/>
                </a:solidFill>
                <a:latin typeface="Arial" panose="020B0604020202020204" pitchFamily="34" charset="0"/>
              </a:rPr>
              <a:t>y</a:t>
            </a:r>
          </a:p>
        </p:txBody>
      </p:sp>
      <p:sp>
        <p:nvSpPr>
          <p:cNvPr id="38926" name="Oval 13"/>
          <p:cNvSpPr>
            <a:spLocks noChangeArrowheads="1"/>
          </p:cNvSpPr>
          <p:nvPr/>
        </p:nvSpPr>
        <p:spPr bwMode="auto">
          <a:xfrm>
            <a:off x="6496050" y="2857500"/>
            <a:ext cx="228600" cy="2286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tx1"/>
                </a:solidFill>
                <a:latin typeface="Arial" panose="020B0604020202020204" pitchFamily="34" charset="0"/>
              </a:rPr>
              <a:t>b</a:t>
            </a:r>
          </a:p>
        </p:txBody>
      </p:sp>
      <p:sp>
        <p:nvSpPr>
          <p:cNvPr id="38927" name="Oval 14"/>
          <p:cNvSpPr>
            <a:spLocks noChangeArrowheads="1"/>
          </p:cNvSpPr>
          <p:nvPr/>
        </p:nvSpPr>
        <p:spPr bwMode="auto">
          <a:xfrm>
            <a:off x="8210550" y="2343150"/>
            <a:ext cx="228600" cy="2286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tx1"/>
                </a:solidFill>
                <a:latin typeface="Arial" panose="020B0604020202020204" pitchFamily="34" charset="0"/>
              </a:rPr>
              <a:t>x</a:t>
            </a:r>
          </a:p>
        </p:txBody>
      </p:sp>
      <p:cxnSp>
        <p:nvCxnSpPr>
          <p:cNvPr id="38928" name="AutoShape 15"/>
          <p:cNvCxnSpPr>
            <a:cxnSpLocks noChangeShapeType="1"/>
            <a:stCxn id="38923" idx="0"/>
            <a:endCxn id="38918" idx="2"/>
          </p:cNvCxnSpPr>
          <p:nvPr/>
        </p:nvCxnSpPr>
        <p:spPr bwMode="auto">
          <a:xfrm flipV="1">
            <a:off x="7124700" y="3150395"/>
            <a:ext cx="0" cy="2143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29" name="AutoShape 16"/>
          <p:cNvCxnSpPr>
            <a:cxnSpLocks noChangeShapeType="1"/>
            <a:stCxn id="38924" idx="0"/>
            <a:endCxn id="38919" idx="2"/>
          </p:cNvCxnSpPr>
          <p:nvPr/>
        </p:nvCxnSpPr>
        <p:spPr bwMode="auto">
          <a:xfrm flipV="1">
            <a:off x="8324850" y="3150395"/>
            <a:ext cx="0" cy="2143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30" name="AutoShape 17"/>
          <p:cNvCxnSpPr>
            <a:cxnSpLocks noChangeShapeType="1"/>
            <a:stCxn id="38925" idx="2"/>
            <a:endCxn id="38919" idx="3"/>
          </p:cNvCxnSpPr>
          <p:nvPr/>
        </p:nvCxnSpPr>
        <p:spPr bwMode="auto">
          <a:xfrm flipH="1">
            <a:off x="8503445" y="2971800"/>
            <a:ext cx="21431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31" name="AutoShape 18"/>
          <p:cNvCxnSpPr>
            <a:cxnSpLocks noChangeShapeType="1"/>
            <a:stCxn id="38927" idx="4"/>
            <a:endCxn id="38919" idx="0"/>
          </p:cNvCxnSpPr>
          <p:nvPr/>
        </p:nvCxnSpPr>
        <p:spPr bwMode="auto">
          <a:xfrm>
            <a:off x="8324850" y="2578895"/>
            <a:ext cx="0" cy="2143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32" name="AutoShape 19"/>
          <p:cNvCxnSpPr>
            <a:cxnSpLocks noChangeShapeType="1"/>
            <a:stCxn id="38922" idx="4"/>
            <a:endCxn id="38918" idx="0"/>
          </p:cNvCxnSpPr>
          <p:nvPr/>
        </p:nvCxnSpPr>
        <p:spPr bwMode="auto">
          <a:xfrm>
            <a:off x="7124700" y="2578895"/>
            <a:ext cx="0" cy="2143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33" name="AutoShape 20"/>
          <p:cNvCxnSpPr>
            <a:cxnSpLocks noChangeShapeType="1"/>
            <a:stCxn id="38926" idx="6"/>
            <a:endCxn id="38918" idx="1"/>
          </p:cNvCxnSpPr>
          <p:nvPr/>
        </p:nvCxnSpPr>
        <p:spPr bwMode="auto">
          <a:xfrm>
            <a:off x="6731795" y="2971800"/>
            <a:ext cx="21431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8934" name="Group 21"/>
          <p:cNvGrpSpPr>
            <a:grpSpLocks/>
          </p:cNvGrpSpPr>
          <p:nvPr/>
        </p:nvGrpSpPr>
        <p:grpSpPr bwMode="auto">
          <a:xfrm>
            <a:off x="7124700" y="4057650"/>
            <a:ext cx="1257300" cy="1257300"/>
            <a:chOff x="3792" y="2688"/>
            <a:chExt cx="1056" cy="1056"/>
          </a:xfrm>
        </p:grpSpPr>
        <p:sp>
          <p:nvSpPr>
            <p:cNvPr id="38936" name="AutoShape 22"/>
            <p:cNvSpPr>
              <a:spLocks noChangeArrowheads="1"/>
            </p:cNvSpPr>
            <p:nvPr/>
          </p:nvSpPr>
          <p:spPr bwMode="auto">
            <a:xfrm>
              <a:off x="4176" y="3072"/>
              <a:ext cx="288" cy="288"/>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tx1"/>
                  </a:solidFill>
                  <a:latin typeface="Arial" panose="020B0604020202020204" pitchFamily="34" charset="0"/>
                </a:rPr>
                <a:t>AB</a:t>
              </a:r>
            </a:p>
          </p:txBody>
        </p:sp>
        <p:sp>
          <p:nvSpPr>
            <p:cNvPr id="38937" name="Oval 23"/>
            <p:cNvSpPr>
              <a:spLocks noChangeArrowheads="1"/>
            </p:cNvSpPr>
            <p:nvPr/>
          </p:nvSpPr>
          <p:spPr bwMode="auto">
            <a:xfrm>
              <a:off x="4416" y="3552"/>
              <a:ext cx="192" cy="192"/>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tx1"/>
                  </a:solidFill>
                  <a:latin typeface="Arial" panose="020B0604020202020204" pitchFamily="34" charset="0"/>
                </a:rPr>
                <a:t>z</a:t>
              </a:r>
            </a:p>
          </p:txBody>
        </p:sp>
        <p:sp>
          <p:nvSpPr>
            <p:cNvPr id="38938" name="Oval 24"/>
            <p:cNvSpPr>
              <a:spLocks noChangeArrowheads="1"/>
            </p:cNvSpPr>
            <p:nvPr/>
          </p:nvSpPr>
          <p:spPr bwMode="auto">
            <a:xfrm>
              <a:off x="4656" y="3120"/>
              <a:ext cx="192" cy="192"/>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tx1"/>
                  </a:solidFill>
                  <a:latin typeface="Arial" panose="020B0604020202020204" pitchFamily="34" charset="0"/>
                </a:rPr>
                <a:t>y</a:t>
              </a:r>
            </a:p>
          </p:txBody>
        </p:sp>
        <p:sp>
          <p:nvSpPr>
            <p:cNvPr id="38939" name="Oval 25"/>
            <p:cNvSpPr>
              <a:spLocks noChangeArrowheads="1"/>
            </p:cNvSpPr>
            <p:nvPr/>
          </p:nvSpPr>
          <p:spPr bwMode="auto">
            <a:xfrm>
              <a:off x="4416" y="2688"/>
              <a:ext cx="192" cy="192"/>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tx1"/>
                  </a:solidFill>
                  <a:latin typeface="Arial" panose="020B0604020202020204" pitchFamily="34" charset="0"/>
                </a:rPr>
                <a:t>x</a:t>
              </a:r>
            </a:p>
          </p:txBody>
        </p:sp>
        <p:cxnSp>
          <p:nvCxnSpPr>
            <p:cNvPr id="38940" name="AutoShape 26"/>
            <p:cNvCxnSpPr>
              <a:cxnSpLocks noChangeShapeType="1"/>
              <a:stCxn id="38937" idx="0"/>
            </p:cNvCxnSpPr>
            <p:nvPr/>
          </p:nvCxnSpPr>
          <p:spPr bwMode="auto">
            <a:xfrm flipH="1" flipV="1">
              <a:off x="4417" y="3360"/>
              <a:ext cx="95" cy="19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41" name="AutoShape 27"/>
            <p:cNvCxnSpPr>
              <a:cxnSpLocks noChangeShapeType="1"/>
              <a:stCxn id="38938" idx="2"/>
            </p:cNvCxnSpPr>
            <p:nvPr/>
          </p:nvCxnSpPr>
          <p:spPr bwMode="auto">
            <a:xfrm flipH="1">
              <a:off x="4464" y="3216"/>
              <a:ext cx="192"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42" name="AutoShape 28"/>
            <p:cNvCxnSpPr>
              <a:cxnSpLocks noChangeShapeType="1"/>
              <a:stCxn id="38939" idx="4"/>
            </p:cNvCxnSpPr>
            <p:nvPr/>
          </p:nvCxnSpPr>
          <p:spPr bwMode="auto">
            <a:xfrm flipH="1">
              <a:off x="4417" y="2880"/>
              <a:ext cx="95" cy="19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943" name="Oval 29"/>
            <p:cNvSpPr>
              <a:spLocks noChangeArrowheads="1"/>
            </p:cNvSpPr>
            <p:nvPr/>
          </p:nvSpPr>
          <p:spPr bwMode="auto">
            <a:xfrm>
              <a:off x="4032" y="2688"/>
              <a:ext cx="192" cy="192"/>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tx1"/>
                  </a:solidFill>
                  <a:latin typeface="Arial" panose="020B0604020202020204" pitchFamily="34" charset="0"/>
                </a:rPr>
                <a:t>a</a:t>
              </a:r>
            </a:p>
          </p:txBody>
        </p:sp>
        <p:sp>
          <p:nvSpPr>
            <p:cNvPr id="38944" name="Oval 30"/>
            <p:cNvSpPr>
              <a:spLocks noChangeArrowheads="1"/>
            </p:cNvSpPr>
            <p:nvPr/>
          </p:nvSpPr>
          <p:spPr bwMode="auto">
            <a:xfrm>
              <a:off x="4032" y="3552"/>
              <a:ext cx="192" cy="192"/>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tx1"/>
                  </a:solidFill>
                  <a:latin typeface="Arial" panose="020B0604020202020204" pitchFamily="34" charset="0"/>
                </a:rPr>
                <a:t>c</a:t>
              </a:r>
            </a:p>
          </p:txBody>
        </p:sp>
        <p:sp>
          <p:nvSpPr>
            <p:cNvPr id="38945" name="Oval 31"/>
            <p:cNvSpPr>
              <a:spLocks noChangeArrowheads="1"/>
            </p:cNvSpPr>
            <p:nvPr/>
          </p:nvSpPr>
          <p:spPr bwMode="auto">
            <a:xfrm>
              <a:off x="3792" y="3120"/>
              <a:ext cx="192" cy="192"/>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tx1"/>
                  </a:solidFill>
                  <a:latin typeface="Arial" panose="020B0604020202020204" pitchFamily="34" charset="0"/>
                </a:rPr>
                <a:t>b</a:t>
              </a:r>
            </a:p>
          </p:txBody>
        </p:sp>
        <p:cxnSp>
          <p:nvCxnSpPr>
            <p:cNvPr id="38946" name="AutoShape 32"/>
            <p:cNvCxnSpPr>
              <a:cxnSpLocks noChangeShapeType="1"/>
              <a:stCxn id="38944" idx="0"/>
            </p:cNvCxnSpPr>
            <p:nvPr/>
          </p:nvCxnSpPr>
          <p:spPr bwMode="auto">
            <a:xfrm flipV="1">
              <a:off x="4128" y="3360"/>
              <a:ext cx="97" cy="19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47" name="AutoShape 33"/>
            <p:cNvCxnSpPr>
              <a:cxnSpLocks noChangeShapeType="1"/>
            </p:cNvCxnSpPr>
            <p:nvPr/>
          </p:nvCxnSpPr>
          <p:spPr bwMode="auto">
            <a:xfrm>
              <a:off x="4128" y="2880"/>
              <a:ext cx="97" cy="19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48" name="AutoShape 34"/>
            <p:cNvCxnSpPr>
              <a:cxnSpLocks noChangeShapeType="1"/>
              <a:stCxn id="38945" idx="6"/>
            </p:cNvCxnSpPr>
            <p:nvPr/>
          </p:nvCxnSpPr>
          <p:spPr bwMode="auto">
            <a:xfrm>
              <a:off x="3984" y="3216"/>
              <a:ext cx="192"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8935" name="Line 35"/>
          <p:cNvSpPr>
            <a:spLocks noChangeShapeType="1"/>
          </p:cNvSpPr>
          <p:nvPr/>
        </p:nvSpPr>
        <p:spPr bwMode="auto">
          <a:xfrm>
            <a:off x="7753350" y="3314700"/>
            <a:ext cx="0" cy="5715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Tree>
    <p:extLst>
      <p:ext uri="{BB962C8B-B14F-4D97-AF65-F5344CB8AC3E}">
        <p14:creationId xmlns:p14="http://schemas.microsoft.com/office/powerpoint/2010/main" val="24694237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1470583" y="914400"/>
            <a:ext cx="6168467" cy="788670"/>
          </a:xfrm>
        </p:spPr>
        <p:txBody>
          <a:bodyPr/>
          <a:lstStyle/>
          <a:p>
            <a:r>
              <a:rPr lang="en-GB" altLang="en-US" dirty="0"/>
              <a:t>Example - E/R Diagram</a:t>
            </a:r>
          </a:p>
        </p:txBody>
      </p:sp>
      <p:sp>
        <p:nvSpPr>
          <p:cNvPr id="2" name="Slide Number Placeholder 1">
            <a:extLst>
              <a:ext uri="{FF2B5EF4-FFF2-40B4-BE49-F238E27FC236}">
                <a16:creationId xmlns="" xmlns:a16="http://schemas.microsoft.com/office/drawing/2014/main" id="{811F71A9-A92B-44AE-A93C-A7EB2BDB6E60}"/>
              </a:ext>
            </a:extLst>
          </p:cNvPr>
          <p:cNvSpPr>
            <a:spLocks noGrp="1"/>
          </p:cNvSpPr>
          <p:nvPr>
            <p:ph type="sldNum" sz="quarter" idx="4294967295"/>
          </p:nvPr>
        </p:nvSpPr>
        <p:spPr>
          <a:xfrm>
            <a:off x="10820400" y="6096000"/>
            <a:ext cx="609600" cy="476250"/>
          </a:xfrm>
          <a:prstGeom prst="rect">
            <a:avLst/>
          </a:prstGeom>
        </p:spPr>
        <p:txBody>
          <a:bodyPr/>
          <a:lstStyle/>
          <a:p>
            <a:fld id="{462C6507-2242-4096-87B2-B8983FFE7867}" type="slidenum">
              <a:rPr lang="en-GB" smtClean="0">
                <a:solidFill>
                  <a:schemeClr val="bg1"/>
                </a:solidFill>
              </a:rPr>
              <a:t>48</a:t>
            </a:fld>
            <a:endParaRPr lang="en-GB" dirty="0">
              <a:solidFill>
                <a:schemeClr val="bg1"/>
              </a:solidFill>
            </a:endParaRPr>
          </a:p>
        </p:txBody>
      </p:sp>
      <p:sp>
        <p:nvSpPr>
          <p:cNvPr id="39940" name="AutoShape 3"/>
          <p:cNvSpPr>
            <a:spLocks noChangeArrowheads="1"/>
          </p:cNvSpPr>
          <p:nvPr/>
        </p:nvSpPr>
        <p:spPr bwMode="auto">
          <a:xfrm>
            <a:off x="2400300" y="3143250"/>
            <a:ext cx="1028700" cy="40005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bg1"/>
                </a:solidFill>
                <a:latin typeface="Arial" panose="020B0604020202020204" pitchFamily="34" charset="0"/>
              </a:rPr>
              <a:t>Product</a:t>
            </a:r>
          </a:p>
        </p:txBody>
      </p:sp>
      <p:sp>
        <p:nvSpPr>
          <p:cNvPr id="39941" name="AutoShape 4"/>
          <p:cNvSpPr>
            <a:spLocks noChangeArrowheads="1"/>
          </p:cNvSpPr>
          <p:nvPr/>
        </p:nvSpPr>
        <p:spPr bwMode="auto">
          <a:xfrm>
            <a:off x="2400300" y="4514850"/>
            <a:ext cx="1028700" cy="40005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bg1"/>
                </a:solidFill>
                <a:latin typeface="Arial" panose="020B0604020202020204" pitchFamily="34" charset="0"/>
              </a:rPr>
              <a:t>Supplier</a:t>
            </a:r>
          </a:p>
        </p:txBody>
      </p:sp>
      <p:sp>
        <p:nvSpPr>
          <p:cNvPr id="39942" name="Oval 5"/>
          <p:cNvSpPr>
            <a:spLocks noChangeArrowheads="1"/>
          </p:cNvSpPr>
          <p:nvPr/>
        </p:nvSpPr>
        <p:spPr bwMode="auto">
          <a:xfrm>
            <a:off x="3714750" y="5143500"/>
            <a:ext cx="1257300" cy="40005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bg1"/>
                </a:solidFill>
                <a:latin typeface="Arial" panose="020B0604020202020204" pitchFamily="34" charset="0"/>
              </a:rPr>
              <a:t>Street address</a:t>
            </a:r>
          </a:p>
        </p:txBody>
      </p:sp>
      <p:sp>
        <p:nvSpPr>
          <p:cNvPr id="39943" name="Oval 6"/>
          <p:cNvSpPr>
            <a:spLocks noChangeArrowheads="1"/>
          </p:cNvSpPr>
          <p:nvPr/>
        </p:nvSpPr>
        <p:spPr bwMode="auto">
          <a:xfrm>
            <a:off x="3714750" y="4514850"/>
            <a:ext cx="1257300" cy="40005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bg1"/>
                </a:solidFill>
                <a:latin typeface="Arial" panose="020B0604020202020204" pitchFamily="34" charset="0"/>
              </a:rPr>
              <a:t>City</a:t>
            </a:r>
          </a:p>
        </p:txBody>
      </p:sp>
      <p:sp>
        <p:nvSpPr>
          <p:cNvPr id="39944" name="Oval 7"/>
          <p:cNvSpPr>
            <a:spLocks noChangeArrowheads="1"/>
          </p:cNvSpPr>
          <p:nvPr/>
        </p:nvSpPr>
        <p:spPr bwMode="auto">
          <a:xfrm>
            <a:off x="2286000" y="5143500"/>
            <a:ext cx="1257300" cy="40005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bg1"/>
                </a:solidFill>
                <a:latin typeface="Arial" panose="020B0604020202020204" pitchFamily="34" charset="0"/>
              </a:rPr>
              <a:t>Postcode</a:t>
            </a:r>
          </a:p>
        </p:txBody>
      </p:sp>
      <p:sp>
        <p:nvSpPr>
          <p:cNvPr id="39945" name="Oval 8"/>
          <p:cNvSpPr>
            <a:spLocks noChangeArrowheads="1"/>
          </p:cNvSpPr>
          <p:nvPr/>
        </p:nvSpPr>
        <p:spPr bwMode="auto">
          <a:xfrm>
            <a:off x="857250" y="4514850"/>
            <a:ext cx="1257300" cy="40005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bg1"/>
                </a:solidFill>
                <a:latin typeface="Arial" panose="020B0604020202020204" pitchFamily="34" charset="0"/>
              </a:rPr>
              <a:t>Name</a:t>
            </a:r>
          </a:p>
        </p:txBody>
      </p:sp>
      <p:sp>
        <p:nvSpPr>
          <p:cNvPr id="39946" name="Oval 9"/>
          <p:cNvSpPr>
            <a:spLocks noChangeArrowheads="1"/>
          </p:cNvSpPr>
          <p:nvPr/>
        </p:nvSpPr>
        <p:spPr bwMode="auto">
          <a:xfrm>
            <a:off x="857250" y="5143500"/>
            <a:ext cx="1257300" cy="40005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bg1"/>
                </a:solidFill>
                <a:latin typeface="Arial" panose="020B0604020202020204" pitchFamily="34" charset="0"/>
              </a:rPr>
              <a:t>Phone number</a:t>
            </a:r>
          </a:p>
        </p:txBody>
      </p:sp>
      <p:sp>
        <p:nvSpPr>
          <p:cNvPr id="39947" name="Oval 10"/>
          <p:cNvSpPr>
            <a:spLocks noChangeArrowheads="1"/>
          </p:cNvSpPr>
          <p:nvPr/>
        </p:nvSpPr>
        <p:spPr bwMode="auto">
          <a:xfrm>
            <a:off x="2286000" y="2514600"/>
            <a:ext cx="1257300" cy="40005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bg1"/>
                </a:solidFill>
                <a:latin typeface="Arial" panose="020B0604020202020204" pitchFamily="34" charset="0"/>
              </a:rPr>
              <a:t>Price</a:t>
            </a:r>
          </a:p>
        </p:txBody>
      </p:sp>
      <p:sp>
        <p:nvSpPr>
          <p:cNvPr id="39948" name="Oval 11"/>
          <p:cNvSpPr>
            <a:spLocks noChangeArrowheads="1"/>
          </p:cNvSpPr>
          <p:nvPr/>
        </p:nvSpPr>
        <p:spPr bwMode="auto">
          <a:xfrm>
            <a:off x="857250" y="3143250"/>
            <a:ext cx="1257300" cy="40005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bg1"/>
                </a:solidFill>
                <a:latin typeface="Arial" panose="020B0604020202020204" pitchFamily="34" charset="0"/>
              </a:rPr>
              <a:t>Description</a:t>
            </a:r>
          </a:p>
        </p:txBody>
      </p:sp>
      <p:sp>
        <p:nvSpPr>
          <p:cNvPr id="39949" name="AutoShape 12"/>
          <p:cNvSpPr>
            <a:spLocks noChangeArrowheads="1"/>
          </p:cNvSpPr>
          <p:nvPr/>
        </p:nvSpPr>
        <p:spPr bwMode="auto">
          <a:xfrm>
            <a:off x="2571750" y="3771900"/>
            <a:ext cx="685800" cy="514350"/>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bg1"/>
                </a:solidFill>
                <a:latin typeface="Arial" panose="020B0604020202020204" pitchFamily="34" charset="0"/>
              </a:rPr>
              <a:t>Has A</a:t>
            </a:r>
            <a:endParaRPr lang="en-GB" altLang="en-US" sz="1500">
              <a:solidFill>
                <a:schemeClr val="bg1"/>
              </a:solidFill>
              <a:latin typeface="Arial" panose="020B0604020202020204" pitchFamily="34" charset="0"/>
            </a:endParaRPr>
          </a:p>
        </p:txBody>
      </p:sp>
      <p:cxnSp>
        <p:nvCxnSpPr>
          <p:cNvPr id="39950" name="AutoShape 13"/>
          <p:cNvCxnSpPr>
            <a:cxnSpLocks noChangeShapeType="1"/>
            <a:stCxn id="39949" idx="2"/>
            <a:endCxn id="39941" idx="0"/>
          </p:cNvCxnSpPr>
          <p:nvPr/>
        </p:nvCxnSpPr>
        <p:spPr bwMode="auto">
          <a:xfrm>
            <a:off x="2914650" y="4293395"/>
            <a:ext cx="0" cy="2143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51" name="AutoShape 14"/>
          <p:cNvCxnSpPr>
            <a:cxnSpLocks noChangeShapeType="1"/>
            <a:stCxn id="39949" idx="0"/>
            <a:endCxn id="39940" idx="2"/>
          </p:cNvCxnSpPr>
          <p:nvPr/>
        </p:nvCxnSpPr>
        <p:spPr bwMode="auto">
          <a:xfrm flipV="1">
            <a:off x="2914650" y="3550445"/>
            <a:ext cx="0" cy="2143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52" name="AutoShape 15"/>
          <p:cNvCxnSpPr>
            <a:cxnSpLocks noChangeShapeType="1"/>
            <a:stCxn id="39940" idx="0"/>
            <a:endCxn id="39947" idx="4"/>
          </p:cNvCxnSpPr>
          <p:nvPr/>
        </p:nvCxnSpPr>
        <p:spPr bwMode="auto">
          <a:xfrm flipV="1">
            <a:off x="2914650" y="2921795"/>
            <a:ext cx="0" cy="2143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53" name="AutoShape 16"/>
          <p:cNvCxnSpPr>
            <a:cxnSpLocks noChangeShapeType="1"/>
            <a:stCxn id="39940" idx="1"/>
            <a:endCxn id="39948" idx="6"/>
          </p:cNvCxnSpPr>
          <p:nvPr/>
        </p:nvCxnSpPr>
        <p:spPr bwMode="auto">
          <a:xfrm flipH="1">
            <a:off x="2121695" y="3343275"/>
            <a:ext cx="2714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54" name="AutoShape 17"/>
          <p:cNvCxnSpPr>
            <a:cxnSpLocks noChangeShapeType="1"/>
            <a:stCxn id="39941" idx="1"/>
            <a:endCxn id="39945" idx="6"/>
          </p:cNvCxnSpPr>
          <p:nvPr/>
        </p:nvCxnSpPr>
        <p:spPr bwMode="auto">
          <a:xfrm flipH="1">
            <a:off x="2121695" y="4714875"/>
            <a:ext cx="2714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55" name="AutoShape 18"/>
          <p:cNvCxnSpPr>
            <a:cxnSpLocks noChangeShapeType="1"/>
            <a:endCxn id="39946" idx="7"/>
          </p:cNvCxnSpPr>
          <p:nvPr/>
        </p:nvCxnSpPr>
        <p:spPr bwMode="auto">
          <a:xfrm flipH="1">
            <a:off x="1930004" y="4914902"/>
            <a:ext cx="527447" cy="279797"/>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56" name="AutoShape 19"/>
          <p:cNvCxnSpPr>
            <a:cxnSpLocks noChangeShapeType="1"/>
            <a:stCxn id="39941" idx="2"/>
            <a:endCxn id="39944" idx="0"/>
          </p:cNvCxnSpPr>
          <p:nvPr/>
        </p:nvCxnSpPr>
        <p:spPr bwMode="auto">
          <a:xfrm>
            <a:off x="2914650" y="4922045"/>
            <a:ext cx="0" cy="2143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57" name="AutoShape 20"/>
          <p:cNvCxnSpPr>
            <a:cxnSpLocks noChangeShapeType="1"/>
            <a:stCxn id="39941" idx="3"/>
            <a:endCxn id="39943" idx="2"/>
          </p:cNvCxnSpPr>
          <p:nvPr/>
        </p:nvCxnSpPr>
        <p:spPr bwMode="auto">
          <a:xfrm>
            <a:off x="3436145" y="4714875"/>
            <a:ext cx="2714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58" name="AutoShape 21"/>
          <p:cNvCxnSpPr>
            <a:cxnSpLocks noChangeShapeType="1"/>
            <a:endCxn id="39942" idx="1"/>
          </p:cNvCxnSpPr>
          <p:nvPr/>
        </p:nvCxnSpPr>
        <p:spPr bwMode="auto">
          <a:xfrm>
            <a:off x="3429002" y="4914902"/>
            <a:ext cx="470297" cy="279797"/>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959" name="Arc 22"/>
          <p:cNvSpPr>
            <a:spLocks/>
          </p:cNvSpPr>
          <p:nvPr/>
        </p:nvSpPr>
        <p:spPr bwMode="auto">
          <a:xfrm rot="5400000">
            <a:off x="2855714" y="3487937"/>
            <a:ext cx="114300" cy="225029"/>
          </a:xfrm>
          <a:custGeom>
            <a:avLst/>
            <a:gdLst>
              <a:gd name="T0" fmla="*/ 0 w 21600"/>
              <a:gd name="T1" fmla="*/ 0 h 43200"/>
              <a:gd name="T2" fmla="*/ 191 w 21600"/>
              <a:gd name="T3" fmla="*/ 300038 h 43200"/>
              <a:gd name="T4" fmla="*/ 0 w 21600"/>
              <a:gd name="T5" fmla="*/ 15001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solidFill>
                <a:schemeClr val="bg1"/>
              </a:solidFill>
            </a:endParaRPr>
          </a:p>
        </p:txBody>
      </p:sp>
    </p:spTree>
    <p:extLst>
      <p:ext uri="{BB962C8B-B14F-4D97-AF65-F5344CB8AC3E}">
        <p14:creationId xmlns:p14="http://schemas.microsoft.com/office/powerpoint/2010/main" val="39764784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4510025" y="55517"/>
            <a:ext cx="6615175" cy="1011283"/>
          </a:xfrm>
        </p:spPr>
        <p:txBody>
          <a:bodyPr/>
          <a:lstStyle/>
          <a:p>
            <a:r>
              <a:rPr lang="en-GB" altLang="en-US" dirty="0">
                <a:solidFill>
                  <a:srgbClr val="C00000"/>
                </a:solidFill>
              </a:rPr>
              <a:t>Making E/R Diagrams</a:t>
            </a:r>
          </a:p>
        </p:txBody>
      </p:sp>
      <p:sp>
        <p:nvSpPr>
          <p:cNvPr id="40964" name="Rectangle 3"/>
          <p:cNvSpPr>
            <a:spLocks noGrp="1" noChangeArrowheads="1"/>
          </p:cNvSpPr>
          <p:nvPr>
            <p:ph sz="half" idx="4294967295"/>
          </p:nvPr>
        </p:nvSpPr>
        <p:spPr>
          <a:xfrm>
            <a:off x="1415480" y="1524000"/>
            <a:ext cx="5375464" cy="4663440"/>
          </a:xfrm>
          <a:prstGeom prst="rect">
            <a:avLst/>
          </a:prstGeom>
        </p:spPr>
        <p:txBody>
          <a:bodyPr>
            <a:normAutofit/>
          </a:bodyPr>
          <a:lstStyle/>
          <a:p>
            <a:r>
              <a:rPr lang="en-GB" altLang="en-US" sz="2400" dirty="0">
                <a:latin typeface="Constantia (Body)ns MT (Body)"/>
              </a:rPr>
              <a:t>From a description of the requirements identify the</a:t>
            </a:r>
          </a:p>
          <a:p>
            <a:pPr lvl="1"/>
            <a:r>
              <a:rPr lang="en-GB" altLang="en-US" dirty="0">
                <a:latin typeface="Constantia (Body)ns MT (Body)"/>
              </a:rPr>
              <a:t>Entities</a:t>
            </a:r>
          </a:p>
          <a:p>
            <a:pPr lvl="1"/>
            <a:r>
              <a:rPr lang="en-GB" altLang="en-US" dirty="0">
                <a:latin typeface="Constantia (Body)ns MT (Body)"/>
              </a:rPr>
              <a:t>Attributes</a:t>
            </a:r>
          </a:p>
          <a:p>
            <a:pPr lvl="1"/>
            <a:r>
              <a:rPr lang="en-GB" altLang="en-US" dirty="0">
                <a:latin typeface="Constantia (Body)ns MT (Body)"/>
              </a:rPr>
              <a:t>Relationships</a:t>
            </a:r>
          </a:p>
          <a:p>
            <a:pPr lvl="1"/>
            <a:r>
              <a:rPr lang="en-GB" altLang="en-US" dirty="0">
                <a:latin typeface="Constantia (Body)ns MT (Body)"/>
              </a:rPr>
              <a:t>Cardinality ratios of the relationships</a:t>
            </a:r>
          </a:p>
        </p:txBody>
      </p:sp>
      <p:sp>
        <p:nvSpPr>
          <p:cNvPr id="40965" name="Rectangle 4"/>
          <p:cNvSpPr>
            <a:spLocks noGrp="1" noChangeArrowheads="1"/>
          </p:cNvSpPr>
          <p:nvPr>
            <p:ph sz="half" idx="2"/>
          </p:nvPr>
        </p:nvSpPr>
        <p:spPr>
          <a:xfrm>
            <a:off x="6455437" y="1981200"/>
            <a:ext cx="5303520" cy="515526"/>
          </a:xfrm>
        </p:spPr>
        <p:txBody>
          <a:bodyPr>
            <a:noAutofit/>
          </a:bodyPr>
          <a:lstStyle/>
          <a:p>
            <a:r>
              <a:rPr lang="en-GB" altLang="en-US" sz="2800" dirty="0">
                <a:latin typeface="Constantia (Body)ns MT (Body)"/>
              </a:rPr>
              <a:t>Draw the E/R diagram and then</a:t>
            </a:r>
          </a:p>
          <a:p>
            <a:pPr lvl="1"/>
            <a:r>
              <a:rPr lang="en-GB" altLang="en-US" dirty="0">
                <a:latin typeface="Constantia (Body)ns MT (Body)"/>
              </a:rPr>
              <a:t>Look at one to one relationships as they might be redundant</a:t>
            </a:r>
          </a:p>
          <a:p>
            <a:pPr lvl="1"/>
            <a:r>
              <a:rPr lang="en-GB" altLang="en-US" dirty="0">
                <a:latin typeface="Constantia (Body)ns MT (Body)"/>
              </a:rPr>
              <a:t>Look at many to many relationships as they might need to be split into two one to many links</a:t>
            </a:r>
          </a:p>
        </p:txBody>
      </p:sp>
      <p:sp>
        <p:nvSpPr>
          <p:cNvPr id="2" name="Slide Number Placeholder 1">
            <a:extLst>
              <a:ext uri="{FF2B5EF4-FFF2-40B4-BE49-F238E27FC236}">
                <a16:creationId xmlns="" xmlns:a16="http://schemas.microsoft.com/office/drawing/2014/main" id="{C5F84707-0515-4CED-8E8F-36B7C35AE33B}"/>
              </a:ext>
            </a:extLst>
          </p:cNvPr>
          <p:cNvSpPr>
            <a:spLocks noGrp="1"/>
          </p:cNvSpPr>
          <p:nvPr>
            <p:ph type="sldNum" sz="quarter" idx="4294967295"/>
          </p:nvPr>
        </p:nvSpPr>
        <p:spPr>
          <a:xfrm>
            <a:off x="11484864" y="6305550"/>
            <a:ext cx="609600" cy="476250"/>
          </a:xfrm>
          <a:prstGeom prst="rect">
            <a:avLst/>
          </a:prstGeom>
        </p:spPr>
        <p:txBody>
          <a:bodyPr/>
          <a:lstStyle/>
          <a:p>
            <a:fld id="{462C6507-2242-4096-87B2-B8983FFE7867}" type="slidenum">
              <a:rPr lang="en-GB" smtClean="0"/>
              <a:t>49</a:t>
            </a:fld>
            <a:endParaRPr lang="en-GB"/>
          </a:p>
        </p:txBody>
      </p:sp>
    </p:spTree>
    <p:extLst>
      <p:ext uri="{BB962C8B-B14F-4D97-AF65-F5344CB8AC3E}">
        <p14:creationId xmlns:p14="http://schemas.microsoft.com/office/powerpoint/2010/main" val="2100489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369740"/>
            <a:ext cx="10441160" cy="5412060"/>
          </a:xfrm>
        </p:spPr>
        <p:txBody>
          <a:bodyPr>
            <a:normAutofit/>
          </a:bodyPr>
          <a:lstStyle/>
          <a:p>
            <a:r>
              <a:rPr lang="en-US" sz="3600" b="1" dirty="0"/>
              <a:t>(iv) Determine the primary key fields</a:t>
            </a:r>
            <a:endParaRPr lang="en-US" sz="3600" dirty="0"/>
          </a:p>
          <a:p>
            <a:pPr marL="0" indent="0">
              <a:buNone/>
            </a:pPr>
            <a:r>
              <a:rPr lang="en-US" sz="1800" b="1" dirty="0"/>
              <a:t> </a:t>
            </a:r>
            <a:endParaRPr lang="en-US" sz="1800" dirty="0"/>
          </a:p>
          <a:p>
            <a:pPr algn="just"/>
            <a:r>
              <a:rPr lang="en-US" sz="2400" dirty="0"/>
              <a:t>The power in a relational database management system such as SQL comes from its ability to quickly find and bring together information stored in separate tables. The primary key is an attribute (or attributes!) that uniquely identifies every record in the relation. In order for SQL/MS-Access to work most efficiently, each table in your database should include a field or set of fields that uniquely identifies each individual record stored in the table. This is often a unique identification number, such as an employee ID number or a serial number.</a:t>
            </a:r>
          </a:p>
          <a:p>
            <a:endParaRPr lang="en-US" sz="1800" dirty="0"/>
          </a:p>
        </p:txBody>
      </p:sp>
      <p:sp>
        <p:nvSpPr>
          <p:cNvPr id="4" name="Slide Number Placeholder 3"/>
          <p:cNvSpPr>
            <a:spLocks noGrp="1"/>
          </p:cNvSpPr>
          <p:nvPr>
            <p:ph type="sldNum" sz="quarter" idx="4294967295"/>
          </p:nvPr>
        </p:nvSpPr>
        <p:spPr>
          <a:xfrm>
            <a:off x="11484864" y="6305550"/>
            <a:ext cx="609600" cy="476250"/>
          </a:xfrm>
          <a:prstGeom prst="rect">
            <a:avLst/>
          </a:prstGeom>
        </p:spPr>
        <p:txBody>
          <a:bodyPr/>
          <a:lstStyle/>
          <a:p>
            <a:fld id="{9537A73F-6A8A-428C-A708-DA87782F7B6B}" type="slidenum">
              <a:rPr lang="en-US" smtClean="0"/>
              <a:t>5</a:t>
            </a:fld>
            <a:endParaRPr lang="en-US"/>
          </a:p>
        </p:txBody>
      </p:sp>
    </p:spTree>
    <p:extLst>
      <p:ext uri="{BB962C8B-B14F-4D97-AF65-F5344CB8AC3E}">
        <p14:creationId xmlns:p14="http://schemas.microsoft.com/office/powerpoint/2010/main" val="41799918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2656811" y="423533"/>
            <a:ext cx="9997440" cy="769441"/>
          </a:xfrm>
        </p:spPr>
        <p:txBody>
          <a:bodyPr/>
          <a:lstStyle/>
          <a:p>
            <a:r>
              <a:rPr lang="en-GB" altLang="en-US" dirty="0">
                <a:solidFill>
                  <a:srgbClr val="C00000"/>
                </a:solidFill>
              </a:rPr>
              <a:t>Debugging Designs</a:t>
            </a:r>
          </a:p>
        </p:txBody>
      </p:sp>
      <p:sp>
        <p:nvSpPr>
          <p:cNvPr id="41988" name="Rectangle 3"/>
          <p:cNvSpPr>
            <a:spLocks noGrp="1" noChangeArrowheads="1"/>
          </p:cNvSpPr>
          <p:nvPr>
            <p:ph sz="half" idx="4294967295"/>
          </p:nvPr>
        </p:nvSpPr>
        <p:spPr>
          <a:xfrm>
            <a:off x="735420" y="1401218"/>
            <a:ext cx="5504587" cy="4663440"/>
          </a:xfrm>
          <a:prstGeom prst="rect">
            <a:avLst/>
          </a:prstGeom>
        </p:spPr>
        <p:txBody>
          <a:bodyPr>
            <a:normAutofit/>
          </a:bodyPr>
          <a:lstStyle/>
          <a:p>
            <a:r>
              <a:rPr lang="en-GB" altLang="en-US" sz="2400" dirty="0">
                <a:latin typeface="Constantia (Body)ns MT (Body)"/>
              </a:rPr>
              <a:t>With a bit of practice E/R diagrams can be used to plan queries</a:t>
            </a:r>
          </a:p>
          <a:p>
            <a:pPr lvl="1"/>
            <a:r>
              <a:rPr lang="en-GB" altLang="en-US" dirty="0">
                <a:latin typeface="Constantia (Body)ns MT (Body)"/>
              </a:rPr>
              <a:t>You can look at the diagram and figure out how to find useful information</a:t>
            </a:r>
          </a:p>
          <a:p>
            <a:pPr lvl="1"/>
            <a:r>
              <a:rPr lang="en-GB" altLang="en-US" dirty="0">
                <a:latin typeface="Constantia (Body)ns MT (Body)"/>
              </a:rPr>
              <a:t>If you can’t find the information you need, you may need to change the design</a:t>
            </a:r>
          </a:p>
        </p:txBody>
      </p:sp>
      <p:sp>
        <p:nvSpPr>
          <p:cNvPr id="2" name="Slide Number Placeholder 1">
            <a:extLst>
              <a:ext uri="{FF2B5EF4-FFF2-40B4-BE49-F238E27FC236}">
                <a16:creationId xmlns="" xmlns:a16="http://schemas.microsoft.com/office/drawing/2014/main" id="{E112FE0F-365D-402B-B77F-E3267393D436}"/>
              </a:ext>
            </a:extLst>
          </p:cNvPr>
          <p:cNvSpPr>
            <a:spLocks noGrp="1"/>
          </p:cNvSpPr>
          <p:nvPr>
            <p:ph type="sldNum" sz="quarter" idx="4294967295"/>
          </p:nvPr>
        </p:nvSpPr>
        <p:spPr>
          <a:xfrm>
            <a:off x="11484864" y="6305550"/>
            <a:ext cx="609600" cy="476250"/>
          </a:xfrm>
          <a:prstGeom prst="rect">
            <a:avLst/>
          </a:prstGeom>
        </p:spPr>
        <p:txBody>
          <a:bodyPr/>
          <a:lstStyle/>
          <a:p>
            <a:fld id="{462C6507-2242-4096-87B2-B8983FFE7867}" type="slidenum">
              <a:rPr lang="en-GB" smtClean="0"/>
              <a:t>50</a:t>
            </a:fld>
            <a:endParaRPr lang="en-GB"/>
          </a:p>
        </p:txBody>
      </p:sp>
      <p:grpSp>
        <p:nvGrpSpPr>
          <p:cNvPr id="41989" name="Group 5"/>
          <p:cNvGrpSpPr>
            <a:grpSpLocks/>
          </p:cNvGrpSpPr>
          <p:nvPr/>
        </p:nvGrpSpPr>
        <p:grpSpPr bwMode="auto">
          <a:xfrm>
            <a:off x="7134224" y="1124744"/>
            <a:ext cx="1266031" cy="3636894"/>
            <a:chOff x="4416" y="1296"/>
            <a:chExt cx="816" cy="2448"/>
          </a:xfrm>
        </p:grpSpPr>
        <p:sp>
          <p:nvSpPr>
            <p:cNvPr id="41991" name="AutoShape 6"/>
            <p:cNvSpPr>
              <a:spLocks noChangeArrowheads="1"/>
            </p:cNvSpPr>
            <p:nvPr/>
          </p:nvSpPr>
          <p:spPr bwMode="auto">
            <a:xfrm>
              <a:off x="4416" y="2352"/>
              <a:ext cx="816" cy="336"/>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tx1"/>
                  </a:solidFill>
                  <a:latin typeface="Arial" panose="020B0604020202020204" pitchFamily="34" charset="0"/>
                </a:rPr>
                <a:t>Enrolment</a:t>
              </a:r>
            </a:p>
          </p:txBody>
        </p:sp>
        <p:sp>
          <p:nvSpPr>
            <p:cNvPr id="41992" name="AutoShape 7"/>
            <p:cNvSpPr>
              <a:spLocks noChangeArrowheads="1"/>
            </p:cNvSpPr>
            <p:nvPr/>
          </p:nvSpPr>
          <p:spPr bwMode="auto">
            <a:xfrm>
              <a:off x="4464" y="1296"/>
              <a:ext cx="720" cy="336"/>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tx1"/>
                  </a:solidFill>
                  <a:latin typeface="Arial" panose="020B0604020202020204" pitchFamily="34" charset="0"/>
                </a:rPr>
                <a:t>Student</a:t>
              </a:r>
            </a:p>
          </p:txBody>
        </p:sp>
        <p:sp>
          <p:nvSpPr>
            <p:cNvPr id="41993" name="AutoShape 8"/>
            <p:cNvSpPr>
              <a:spLocks noChangeArrowheads="1"/>
            </p:cNvSpPr>
            <p:nvPr/>
          </p:nvSpPr>
          <p:spPr bwMode="auto">
            <a:xfrm>
              <a:off x="4464" y="3408"/>
              <a:ext cx="720" cy="336"/>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tx1"/>
                  </a:solidFill>
                  <a:latin typeface="Arial" panose="020B0604020202020204" pitchFamily="34" charset="0"/>
                </a:rPr>
                <a:t>Module</a:t>
              </a:r>
            </a:p>
          </p:txBody>
        </p:sp>
        <p:sp>
          <p:nvSpPr>
            <p:cNvPr id="41994" name="AutoShape 9"/>
            <p:cNvSpPr>
              <a:spLocks noChangeArrowheads="1"/>
            </p:cNvSpPr>
            <p:nvPr/>
          </p:nvSpPr>
          <p:spPr bwMode="auto">
            <a:xfrm>
              <a:off x="4512" y="2880"/>
              <a:ext cx="624" cy="336"/>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tx1"/>
                  </a:solidFill>
                  <a:latin typeface="Arial" panose="020B0604020202020204" pitchFamily="34" charset="0"/>
                </a:rPr>
                <a:t>In</a:t>
              </a:r>
              <a:endParaRPr lang="en-GB" altLang="en-US" sz="1500">
                <a:solidFill>
                  <a:schemeClr val="tx1"/>
                </a:solidFill>
                <a:latin typeface="Arial" panose="020B0604020202020204" pitchFamily="34" charset="0"/>
              </a:endParaRPr>
            </a:p>
          </p:txBody>
        </p:sp>
        <p:sp>
          <p:nvSpPr>
            <p:cNvPr id="41995" name="AutoShape 10"/>
            <p:cNvSpPr>
              <a:spLocks noChangeArrowheads="1"/>
            </p:cNvSpPr>
            <p:nvPr/>
          </p:nvSpPr>
          <p:spPr bwMode="auto">
            <a:xfrm>
              <a:off x="4512" y="1824"/>
              <a:ext cx="624" cy="336"/>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dirty="0">
                  <a:solidFill>
                    <a:schemeClr val="tx1"/>
                  </a:solidFill>
                  <a:latin typeface="Arial" panose="020B0604020202020204" pitchFamily="34" charset="0"/>
                </a:rPr>
                <a:t>Has</a:t>
              </a:r>
              <a:endParaRPr lang="en-GB" altLang="en-US" sz="1500" dirty="0">
                <a:solidFill>
                  <a:schemeClr val="tx1"/>
                </a:solidFill>
                <a:latin typeface="Arial" panose="020B0604020202020204" pitchFamily="34" charset="0"/>
              </a:endParaRPr>
            </a:p>
          </p:txBody>
        </p:sp>
        <p:cxnSp>
          <p:nvCxnSpPr>
            <p:cNvPr id="41996" name="AutoShape 11"/>
            <p:cNvCxnSpPr>
              <a:cxnSpLocks noChangeShapeType="1"/>
              <a:stCxn id="41992" idx="2"/>
              <a:endCxn id="41995" idx="0"/>
            </p:cNvCxnSpPr>
            <p:nvPr/>
          </p:nvCxnSpPr>
          <p:spPr bwMode="auto">
            <a:xfrm>
              <a:off x="4824" y="1632"/>
              <a:ext cx="0" cy="19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997" name="AutoShape 12"/>
            <p:cNvCxnSpPr>
              <a:cxnSpLocks noChangeShapeType="1"/>
              <a:stCxn id="41995" idx="2"/>
              <a:endCxn id="41991" idx="0"/>
            </p:cNvCxnSpPr>
            <p:nvPr/>
          </p:nvCxnSpPr>
          <p:spPr bwMode="auto">
            <a:xfrm>
              <a:off x="4824" y="2160"/>
              <a:ext cx="0" cy="19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998" name="AutoShape 13"/>
            <p:cNvCxnSpPr>
              <a:cxnSpLocks noChangeShapeType="1"/>
              <a:stCxn id="41991" idx="2"/>
              <a:endCxn id="41994" idx="0"/>
            </p:cNvCxnSpPr>
            <p:nvPr/>
          </p:nvCxnSpPr>
          <p:spPr bwMode="auto">
            <a:xfrm>
              <a:off x="4824" y="2688"/>
              <a:ext cx="0" cy="19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999" name="AutoShape 14"/>
            <p:cNvCxnSpPr>
              <a:cxnSpLocks noChangeShapeType="1"/>
              <a:stCxn id="41994" idx="2"/>
              <a:endCxn id="41993" idx="0"/>
            </p:cNvCxnSpPr>
            <p:nvPr/>
          </p:nvCxnSpPr>
          <p:spPr bwMode="auto">
            <a:xfrm>
              <a:off x="4824" y="3216"/>
              <a:ext cx="0" cy="19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000" name="Arc 15"/>
            <p:cNvSpPr>
              <a:spLocks/>
            </p:cNvSpPr>
            <p:nvPr/>
          </p:nvSpPr>
          <p:spPr bwMode="auto">
            <a:xfrm rot="5400000">
              <a:off x="4776" y="2664"/>
              <a:ext cx="96" cy="144"/>
            </a:xfrm>
            <a:custGeom>
              <a:avLst/>
              <a:gdLst>
                <a:gd name="T0" fmla="*/ 0 w 21600"/>
                <a:gd name="T1" fmla="*/ 0 h 43200"/>
                <a:gd name="T2" fmla="*/ 0 w 21600"/>
                <a:gd name="T3" fmla="*/ 144 h 43200"/>
                <a:gd name="T4" fmla="*/ 0 w 21600"/>
                <a:gd name="T5" fmla="*/ 72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2001" name="Arc 16"/>
            <p:cNvSpPr>
              <a:spLocks/>
            </p:cNvSpPr>
            <p:nvPr/>
          </p:nvSpPr>
          <p:spPr bwMode="auto">
            <a:xfrm rot="16200000" flipV="1">
              <a:off x="4776" y="2232"/>
              <a:ext cx="96" cy="144"/>
            </a:xfrm>
            <a:custGeom>
              <a:avLst/>
              <a:gdLst>
                <a:gd name="T0" fmla="*/ 0 w 21600"/>
                <a:gd name="T1" fmla="*/ 0 h 43200"/>
                <a:gd name="T2" fmla="*/ 0 w 21600"/>
                <a:gd name="T3" fmla="*/ 144 h 43200"/>
                <a:gd name="T4" fmla="*/ 0 w 21600"/>
                <a:gd name="T5" fmla="*/ 72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grpSp>
      <p:sp>
        <p:nvSpPr>
          <p:cNvPr id="41990" name="Text Box 17"/>
          <p:cNvSpPr txBox="1">
            <a:spLocks noChangeArrowheads="1"/>
          </p:cNvSpPr>
          <p:nvPr/>
        </p:nvSpPr>
        <p:spPr bwMode="auto">
          <a:xfrm>
            <a:off x="9443417" y="1623926"/>
            <a:ext cx="246816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r>
              <a:rPr lang="en-GB" altLang="en-US" dirty="0">
                <a:solidFill>
                  <a:schemeClr val="tx1"/>
                </a:solidFill>
                <a:latin typeface="Constantia (Body)ns MT (Body)"/>
              </a:rPr>
              <a:t>How can you</a:t>
            </a:r>
          </a:p>
          <a:p>
            <a:r>
              <a:rPr lang="en-GB" altLang="en-US" dirty="0">
                <a:solidFill>
                  <a:schemeClr val="tx1"/>
                </a:solidFill>
                <a:latin typeface="Constantia (Body)ns MT (Body)"/>
              </a:rPr>
              <a:t>find a list of </a:t>
            </a:r>
          </a:p>
          <a:p>
            <a:r>
              <a:rPr lang="en-GB" altLang="en-US" dirty="0">
                <a:solidFill>
                  <a:schemeClr val="tx1"/>
                </a:solidFill>
                <a:latin typeface="Constantia (Body)ns MT (Body)"/>
              </a:rPr>
              <a:t>students who</a:t>
            </a:r>
          </a:p>
          <a:p>
            <a:r>
              <a:rPr lang="en-GB" altLang="en-US" dirty="0">
                <a:solidFill>
                  <a:schemeClr val="tx1"/>
                </a:solidFill>
                <a:latin typeface="Constantia (Body)ns MT (Body)"/>
              </a:rPr>
              <a:t>are enrolled </a:t>
            </a:r>
          </a:p>
          <a:p>
            <a:r>
              <a:rPr lang="en-GB" altLang="en-US" dirty="0">
                <a:solidFill>
                  <a:schemeClr val="tx1"/>
                </a:solidFill>
                <a:latin typeface="Constantia (Body)ns MT (Body)"/>
              </a:rPr>
              <a:t>in Database </a:t>
            </a:r>
          </a:p>
          <a:p>
            <a:r>
              <a:rPr lang="en-GB" altLang="en-US" dirty="0">
                <a:solidFill>
                  <a:schemeClr val="tx1"/>
                </a:solidFill>
                <a:latin typeface="Constantia (Body)ns MT (Body)"/>
              </a:rPr>
              <a:t>systems?</a:t>
            </a:r>
          </a:p>
        </p:txBody>
      </p:sp>
    </p:spTree>
    <p:extLst>
      <p:ext uri="{BB962C8B-B14F-4D97-AF65-F5344CB8AC3E}">
        <p14:creationId xmlns:p14="http://schemas.microsoft.com/office/powerpoint/2010/main" val="26650075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3324225" y="84690"/>
            <a:ext cx="7162861" cy="788670"/>
          </a:xfrm>
        </p:spPr>
        <p:txBody>
          <a:bodyPr/>
          <a:lstStyle/>
          <a:p>
            <a:r>
              <a:rPr lang="en-GB" altLang="en-US" dirty="0"/>
              <a:t>Debugging Designs</a:t>
            </a:r>
          </a:p>
        </p:txBody>
      </p:sp>
      <p:sp>
        <p:nvSpPr>
          <p:cNvPr id="2" name="Slide Number Placeholder 1">
            <a:extLst>
              <a:ext uri="{FF2B5EF4-FFF2-40B4-BE49-F238E27FC236}">
                <a16:creationId xmlns="" xmlns:a16="http://schemas.microsoft.com/office/drawing/2014/main" id="{698BE880-CC95-413C-B2A6-B7EA1F7F6A23}"/>
              </a:ext>
            </a:extLst>
          </p:cNvPr>
          <p:cNvSpPr>
            <a:spLocks noGrp="1"/>
          </p:cNvSpPr>
          <p:nvPr>
            <p:ph type="sldNum" sz="quarter" idx="4294967295"/>
          </p:nvPr>
        </p:nvSpPr>
        <p:spPr>
          <a:xfrm>
            <a:off x="11484864" y="6305550"/>
            <a:ext cx="609600" cy="476250"/>
          </a:xfrm>
          <a:prstGeom prst="rect">
            <a:avLst/>
          </a:prstGeom>
        </p:spPr>
        <p:txBody>
          <a:bodyPr/>
          <a:lstStyle/>
          <a:p>
            <a:fld id="{462C6507-2242-4096-87B2-B8983FFE7867}" type="slidenum">
              <a:rPr lang="en-GB" smtClean="0">
                <a:solidFill>
                  <a:schemeClr val="bg1"/>
                </a:solidFill>
              </a:rPr>
              <a:t>51</a:t>
            </a:fld>
            <a:endParaRPr lang="en-GB">
              <a:solidFill>
                <a:schemeClr val="bg1"/>
              </a:solidFill>
            </a:endParaRPr>
          </a:p>
        </p:txBody>
      </p:sp>
      <p:grpSp>
        <p:nvGrpSpPr>
          <p:cNvPr id="43012" name="Group 3"/>
          <p:cNvGrpSpPr>
            <a:grpSpLocks/>
          </p:cNvGrpSpPr>
          <p:nvPr/>
        </p:nvGrpSpPr>
        <p:grpSpPr bwMode="auto">
          <a:xfrm>
            <a:off x="3810000" y="2457450"/>
            <a:ext cx="971550" cy="2914650"/>
            <a:chOff x="4416" y="1296"/>
            <a:chExt cx="816" cy="2448"/>
          </a:xfrm>
        </p:grpSpPr>
        <p:sp>
          <p:nvSpPr>
            <p:cNvPr id="43028" name="AutoShape 4"/>
            <p:cNvSpPr>
              <a:spLocks noChangeArrowheads="1"/>
            </p:cNvSpPr>
            <p:nvPr/>
          </p:nvSpPr>
          <p:spPr bwMode="auto">
            <a:xfrm>
              <a:off x="4416" y="2352"/>
              <a:ext cx="816" cy="336"/>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bg1"/>
                  </a:solidFill>
                  <a:latin typeface="Arial" panose="020B0604020202020204" pitchFamily="34" charset="0"/>
                </a:rPr>
                <a:t>Enrolment</a:t>
              </a:r>
            </a:p>
          </p:txBody>
        </p:sp>
        <p:sp>
          <p:nvSpPr>
            <p:cNvPr id="43029" name="AutoShape 5"/>
            <p:cNvSpPr>
              <a:spLocks noChangeArrowheads="1"/>
            </p:cNvSpPr>
            <p:nvPr/>
          </p:nvSpPr>
          <p:spPr bwMode="auto">
            <a:xfrm>
              <a:off x="4464" y="1296"/>
              <a:ext cx="720" cy="336"/>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bg1"/>
                  </a:solidFill>
                  <a:latin typeface="Arial" panose="020B0604020202020204" pitchFamily="34" charset="0"/>
                </a:rPr>
                <a:t>Student</a:t>
              </a:r>
            </a:p>
          </p:txBody>
        </p:sp>
        <p:sp>
          <p:nvSpPr>
            <p:cNvPr id="43030" name="AutoShape 6"/>
            <p:cNvSpPr>
              <a:spLocks noChangeArrowheads="1"/>
            </p:cNvSpPr>
            <p:nvPr/>
          </p:nvSpPr>
          <p:spPr bwMode="auto">
            <a:xfrm>
              <a:off x="4464" y="3408"/>
              <a:ext cx="720" cy="336"/>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500">
                  <a:solidFill>
                    <a:schemeClr val="bg1"/>
                  </a:solidFill>
                  <a:latin typeface="Arial" panose="020B0604020202020204" pitchFamily="34" charset="0"/>
                </a:rPr>
                <a:t>Module</a:t>
              </a:r>
            </a:p>
          </p:txBody>
        </p:sp>
        <p:sp>
          <p:nvSpPr>
            <p:cNvPr id="43031" name="AutoShape 7"/>
            <p:cNvSpPr>
              <a:spLocks noChangeArrowheads="1"/>
            </p:cNvSpPr>
            <p:nvPr/>
          </p:nvSpPr>
          <p:spPr bwMode="auto">
            <a:xfrm>
              <a:off x="4512" y="2880"/>
              <a:ext cx="624" cy="336"/>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bg1"/>
                  </a:solidFill>
                  <a:latin typeface="Arial" panose="020B0604020202020204" pitchFamily="34" charset="0"/>
                </a:rPr>
                <a:t>In</a:t>
              </a:r>
              <a:endParaRPr lang="en-GB" altLang="en-US" sz="1500">
                <a:solidFill>
                  <a:schemeClr val="bg1"/>
                </a:solidFill>
                <a:latin typeface="Arial" panose="020B0604020202020204" pitchFamily="34" charset="0"/>
              </a:endParaRPr>
            </a:p>
          </p:txBody>
        </p:sp>
        <p:sp>
          <p:nvSpPr>
            <p:cNvPr id="43032" name="AutoShape 8"/>
            <p:cNvSpPr>
              <a:spLocks noChangeArrowheads="1"/>
            </p:cNvSpPr>
            <p:nvPr/>
          </p:nvSpPr>
          <p:spPr bwMode="auto">
            <a:xfrm>
              <a:off x="4512" y="1824"/>
              <a:ext cx="624" cy="336"/>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200">
                  <a:solidFill>
                    <a:schemeClr val="bg1"/>
                  </a:solidFill>
                  <a:latin typeface="Arial" panose="020B0604020202020204" pitchFamily="34" charset="0"/>
                </a:rPr>
                <a:t>Has</a:t>
              </a:r>
              <a:endParaRPr lang="en-GB" altLang="en-US" sz="1500">
                <a:solidFill>
                  <a:schemeClr val="bg1"/>
                </a:solidFill>
                <a:latin typeface="Arial" panose="020B0604020202020204" pitchFamily="34" charset="0"/>
              </a:endParaRPr>
            </a:p>
          </p:txBody>
        </p:sp>
        <p:cxnSp>
          <p:nvCxnSpPr>
            <p:cNvPr id="43033" name="AutoShape 9"/>
            <p:cNvCxnSpPr>
              <a:cxnSpLocks noChangeShapeType="1"/>
              <a:stCxn id="43029" idx="2"/>
              <a:endCxn id="43032" idx="0"/>
            </p:cNvCxnSpPr>
            <p:nvPr/>
          </p:nvCxnSpPr>
          <p:spPr bwMode="auto">
            <a:xfrm>
              <a:off x="4824" y="1632"/>
              <a:ext cx="0" cy="19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034" name="AutoShape 10"/>
            <p:cNvCxnSpPr>
              <a:cxnSpLocks noChangeShapeType="1"/>
              <a:stCxn id="43032" idx="2"/>
              <a:endCxn id="43028" idx="0"/>
            </p:cNvCxnSpPr>
            <p:nvPr/>
          </p:nvCxnSpPr>
          <p:spPr bwMode="auto">
            <a:xfrm>
              <a:off x="4824" y="2160"/>
              <a:ext cx="0" cy="19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035" name="AutoShape 11"/>
            <p:cNvCxnSpPr>
              <a:cxnSpLocks noChangeShapeType="1"/>
              <a:stCxn id="43028" idx="2"/>
              <a:endCxn id="43031" idx="0"/>
            </p:cNvCxnSpPr>
            <p:nvPr/>
          </p:nvCxnSpPr>
          <p:spPr bwMode="auto">
            <a:xfrm>
              <a:off x="4824" y="2688"/>
              <a:ext cx="0" cy="19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036" name="AutoShape 12"/>
            <p:cNvCxnSpPr>
              <a:cxnSpLocks noChangeShapeType="1"/>
              <a:stCxn id="43031" idx="2"/>
              <a:endCxn id="43030" idx="0"/>
            </p:cNvCxnSpPr>
            <p:nvPr/>
          </p:nvCxnSpPr>
          <p:spPr bwMode="auto">
            <a:xfrm>
              <a:off x="4824" y="3216"/>
              <a:ext cx="0" cy="19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037" name="Arc 13"/>
            <p:cNvSpPr>
              <a:spLocks/>
            </p:cNvSpPr>
            <p:nvPr/>
          </p:nvSpPr>
          <p:spPr bwMode="auto">
            <a:xfrm rot="5400000">
              <a:off x="4776" y="2664"/>
              <a:ext cx="96" cy="144"/>
            </a:xfrm>
            <a:custGeom>
              <a:avLst/>
              <a:gdLst>
                <a:gd name="T0" fmla="*/ 0 w 21600"/>
                <a:gd name="T1" fmla="*/ 0 h 43200"/>
                <a:gd name="T2" fmla="*/ 0 w 21600"/>
                <a:gd name="T3" fmla="*/ 144 h 43200"/>
                <a:gd name="T4" fmla="*/ 0 w 21600"/>
                <a:gd name="T5" fmla="*/ 72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solidFill>
                  <a:schemeClr val="bg1"/>
                </a:solidFill>
              </a:endParaRPr>
            </a:p>
          </p:txBody>
        </p:sp>
        <p:sp>
          <p:nvSpPr>
            <p:cNvPr id="43038" name="Arc 14"/>
            <p:cNvSpPr>
              <a:spLocks/>
            </p:cNvSpPr>
            <p:nvPr/>
          </p:nvSpPr>
          <p:spPr bwMode="auto">
            <a:xfrm rot="16200000" flipV="1">
              <a:off x="4776" y="2232"/>
              <a:ext cx="96" cy="144"/>
            </a:xfrm>
            <a:custGeom>
              <a:avLst/>
              <a:gdLst>
                <a:gd name="T0" fmla="*/ 0 w 21600"/>
                <a:gd name="T1" fmla="*/ 0 h 43200"/>
                <a:gd name="T2" fmla="*/ 0 w 21600"/>
                <a:gd name="T3" fmla="*/ 144 h 43200"/>
                <a:gd name="T4" fmla="*/ 0 w 21600"/>
                <a:gd name="T5" fmla="*/ 72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lnTo>
                    <a:pt x="-1" y="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solidFill>
                  <a:schemeClr val="bg1"/>
                </a:solidFill>
              </a:endParaRPr>
            </a:p>
          </p:txBody>
        </p:sp>
      </p:grpSp>
      <p:sp>
        <p:nvSpPr>
          <p:cNvPr id="45072" name="Text Box 16"/>
          <p:cNvSpPr txBox="1">
            <a:spLocks noChangeArrowheads="1"/>
          </p:cNvSpPr>
          <p:nvPr/>
        </p:nvSpPr>
        <p:spPr bwMode="auto">
          <a:xfrm>
            <a:off x="5736228" y="1034551"/>
            <a:ext cx="498913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spcBef>
                <a:spcPct val="50000"/>
              </a:spcBef>
            </a:pPr>
            <a:r>
              <a:rPr lang="en-GB" altLang="en-US" dirty="0">
                <a:solidFill>
                  <a:schemeClr val="bg1"/>
                </a:solidFill>
                <a:latin typeface="Constantia (Body)ns MT (Body)"/>
              </a:rPr>
              <a:t>(1) Find the instance of the Module entity with title ‘Database Systems’</a:t>
            </a:r>
          </a:p>
        </p:txBody>
      </p:sp>
      <p:sp>
        <p:nvSpPr>
          <p:cNvPr id="45073" name="Text Box 17"/>
          <p:cNvSpPr txBox="1">
            <a:spLocks noChangeArrowheads="1"/>
          </p:cNvSpPr>
          <p:nvPr/>
        </p:nvSpPr>
        <p:spPr bwMode="auto">
          <a:xfrm>
            <a:off x="5345230" y="2077420"/>
            <a:ext cx="577113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r>
              <a:rPr lang="en-GB" altLang="en-US" sz="1800" dirty="0">
                <a:solidFill>
                  <a:schemeClr val="bg1"/>
                </a:solidFill>
                <a:latin typeface="Arial" panose="020B0604020202020204" pitchFamily="34" charset="0"/>
              </a:rPr>
              <a:t>(</a:t>
            </a:r>
            <a:r>
              <a:rPr lang="en-GB" altLang="en-US" dirty="0">
                <a:solidFill>
                  <a:schemeClr val="bg1"/>
                </a:solidFill>
                <a:latin typeface="Constantia (Body)ns MT (Body)"/>
              </a:rPr>
              <a:t>2) Find instances of the Enrolment entity</a:t>
            </a:r>
          </a:p>
          <a:p>
            <a:r>
              <a:rPr lang="en-GB" altLang="en-US" dirty="0">
                <a:solidFill>
                  <a:schemeClr val="bg1"/>
                </a:solidFill>
                <a:latin typeface="Constantia (Body)ns MT (Body)"/>
              </a:rPr>
              <a:t>with the same Code as the result of (1)</a:t>
            </a:r>
          </a:p>
        </p:txBody>
      </p:sp>
      <p:sp>
        <p:nvSpPr>
          <p:cNvPr id="45074" name="Text Box 18"/>
          <p:cNvSpPr txBox="1">
            <a:spLocks noChangeArrowheads="1"/>
          </p:cNvSpPr>
          <p:nvPr/>
        </p:nvSpPr>
        <p:spPr bwMode="auto">
          <a:xfrm>
            <a:off x="6145330" y="2817220"/>
            <a:ext cx="596746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r>
              <a:rPr lang="en-GB" altLang="en-US" dirty="0">
                <a:solidFill>
                  <a:schemeClr val="bg1"/>
                </a:solidFill>
                <a:latin typeface="Constantia (Body)ns MT (Body)"/>
              </a:rPr>
              <a:t>(3) For each instance of Enrolment in the</a:t>
            </a:r>
          </a:p>
          <a:p>
            <a:r>
              <a:rPr lang="en-GB" altLang="en-US" dirty="0">
                <a:solidFill>
                  <a:schemeClr val="bg1"/>
                </a:solidFill>
                <a:latin typeface="Constantia (Body)ns MT (Body)"/>
              </a:rPr>
              <a:t>result of (2) find the corresponding Student</a:t>
            </a:r>
          </a:p>
        </p:txBody>
      </p:sp>
      <p:sp>
        <p:nvSpPr>
          <p:cNvPr id="43016" name="Oval 19"/>
          <p:cNvSpPr>
            <a:spLocks noChangeArrowheads="1"/>
          </p:cNvSpPr>
          <p:nvPr/>
        </p:nvSpPr>
        <p:spPr bwMode="auto">
          <a:xfrm>
            <a:off x="3067050" y="2286000"/>
            <a:ext cx="514350" cy="28575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350">
                <a:solidFill>
                  <a:schemeClr val="bg1"/>
                </a:solidFill>
                <a:latin typeface="Arial" panose="020B0604020202020204" pitchFamily="34" charset="0"/>
              </a:rPr>
              <a:t>ID</a:t>
            </a:r>
            <a:endParaRPr lang="en-GB" altLang="en-US" sz="1800">
              <a:solidFill>
                <a:schemeClr val="bg1"/>
              </a:solidFill>
              <a:latin typeface="Arial" panose="020B0604020202020204" pitchFamily="34" charset="0"/>
            </a:endParaRPr>
          </a:p>
        </p:txBody>
      </p:sp>
      <p:sp>
        <p:nvSpPr>
          <p:cNvPr id="43017" name="Oval 20"/>
          <p:cNvSpPr>
            <a:spLocks noChangeArrowheads="1"/>
          </p:cNvSpPr>
          <p:nvPr/>
        </p:nvSpPr>
        <p:spPr bwMode="auto">
          <a:xfrm>
            <a:off x="3067050" y="4800600"/>
            <a:ext cx="514350" cy="28575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350">
                <a:solidFill>
                  <a:schemeClr val="bg1"/>
                </a:solidFill>
                <a:latin typeface="Arial" panose="020B0604020202020204" pitchFamily="34" charset="0"/>
              </a:rPr>
              <a:t>Code</a:t>
            </a:r>
            <a:endParaRPr lang="en-GB" altLang="en-US" sz="1800">
              <a:solidFill>
                <a:schemeClr val="bg1"/>
              </a:solidFill>
              <a:latin typeface="Arial" panose="020B0604020202020204" pitchFamily="34" charset="0"/>
            </a:endParaRPr>
          </a:p>
        </p:txBody>
      </p:sp>
      <p:sp>
        <p:nvSpPr>
          <p:cNvPr id="43018" name="Oval 21"/>
          <p:cNvSpPr>
            <a:spLocks noChangeArrowheads="1"/>
          </p:cNvSpPr>
          <p:nvPr/>
        </p:nvSpPr>
        <p:spPr bwMode="auto">
          <a:xfrm>
            <a:off x="3067050" y="5257800"/>
            <a:ext cx="514350" cy="28575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350">
                <a:solidFill>
                  <a:schemeClr val="bg1"/>
                </a:solidFill>
                <a:latin typeface="Arial" panose="020B0604020202020204" pitchFamily="34" charset="0"/>
              </a:rPr>
              <a:t>Title</a:t>
            </a:r>
            <a:endParaRPr lang="en-GB" altLang="en-US" sz="1800">
              <a:solidFill>
                <a:schemeClr val="bg1"/>
              </a:solidFill>
              <a:latin typeface="Arial" panose="020B0604020202020204" pitchFamily="34" charset="0"/>
            </a:endParaRPr>
          </a:p>
        </p:txBody>
      </p:sp>
      <p:sp>
        <p:nvSpPr>
          <p:cNvPr id="43019" name="Oval 23"/>
          <p:cNvSpPr>
            <a:spLocks noChangeArrowheads="1"/>
          </p:cNvSpPr>
          <p:nvPr/>
        </p:nvSpPr>
        <p:spPr bwMode="auto">
          <a:xfrm>
            <a:off x="3067050" y="2743200"/>
            <a:ext cx="514350" cy="28575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350">
                <a:solidFill>
                  <a:schemeClr val="bg1"/>
                </a:solidFill>
                <a:latin typeface="Arial" panose="020B0604020202020204" pitchFamily="34" charset="0"/>
              </a:rPr>
              <a:t>Name</a:t>
            </a:r>
            <a:endParaRPr lang="en-GB" altLang="en-US" sz="1800">
              <a:solidFill>
                <a:schemeClr val="bg1"/>
              </a:solidFill>
              <a:latin typeface="Arial" panose="020B0604020202020204" pitchFamily="34" charset="0"/>
            </a:endParaRPr>
          </a:p>
        </p:txBody>
      </p:sp>
      <p:sp>
        <p:nvSpPr>
          <p:cNvPr id="43020" name="Oval 24"/>
          <p:cNvSpPr>
            <a:spLocks noChangeArrowheads="1"/>
          </p:cNvSpPr>
          <p:nvPr/>
        </p:nvSpPr>
        <p:spPr bwMode="auto">
          <a:xfrm>
            <a:off x="3067050" y="3543300"/>
            <a:ext cx="514350" cy="28575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350">
                <a:solidFill>
                  <a:schemeClr val="bg1"/>
                </a:solidFill>
                <a:latin typeface="Arial" panose="020B0604020202020204" pitchFamily="34" charset="0"/>
              </a:rPr>
              <a:t>ID</a:t>
            </a:r>
            <a:endParaRPr lang="en-GB" altLang="en-US" sz="1800">
              <a:solidFill>
                <a:schemeClr val="bg1"/>
              </a:solidFill>
              <a:latin typeface="Arial" panose="020B0604020202020204" pitchFamily="34" charset="0"/>
            </a:endParaRPr>
          </a:p>
        </p:txBody>
      </p:sp>
      <p:sp>
        <p:nvSpPr>
          <p:cNvPr id="43021" name="Oval 25"/>
          <p:cNvSpPr>
            <a:spLocks noChangeArrowheads="1"/>
          </p:cNvSpPr>
          <p:nvPr/>
        </p:nvSpPr>
        <p:spPr bwMode="auto">
          <a:xfrm>
            <a:off x="3067050" y="4000500"/>
            <a:ext cx="514350" cy="28575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pPr algn="ctr"/>
            <a:r>
              <a:rPr lang="en-GB" altLang="en-US" sz="1350">
                <a:solidFill>
                  <a:schemeClr val="bg1"/>
                </a:solidFill>
                <a:latin typeface="Arial" panose="020B0604020202020204" pitchFamily="34" charset="0"/>
              </a:rPr>
              <a:t>Code</a:t>
            </a:r>
            <a:endParaRPr lang="en-GB" altLang="en-US" sz="1800">
              <a:solidFill>
                <a:schemeClr val="bg1"/>
              </a:solidFill>
              <a:latin typeface="Arial" panose="020B0604020202020204" pitchFamily="34" charset="0"/>
            </a:endParaRPr>
          </a:p>
        </p:txBody>
      </p:sp>
      <p:cxnSp>
        <p:nvCxnSpPr>
          <p:cNvPr id="43022" name="AutoShape 26"/>
          <p:cNvCxnSpPr>
            <a:cxnSpLocks noChangeShapeType="1"/>
            <a:stCxn id="43020" idx="6"/>
            <a:endCxn id="43028" idx="1"/>
          </p:cNvCxnSpPr>
          <p:nvPr/>
        </p:nvCxnSpPr>
        <p:spPr bwMode="auto">
          <a:xfrm>
            <a:off x="3588545" y="3686175"/>
            <a:ext cx="214313" cy="228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023" name="AutoShape 27"/>
          <p:cNvCxnSpPr>
            <a:cxnSpLocks noChangeShapeType="1"/>
            <a:stCxn id="43021" idx="6"/>
            <a:endCxn id="43028" idx="1"/>
          </p:cNvCxnSpPr>
          <p:nvPr/>
        </p:nvCxnSpPr>
        <p:spPr bwMode="auto">
          <a:xfrm flipV="1">
            <a:off x="3588545" y="3914775"/>
            <a:ext cx="214313" cy="228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024" name="AutoShape 28"/>
          <p:cNvCxnSpPr>
            <a:cxnSpLocks noChangeShapeType="1"/>
            <a:stCxn id="43017" idx="6"/>
            <a:endCxn id="43030" idx="1"/>
          </p:cNvCxnSpPr>
          <p:nvPr/>
        </p:nvCxnSpPr>
        <p:spPr bwMode="auto">
          <a:xfrm>
            <a:off x="3588545" y="4943475"/>
            <a:ext cx="271463" cy="228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025" name="AutoShape 29"/>
          <p:cNvCxnSpPr>
            <a:cxnSpLocks noChangeShapeType="1"/>
            <a:stCxn id="43018" idx="6"/>
            <a:endCxn id="43030" idx="1"/>
          </p:cNvCxnSpPr>
          <p:nvPr/>
        </p:nvCxnSpPr>
        <p:spPr bwMode="auto">
          <a:xfrm flipV="1">
            <a:off x="3588545" y="5172075"/>
            <a:ext cx="271463" cy="228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026" name="AutoShape 30"/>
          <p:cNvCxnSpPr>
            <a:cxnSpLocks noChangeShapeType="1"/>
            <a:stCxn id="43019" idx="6"/>
            <a:endCxn id="43029" idx="1"/>
          </p:cNvCxnSpPr>
          <p:nvPr/>
        </p:nvCxnSpPr>
        <p:spPr bwMode="auto">
          <a:xfrm flipV="1">
            <a:off x="3588545" y="2657475"/>
            <a:ext cx="271463" cy="228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027" name="AutoShape 31"/>
          <p:cNvCxnSpPr>
            <a:cxnSpLocks noChangeShapeType="1"/>
            <a:stCxn id="43016" idx="6"/>
            <a:endCxn id="43029" idx="1"/>
          </p:cNvCxnSpPr>
          <p:nvPr/>
        </p:nvCxnSpPr>
        <p:spPr bwMode="auto">
          <a:xfrm>
            <a:off x="3588545" y="2428875"/>
            <a:ext cx="271463" cy="228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4414592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0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07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2" grpId="0" autoUpdateAnimBg="0"/>
      <p:bldP spid="45073" grpId="0" autoUpdateAnimBg="0"/>
      <p:bldP spid="45074"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181350" y="332656"/>
            <a:ext cx="5829300" cy="685800"/>
          </a:xfrm>
        </p:spPr>
        <p:txBody>
          <a:bodyPr>
            <a:normAutofit fontScale="90000"/>
          </a:bodyPr>
          <a:lstStyle/>
          <a:p>
            <a:r>
              <a:rPr lang="en-US" dirty="0">
                <a:solidFill>
                  <a:srgbClr val="C00000"/>
                </a:solidFill>
              </a:rPr>
              <a:t>Logical View of Data</a:t>
            </a:r>
          </a:p>
        </p:txBody>
      </p:sp>
      <p:sp>
        <p:nvSpPr>
          <p:cNvPr id="121859" name="Rectangle 3"/>
          <p:cNvSpPr>
            <a:spLocks noGrp="1" noChangeArrowheads="1"/>
          </p:cNvSpPr>
          <p:nvPr>
            <p:ph idx="1"/>
          </p:nvPr>
        </p:nvSpPr>
        <p:spPr>
          <a:xfrm>
            <a:off x="2207568" y="1340768"/>
            <a:ext cx="7920880" cy="4680520"/>
          </a:xfrm>
        </p:spPr>
        <p:txBody>
          <a:bodyPr>
            <a:normAutofit/>
          </a:bodyPr>
          <a:lstStyle/>
          <a:p>
            <a:r>
              <a:rPr lang="en-US" sz="4000" dirty="0">
                <a:latin typeface="Constantia (Body)ns MT (Body)"/>
              </a:rPr>
              <a:t>Relational Database </a:t>
            </a:r>
          </a:p>
          <a:p>
            <a:pPr lvl="1"/>
            <a:r>
              <a:rPr lang="en-US" sz="2400" dirty="0">
                <a:latin typeface="Constantia (Body)ns MT (Body)"/>
              </a:rPr>
              <a:t>Designer focuses on logical representation rather than physical</a:t>
            </a:r>
          </a:p>
          <a:p>
            <a:pPr lvl="1"/>
            <a:r>
              <a:rPr lang="en-US" sz="2400" dirty="0">
                <a:latin typeface="Constantia (Body)ns MT (Body)"/>
              </a:rPr>
              <a:t>Use of table advantageous</a:t>
            </a:r>
          </a:p>
          <a:p>
            <a:pPr lvl="2"/>
            <a:r>
              <a:rPr lang="en-US" sz="2800" dirty="0">
                <a:latin typeface="Constantia (Body)ns MT (Body)"/>
              </a:rPr>
              <a:t>Structural and data independence</a:t>
            </a:r>
          </a:p>
          <a:p>
            <a:pPr lvl="2"/>
            <a:r>
              <a:rPr lang="en-US" sz="2800" dirty="0">
                <a:latin typeface="Constantia (Body)ns MT (Body)"/>
              </a:rPr>
              <a:t>Related records stored in independent tables</a:t>
            </a:r>
          </a:p>
          <a:p>
            <a:pPr lvl="2"/>
            <a:r>
              <a:rPr lang="en-US" sz="2800" dirty="0">
                <a:latin typeface="Constantia (Body)ns MT (Body)"/>
              </a:rPr>
              <a:t>Logical simplicity</a:t>
            </a:r>
          </a:p>
          <a:p>
            <a:pPr lvl="1"/>
            <a:r>
              <a:rPr lang="en-US" sz="2400" dirty="0">
                <a:latin typeface="Constantia (Body)ns MT (Body)"/>
              </a:rPr>
              <a:t>Allows for more effective design strategies</a:t>
            </a:r>
          </a:p>
          <a:p>
            <a:pPr lvl="1"/>
            <a:endParaRPr lang="en-US" sz="2400" dirty="0"/>
          </a:p>
          <a:p>
            <a:endParaRPr lang="en-US" sz="4000" dirty="0"/>
          </a:p>
        </p:txBody>
      </p:sp>
      <p:sp>
        <p:nvSpPr>
          <p:cNvPr id="5" name="Slide Number Placeholder 4"/>
          <p:cNvSpPr>
            <a:spLocks noGrp="1"/>
          </p:cNvSpPr>
          <p:nvPr>
            <p:ph type="sldNum" sz="quarter" idx="4294967295"/>
          </p:nvPr>
        </p:nvSpPr>
        <p:spPr>
          <a:xfrm>
            <a:off x="11484864" y="6305550"/>
            <a:ext cx="609600" cy="476250"/>
          </a:xfrm>
          <a:prstGeom prst="rect">
            <a:avLst/>
          </a:prstGeom>
        </p:spPr>
        <p:txBody>
          <a:bodyPr/>
          <a:lstStyle/>
          <a:p>
            <a:fld id="{03942592-A341-49A3-A85F-8B02DFAD48FC}" type="slidenum">
              <a:rPr lang="en-US"/>
              <a:pPr/>
              <a:t>52</a:t>
            </a:fld>
            <a:endParaRPr lang="en-US"/>
          </a:p>
        </p:txBody>
      </p:sp>
    </p:spTree>
    <p:extLst>
      <p:ext uri="{BB962C8B-B14F-4D97-AF65-F5344CB8AC3E}">
        <p14:creationId xmlns:p14="http://schemas.microsoft.com/office/powerpoint/2010/main" val="42042492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a:xfrm>
            <a:off x="2999656" y="476672"/>
            <a:ext cx="7363544" cy="857250"/>
          </a:xfrm>
        </p:spPr>
        <p:txBody>
          <a:bodyPr>
            <a:noAutofit/>
          </a:bodyPr>
          <a:lstStyle/>
          <a:p>
            <a:r>
              <a:rPr lang="en-US" sz="4800" dirty="0">
                <a:solidFill>
                  <a:srgbClr val="C00000"/>
                </a:solidFill>
              </a:rPr>
              <a:t>Logical View of Data (</a:t>
            </a:r>
            <a:r>
              <a:rPr lang="en-US" sz="4800" dirty="0" err="1">
                <a:solidFill>
                  <a:srgbClr val="C00000"/>
                </a:solidFill>
              </a:rPr>
              <a:t>con’t</a:t>
            </a:r>
            <a:r>
              <a:rPr lang="en-US" sz="4800" dirty="0">
                <a:solidFill>
                  <a:srgbClr val="C00000"/>
                </a:solidFill>
              </a:rPr>
              <a:t>.)</a:t>
            </a:r>
          </a:p>
        </p:txBody>
      </p:sp>
      <p:sp>
        <p:nvSpPr>
          <p:cNvPr id="1027" name="Rectangle 3"/>
          <p:cNvSpPr>
            <a:spLocks noGrp="1" noChangeArrowheads="1"/>
          </p:cNvSpPr>
          <p:nvPr>
            <p:ph idx="1"/>
          </p:nvPr>
        </p:nvSpPr>
        <p:spPr>
          <a:xfrm>
            <a:off x="1847528" y="1628800"/>
            <a:ext cx="7448872" cy="4029050"/>
          </a:xfrm>
        </p:spPr>
        <p:txBody>
          <a:bodyPr>
            <a:normAutofit/>
          </a:bodyPr>
          <a:lstStyle/>
          <a:p>
            <a:r>
              <a:rPr lang="en-US" sz="4000" dirty="0"/>
              <a:t>Entities and Attributes </a:t>
            </a:r>
          </a:p>
          <a:p>
            <a:pPr lvl="1"/>
            <a:r>
              <a:rPr lang="en-US" sz="2400" dirty="0"/>
              <a:t>Entity is a person, place, event, or thing about which data is collected</a:t>
            </a:r>
          </a:p>
          <a:p>
            <a:pPr lvl="1"/>
            <a:r>
              <a:rPr lang="en-US" sz="2400" dirty="0"/>
              <a:t>Attributes are characteristics of the entity</a:t>
            </a:r>
          </a:p>
          <a:p>
            <a:r>
              <a:rPr lang="en-US" sz="4000" dirty="0"/>
              <a:t>Tables</a:t>
            </a:r>
          </a:p>
          <a:p>
            <a:pPr lvl="1"/>
            <a:r>
              <a:rPr lang="en-US" sz="2400" dirty="0"/>
              <a:t>Holds related entities or entity set</a:t>
            </a:r>
          </a:p>
          <a:p>
            <a:pPr lvl="1"/>
            <a:r>
              <a:rPr lang="en-US" sz="2400" dirty="0"/>
              <a:t>Also called relations</a:t>
            </a:r>
          </a:p>
          <a:p>
            <a:pPr lvl="1"/>
            <a:r>
              <a:rPr lang="en-US" sz="2400" dirty="0"/>
              <a:t>Comprised of rows and columns</a:t>
            </a:r>
          </a:p>
          <a:p>
            <a:pPr lvl="1"/>
            <a:endParaRPr lang="en-US" sz="2400" dirty="0"/>
          </a:p>
          <a:p>
            <a:pPr lvl="1"/>
            <a:endParaRPr lang="en-US" sz="2400" dirty="0"/>
          </a:p>
          <a:p>
            <a:endParaRPr lang="en-US" sz="4000" dirty="0"/>
          </a:p>
        </p:txBody>
      </p:sp>
      <p:sp>
        <p:nvSpPr>
          <p:cNvPr id="5" name="Slide Number Placeholder 4"/>
          <p:cNvSpPr>
            <a:spLocks noGrp="1"/>
          </p:cNvSpPr>
          <p:nvPr>
            <p:ph type="sldNum" sz="quarter" idx="4294967295"/>
          </p:nvPr>
        </p:nvSpPr>
        <p:spPr>
          <a:xfrm>
            <a:off x="11484864" y="6305550"/>
            <a:ext cx="609600" cy="476250"/>
          </a:xfrm>
          <a:prstGeom prst="rect">
            <a:avLst/>
          </a:prstGeom>
        </p:spPr>
        <p:txBody>
          <a:bodyPr/>
          <a:lstStyle/>
          <a:p>
            <a:fld id="{C10FAD08-6802-4312-97AB-041ECE46FF16}" type="slidenum">
              <a:rPr lang="en-US"/>
              <a:pPr/>
              <a:t>53</a:t>
            </a:fld>
            <a:endParaRPr lang="en-US"/>
          </a:p>
        </p:txBody>
      </p:sp>
    </p:spTree>
    <p:extLst>
      <p:ext uri="{BB962C8B-B14F-4D97-AF65-F5344CB8AC3E}">
        <p14:creationId xmlns:p14="http://schemas.microsoft.com/office/powerpoint/2010/main" val="12605815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3181350" y="1200150"/>
            <a:ext cx="5829300" cy="514350"/>
          </a:xfrm>
        </p:spPr>
        <p:txBody>
          <a:bodyPr>
            <a:normAutofit fontScale="90000"/>
          </a:bodyPr>
          <a:lstStyle/>
          <a:p>
            <a:r>
              <a:rPr lang="en-US" b="1" dirty="0">
                <a:solidFill>
                  <a:srgbClr val="C00000"/>
                </a:solidFill>
              </a:rPr>
              <a:t>Keys</a:t>
            </a:r>
          </a:p>
        </p:txBody>
      </p:sp>
      <p:sp>
        <p:nvSpPr>
          <p:cNvPr id="125955" name="Rectangle 3"/>
          <p:cNvSpPr>
            <a:spLocks noGrp="1" noChangeArrowheads="1"/>
          </p:cNvSpPr>
          <p:nvPr>
            <p:ph idx="1"/>
          </p:nvPr>
        </p:nvSpPr>
        <p:spPr>
          <a:xfrm>
            <a:off x="1219200" y="1885950"/>
            <a:ext cx="7962900" cy="3771900"/>
          </a:xfrm>
        </p:spPr>
        <p:txBody>
          <a:bodyPr>
            <a:noAutofit/>
          </a:bodyPr>
          <a:lstStyle/>
          <a:p>
            <a:r>
              <a:rPr lang="en-US" sz="4400" dirty="0"/>
              <a:t>One or more attributes that </a:t>
            </a:r>
          </a:p>
          <a:p>
            <a:pPr>
              <a:buFontTx/>
              <a:buNone/>
            </a:pPr>
            <a:r>
              <a:rPr lang="en-US" sz="4400" dirty="0"/>
              <a:t>    determine other attributes</a:t>
            </a:r>
          </a:p>
          <a:p>
            <a:pPr lvl="1"/>
            <a:r>
              <a:rPr lang="en-US" sz="2800" dirty="0"/>
              <a:t>Key attribute</a:t>
            </a:r>
          </a:p>
          <a:p>
            <a:pPr lvl="1"/>
            <a:r>
              <a:rPr lang="en-US" sz="2800" dirty="0"/>
              <a:t>Composite key</a:t>
            </a:r>
          </a:p>
          <a:p>
            <a:r>
              <a:rPr lang="en-US" sz="4400" dirty="0"/>
              <a:t>Full functional dependence</a:t>
            </a:r>
          </a:p>
          <a:p>
            <a:r>
              <a:rPr lang="en-US" sz="4400" dirty="0"/>
              <a:t>Entity integrity</a:t>
            </a:r>
          </a:p>
          <a:p>
            <a:pPr lvl="1"/>
            <a:r>
              <a:rPr lang="en-US" sz="2800" dirty="0"/>
              <a:t>Uniqueness</a:t>
            </a:r>
          </a:p>
          <a:p>
            <a:pPr lvl="1"/>
            <a:r>
              <a:rPr lang="en-US" sz="2800" dirty="0"/>
              <a:t>No ‘null’ value in key</a:t>
            </a:r>
          </a:p>
          <a:p>
            <a:pPr lvl="1"/>
            <a:endParaRPr lang="en-US" sz="2800" dirty="0"/>
          </a:p>
        </p:txBody>
      </p:sp>
      <p:sp>
        <p:nvSpPr>
          <p:cNvPr id="5" name="Slide Number Placeholder 4"/>
          <p:cNvSpPr>
            <a:spLocks noGrp="1"/>
          </p:cNvSpPr>
          <p:nvPr>
            <p:ph type="sldNum" sz="quarter" idx="4294967295"/>
          </p:nvPr>
        </p:nvSpPr>
        <p:spPr>
          <a:xfrm>
            <a:off x="11484864" y="6305550"/>
            <a:ext cx="609600" cy="476250"/>
          </a:xfrm>
          <a:prstGeom prst="rect">
            <a:avLst/>
          </a:prstGeom>
        </p:spPr>
        <p:txBody>
          <a:bodyPr/>
          <a:lstStyle/>
          <a:p>
            <a:fld id="{A67FFA9A-BD28-44FC-93AB-1F1F03FEA8BB}" type="slidenum">
              <a:rPr lang="en-US"/>
              <a:pPr/>
              <a:t>54</a:t>
            </a:fld>
            <a:endParaRPr lang="en-US"/>
          </a:p>
        </p:txBody>
      </p:sp>
    </p:spTree>
    <p:extLst>
      <p:ext uri="{BB962C8B-B14F-4D97-AF65-F5344CB8AC3E}">
        <p14:creationId xmlns:p14="http://schemas.microsoft.com/office/powerpoint/2010/main" val="6105421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1026"/>
          <p:cNvSpPr>
            <a:spLocks noGrp="1" noChangeArrowheads="1"/>
          </p:cNvSpPr>
          <p:nvPr>
            <p:ph type="title"/>
          </p:nvPr>
        </p:nvSpPr>
        <p:spPr>
          <a:xfrm>
            <a:off x="3198334" y="183581"/>
            <a:ext cx="5829300" cy="742950"/>
          </a:xfrm>
        </p:spPr>
        <p:txBody>
          <a:bodyPr>
            <a:normAutofit fontScale="90000"/>
          </a:bodyPr>
          <a:lstStyle/>
          <a:p>
            <a:r>
              <a:rPr lang="en-US" dirty="0"/>
              <a:t>Example Tables</a:t>
            </a:r>
          </a:p>
        </p:txBody>
      </p:sp>
      <p:sp>
        <p:nvSpPr>
          <p:cNvPr id="7" name="Slide Number Placeholder 3"/>
          <p:cNvSpPr>
            <a:spLocks noGrp="1"/>
          </p:cNvSpPr>
          <p:nvPr>
            <p:ph type="sldNum" sz="quarter" idx="4294967295"/>
          </p:nvPr>
        </p:nvSpPr>
        <p:spPr>
          <a:xfrm>
            <a:off x="11484864" y="6305550"/>
            <a:ext cx="609600" cy="476250"/>
          </a:xfrm>
          <a:prstGeom prst="rect">
            <a:avLst/>
          </a:prstGeom>
        </p:spPr>
        <p:txBody>
          <a:bodyPr/>
          <a:lstStyle/>
          <a:p>
            <a:fld id="{4C08D87A-587C-44A3-99D9-ADBB7C95E5AC}" type="slidenum">
              <a:rPr lang="en-US"/>
              <a:pPr/>
              <a:t>55</a:t>
            </a:fld>
            <a:endParaRPr lang="en-US"/>
          </a:p>
        </p:txBody>
      </p:sp>
      <p:pic>
        <p:nvPicPr>
          <p:cNvPr id="124932" name="Picture 10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6786" y="1234265"/>
            <a:ext cx="8938427" cy="2390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4933" name="Picture 10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8557" y="4247730"/>
            <a:ext cx="8207942" cy="2133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931" name="Text Box 1027"/>
          <p:cNvSpPr txBox="1">
            <a:spLocks noChangeArrowheads="1"/>
          </p:cNvSpPr>
          <p:nvPr/>
        </p:nvSpPr>
        <p:spPr bwMode="auto">
          <a:xfrm>
            <a:off x="3581401" y="5086351"/>
            <a:ext cx="897843" cy="29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a:buFont typeface="Monotype Sorts" pitchFamily="2" charset="2"/>
              <a:buNone/>
            </a:pPr>
            <a:r>
              <a:rPr lang="en-US" sz="1500"/>
              <a:t>Figure 2.1</a:t>
            </a:r>
            <a:endParaRPr lang="en-US" sz="1350"/>
          </a:p>
        </p:txBody>
      </p:sp>
    </p:spTree>
    <p:extLst>
      <p:ext uri="{BB962C8B-B14F-4D97-AF65-F5344CB8AC3E}">
        <p14:creationId xmlns:p14="http://schemas.microsoft.com/office/powerpoint/2010/main" val="4678358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3209925" y="857250"/>
            <a:ext cx="5829300" cy="800100"/>
          </a:xfrm>
        </p:spPr>
        <p:txBody>
          <a:bodyPr>
            <a:normAutofit fontScale="90000"/>
          </a:bodyPr>
          <a:lstStyle/>
          <a:p>
            <a:r>
              <a:rPr lang="en-US" dirty="0">
                <a:solidFill>
                  <a:srgbClr val="C00000"/>
                </a:solidFill>
              </a:rPr>
              <a:t>Simple Relational Database</a:t>
            </a:r>
          </a:p>
        </p:txBody>
      </p:sp>
      <p:sp>
        <p:nvSpPr>
          <p:cNvPr id="6" name="Slide Number Placeholder 4"/>
          <p:cNvSpPr>
            <a:spLocks noGrp="1"/>
          </p:cNvSpPr>
          <p:nvPr>
            <p:ph type="sldNum" sz="quarter" idx="4294967295"/>
          </p:nvPr>
        </p:nvSpPr>
        <p:spPr>
          <a:xfrm>
            <a:off x="11484864" y="6305550"/>
            <a:ext cx="609600" cy="476250"/>
          </a:xfrm>
          <a:prstGeom prst="rect">
            <a:avLst/>
          </a:prstGeom>
        </p:spPr>
        <p:txBody>
          <a:bodyPr/>
          <a:lstStyle/>
          <a:p>
            <a:fld id="{5075CBB2-96DE-4990-B05E-E1AEF504784A}" type="slidenum">
              <a:rPr lang="en-US"/>
              <a:pPr/>
              <a:t>56</a:t>
            </a:fld>
            <a:endParaRPr lang="en-US"/>
          </a:p>
        </p:txBody>
      </p:sp>
      <p:pic>
        <p:nvPicPr>
          <p:cNvPr id="12698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7431" y="1543051"/>
            <a:ext cx="6603271" cy="4388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980" name="Text Box 4"/>
          <p:cNvSpPr txBox="1">
            <a:spLocks noChangeArrowheads="1"/>
          </p:cNvSpPr>
          <p:nvPr/>
        </p:nvSpPr>
        <p:spPr bwMode="auto">
          <a:xfrm>
            <a:off x="7581900" y="5257800"/>
            <a:ext cx="1257300" cy="29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66" tIns="33338" rIns="67866" bIns="33338">
            <a:spAutoFit/>
          </a:bodyPr>
          <a:lstStyle/>
          <a:p>
            <a:pPr>
              <a:buFont typeface="Monotype Sorts" pitchFamily="2" charset="2"/>
              <a:buNone/>
            </a:pPr>
            <a:r>
              <a:rPr lang="en-US" sz="1500"/>
              <a:t>Figure 2.2</a:t>
            </a:r>
            <a:endParaRPr lang="en-US" sz="1350"/>
          </a:p>
        </p:txBody>
      </p:sp>
    </p:spTree>
    <p:extLst>
      <p:ext uri="{BB962C8B-B14F-4D97-AF65-F5344CB8AC3E}">
        <p14:creationId xmlns:p14="http://schemas.microsoft.com/office/powerpoint/2010/main" val="12031515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1026"/>
          <p:cNvSpPr>
            <a:spLocks noGrp="1" noChangeArrowheads="1"/>
          </p:cNvSpPr>
          <p:nvPr>
            <p:ph type="title"/>
          </p:nvPr>
        </p:nvSpPr>
        <p:spPr>
          <a:xfrm>
            <a:off x="3287688" y="332656"/>
            <a:ext cx="5829300" cy="769441"/>
          </a:xfrm>
        </p:spPr>
        <p:txBody>
          <a:bodyPr/>
          <a:lstStyle/>
          <a:p>
            <a:r>
              <a:rPr lang="en-US" dirty="0">
                <a:solidFill>
                  <a:srgbClr val="C00000"/>
                </a:solidFill>
              </a:rPr>
              <a:t>Keys (</a:t>
            </a:r>
            <a:r>
              <a:rPr lang="en-US" dirty="0" err="1">
                <a:solidFill>
                  <a:srgbClr val="C00000"/>
                </a:solidFill>
              </a:rPr>
              <a:t>con’t</a:t>
            </a:r>
            <a:r>
              <a:rPr lang="en-US" dirty="0">
                <a:solidFill>
                  <a:srgbClr val="C00000"/>
                </a:solidFill>
              </a:rPr>
              <a:t>.)</a:t>
            </a:r>
          </a:p>
        </p:txBody>
      </p:sp>
      <p:sp>
        <p:nvSpPr>
          <p:cNvPr id="128003" name="Rectangle 1027"/>
          <p:cNvSpPr>
            <a:spLocks noGrp="1" noChangeArrowheads="1"/>
          </p:cNvSpPr>
          <p:nvPr>
            <p:ph idx="1"/>
          </p:nvPr>
        </p:nvSpPr>
        <p:spPr>
          <a:xfrm>
            <a:off x="1919536" y="1189906"/>
            <a:ext cx="9721080" cy="4390555"/>
          </a:xfrm>
        </p:spPr>
        <p:txBody>
          <a:bodyPr>
            <a:normAutofit/>
          </a:bodyPr>
          <a:lstStyle/>
          <a:p>
            <a:r>
              <a:rPr lang="en-US" dirty="0" err="1">
                <a:latin typeface="Constantia (Body)ns MT (Body)"/>
              </a:rPr>
              <a:t>Superkey</a:t>
            </a:r>
            <a:endParaRPr lang="en-US" sz="1500" dirty="0">
              <a:latin typeface="Constantia (Body)ns MT (Body)"/>
            </a:endParaRPr>
          </a:p>
          <a:p>
            <a:pPr lvl="1"/>
            <a:r>
              <a:rPr lang="en-US" dirty="0">
                <a:latin typeface="Constantia (Body)ns MT (Body)"/>
              </a:rPr>
              <a:t>Uniquely identifies each entity</a:t>
            </a:r>
            <a:endParaRPr lang="en-US" sz="1500" dirty="0">
              <a:latin typeface="Constantia (Body)ns MT (Body)"/>
            </a:endParaRPr>
          </a:p>
          <a:p>
            <a:r>
              <a:rPr lang="en-US" dirty="0">
                <a:latin typeface="Constantia (Body)ns MT (Body)"/>
              </a:rPr>
              <a:t>Candidate key</a:t>
            </a:r>
            <a:endParaRPr lang="en-US" sz="1500" dirty="0">
              <a:latin typeface="Constantia (Body)ns MT (Body)"/>
            </a:endParaRPr>
          </a:p>
          <a:p>
            <a:pPr lvl="1"/>
            <a:r>
              <a:rPr lang="en-US" dirty="0">
                <a:latin typeface="Constantia (Body)ns MT (Body)"/>
              </a:rPr>
              <a:t>Minimal </a:t>
            </a:r>
            <a:r>
              <a:rPr lang="en-US" dirty="0" err="1">
                <a:latin typeface="Constantia (Body)ns MT (Body)"/>
              </a:rPr>
              <a:t>superkey</a:t>
            </a:r>
            <a:endParaRPr lang="en-US" sz="1500" dirty="0">
              <a:latin typeface="Constantia (Body)ns MT (Body)"/>
            </a:endParaRPr>
          </a:p>
          <a:p>
            <a:r>
              <a:rPr lang="en-US" dirty="0">
                <a:latin typeface="Constantia (Body)ns MT (Body)"/>
              </a:rPr>
              <a:t>Primary key</a:t>
            </a:r>
            <a:endParaRPr lang="en-US" sz="1500" dirty="0">
              <a:latin typeface="Constantia (Body)ns MT (Body)"/>
            </a:endParaRPr>
          </a:p>
          <a:p>
            <a:pPr lvl="1"/>
            <a:r>
              <a:rPr lang="en-US" dirty="0">
                <a:latin typeface="Constantia (Body)ns MT (Body)"/>
              </a:rPr>
              <a:t>Candidate key to uniquely identify all other attributes in a given row</a:t>
            </a:r>
          </a:p>
          <a:p>
            <a:r>
              <a:rPr lang="en-US" dirty="0">
                <a:latin typeface="Constantia (Body)ns MT (Body)"/>
              </a:rPr>
              <a:t>Secondary key</a:t>
            </a:r>
            <a:endParaRPr lang="en-US" sz="1500" dirty="0">
              <a:latin typeface="Constantia (Body)ns MT (Body)"/>
            </a:endParaRPr>
          </a:p>
          <a:p>
            <a:pPr lvl="1"/>
            <a:r>
              <a:rPr lang="en-US" dirty="0">
                <a:latin typeface="Constantia (Body)ns MT (Body)"/>
              </a:rPr>
              <a:t>Used only for data retrieval </a:t>
            </a:r>
          </a:p>
          <a:p>
            <a:r>
              <a:rPr lang="en-US" dirty="0">
                <a:latin typeface="Constantia (Body)ns MT (Body)"/>
              </a:rPr>
              <a:t>Foreign key</a:t>
            </a:r>
            <a:endParaRPr lang="en-US" sz="1650" dirty="0">
              <a:latin typeface="Constantia (Body)ns MT (Body)"/>
            </a:endParaRPr>
          </a:p>
          <a:p>
            <a:pPr lvl="1"/>
            <a:r>
              <a:rPr lang="en-US" dirty="0">
                <a:latin typeface="Constantia (Body)ns MT (Body)"/>
              </a:rPr>
              <a:t>Values must match primary key in another table</a:t>
            </a:r>
          </a:p>
        </p:txBody>
      </p:sp>
      <p:sp>
        <p:nvSpPr>
          <p:cNvPr id="5" name="Slide Number Placeholder 4"/>
          <p:cNvSpPr>
            <a:spLocks noGrp="1"/>
          </p:cNvSpPr>
          <p:nvPr>
            <p:ph type="sldNum" sz="quarter" idx="4294967295"/>
          </p:nvPr>
        </p:nvSpPr>
        <p:spPr>
          <a:xfrm>
            <a:off x="11484864" y="6305550"/>
            <a:ext cx="609600" cy="476250"/>
          </a:xfrm>
          <a:prstGeom prst="rect">
            <a:avLst/>
          </a:prstGeom>
        </p:spPr>
        <p:txBody>
          <a:bodyPr/>
          <a:lstStyle/>
          <a:p>
            <a:fld id="{D4AF264A-3C2D-456D-BCED-8D65F336573C}" type="slidenum">
              <a:rPr lang="en-US"/>
              <a:pPr/>
              <a:t>57</a:t>
            </a:fld>
            <a:endParaRPr lang="en-US"/>
          </a:p>
        </p:txBody>
      </p:sp>
    </p:spTree>
    <p:extLst>
      <p:ext uri="{BB962C8B-B14F-4D97-AF65-F5344CB8AC3E}">
        <p14:creationId xmlns:p14="http://schemas.microsoft.com/office/powerpoint/2010/main" val="15957814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5"/>
          <p:cNvSpPr>
            <a:spLocks noGrp="1" noChangeArrowheads="1"/>
          </p:cNvSpPr>
          <p:nvPr>
            <p:ph type="title"/>
          </p:nvPr>
        </p:nvSpPr>
        <p:spPr>
          <a:xfrm>
            <a:off x="3181350" y="495300"/>
            <a:ext cx="5829300" cy="769441"/>
          </a:xfrm>
        </p:spPr>
        <p:txBody>
          <a:bodyPr/>
          <a:lstStyle/>
          <a:p>
            <a:r>
              <a:rPr lang="en-US" dirty="0">
                <a:solidFill>
                  <a:srgbClr val="C00000"/>
                </a:solidFill>
              </a:rPr>
              <a:t>Integrity Rules</a:t>
            </a:r>
          </a:p>
        </p:txBody>
      </p:sp>
      <p:sp>
        <p:nvSpPr>
          <p:cNvPr id="30728" name="Rectangle 8"/>
          <p:cNvSpPr>
            <a:spLocks noGrp="1" noChangeArrowheads="1"/>
          </p:cNvSpPr>
          <p:nvPr>
            <p:ph idx="1"/>
          </p:nvPr>
        </p:nvSpPr>
        <p:spPr>
          <a:xfrm>
            <a:off x="2351584" y="1352550"/>
            <a:ext cx="6880523" cy="3905250"/>
          </a:xfrm>
          <a:noFill/>
          <a:ln/>
        </p:spPr>
        <p:txBody>
          <a:bodyPr>
            <a:normAutofit/>
          </a:bodyPr>
          <a:lstStyle/>
          <a:p>
            <a:r>
              <a:rPr lang="en-US" dirty="0"/>
              <a:t>Entity integrity</a:t>
            </a:r>
            <a:endParaRPr lang="en-US" sz="1500" dirty="0"/>
          </a:p>
          <a:p>
            <a:pPr lvl="1"/>
            <a:r>
              <a:rPr lang="en-US" dirty="0"/>
              <a:t>Ensures all entities are unique</a:t>
            </a:r>
          </a:p>
          <a:p>
            <a:pPr lvl="1"/>
            <a:r>
              <a:rPr lang="en-US" dirty="0"/>
              <a:t>Each entity has unique key</a:t>
            </a:r>
          </a:p>
          <a:p>
            <a:r>
              <a:rPr lang="en-US" dirty="0"/>
              <a:t>Referential integrity</a:t>
            </a:r>
          </a:p>
          <a:p>
            <a:pPr lvl="1"/>
            <a:r>
              <a:rPr lang="en-US" dirty="0"/>
              <a:t>Foreign key must have null value or match primary key values</a:t>
            </a:r>
          </a:p>
          <a:p>
            <a:pPr lvl="1"/>
            <a:r>
              <a:rPr lang="en-US" dirty="0"/>
              <a:t>Makes it impossible to delete row whose primary key has mandatory matching foreign key values in another table </a:t>
            </a:r>
          </a:p>
        </p:txBody>
      </p:sp>
      <p:sp>
        <p:nvSpPr>
          <p:cNvPr id="5" name="Slide Number Placeholder 4"/>
          <p:cNvSpPr>
            <a:spLocks noGrp="1"/>
          </p:cNvSpPr>
          <p:nvPr>
            <p:ph type="sldNum" sz="quarter" idx="4294967295"/>
          </p:nvPr>
        </p:nvSpPr>
        <p:spPr>
          <a:xfrm>
            <a:off x="11484864" y="6305550"/>
            <a:ext cx="609600" cy="476250"/>
          </a:xfrm>
          <a:prstGeom prst="rect">
            <a:avLst/>
          </a:prstGeom>
        </p:spPr>
        <p:txBody>
          <a:bodyPr/>
          <a:lstStyle/>
          <a:p>
            <a:fld id="{F82BDD7E-64A5-489D-8E81-7EFF2801CF58}" type="slidenum">
              <a:rPr lang="en-US"/>
              <a:pPr/>
              <a:t>58</a:t>
            </a:fld>
            <a:endParaRPr lang="en-US"/>
          </a:p>
        </p:txBody>
      </p:sp>
    </p:spTree>
    <p:extLst>
      <p:ext uri="{BB962C8B-B14F-4D97-AF65-F5344CB8AC3E}">
        <p14:creationId xmlns:p14="http://schemas.microsoft.com/office/powerpoint/2010/main" val="350244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3181350" y="342900"/>
            <a:ext cx="5829300" cy="628650"/>
          </a:xfrm>
        </p:spPr>
        <p:txBody>
          <a:bodyPr>
            <a:normAutofit/>
          </a:bodyPr>
          <a:lstStyle/>
          <a:p>
            <a:r>
              <a:rPr lang="en-US" sz="2700" b="1" dirty="0">
                <a:solidFill>
                  <a:srgbClr val="C00000"/>
                </a:solidFill>
              </a:rPr>
              <a:t>Relational Database Operators</a:t>
            </a:r>
          </a:p>
        </p:txBody>
      </p:sp>
      <p:sp>
        <p:nvSpPr>
          <p:cNvPr id="129027" name="Rectangle 3"/>
          <p:cNvSpPr>
            <a:spLocks noGrp="1" noChangeArrowheads="1"/>
          </p:cNvSpPr>
          <p:nvPr>
            <p:ph idx="1"/>
          </p:nvPr>
        </p:nvSpPr>
        <p:spPr>
          <a:xfrm>
            <a:off x="1991544" y="1052736"/>
            <a:ext cx="7019106" cy="4833714"/>
          </a:xfrm>
        </p:spPr>
        <p:txBody>
          <a:bodyPr>
            <a:normAutofit/>
          </a:bodyPr>
          <a:lstStyle/>
          <a:p>
            <a:r>
              <a:rPr lang="en-US" dirty="0"/>
              <a:t>Relational algebra determines </a:t>
            </a:r>
          </a:p>
          <a:p>
            <a:pPr>
              <a:buFontTx/>
              <a:buNone/>
            </a:pPr>
            <a:r>
              <a:rPr lang="en-US" dirty="0"/>
              <a:t>    table manipulations</a:t>
            </a:r>
          </a:p>
          <a:p>
            <a:r>
              <a:rPr lang="en-US" dirty="0"/>
              <a:t>Key operators</a:t>
            </a:r>
          </a:p>
          <a:p>
            <a:pPr lvl="1"/>
            <a:r>
              <a:rPr lang="en-US" dirty="0"/>
              <a:t>SELECT</a:t>
            </a:r>
          </a:p>
          <a:p>
            <a:pPr lvl="1"/>
            <a:r>
              <a:rPr lang="en-US" dirty="0"/>
              <a:t>PROJECT</a:t>
            </a:r>
          </a:p>
          <a:p>
            <a:pPr lvl="1"/>
            <a:r>
              <a:rPr lang="en-US" dirty="0"/>
              <a:t>JOIN</a:t>
            </a:r>
          </a:p>
          <a:p>
            <a:r>
              <a:rPr lang="en-US" dirty="0"/>
              <a:t>Other operators</a:t>
            </a:r>
            <a:endParaRPr lang="en-US" sz="1500" dirty="0"/>
          </a:p>
          <a:p>
            <a:pPr lvl="1"/>
            <a:r>
              <a:rPr lang="en-US" dirty="0"/>
              <a:t>INTERSECT</a:t>
            </a:r>
          </a:p>
          <a:p>
            <a:pPr lvl="1"/>
            <a:r>
              <a:rPr lang="en-US" dirty="0"/>
              <a:t>UNION</a:t>
            </a:r>
          </a:p>
          <a:p>
            <a:pPr lvl="1"/>
            <a:r>
              <a:rPr lang="en-US" dirty="0"/>
              <a:t>DIFFERENCE</a:t>
            </a:r>
          </a:p>
          <a:p>
            <a:pPr lvl="1"/>
            <a:r>
              <a:rPr lang="en-US" dirty="0"/>
              <a:t>PRODUCT</a:t>
            </a:r>
          </a:p>
          <a:p>
            <a:pPr lvl="1"/>
            <a:r>
              <a:rPr lang="en-US" dirty="0"/>
              <a:t>DIVIDE</a:t>
            </a:r>
          </a:p>
        </p:txBody>
      </p:sp>
      <p:sp>
        <p:nvSpPr>
          <p:cNvPr id="5" name="Slide Number Placeholder 4"/>
          <p:cNvSpPr>
            <a:spLocks noGrp="1"/>
          </p:cNvSpPr>
          <p:nvPr>
            <p:ph type="sldNum" sz="quarter" idx="4294967295"/>
          </p:nvPr>
        </p:nvSpPr>
        <p:spPr>
          <a:xfrm>
            <a:off x="11484864" y="6305550"/>
            <a:ext cx="609600" cy="476250"/>
          </a:xfrm>
          <a:prstGeom prst="rect">
            <a:avLst/>
          </a:prstGeom>
        </p:spPr>
        <p:txBody>
          <a:bodyPr/>
          <a:lstStyle/>
          <a:p>
            <a:fld id="{B13C28D0-227B-41A1-A753-D3B203C6691F}" type="slidenum">
              <a:rPr lang="en-US"/>
              <a:pPr/>
              <a:t>59</a:t>
            </a:fld>
            <a:endParaRPr lang="en-US"/>
          </a:p>
        </p:txBody>
      </p:sp>
    </p:spTree>
    <p:extLst>
      <p:ext uri="{BB962C8B-B14F-4D97-AF65-F5344CB8AC3E}">
        <p14:creationId xmlns:p14="http://schemas.microsoft.com/office/powerpoint/2010/main" val="2180288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19200"/>
            <a:ext cx="10065320" cy="5196036"/>
          </a:xfrm>
        </p:spPr>
        <p:txBody>
          <a:bodyPr>
            <a:normAutofit fontScale="55000" lnSpcReduction="20000"/>
          </a:bodyPr>
          <a:lstStyle/>
          <a:p>
            <a:r>
              <a:rPr lang="en-US" sz="6700" b="1" dirty="0"/>
              <a:t>(v) Determine the relationships</a:t>
            </a:r>
            <a:endParaRPr lang="en-US" sz="6700" dirty="0"/>
          </a:p>
          <a:p>
            <a:pPr marL="82296" indent="0">
              <a:buNone/>
            </a:pPr>
            <a:r>
              <a:rPr lang="en-US" dirty="0"/>
              <a:t> </a:t>
            </a:r>
          </a:p>
          <a:p>
            <a:pPr algn="just"/>
            <a:r>
              <a:rPr lang="en-US" sz="4200" dirty="0"/>
              <a:t>Now that you've divided your information into tables, you need a way to tell SQL/ Microsoft Access how to bring it back together again in meaningful ways. SQL/Microsoft Access is a </a:t>
            </a:r>
            <a:r>
              <a:rPr lang="en-US" sz="4200" i="1" dirty="0"/>
              <a:t>relational</a:t>
            </a:r>
            <a:r>
              <a:rPr lang="en-US" sz="4200" dirty="0"/>
              <a:t> database management system. That means you store related data in separate tables. Then you define relationships between the tables, and Microsoft Access uses the relationships to find associated information stored in your database.</a:t>
            </a:r>
          </a:p>
          <a:p>
            <a:pPr marL="0" indent="0" algn="just">
              <a:buNone/>
            </a:pPr>
            <a:endParaRPr lang="en-US" sz="4200" dirty="0"/>
          </a:p>
          <a:p>
            <a:pPr algn="just"/>
            <a:r>
              <a:rPr lang="en-US" sz="4200" dirty="0"/>
              <a:t>To set up the relationship correctly, you must first determine the nature of the relationship. There are basically three types of relationships between tables</a:t>
            </a:r>
          </a:p>
          <a:p>
            <a:pPr marL="0" indent="0" algn="just">
              <a:buNone/>
            </a:pPr>
            <a:endParaRPr lang="en-US" sz="4200" dirty="0"/>
          </a:p>
          <a:p>
            <a:pPr lvl="0" algn="just"/>
            <a:r>
              <a:rPr lang="en-US" sz="4200" dirty="0"/>
              <a:t>One-to-many relationships</a:t>
            </a:r>
          </a:p>
          <a:p>
            <a:pPr lvl="0" algn="just"/>
            <a:r>
              <a:rPr lang="en-US" sz="4200" dirty="0"/>
              <a:t>Many-to-many relationships</a:t>
            </a:r>
          </a:p>
          <a:p>
            <a:pPr lvl="0" algn="just"/>
            <a:r>
              <a:rPr lang="en-US" sz="4200" dirty="0"/>
              <a:t>One-to-one relationships</a:t>
            </a:r>
          </a:p>
          <a:p>
            <a:endParaRPr lang="en-US" dirty="0"/>
          </a:p>
        </p:txBody>
      </p:sp>
      <p:sp>
        <p:nvSpPr>
          <p:cNvPr id="4" name="Slide Number Placeholder 3"/>
          <p:cNvSpPr>
            <a:spLocks noGrp="1"/>
          </p:cNvSpPr>
          <p:nvPr>
            <p:ph type="sldNum" sz="quarter" idx="4294967295"/>
          </p:nvPr>
        </p:nvSpPr>
        <p:spPr>
          <a:xfrm>
            <a:off x="11484864" y="6305550"/>
            <a:ext cx="609600" cy="476250"/>
          </a:xfrm>
          <a:prstGeom prst="rect">
            <a:avLst/>
          </a:prstGeom>
        </p:spPr>
        <p:txBody>
          <a:bodyPr/>
          <a:lstStyle/>
          <a:p>
            <a:fld id="{9537A73F-6A8A-428C-A708-DA87782F7B6B}" type="slidenum">
              <a:rPr lang="en-US" smtClean="0"/>
              <a:t>6</a:t>
            </a:fld>
            <a:endParaRPr lang="en-US"/>
          </a:p>
        </p:txBody>
      </p:sp>
    </p:spTree>
    <p:extLst>
      <p:ext uri="{BB962C8B-B14F-4D97-AF65-F5344CB8AC3E}">
        <p14:creationId xmlns:p14="http://schemas.microsoft.com/office/powerpoint/2010/main" val="29484025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3137009" y="352057"/>
            <a:ext cx="5829300" cy="685800"/>
          </a:xfrm>
        </p:spPr>
        <p:txBody>
          <a:bodyPr>
            <a:normAutofit fontScale="90000"/>
          </a:bodyPr>
          <a:lstStyle/>
          <a:p>
            <a:r>
              <a:rPr lang="en-US" dirty="0">
                <a:solidFill>
                  <a:srgbClr val="C00000"/>
                </a:solidFill>
              </a:rPr>
              <a:t>Union</a:t>
            </a:r>
          </a:p>
        </p:txBody>
      </p:sp>
      <p:sp>
        <p:nvSpPr>
          <p:cNvPr id="130051" name="Rectangle 3"/>
          <p:cNvSpPr>
            <a:spLocks noGrp="1" noChangeArrowheads="1"/>
          </p:cNvSpPr>
          <p:nvPr>
            <p:ph idx="1"/>
          </p:nvPr>
        </p:nvSpPr>
        <p:spPr>
          <a:xfrm>
            <a:off x="4724401" y="1579468"/>
            <a:ext cx="5765006" cy="548879"/>
          </a:xfrm>
        </p:spPr>
        <p:txBody>
          <a:bodyPr>
            <a:normAutofit/>
          </a:bodyPr>
          <a:lstStyle/>
          <a:p>
            <a:pPr>
              <a:buFontTx/>
              <a:buNone/>
            </a:pPr>
            <a:r>
              <a:rPr lang="en-US" dirty="0"/>
              <a:t>Combines all rows </a:t>
            </a:r>
          </a:p>
        </p:txBody>
      </p:sp>
      <p:sp>
        <p:nvSpPr>
          <p:cNvPr id="8" name="Slide Number Placeholder 4"/>
          <p:cNvSpPr>
            <a:spLocks noGrp="1"/>
          </p:cNvSpPr>
          <p:nvPr>
            <p:ph type="sldNum" sz="quarter" idx="4294967295"/>
          </p:nvPr>
        </p:nvSpPr>
        <p:spPr>
          <a:xfrm>
            <a:off x="11484864" y="6305550"/>
            <a:ext cx="609600" cy="476250"/>
          </a:xfrm>
          <a:prstGeom prst="rect">
            <a:avLst/>
          </a:prstGeom>
        </p:spPr>
        <p:txBody>
          <a:bodyPr/>
          <a:lstStyle/>
          <a:p>
            <a:fld id="{FF64B329-910F-49FA-B307-2A41619D10FD}" type="slidenum">
              <a:rPr lang="en-US"/>
              <a:pPr/>
              <a:t>60</a:t>
            </a:fld>
            <a:endParaRPr lang="en-US"/>
          </a:p>
        </p:txBody>
      </p:sp>
      <p:sp>
        <p:nvSpPr>
          <p:cNvPr id="130052" name="Text Box 4"/>
          <p:cNvSpPr txBox="1">
            <a:spLocks noChangeArrowheads="1"/>
          </p:cNvSpPr>
          <p:nvPr/>
        </p:nvSpPr>
        <p:spPr bwMode="auto">
          <a:xfrm>
            <a:off x="5753101" y="4057651"/>
            <a:ext cx="897843" cy="29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a:buFont typeface="Monotype Sorts" pitchFamily="2" charset="2"/>
              <a:buNone/>
            </a:pPr>
            <a:r>
              <a:rPr lang="en-US" sz="1500"/>
              <a:t>Figure 2.5</a:t>
            </a:r>
            <a:endParaRPr lang="en-US" sz="1350"/>
          </a:p>
        </p:txBody>
      </p:sp>
      <p:pic>
        <p:nvPicPr>
          <p:cNvPr id="130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6078" y="1700808"/>
            <a:ext cx="8161706" cy="2124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0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4055" y="3039909"/>
            <a:ext cx="2653729" cy="3137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55847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0" name="Rectangle 6"/>
          <p:cNvSpPr>
            <a:spLocks noGrp="1" noChangeArrowheads="1"/>
          </p:cNvSpPr>
          <p:nvPr>
            <p:ph type="title"/>
          </p:nvPr>
        </p:nvSpPr>
        <p:spPr>
          <a:xfrm>
            <a:off x="3164795" y="476250"/>
            <a:ext cx="5829300" cy="769441"/>
          </a:xfrm>
        </p:spPr>
        <p:txBody>
          <a:bodyPr/>
          <a:lstStyle/>
          <a:p>
            <a:r>
              <a:rPr lang="en-US" dirty="0">
                <a:solidFill>
                  <a:srgbClr val="C00000"/>
                </a:solidFill>
              </a:rPr>
              <a:t>Intersect</a:t>
            </a:r>
          </a:p>
        </p:txBody>
      </p:sp>
      <p:sp>
        <p:nvSpPr>
          <p:cNvPr id="36867" name="Rectangle 3"/>
          <p:cNvSpPr>
            <a:spLocks noGrp="1" noChangeArrowheads="1"/>
          </p:cNvSpPr>
          <p:nvPr>
            <p:ph idx="1"/>
          </p:nvPr>
        </p:nvSpPr>
        <p:spPr>
          <a:xfrm>
            <a:off x="3431704" y="1625845"/>
            <a:ext cx="5829300" cy="43815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67866" tIns="33338" rIns="67866" bIns="33338">
            <a:normAutofit fontScale="85000" lnSpcReduction="20000"/>
          </a:bodyPr>
          <a:lstStyle/>
          <a:p>
            <a:pPr>
              <a:buSzPct val="77000"/>
              <a:buFontTx/>
              <a:buNone/>
            </a:pPr>
            <a:r>
              <a:rPr lang="en-US" dirty="0"/>
              <a:t>Yields rows that appear in both tables</a:t>
            </a:r>
          </a:p>
        </p:txBody>
      </p:sp>
      <p:sp>
        <p:nvSpPr>
          <p:cNvPr id="7" name="Slide Number Placeholder 4"/>
          <p:cNvSpPr>
            <a:spLocks noGrp="1"/>
          </p:cNvSpPr>
          <p:nvPr>
            <p:ph type="sldNum" sz="quarter" idx="4294967295"/>
          </p:nvPr>
        </p:nvSpPr>
        <p:spPr>
          <a:xfrm>
            <a:off x="11484864" y="6305550"/>
            <a:ext cx="609600" cy="476250"/>
          </a:xfrm>
          <a:prstGeom prst="rect">
            <a:avLst/>
          </a:prstGeom>
        </p:spPr>
        <p:txBody>
          <a:bodyPr/>
          <a:lstStyle/>
          <a:p>
            <a:fld id="{A1CE2267-1F4E-48AA-A7C5-C2A977A8E367}" type="slidenum">
              <a:rPr lang="en-US"/>
              <a:pPr/>
              <a:t>61</a:t>
            </a:fld>
            <a:endParaRPr lang="en-US"/>
          </a:p>
        </p:txBody>
      </p:sp>
      <p:pic>
        <p:nvPicPr>
          <p:cNvPr id="3687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3472" y="2611884"/>
            <a:ext cx="9832030"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71" name="Text Box 7"/>
          <p:cNvSpPr txBox="1">
            <a:spLocks noChangeArrowheads="1"/>
          </p:cNvSpPr>
          <p:nvPr/>
        </p:nvSpPr>
        <p:spPr bwMode="auto">
          <a:xfrm>
            <a:off x="8096252" y="3829051"/>
            <a:ext cx="897843" cy="29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a:buFont typeface="Monotype Sorts" pitchFamily="2" charset="2"/>
              <a:buNone/>
            </a:pPr>
            <a:r>
              <a:rPr lang="en-US" sz="1500"/>
              <a:t>Figure 2.6</a:t>
            </a:r>
            <a:endParaRPr lang="en-US" sz="1350"/>
          </a:p>
        </p:txBody>
      </p:sp>
    </p:spTree>
    <p:extLst>
      <p:ext uri="{BB962C8B-B14F-4D97-AF65-F5344CB8AC3E}">
        <p14:creationId xmlns:p14="http://schemas.microsoft.com/office/powerpoint/2010/main" val="659942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3"/>
          <p:cNvSpPr>
            <a:spLocks noGrp="1" noChangeArrowheads="1"/>
          </p:cNvSpPr>
          <p:nvPr>
            <p:ph type="title"/>
          </p:nvPr>
        </p:nvSpPr>
        <p:spPr>
          <a:xfrm>
            <a:off x="3181350" y="347536"/>
            <a:ext cx="5829300" cy="769441"/>
          </a:xfrm>
        </p:spPr>
        <p:txBody>
          <a:bodyPr/>
          <a:lstStyle/>
          <a:p>
            <a:r>
              <a:rPr lang="en-US" dirty="0">
                <a:solidFill>
                  <a:srgbClr val="C00000"/>
                </a:solidFill>
              </a:rPr>
              <a:t>Difference</a:t>
            </a:r>
          </a:p>
        </p:txBody>
      </p:sp>
      <p:sp>
        <p:nvSpPr>
          <p:cNvPr id="131074" name="Rectangle 2"/>
          <p:cNvSpPr>
            <a:spLocks noGrp="1" noChangeArrowheads="1"/>
          </p:cNvSpPr>
          <p:nvPr>
            <p:ph idx="1"/>
          </p:nvPr>
        </p:nvSpPr>
        <p:spPr>
          <a:xfrm>
            <a:off x="2927648" y="1395346"/>
            <a:ext cx="6477372" cy="593493"/>
          </a:xfrm>
          <a:noFill/>
          <a:ln/>
          <a:extLst>
            <a:ext uri="{91240B29-F687-4F45-9708-019B960494DF}">
              <a14:hiddenLine xmlns:a14="http://schemas.microsoft.com/office/drawing/2010/main" w="12700">
                <a:solidFill>
                  <a:schemeClr val="tx1"/>
                </a:solidFill>
                <a:miter lim="800000"/>
                <a:headEnd/>
                <a:tailEnd/>
              </a14:hiddenLine>
            </a:ext>
          </a:extLst>
        </p:spPr>
        <p:txBody>
          <a:bodyPr vert="horz" lIns="67866" tIns="33338" rIns="67866" bIns="33338">
            <a:normAutofit fontScale="92500"/>
          </a:bodyPr>
          <a:lstStyle/>
          <a:p>
            <a:pPr>
              <a:buSzPct val="77000"/>
              <a:buFontTx/>
              <a:buNone/>
            </a:pPr>
            <a:r>
              <a:rPr lang="en-US"/>
              <a:t>Yields rows not found in other tables</a:t>
            </a:r>
          </a:p>
        </p:txBody>
      </p:sp>
      <p:sp>
        <p:nvSpPr>
          <p:cNvPr id="7" name="Slide Number Placeholder 4"/>
          <p:cNvSpPr>
            <a:spLocks noGrp="1"/>
          </p:cNvSpPr>
          <p:nvPr>
            <p:ph type="sldNum" sz="quarter" idx="4294967295"/>
          </p:nvPr>
        </p:nvSpPr>
        <p:spPr>
          <a:xfrm>
            <a:off x="11484864" y="6305550"/>
            <a:ext cx="609600" cy="476250"/>
          </a:xfrm>
          <a:prstGeom prst="rect">
            <a:avLst/>
          </a:prstGeom>
        </p:spPr>
        <p:txBody>
          <a:bodyPr/>
          <a:lstStyle/>
          <a:p>
            <a:fld id="{27CE0233-567D-43A5-A9E1-3A3EBDA8C9CB}" type="slidenum">
              <a:rPr lang="en-US"/>
              <a:pPr/>
              <a:t>62</a:t>
            </a:fld>
            <a:endParaRPr lang="en-US"/>
          </a:p>
        </p:txBody>
      </p:sp>
      <p:pic>
        <p:nvPicPr>
          <p:cNvPr id="131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536" y="2438637"/>
            <a:ext cx="9195188" cy="198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1076" name="Text Box 4"/>
          <p:cNvSpPr txBox="1">
            <a:spLocks noChangeArrowheads="1"/>
          </p:cNvSpPr>
          <p:nvPr/>
        </p:nvSpPr>
        <p:spPr bwMode="auto">
          <a:xfrm>
            <a:off x="8096252" y="3829051"/>
            <a:ext cx="897843" cy="29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a:buFont typeface="Monotype Sorts" pitchFamily="2" charset="2"/>
              <a:buNone/>
            </a:pPr>
            <a:r>
              <a:rPr lang="en-US" sz="1500"/>
              <a:t>Figure 2.7</a:t>
            </a:r>
            <a:endParaRPr lang="en-US" sz="1350"/>
          </a:p>
        </p:txBody>
      </p:sp>
    </p:spTree>
    <p:extLst>
      <p:ext uri="{BB962C8B-B14F-4D97-AF65-F5344CB8AC3E}">
        <p14:creationId xmlns:p14="http://schemas.microsoft.com/office/powerpoint/2010/main" val="34214429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2051"/>
          <p:cNvSpPr>
            <a:spLocks noGrp="1" noChangeArrowheads="1"/>
          </p:cNvSpPr>
          <p:nvPr>
            <p:ph type="title"/>
          </p:nvPr>
        </p:nvSpPr>
        <p:spPr>
          <a:xfrm>
            <a:off x="3029607" y="292119"/>
            <a:ext cx="6172200" cy="685800"/>
          </a:xfrm>
        </p:spPr>
        <p:txBody>
          <a:bodyPr>
            <a:normAutofit fontScale="90000"/>
          </a:bodyPr>
          <a:lstStyle/>
          <a:p>
            <a:r>
              <a:rPr lang="en-US" dirty="0">
                <a:solidFill>
                  <a:srgbClr val="C00000"/>
                </a:solidFill>
              </a:rPr>
              <a:t>Product</a:t>
            </a:r>
          </a:p>
        </p:txBody>
      </p:sp>
      <p:sp>
        <p:nvSpPr>
          <p:cNvPr id="133122" name="Rectangle 2050"/>
          <p:cNvSpPr>
            <a:spLocks noGrp="1" noChangeArrowheads="1"/>
          </p:cNvSpPr>
          <p:nvPr>
            <p:ph idx="1"/>
          </p:nvPr>
        </p:nvSpPr>
        <p:spPr>
          <a:xfrm>
            <a:off x="3810000" y="1184313"/>
            <a:ext cx="6248400" cy="43815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67866" tIns="33338" rIns="67866" bIns="33338">
            <a:noAutofit/>
          </a:bodyPr>
          <a:lstStyle/>
          <a:p>
            <a:pPr>
              <a:buSzPct val="77000"/>
              <a:buFontTx/>
              <a:buNone/>
            </a:pPr>
            <a:r>
              <a:rPr lang="en-US" sz="2800" dirty="0"/>
              <a:t>Yields all possible pairs from two tables</a:t>
            </a:r>
          </a:p>
        </p:txBody>
      </p:sp>
      <p:sp>
        <p:nvSpPr>
          <p:cNvPr id="7" name="Slide Number Placeholder 4"/>
          <p:cNvSpPr>
            <a:spLocks noGrp="1"/>
          </p:cNvSpPr>
          <p:nvPr>
            <p:ph type="sldNum" sz="quarter" idx="4294967295"/>
          </p:nvPr>
        </p:nvSpPr>
        <p:spPr>
          <a:xfrm>
            <a:off x="11484864" y="6305550"/>
            <a:ext cx="609600" cy="476250"/>
          </a:xfrm>
          <a:prstGeom prst="rect">
            <a:avLst/>
          </a:prstGeom>
        </p:spPr>
        <p:txBody>
          <a:bodyPr/>
          <a:lstStyle/>
          <a:p>
            <a:fld id="{49431E74-7F20-4053-9949-CC568B52CB03}" type="slidenum">
              <a:rPr lang="en-US"/>
              <a:pPr/>
              <a:t>63</a:t>
            </a:fld>
            <a:endParaRPr lang="en-US"/>
          </a:p>
        </p:txBody>
      </p:sp>
      <p:pic>
        <p:nvPicPr>
          <p:cNvPr id="133125" name="Picture 20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406101"/>
            <a:ext cx="5543550" cy="3936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24" name="Text Box 2052"/>
          <p:cNvSpPr txBox="1">
            <a:spLocks noChangeArrowheads="1"/>
          </p:cNvSpPr>
          <p:nvPr/>
        </p:nvSpPr>
        <p:spPr bwMode="auto">
          <a:xfrm>
            <a:off x="3924301" y="5029201"/>
            <a:ext cx="897843" cy="29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a:buFont typeface="Monotype Sorts" pitchFamily="2" charset="2"/>
              <a:buNone/>
            </a:pPr>
            <a:r>
              <a:rPr lang="en-US" sz="1500"/>
              <a:t>Figure 2.8</a:t>
            </a:r>
            <a:endParaRPr lang="en-US" sz="1350"/>
          </a:p>
        </p:txBody>
      </p:sp>
    </p:spTree>
    <p:extLst>
      <p:ext uri="{BB962C8B-B14F-4D97-AF65-F5344CB8AC3E}">
        <p14:creationId xmlns:p14="http://schemas.microsoft.com/office/powerpoint/2010/main" val="19746393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3"/>
          <p:cNvSpPr>
            <a:spLocks noGrp="1" noChangeArrowheads="1"/>
          </p:cNvSpPr>
          <p:nvPr>
            <p:ph type="title"/>
          </p:nvPr>
        </p:nvSpPr>
        <p:spPr>
          <a:xfrm>
            <a:off x="3181350" y="333196"/>
            <a:ext cx="5829300" cy="571500"/>
          </a:xfrm>
        </p:spPr>
        <p:txBody>
          <a:bodyPr>
            <a:normAutofit fontScale="90000"/>
          </a:bodyPr>
          <a:lstStyle/>
          <a:p>
            <a:r>
              <a:rPr lang="en-US" dirty="0">
                <a:solidFill>
                  <a:srgbClr val="C00000"/>
                </a:solidFill>
              </a:rPr>
              <a:t>Select</a:t>
            </a:r>
          </a:p>
        </p:txBody>
      </p:sp>
      <p:sp>
        <p:nvSpPr>
          <p:cNvPr id="135170" name="Rectangle 2"/>
          <p:cNvSpPr>
            <a:spLocks noGrp="1" noChangeArrowheads="1"/>
          </p:cNvSpPr>
          <p:nvPr>
            <p:ph idx="1"/>
          </p:nvPr>
        </p:nvSpPr>
        <p:spPr>
          <a:xfrm>
            <a:off x="3359696" y="1176337"/>
            <a:ext cx="5829300" cy="43815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67866" tIns="33338" rIns="67866" bIns="33338">
            <a:normAutofit fontScale="55000" lnSpcReduction="20000"/>
          </a:bodyPr>
          <a:lstStyle/>
          <a:p>
            <a:pPr>
              <a:lnSpc>
                <a:spcPct val="90000"/>
              </a:lnSpc>
              <a:buSzPct val="77000"/>
              <a:buFontTx/>
              <a:buNone/>
            </a:pPr>
            <a:r>
              <a:rPr lang="en-US" dirty="0"/>
              <a:t>Yields a subset of rows based on specified criterion</a:t>
            </a:r>
            <a:endParaRPr lang="en-US" sz="1500" dirty="0"/>
          </a:p>
        </p:txBody>
      </p:sp>
      <p:sp>
        <p:nvSpPr>
          <p:cNvPr id="7" name="Slide Number Placeholder 4"/>
          <p:cNvSpPr>
            <a:spLocks noGrp="1"/>
          </p:cNvSpPr>
          <p:nvPr>
            <p:ph type="sldNum" sz="quarter" idx="4294967295"/>
          </p:nvPr>
        </p:nvSpPr>
        <p:spPr>
          <a:xfrm>
            <a:off x="11484864" y="6305550"/>
            <a:ext cx="609600" cy="476250"/>
          </a:xfrm>
          <a:prstGeom prst="rect">
            <a:avLst/>
          </a:prstGeom>
        </p:spPr>
        <p:txBody>
          <a:bodyPr/>
          <a:lstStyle/>
          <a:p>
            <a:fld id="{155004FF-753C-4745-991B-AAEDD569FF53}" type="slidenum">
              <a:rPr lang="en-US"/>
              <a:pPr/>
              <a:t>64</a:t>
            </a:fld>
            <a:endParaRPr lang="en-US"/>
          </a:p>
        </p:txBody>
      </p:sp>
      <p:pic>
        <p:nvPicPr>
          <p:cNvPr id="135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536" y="1584410"/>
            <a:ext cx="7605464" cy="3856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5172" name="Text Box 4"/>
          <p:cNvSpPr txBox="1">
            <a:spLocks noChangeArrowheads="1"/>
          </p:cNvSpPr>
          <p:nvPr/>
        </p:nvSpPr>
        <p:spPr bwMode="auto">
          <a:xfrm>
            <a:off x="3467102" y="5314951"/>
            <a:ext cx="897843" cy="29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a:buFont typeface="Monotype Sorts" pitchFamily="2" charset="2"/>
              <a:buNone/>
            </a:pPr>
            <a:r>
              <a:rPr lang="en-US" sz="1500"/>
              <a:t>Figure 2.9</a:t>
            </a:r>
            <a:endParaRPr lang="en-US" sz="1350"/>
          </a:p>
        </p:txBody>
      </p:sp>
    </p:spTree>
    <p:extLst>
      <p:ext uri="{BB962C8B-B14F-4D97-AF65-F5344CB8AC3E}">
        <p14:creationId xmlns:p14="http://schemas.microsoft.com/office/powerpoint/2010/main" val="42041823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3"/>
          <p:cNvSpPr>
            <a:spLocks noGrp="1" noChangeArrowheads="1"/>
          </p:cNvSpPr>
          <p:nvPr>
            <p:ph type="title"/>
          </p:nvPr>
        </p:nvSpPr>
        <p:spPr>
          <a:xfrm>
            <a:off x="2916401" y="412459"/>
            <a:ext cx="5829300" cy="571500"/>
          </a:xfrm>
        </p:spPr>
        <p:txBody>
          <a:bodyPr>
            <a:normAutofit fontScale="90000"/>
          </a:bodyPr>
          <a:lstStyle/>
          <a:p>
            <a:r>
              <a:rPr lang="en-US" dirty="0">
                <a:solidFill>
                  <a:srgbClr val="C00000"/>
                </a:solidFill>
              </a:rPr>
              <a:t>Project</a:t>
            </a:r>
          </a:p>
        </p:txBody>
      </p:sp>
      <p:sp>
        <p:nvSpPr>
          <p:cNvPr id="137218" name="Rectangle 2"/>
          <p:cNvSpPr>
            <a:spLocks noGrp="1" noChangeArrowheads="1"/>
          </p:cNvSpPr>
          <p:nvPr>
            <p:ph idx="1"/>
          </p:nvPr>
        </p:nvSpPr>
        <p:spPr>
          <a:xfrm>
            <a:off x="3737941" y="1062132"/>
            <a:ext cx="5829300" cy="43815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67866" tIns="33338" rIns="67866" bIns="33338">
            <a:normAutofit fontScale="77500" lnSpcReduction="20000"/>
          </a:bodyPr>
          <a:lstStyle/>
          <a:p>
            <a:pPr>
              <a:buSzPct val="77000"/>
              <a:buFontTx/>
              <a:buNone/>
            </a:pPr>
            <a:r>
              <a:rPr lang="en-US" dirty="0"/>
              <a:t>Yields all values for selected attributes</a:t>
            </a:r>
          </a:p>
        </p:txBody>
      </p:sp>
      <p:sp>
        <p:nvSpPr>
          <p:cNvPr id="7" name="Slide Number Placeholder 4"/>
          <p:cNvSpPr>
            <a:spLocks noGrp="1"/>
          </p:cNvSpPr>
          <p:nvPr>
            <p:ph type="sldNum" sz="quarter" idx="4294967295"/>
          </p:nvPr>
        </p:nvSpPr>
        <p:spPr>
          <a:xfrm>
            <a:off x="11484864" y="6305550"/>
            <a:ext cx="609600" cy="476250"/>
          </a:xfrm>
          <a:prstGeom prst="rect">
            <a:avLst/>
          </a:prstGeom>
        </p:spPr>
        <p:txBody>
          <a:bodyPr/>
          <a:lstStyle/>
          <a:p>
            <a:fld id="{94DED2F9-5EB5-4502-889C-0002FB069E1A}" type="slidenum">
              <a:rPr lang="en-US"/>
              <a:pPr/>
              <a:t>65</a:t>
            </a:fld>
            <a:endParaRPr lang="en-US"/>
          </a:p>
        </p:txBody>
      </p:sp>
      <p:pic>
        <p:nvPicPr>
          <p:cNvPr id="1372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1664" y="1559584"/>
            <a:ext cx="5687811" cy="4441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7220" name="Text Box 4"/>
          <p:cNvSpPr txBox="1">
            <a:spLocks noChangeArrowheads="1"/>
          </p:cNvSpPr>
          <p:nvPr/>
        </p:nvSpPr>
        <p:spPr bwMode="auto">
          <a:xfrm>
            <a:off x="3981451" y="5200651"/>
            <a:ext cx="994023" cy="29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a:buFont typeface="Monotype Sorts" pitchFamily="2" charset="2"/>
              <a:buNone/>
            </a:pPr>
            <a:r>
              <a:rPr lang="en-US" sz="1500"/>
              <a:t>Figure 2.10</a:t>
            </a:r>
            <a:endParaRPr lang="en-US" sz="1350"/>
          </a:p>
        </p:txBody>
      </p:sp>
    </p:spTree>
    <p:extLst>
      <p:ext uri="{BB962C8B-B14F-4D97-AF65-F5344CB8AC3E}">
        <p14:creationId xmlns:p14="http://schemas.microsoft.com/office/powerpoint/2010/main" val="25669068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3"/>
          <p:cNvSpPr>
            <a:spLocks noGrp="1" noChangeArrowheads="1"/>
          </p:cNvSpPr>
          <p:nvPr>
            <p:ph type="title"/>
          </p:nvPr>
        </p:nvSpPr>
        <p:spPr>
          <a:xfrm>
            <a:off x="3435570" y="298411"/>
            <a:ext cx="5829300" cy="628650"/>
          </a:xfrm>
        </p:spPr>
        <p:txBody>
          <a:bodyPr>
            <a:normAutofit fontScale="90000"/>
          </a:bodyPr>
          <a:lstStyle/>
          <a:p>
            <a:r>
              <a:rPr lang="en-US" dirty="0">
                <a:solidFill>
                  <a:srgbClr val="C00000"/>
                </a:solidFill>
              </a:rPr>
              <a:t>Join</a:t>
            </a:r>
          </a:p>
        </p:txBody>
      </p:sp>
      <p:sp>
        <p:nvSpPr>
          <p:cNvPr id="139266" name="Rectangle 2"/>
          <p:cNvSpPr>
            <a:spLocks noGrp="1" noChangeArrowheads="1"/>
          </p:cNvSpPr>
          <p:nvPr>
            <p:ph idx="1"/>
          </p:nvPr>
        </p:nvSpPr>
        <p:spPr>
          <a:xfrm>
            <a:off x="3403529" y="1085042"/>
            <a:ext cx="5829300" cy="43815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67866" tIns="33338" rIns="67866" bIns="33338">
            <a:normAutofit fontScale="62500" lnSpcReduction="20000"/>
          </a:bodyPr>
          <a:lstStyle/>
          <a:p>
            <a:pPr>
              <a:lnSpc>
                <a:spcPct val="90000"/>
              </a:lnSpc>
              <a:buSzPct val="77000"/>
              <a:buFontTx/>
              <a:buNone/>
            </a:pPr>
            <a:r>
              <a:rPr lang="en-US" dirty="0"/>
              <a:t>Information from two or more tables is combined</a:t>
            </a:r>
            <a:endParaRPr lang="en-US" sz="1500" dirty="0"/>
          </a:p>
        </p:txBody>
      </p:sp>
      <p:sp>
        <p:nvSpPr>
          <p:cNvPr id="9" name="Slide Number Placeholder 4"/>
          <p:cNvSpPr>
            <a:spLocks noGrp="1"/>
          </p:cNvSpPr>
          <p:nvPr>
            <p:ph type="sldNum" sz="quarter" idx="4294967295"/>
          </p:nvPr>
        </p:nvSpPr>
        <p:spPr>
          <a:xfrm>
            <a:off x="11484864" y="6305550"/>
            <a:ext cx="609600" cy="476250"/>
          </a:xfrm>
          <a:prstGeom prst="rect">
            <a:avLst/>
          </a:prstGeom>
        </p:spPr>
        <p:txBody>
          <a:bodyPr/>
          <a:lstStyle/>
          <a:p>
            <a:fld id="{0C0AE8FC-6735-4557-A054-BC28C17F2B73}" type="slidenum">
              <a:rPr lang="en-US"/>
              <a:pPr/>
              <a:t>66</a:t>
            </a:fld>
            <a:endParaRPr lang="en-US"/>
          </a:p>
        </p:txBody>
      </p:sp>
      <p:pic>
        <p:nvPicPr>
          <p:cNvPr id="139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5453" y="1595761"/>
            <a:ext cx="7829418" cy="2118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9268" name="Text Box 4"/>
          <p:cNvSpPr txBox="1">
            <a:spLocks noChangeArrowheads="1"/>
          </p:cNvSpPr>
          <p:nvPr/>
        </p:nvSpPr>
        <p:spPr bwMode="auto">
          <a:xfrm>
            <a:off x="8039100" y="3714751"/>
            <a:ext cx="912654" cy="275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a:buFont typeface="Monotype Sorts" pitchFamily="2" charset="2"/>
              <a:buNone/>
            </a:pPr>
            <a:r>
              <a:rPr lang="en-US" sz="1350"/>
              <a:t>Figure 2.11</a:t>
            </a:r>
            <a:endParaRPr lang="en-US"/>
          </a:p>
        </p:txBody>
      </p:sp>
      <p:pic>
        <p:nvPicPr>
          <p:cNvPr id="13927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1453" y="3944663"/>
            <a:ext cx="6428771" cy="1737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9271" name="Text Box 7"/>
          <p:cNvSpPr txBox="1">
            <a:spLocks noChangeArrowheads="1"/>
          </p:cNvSpPr>
          <p:nvPr/>
        </p:nvSpPr>
        <p:spPr bwMode="auto">
          <a:xfrm>
            <a:off x="8039100" y="5636851"/>
            <a:ext cx="912654" cy="275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a:buFont typeface="Monotype Sorts" pitchFamily="2" charset="2"/>
              <a:buNone/>
            </a:pPr>
            <a:r>
              <a:rPr lang="en-US" sz="1350" dirty="0"/>
              <a:t>Figure 2.14</a:t>
            </a:r>
            <a:endParaRPr lang="en-US" dirty="0"/>
          </a:p>
        </p:txBody>
      </p:sp>
    </p:spTree>
    <p:extLst>
      <p:ext uri="{BB962C8B-B14F-4D97-AF65-F5344CB8AC3E}">
        <p14:creationId xmlns:p14="http://schemas.microsoft.com/office/powerpoint/2010/main" val="15803376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4"/>
          <p:cNvSpPr>
            <a:spLocks noGrp="1" noChangeArrowheads="1"/>
          </p:cNvSpPr>
          <p:nvPr>
            <p:ph type="title"/>
          </p:nvPr>
        </p:nvSpPr>
        <p:spPr>
          <a:xfrm>
            <a:off x="2927648" y="428624"/>
            <a:ext cx="5829300" cy="769441"/>
          </a:xfrm>
        </p:spPr>
        <p:txBody>
          <a:bodyPr/>
          <a:lstStyle/>
          <a:p>
            <a:r>
              <a:rPr lang="en-US" dirty="0">
                <a:solidFill>
                  <a:srgbClr val="C00000"/>
                </a:solidFill>
              </a:rPr>
              <a:t>Natural Join Process</a:t>
            </a:r>
          </a:p>
        </p:txBody>
      </p:sp>
      <p:sp>
        <p:nvSpPr>
          <p:cNvPr id="49155" name="Rectangle 3"/>
          <p:cNvSpPr>
            <a:spLocks noGrp="1" noChangeArrowheads="1"/>
          </p:cNvSpPr>
          <p:nvPr>
            <p:ph idx="1"/>
          </p:nvPr>
        </p:nvSpPr>
        <p:spPr>
          <a:xfrm>
            <a:off x="1919536" y="1484784"/>
            <a:ext cx="8977064" cy="4515967"/>
          </a:xfrm>
          <a:noFill/>
          <a:ln/>
          <a:extLst>
            <a:ext uri="{91240B29-F687-4F45-9708-019B960494DF}">
              <a14:hiddenLine xmlns:a14="http://schemas.microsoft.com/office/drawing/2010/main" w="12700">
                <a:solidFill>
                  <a:schemeClr val="tx1"/>
                </a:solidFill>
                <a:miter lim="800000"/>
                <a:headEnd/>
                <a:tailEnd/>
              </a14:hiddenLine>
            </a:ext>
          </a:extLst>
        </p:spPr>
        <p:txBody>
          <a:bodyPr vert="horz" lIns="67866" tIns="33338" rIns="67866" bIns="33338">
            <a:normAutofit/>
          </a:bodyPr>
          <a:lstStyle/>
          <a:p>
            <a:r>
              <a:rPr lang="en-US" sz="4000" dirty="0"/>
              <a:t>Links tables by selecting rows with common values in common attribute(s)</a:t>
            </a:r>
          </a:p>
          <a:p>
            <a:r>
              <a:rPr lang="en-US" sz="4000" dirty="0"/>
              <a:t>Three-stage process</a:t>
            </a:r>
          </a:p>
          <a:p>
            <a:pPr lvl="1"/>
            <a:r>
              <a:rPr lang="en-US" sz="2400" dirty="0"/>
              <a:t>Product creates one table</a:t>
            </a:r>
          </a:p>
          <a:p>
            <a:pPr lvl="1"/>
            <a:r>
              <a:rPr lang="en-US" sz="2400" dirty="0"/>
              <a:t>Select yields appropriate rows</a:t>
            </a:r>
          </a:p>
          <a:p>
            <a:pPr lvl="1"/>
            <a:r>
              <a:rPr lang="en-US" sz="2400" dirty="0"/>
              <a:t>Project yields single copy of each attribute to eliminate duplicate columns</a:t>
            </a:r>
          </a:p>
        </p:txBody>
      </p:sp>
      <p:sp>
        <p:nvSpPr>
          <p:cNvPr id="5" name="Slide Number Placeholder 4"/>
          <p:cNvSpPr>
            <a:spLocks noGrp="1"/>
          </p:cNvSpPr>
          <p:nvPr>
            <p:ph type="sldNum" sz="quarter" idx="4294967295"/>
          </p:nvPr>
        </p:nvSpPr>
        <p:spPr>
          <a:xfrm>
            <a:off x="11484864" y="6305550"/>
            <a:ext cx="609600" cy="476250"/>
          </a:xfrm>
          <a:prstGeom prst="rect">
            <a:avLst/>
          </a:prstGeom>
        </p:spPr>
        <p:txBody>
          <a:bodyPr/>
          <a:lstStyle/>
          <a:p>
            <a:fld id="{1CD92E07-2CE1-48E4-9810-CFE563B00F20}" type="slidenum">
              <a:rPr lang="en-US"/>
              <a:pPr/>
              <a:t>67</a:t>
            </a:fld>
            <a:endParaRPr lang="en-US"/>
          </a:p>
        </p:txBody>
      </p:sp>
    </p:spTree>
    <p:extLst>
      <p:ext uri="{BB962C8B-B14F-4D97-AF65-F5344CB8AC3E}">
        <p14:creationId xmlns:p14="http://schemas.microsoft.com/office/powerpoint/2010/main" val="66134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3267075" y="304800"/>
            <a:ext cx="5829300" cy="685800"/>
          </a:xfrm>
        </p:spPr>
        <p:txBody>
          <a:bodyPr>
            <a:normAutofit fontScale="90000"/>
          </a:bodyPr>
          <a:lstStyle/>
          <a:p>
            <a:r>
              <a:rPr lang="en-US" dirty="0">
                <a:solidFill>
                  <a:srgbClr val="C00000"/>
                </a:solidFill>
              </a:rPr>
              <a:t>Other Joins</a:t>
            </a:r>
          </a:p>
        </p:txBody>
      </p:sp>
      <p:sp>
        <p:nvSpPr>
          <p:cNvPr id="141315" name="Rectangle 3"/>
          <p:cNvSpPr>
            <a:spLocks noGrp="1" noChangeArrowheads="1"/>
          </p:cNvSpPr>
          <p:nvPr>
            <p:ph idx="1"/>
          </p:nvPr>
        </p:nvSpPr>
        <p:spPr>
          <a:xfrm>
            <a:off x="685800" y="1371600"/>
            <a:ext cx="10058400" cy="4572000"/>
          </a:xfrm>
        </p:spPr>
        <p:txBody>
          <a:bodyPr>
            <a:normAutofit/>
          </a:bodyPr>
          <a:lstStyle/>
          <a:p>
            <a:r>
              <a:rPr lang="en-US" sz="2250" dirty="0" err="1"/>
              <a:t>EquiJOIN</a:t>
            </a:r>
            <a:endParaRPr lang="en-US" sz="2250" dirty="0"/>
          </a:p>
          <a:p>
            <a:pPr lvl="1"/>
            <a:r>
              <a:rPr lang="en-US" sz="2250" dirty="0"/>
              <a:t>Links tables based on equality condition that compares specified columns of tables </a:t>
            </a:r>
          </a:p>
          <a:p>
            <a:pPr lvl="1"/>
            <a:r>
              <a:rPr lang="en-US" sz="2250" dirty="0"/>
              <a:t>Does not eliminate duplicate columns </a:t>
            </a:r>
          </a:p>
          <a:p>
            <a:pPr lvl="1"/>
            <a:r>
              <a:rPr lang="en-US" sz="2250" dirty="0"/>
              <a:t>Join criteria must be explicitly defined</a:t>
            </a:r>
          </a:p>
          <a:p>
            <a:r>
              <a:rPr lang="en-US" sz="2250" dirty="0"/>
              <a:t>Theta JOIN</a:t>
            </a:r>
          </a:p>
          <a:p>
            <a:pPr lvl="1"/>
            <a:r>
              <a:rPr lang="en-US" sz="2250" dirty="0" err="1"/>
              <a:t>EquiJOIN</a:t>
            </a:r>
            <a:r>
              <a:rPr lang="en-US" sz="2250" dirty="0"/>
              <a:t> that compares specified columns of each table using operator other than equality one</a:t>
            </a:r>
          </a:p>
          <a:p>
            <a:r>
              <a:rPr lang="en-US" sz="2250" dirty="0"/>
              <a:t>Outer JOIN</a:t>
            </a:r>
          </a:p>
          <a:p>
            <a:pPr lvl="1"/>
            <a:r>
              <a:rPr lang="en-US" sz="2250" dirty="0"/>
              <a:t>Matched pairs are retained </a:t>
            </a:r>
          </a:p>
          <a:p>
            <a:pPr lvl="1"/>
            <a:r>
              <a:rPr lang="en-US" sz="2250" dirty="0"/>
              <a:t>Unmatched values in other tables left null</a:t>
            </a:r>
          </a:p>
          <a:p>
            <a:pPr lvl="1"/>
            <a:r>
              <a:rPr lang="en-US" sz="2250" dirty="0"/>
              <a:t>Right and left</a:t>
            </a:r>
          </a:p>
          <a:p>
            <a:pPr>
              <a:lnSpc>
                <a:spcPct val="90000"/>
              </a:lnSpc>
            </a:pPr>
            <a:endParaRPr lang="en-US" sz="1500" dirty="0"/>
          </a:p>
        </p:txBody>
      </p:sp>
      <p:sp>
        <p:nvSpPr>
          <p:cNvPr id="5" name="Slide Number Placeholder 4"/>
          <p:cNvSpPr>
            <a:spLocks noGrp="1"/>
          </p:cNvSpPr>
          <p:nvPr>
            <p:ph type="sldNum" sz="quarter" idx="4294967295"/>
          </p:nvPr>
        </p:nvSpPr>
        <p:spPr>
          <a:xfrm>
            <a:off x="11484864" y="6305550"/>
            <a:ext cx="609600" cy="476250"/>
          </a:xfrm>
          <a:prstGeom prst="rect">
            <a:avLst/>
          </a:prstGeom>
        </p:spPr>
        <p:txBody>
          <a:bodyPr/>
          <a:lstStyle/>
          <a:p>
            <a:fld id="{17D2E658-24FC-491F-9D72-4F230B334983}" type="slidenum">
              <a:rPr lang="en-US"/>
              <a:pPr/>
              <a:t>68</a:t>
            </a:fld>
            <a:endParaRPr lang="en-US"/>
          </a:p>
        </p:txBody>
      </p:sp>
    </p:spTree>
    <p:extLst>
      <p:ext uri="{BB962C8B-B14F-4D97-AF65-F5344CB8AC3E}">
        <p14:creationId xmlns:p14="http://schemas.microsoft.com/office/powerpoint/2010/main" val="15721387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3"/>
          <p:cNvSpPr>
            <a:spLocks noGrp="1" noChangeArrowheads="1"/>
          </p:cNvSpPr>
          <p:nvPr>
            <p:ph type="title"/>
          </p:nvPr>
        </p:nvSpPr>
        <p:spPr>
          <a:xfrm>
            <a:off x="3203824" y="476466"/>
            <a:ext cx="5829300" cy="571500"/>
          </a:xfrm>
        </p:spPr>
        <p:txBody>
          <a:bodyPr>
            <a:normAutofit fontScale="90000"/>
          </a:bodyPr>
          <a:lstStyle/>
          <a:p>
            <a:r>
              <a:rPr lang="en-US" dirty="0">
                <a:solidFill>
                  <a:srgbClr val="C00000"/>
                </a:solidFill>
              </a:rPr>
              <a:t>Divide</a:t>
            </a:r>
          </a:p>
        </p:txBody>
      </p:sp>
      <p:sp>
        <p:nvSpPr>
          <p:cNvPr id="142338" name="Rectangle 2"/>
          <p:cNvSpPr>
            <a:spLocks noGrp="1" noChangeArrowheads="1"/>
          </p:cNvSpPr>
          <p:nvPr>
            <p:ph idx="1"/>
          </p:nvPr>
        </p:nvSpPr>
        <p:spPr>
          <a:xfrm>
            <a:off x="2855640" y="1402385"/>
            <a:ext cx="6858000" cy="43815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67866" tIns="33338" rIns="67866" bIns="33338">
            <a:normAutofit fontScale="62500" lnSpcReduction="20000"/>
          </a:bodyPr>
          <a:lstStyle/>
          <a:p>
            <a:pPr>
              <a:lnSpc>
                <a:spcPct val="90000"/>
              </a:lnSpc>
              <a:buSzPct val="77000"/>
              <a:buFontTx/>
              <a:buNone/>
            </a:pPr>
            <a:r>
              <a:rPr lang="en-US" dirty="0"/>
              <a:t>Requires user of single-column table and two-column table</a:t>
            </a:r>
            <a:endParaRPr lang="en-US" sz="1500" dirty="0"/>
          </a:p>
        </p:txBody>
      </p:sp>
      <p:sp>
        <p:nvSpPr>
          <p:cNvPr id="7" name="Slide Number Placeholder 4"/>
          <p:cNvSpPr>
            <a:spLocks noGrp="1"/>
          </p:cNvSpPr>
          <p:nvPr>
            <p:ph type="sldNum" sz="quarter" idx="4294967295"/>
          </p:nvPr>
        </p:nvSpPr>
        <p:spPr>
          <a:xfrm>
            <a:off x="11484864" y="6305550"/>
            <a:ext cx="609600" cy="476250"/>
          </a:xfrm>
          <a:prstGeom prst="rect">
            <a:avLst/>
          </a:prstGeom>
        </p:spPr>
        <p:txBody>
          <a:bodyPr/>
          <a:lstStyle/>
          <a:p>
            <a:fld id="{7C1F986D-1C72-4D3B-8FFA-71A046481B91}" type="slidenum">
              <a:rPr lang="en-US"/>
              <a:pPr/>
              <a:t>69</a:t>
            </a:fld>
            <a:endParaRPr lang="en-US"/>
          </a:p>
        </p:txBody>
      </p:sp>
      <p:pic>
        <p:nvPicPr>
          <p:cNvPr id="1423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9593" y="2420888"/>
            <a:ext cx="7825410" cy="2596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340" name="Text Box 4"/>
          <p:cNvSpPr txBox="1">
            <a:spLocks noChangeArrowheads="1"/>
          </p:cNvSpPr>
          <p:nvPr/>
        </p:nvSpPr>
        <p:spPr bwMode="auto">
          <a:xfrm>
            <a:off x="8039101" y="5257801"/>
            <a:ext cx="994023" cy="29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a:buFont typeface="Monotype Sorts" pitchFamily="2" charset="2"/>
              <a:buNone/>
            </a:pPr>
            <a:r>
              <a:rPr lang="en-US" sz="1500" dirty="0"/>
              <a:t>Figure 2.17</a:t>
            </a:r>
            <a:endParaRPr lang="en-US" sz="1350" dirty="0"/>
          </a:p>
        </p:txBody>
      </p:sp>
    </p:spTree>
    <p:extLst>
      <p:ext uri="{BB962C8B-B14F-4D97-AF65-F5344CB8AC3E}">
        <p14:creationId xmlns:p14="http://schemas.microsoft.com/office/powerpoint/2010/main" val="1303648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35842"/>
            <a:ext cx="11430000" cy="5822158"/>
          </a:xfrm>
        </p:spPr>
        <p:txBody>
          <a:bodyPr>
            <a:normAutofit fontScale="77500" lnSpcReduction="20000"/>
          </a:bodyPr>
          <a:lstStyle/>
          <a:p>
            <a:pPr lvl="0"/>
            <a:r>
              <a:rPr lang="en-US" sz="5100" b="1" dirty="0"/>
              <a:t>Creating a One-to-Many Relationship</a:t>
            </a:r>
            <a:endParaRPr lang="en-US" sz="2900" dirty="0"/>
          </a:p>
          <a:p>
            <a:pPr marL="0" indent="0">
              <a:buNone/>
            </a:pPr>
            <a:r>
              <a:rPr lang="en-US" dirty="0"/>
              <a:t> </a:t>
            </a:r>
          </a:p>
          <a:p>
            <a:pPr algn="just"/>
            <a:r>
              <a:rPr lang="en-US" sz="3600" dirty="0"/>
              <a:t>A one-to-many relationship is the most common type of relationship in a relational database. A relationship between tables is usually one-to-many affair. In a one-to-many relationship, a record in Table A can have more than one matching record in Table B, but a record in Table B has </a:t>
            </a:r>
            <a:r>
              <a:rPr lang="en-US" sz="3600" i="1" dirty="0"/>
              <a:t>at most</a:t>
            </a:r>
            <a:r>
              <a:rPr lang="en-US" sz="3600" dirty="0"/>
              <a:t> one matching record in Table A. For example a team has many players while players can play only for one team." </a:t>
            </a:r>
          </a:p>
          <a:p>
            <a:pPr algn="just"/>
            <a:endParaRPr lang="en-US" sz="3600" dirty="0"/>
          </a:p>
          <a:p>
            <a:pPr algn="just"/>
            <a:r>
              <a:rPr lang="en-US" sz="3600" dirty="0"/>
              <a:t>For example, the Suppliers and Products tables in the database have a one-to-many relationship as supplier can supply many products. For example, one class has many students assigned to it. But what if you need to assign MANY students to MANY classes?. To accomplish this, you can add a third table that acts as a go-between/junction table and handles all the possible combinations involved. </a:t>
            </a:r>
            <a:endParaRPr lang="en-US" dirty="0"/>
          </a:p>
        </p:txBody>
      </p:sp>
      <p:sp>
        <p:nvSpPr>
          <p:cNvPr id="4" name="Slide Number Placeholder 3"/>
          <p:cNvSpPr>
            <a:spLocks noGrp="1"/>
          </p:cNvSpPr>
          <p:nvPr>
            <p:ph type="sldNum" sz="quarter" idx="4294967295"/>
          </p:nvPr>
        </p:nvSpPr>
        <p:spPr>
          <a:xfrm>
            <a:off x="11484864" y="6305550"/>
            <a:ext cx="609600" cy="476250"/>
          </a:xfrm>
          <a:prstGeom prst="rect">
            <a:avLst/>
          </a:prstGeom>
        </p:spPr>
        <p:txBody>
          <a:bodyPr/>
          <a:lstStyle/>
          <a:p>
            <a:fld id="{9537A73F-6A8A-428C-A708-DA87782F7B6B}" type="slidenum">
              <a:rPr lang="en-US" smtClean="0"/>
              <a:t>7</a:t>
            </a:fld>
            <a:endParaRPr lang="en-US"/>
          </a:p>
        </p:txBody>
      </p:sp>
    </p:spTree>
    <p:extLst>
      <p:ext uri="{BB962C8B-B14F-4D97-AF65-F5344CB8AC3E}">
        <p14:creationId xmlns:p14="http://schemas.microsoft.com/office/powerpoint/2010/main" val="6291144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1974319" y="914400"/>
            <a:ext cx="9373716" cy="800100"/>
          </a:xfrm>
        </p:spPr>
        <p:txBody>
          <a:bodyPr>
            <a:normAutofit/>
          </a:bodyPr>
          <a:lstStyle/>
          <a:p>
            <a:r>
              <a:rPr lang="en-US" dirty="0">
                <a:solidFill>
                  <a:srgbClr val="C00000"/>
                </a:solidFill>
              </a:rPr>
              <a:t>Data Dictionary and System Catalog</a:t>
            </a:r>
            <a:endParaRPr lang="en-US" sz="1800" dirty="0">
              <a:solidFill>
                <a:srgbClr val="C00000"/>
              </a:solidFill>
            </a:endParaRPr>
          </a:p>
        </p:txBody>
      </p:sp>
      <p:sp>
        <p:nvSpPr>
          <p:cNvPr id="144387" name="Rectangle 3"/>
          <p:cNvSpPr>
            <a:spLocks noGrp="1" noChangeArrowheads="1"/>
          </p:cNvSpPr>
          <p:nvPr>
            <p:ph idx="1"/>
          </p:nvPr>
        </p:nvSpPr>
        <p:spPr>
          <a:xfrm>
            <a:off x="1143000" y="1714500"/>
            <a:ext cx="10209584" cy="4057650"/>
          </a:xfrm>
        </p:spPr>
        <p:txBody>
          <a:bodyPr>
            <a:noAutofit/>
          </a:bodyPr>
          <a:lstStyle/>
          <a:p>
            <a:r>
              <a:rPr lang="en-US" sz="4000" b="1" dirty="0"/>
              <a:t>Data dictionary</a:t>
            </a:r>
            <a:endParaRPr lang="en-US" sz="1800" b="1" dirty="0"/>
          </a:p>
          <a:p>
            <a:pPr lvl="1"/>
            <a:r>
              <a:rPr lang="en-US" sz="2400" dirty="0"/>
              <a:t>Provides detailed account of all tables found within database</a:t>
            </a:r>
          </a:p>
          <a:p>
            <a:pPr lvl="1"/>
            <a:r>
              <a:rPr lang="en-US" sz="2400" dirty="0"/>
              <a:t>Metadata</a:t>
            </a:r>
          </a:p>
          <a:p>
            <a:pPr lvl="1"/>
            <a:r>
              <a:rPr lang="en-US" sz="2400" dirty="0"/>
              <a:t>Attribute names and characteristics</a:t>
            </a:r>
            <a:endParaRPr lang="en-US" dirty="0"/>
          </a:p>
          <a:p>
            <a:r>
              <a:rPr lang="en-US" sz="4000" b="1" dirty="0"/>
              <a:t>System </a:t>
            </a:r>
            <a:r>
              <a:rPr lang="en-US" sz="4800" b="1" dirty="0"/>
              <a:t>catalog</a:t>
            </a:r>
            <a:endParaRPr lang="en-US" sz="1800" b="1" dirty="0"/>
          </a:p>
          <a:p>
            <a:pPr lvl="1"/>
            <a:r>
              <a:rPr lang="en-US" sz="2400" dirty="0"/>
              <a:t>Detailed data dictionary</a:t>
            </a:r>
          </a:p>
          <a:p>
            <a:pPr lvl="1"/>
            <a:r>
              <a:rPr lang="en-US" sz="2400" dirty="0"/>
              <a:t>System-created database </a:t>
            </a:r>
          </a:p>
          <a:p>
            <a:pPr lvl="1"/>
            <a:r>
              <a:rPr lang="en-US" sz="2400" dirty="0"/>
              <a:t>Stores database characteristics and contents</a:t>
            </a:r>
          </a:p>
          <a:p>
            <a:pPr lvl="1"/>
            <a:r>
              <a:rPr lang="en-US" sz="2400" dirty="0"/>
              <a:t>Tables can be queried just like any other tables</a:t>
            </a:r>
          </a:p>
          <a:p>
            <a:pPr lvl="1"/>
            <a:r>
              <a:rPr lang="en-US" sz="2400" dirty="0"/>
              <a:t>Automatically produces database documentation</a:t>
            </a:r>
            <a:endParaRPr lang="en-US" dirty="0"/>
          </a:p>
          <a:p>
            <a:pPr lvl="1"/>
            <a:endParaRPr lang="en-US" dirty="0"/>
          </a:p>
        </p:txBody>
      </p:sp>
      <p:sp>
        <p:nvSpPr>
          <p:cNvPr id="5" name="Slide Number Placeholder 4"/>
          <p:cNvSpPr>
            <a:spLocks noGrp="1"/>
          </p:cNvSpPr>
          <p:nvPr>
            <p:ph type="sldNum" sz="quarter" idx="4294967295"/>
          </p:nvPr>
        </p:nvSpPr>
        <p:spPr>
          <a:xfrm>
            <a:off x="11484864" y="6305550"/>
            <a:ext cx="609600" cy="476250"/>
          </a:xfrm>
          <a:prstGeom prst="rect">
            <a:avLst/>
          </a:prstGeom>
        </p:spPr>
        <p:txBody>
          <a:bodyPr/>
          <a:lstStyle/>
          <a:p>
            <a:fld id="{4660B2F2-5208-4D24-B22E-959352D733C7}" type="slidenum">
              <a:rPr lang="en-US"/>
              <a:pPr/>
              <a:t>70</a:t>
            </a:fld>
            <a:endParaRPr lang="en-US"/>
          </a:p>
        </p:txBody>
      </p:sp>
    </p:spTree>
    <p:extLst>
      <p:ext uri="{BB962C8B-B14F-4D97-AF65-F5344CB8AC3E}">
        <p14:creationId xmlns:p14="http://schemas.microsoft.com/office/powerpoint/2010/main" val="17438758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spcBef>
                <a:spcPts val="105"/>
              </a:spcBef>
            </a:pPr>
            <a:r>
              <a:rPr dirty="0"/>
              <a:t>Thank</a:t>
            </a:r>
            <a:r>
              <a:rPr spc="-70" dirty="0"/>
              <a:t> </a:t>
            </a:r>
            <a:r>
              <a:rPr dirty="0"/>
              <a:t>you</a:t>
            </a:r>
          </a:p>
        </p:txBody>
      </p:sp>
      <p:sp>
        <p:nvSpPr>
          <p:cNvPr id="3" name="Slide Number Placeholder 2"/>
          <p:cNvSpPr>
            <a:spLocks noGrp="1"/>
          </p:cNvSpPr>
          <p:nvPr>
            <p:ph type="sldNum" sz="quarter" idx="7"/>
          </p:nvPr>
        </p:nvSpPr>
        <p:spPr/>
        <p:txBody>
          <a:bodyPr/>
          <a:lstStyle/>
          <a:p>
            <a:fld id="{B6F15528-21DE-4FAA-801E-634DDDAF4B2B}" type="slidenum">
              <a:rPr lang="en-US" smtClean="0"/>
              <a:t>71</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446BC31-7A30-480F-A8A3-5A38D7AD0E63}"/>
              </a:ext>
            </a:extLst>
          </p:cNvPr>
          <p:cNvSpPr>
            <a:spLocks noGrp="1"/>
          </p:cNvSpPr>
          <p:nvPr>
            <p:ph idx="1"/>
          </p:nvPr>
        </p:nvSpPr>
        <p:spPr>
          <a:xfrm>
            <a:off x="224197" y="1524000"/>
            <a:ext cx="11260667" cy="3709959"/>
          </a:xfrm>
        </p:spPr>
        <p:txBody>
          <a:bodyPr>
            <a:noAutofit/>
          </a:bodyPr>
          <a:lstStyle/>
          <a:p>
            <a:r>
              <a:rPr lang="en-US" sz="3200" dirty="0"/>
              <a:t>To set up the relationship, you add the field or fields that make up the primary key on the "one" side of the relationship to the table on the "many" side of the relationship. In this case, you would add the Supplier ID field from the Suppliers table to the Products table, because </a:t>
            </a:r>
            <a:r>
              <a:rPr lang="en-US" sz="3200" i="1" dirty="0"/>
              <a:t>one</a:t>
            </a:r>
            <a:r>
              <a:rPr lang="en-US" sz="3200" dirty="0"/>
              <a:t> supplier supplies </a:t>
            </a:r>
            <a:r>
              <a:rPr lang="en-US" sz="3200" i="1" dirty="0"/>
              <a:t>many</a:t>
            </a:r>
            <a:r>
              <a:rPr lang="en-US" sz="3200" dirty="0"/>
              <a:t> products. SQL/Microsoft Access uses the supplier ID number to locate the correct supplier for each product.</a:t>
            </a:r>
          </a:p>
          <a:p>
            <a:endParaRPr lang="x-none" sz="3200" dirty="0"/>
          </a:p>
        </p:txBody>
      </p:sp>
      <p:sp>
        <p:nvSpPr>
          <p:cNvPr id="5" name="Slide Number Placeholder 4">
            <a:extLst>
              <a:ext uri="{FF2B5EF4-FFF2-40B4-BE49-F238E27FC236}">
                <a16:creationId xmlns="" xmlns:a16="http://schemas.microsoft.com/office/drawing/2014/main" id="{E75EE9FA-956A-4476-84D1-B0D04F377DAD}"/>
              </a:ext>
            </a:extLst>
          </p:cNvPr>
          <p:cNvSpPr>
            <a:spLocks noGrp="1"/>
          </p:cNvSpPr>
          <p:nvPr>
            <p:ph type="sldNum" sz="quarter" idx="4294967295"/>
          </p:nvPr>
        </p:nvSpPr>
        <p:spPr>
          <a:xfrm>
            <a:off x="11484864" y="6305550"/>
            <a:ext cx="609600" cy="476250"/>
          </a:xfrm>
          <a:prstGeom prst="rect">
            <a:avLst/>
          </a:prstGeom>
        </p:spPr>
        <p:txBody>
          <a:bodyPr/>
          <a:lstStyle/>
          <a:p>
            <a:fld id="{462C6507-2242-4096-87B2-B8983FFE7867}" type="slidenum">
              <a:rPr lang="en-GB" smtClean="0"/>
              <a:t>8</a:t>
            </a:fld>
            <a:endParaRPr lang="en-GB"/>
          </a:p>
        </p:txBody>
      </p:sp>
    </p:spTree>
    <p:extLst>
      <p:ext uri="{BB962C8B-B14F-4D97-AF65-F5344CB8AC3E}">
        <p14:creationId xmlns:p14="http://schemas.microsoft.com/office/powerpoint/2010/main" val="327799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1484864" y="6305550"/>
            <a:ext cx="609600" cy="476250"/>
          </a:xfrm>
          <a:prstGeom prst="rect">
            <a:avLst/>
          </a:prstGeom>
        </p:spPr>
        <p:txBody>
          <a:bodyPr/>
          <a:lstStyle/>
          <a:p>
            <a:fld id="{9537A73F-6A8A-428C-A708-DA87782F7B6B}" type="slidenum">
              <a:rPr lang="en-US" smtClean="0"/>
              <a:t>9</a:t>
            </a:fld>
            <a:endParaRPr lang="en-US"/>
          </a:p>
        </p:txBody>
      </p:sp>
      <p:pic>
        <p:nvPicPr>
          <p:cNvPr id="4098" name="Picture33" descr="databa10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759774"/>
            <a:ext cx="10081120" cy="5004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737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233</TotalTime>
  <Words>2196</Words>
  <Application>Microsoft Office PowerPoint</Application>
  <PresentationFormat>Widescreen</PresentationFormat>
  <Paragraphs>626</Paragraphs>
  <Slides>71</Slides>
  <Notes>20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71</vt:i4>
      </vt:variant>
    </vt:vector>
  </HeadingPairs>
  <TitlesOfParts>
    <vt:vector size="81" baseType="lpstr">
      <vt:lpstr>MS PGothic</vt:lpstr>
      <vt:lpstr>Arial</vt:lpstr>
      <vt:lpstr>Calibri</vt:lpstr>
      <vt:lpstr>Century Gothic</vt:lpstr>
      <vt:lpstr>Constantia (Body)</vt:lpstr>
      <vt:lpstr>Constantia (Body)ns MT (Body)</vt:lpstr>
      <vt:lpstr>Monotype Sorts</vt:lpstr>
      <vt:lpstr>Times New Roman</vt:lpstr>
      <vt:lpstr>Office Theme</vt:lpstr>
      <vt:lpstr>Document</vt:lpstr>
      <vt:lpstr>Database management system</vt:lpstr>
      <vt:lpstr> The Relational Database Model AND  Entity Relationship diagram (Modelling)         </vt:lpstr>
      <vt:lpstr>Steps to Design a Database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Entity/Relationship Modelling</vt:lpstr>
      <vt:lpstr>PowerPoint Presentation</vt:lpstr>
      <vt:lpstr>PowerPoint Presentation</vt:lpstr>
      <vt:lpstr>Entity/Relationship Modelling</vt:lpstr>
      <vt:lpstr>Entity/Relationship Diagrams</vt:lpstr>
      <vt:lpstr>Entities</vt:lpstr>
      <vt:lpstr>Diagramming Entities</vt:lpstr>
      <vt:lpstr>Attributes</vt:lpstr>
      <vt:lpstr>Diagramming Attributes</vt:lpstr>
      <vt:lpstr>Relationships</vt:lpstr>
      <vt:lpstr>Cardinality Ratios</vt:lpstr>
      <vt:lpstr>Diagramming Relationships</vt:lpstr>
      <vt:lpstr>Removing M:M Relationships</vt:lpstr>
      <vt:lpstr>Making E/R Models</vt:lpstr>
      <vt:lpstr>Example</vt:lpstr>
      <vt:lpstr>Example - Entities</vt:lpstr>
      <vt:lpstr>Example - Relationships</vt:lpstr>
      <vt:lpstr>Example - E/R Diagram</vt:lpstr>
      <vt:lpstr>Example - E/R Diagram</vt:lpstr>
      <vt:lpstr>Example - E/R Diagram</vt:lpstr>
      <vt:lpstr>Example - E/R Diagram</vt:lpstr>
      <vt:lpstr>Example - E/R Diagram</vt:lpstr>
      <vt:lpstr>Example - E/R Diagram</vt:lpstr>
      <vt:lpstr>Example - E/R Diagram</vt:lpstr>
      <vt:lpstr>Example - E/R Diagram</vt:lpstr>
      <vt:lpstr>Example - E/R Diagram</vt:lpstr>
      <vt:lpstr>Entities and Attributes</vt:lpstr>
      <vt:lpstr>Example</vt:lpstr>
      <vt:lpstr>Example - Entities/Attributes</vt:lpstr>
      <vt:lpstr>Example - E/R Diagram</vt:lpstr>
      <vt:lpstr>Example - Relationships</vt:lpstr>
      <vt:lpstr>Example - E/R Diagram</vt:lpstr>
      <vt:lpstr>One to One Relationships</vt:lpstr>
      <vt:lpstr>Redundant Relationships</vt:lpstr>
      <vt:lpstr>Example - E/R Diagram</vt:lpstr>
      <vt:lpstr>Making E/R Diagrams</vt:lpstr>
      <vt:lpstr>Debugging Designs</vt:lpstr>
      <vt:lpstr>Debugging Designs</vt:lpstr>
      <vt:lpstr>Logical View of Data</vt:lpstr>
      <vt:lpstr>Logical View of Data (con’t.)</vt:lpstr>
      <vt:lpstr>Keys</vt:lpstr>
      <vt:lpstr>Example Tables</vt:lpstr>
      <vt:lpstr>Simple Relational Database</vt:lpstr>
      <vt:lpstr>Keys (con’t.)</vt:lpstr>
      <vt:lpstr>Integrity Rules</vt:lpstr>
      <vt:lpstr>Relational Database Operators</vt:lpstr>
      <vt:lpstr>Union</vt:lpstr>
      <vt:lpstr>Intersect</vt:lpstr>
      <vt:lpstr>Difference</vt:lpstr>
      <vt:lpstr>Product</vt:lpstr>
      <vt:lpstr>Select</vt:lpstr>
      <vt:lpstr>Project</vt:lpstr>
      <vt:lpstr>Join</vt:lpstr>
      <vt:lpstr>Natural Join Process</vt:lpstr>
      <vt:lpstr>Other Joins</vt:lpstr>
      <vt:lpstr>Divide</vt:lpstr>
      <vt:lpstr>Data Dictionary and System Catalog</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Prince</dc:creator>
  <cp:lastModifiedBy>INEZA</cp:lastModifiedBy>
  <cp:revision>70</cp:revision>
  <dcterms:created xsi:type="dcterms:W3CDTF">2021-07-23T10:02:56Z</dcterms:created>
  <dcterms:modified xsi:type="dcterms:W3CDTF">2021-07-27T19:52:16Z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2021-07-13T00:00:00Z</vt:filetime>
  </property>
  <property fmtid="{D5CDD505-2E9C-101B-9397-08002B2CF9AE}" pid="3" name="Creator">
    <vt:lpwstr>Microsoft® PowerPoint® 2016</vt:lpwstr>
  </property>
  <property fmtid="{D5CDD505-2E9C-101B-9397-08002B2CF9AE}" pid="4" name="LastSaved">
    <vt:filetime>2021-07-23T00:00:00Z</vt:filetime>
  </property>
</Properties>
</file>