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7"/>
  </p:notesMasterIdLst>
  <p:sldIdLst>
    <p:sldId id="260" r:id="rId2"/>
    <p:sldId id="261" r:id="rId3"/>
    <p:sldId id="258" r:id="rId4"/>
    <p:sldId id="306" r:id="rId5"/>
    <p:sldId id="307" r:id="rId6"/>
    <p:sldId id="308" r:id="rId7"/>
    <p:sldId id="309" r:id="rId8"/>
    <p:sldId id="322" r:id="rId9"/>
    <p:sldId id="323" r:id="rId10"/>
    <p:sldId id="324"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311" r:id="rId25"/>
    <p:sldId id="312" r:id="rId26"/>
    <p:sldId id="313" r:id="rId27"/>
    <p:sldId id="314" r:id="rId28"/>
    <p:sldId id="315" r:id="rId29"/>
    <p:sldId id="316" r:id="rId30"/>
    <p:sldId id="317" r:id="rId31"/>
    <p:sldId id="318" r:id="rId32"/>
    <p:sldId id="319" r:id="rId33"/>
    <p:sldId id="320" r:id="rId34"/>
    <p:sldId id="321"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478CA-241E-45B3-8DD0-E19C0A9DDAC1}" type="datetimeFigureOut">
              <a:rPr lang="en-GB" smtClean="0"/>
              <a:t>15/12/2020</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DB9E5A-D2CA-4702-B1F7-6C21027A9098}" type="slidenum">
              <a:rPr lang="en-GB" smtClean="0"/>
              <a:t>‹#›</a:t>
            </a:fld>
            <a:endParaRPr lang="en-GB"/>
          </a:p>
        </p:txBody>
      </p:sp>
    </p:spTree>
    <p:extLst>
      <p:ext uri="{BB962C8B-B14F-4D97-AF65-F5344CB8AC3E}">
        <p14:creationId xmlns:p14="http://schemas.microsoft.com/office/powerpoint/2010/main" val="2206864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Notes Placeholde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1291073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554259E8-22CE-4F45-A011-59640AD9CA9B}" type="datetime1">
              <a:rPr lang="en-GB" smtClean="0"/>
              <a:t>15/12/2020</a:t>
            </a:fld>
            <a:endParaRPr lang="en-GB"/>
          </a:p>
        </p:txBody>
      </p:sp>
      <p:sp>
        <p:nvSpPr>
          <p:cNvPr id="20" name="Footer Placeholder 19"/>
          <p:cNvSpPr>
            <a:spLocks noGrp="1"/>
          </p:cNvSpPr>
          <p:nvPr>
            <p:ph type="ftr" sz="quarter" idx="11"/>
          </p:nvPr>
        </p:nvSpPr>
        <p:spPr/>
        <p:txBody>
          <a:bodyPr/>
          <a:lstStyle>
            <a:lvl1pPr>
              <a:defRPr b="1">
                <a:solidFill>
                  <a:schemeClr val="accent3">
                    <a:lumMod val="75000"/>
                  </a:schemeClr>
                </a:solidFill>
              </a:defRPr>
            </a:lvl1pPr>
            <a:extLst/>
          </a:lstStyle>
          <a:p>
            <a:r>
              <a:rPr lang="en-GB" dirty="0" err="1"/>
              <a:t>Labor</a:t>
            </a:r>
            <a:r>
              <a:rPr lang="en-GB" dirty="0"/>
              <a:t> for the future</a:t>
            </a:r>
          </a:p>
        </p:txBody>
      </p:sp>
      <p:sp>
        <p:nvSpPr>
          <p:cNvPr id="10" name="Slide Number Placeholder 9"/>
          <p:cNvSpPr>
            <a:spLocks noGrp="1"/>
          </p:cNvSpPr>
          <p:nvPr>
            <p:ph type="sldNum" sz="quarter" idx="12"/>
          </p:nvPr>
        </p:nvSpPr>
        <p:spPr/>
        <p:txBody>
          <a:bodyPr/>
          <a:lstStyle/>
          <a:p>
            <a:fld id="{462C6507-2242-4096-87B2-B8983FFE7867}" type="slidenum">
              <a:rPr lang="en-GB" smtClean="0"/>
              <a:t>‹#›</a:t>
            </a:fld>
            <a:endParaRPr lang="en-GB"/>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pic>
        <p:nvPicPr>
          <p:cNvPr id="11"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39186" y="5829748"/>
            <a:ext cx="5267524" cy="1028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E2C76EC-4F96-4C89-A93D-2F9DB1F250E5}" type="datetime1">
              <a:rPr lang="en-GB" smtClean="0"/>
              <a:t>15/12/2020</a:t>
            </a:fld>
            <a:endParaRPr lang="en-GB"/>
          </a:p>
        </p:txBody>
      </p:sp>
      <p:sp>
        <p:nvSpPr>
          <p:cNvPr id="5" name="Footer Placeholder 4"/>
          <p:cNvSpPr>
            <a:spLocks noGrp="1"/>
          </p:cNvSpPr>
          <p:nvPr>
            <p:ph type="ftr" sz="quarter" idx="11"/>
          </p:nvPr>
        </p:nvSpPr>
        <p:spPr/>
        <p:txBody>
          <a:bodyPr/>
          <a:lstStyle/>
          <a:p>
            <a:r>
              <a:rPr lang="en-GB"/>
              <a:t>Labor for the future</a:t>
            </a:r>
          </a:p>
        </p:txBody>
      </p:sp>
      <p:sp>
        <p:nvSpPr>
          <p:cNvPr id="6" name="Slide Number Placeholder 5"/>
          <p:cNvSpPr>
            <a:spLocks noGrp="1"/>
          </p:cNvSpPr>
          <p:nvPr>
            <p:ph type="sldNum" sz="quarter" idx="12"/>
          </p:nvPr>
        </p:nvSpPr>
        <p:spPr/>
        <p:txBody>
          <a:bodyPr/>
          <a:lstStyle/>
          <a:p>
            <a:fld id="{462C6507-2242-4096-87B2-B8983FFE7867}"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C069998-C38D-4163-A11E-B2B6BCB6462F}" type="datetime1">
              <a:rPr lang="en-GB" smtClean="0"/>
              <a:t>15/12/2020</a:t>
            </a:fld>
            <a:endParaRPr lang="en-GB"/>
          </a:p>
        </p:txBody>
      </p:sp>
      <p:sp>
        <p:nvSpPr>
          <p:cNvPr id="5" name="Footer Placeholder 4"/>
          <p:cNvSpPr>
            <a:spLocks noGrp="1"/>
          </p:cNvSpPr>
          <p:nvPr>
            <p:ph type="ftr" sz="quarter" idx="11"/>
          </p:nvPr>
        </p:nvSpPr>
        <p:spPr/>
        <p:txBody>
          <a:bodyPr/>
          <a:lstStyle/>
          <a:p>
            <a:r>
              <a:rPr lang="en-GB"/>
              <a:t>Labor for the future</a:t>
            </a:r>
          </a:p>
        </p:txBody>
      </p:sp>
      <p:sp>
        <p:nvSpPr>
          <p:cNvPr id="6" name="Slide Number Placeholder 5"/>
          <p:cNvSpPr>
            <a:spLocks noGrp="1"/>
          </p:cNvSpPr>
          <p:nvPr>
            <p:ph type="sldNum" sz="quarter" idx="12"/>
          </p:nvPr>
        </p:nvSpPr>
        <p:spPr/>
        <p:txBody>
          <a:bodyPr/>
          <a:lstStyle/>
          <a:p>
            <a:fld id="{462C6507-2242-4096-87B2-B8983FFE7867}"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65B4E6B-9D18-4763-BB86-784EC4F45189}" type="datetime1">
              <a:rPr lang="en-GB" smtClean="0"/>
              <a:t>15/12/2020</a:t>
            </a:fld>
            <a:endParaRPr lang="en-GB"/>
          </a:p>
        </p:txBody>
      </p:sp>
      <p:sp>
        <p:nvSpPr>
          <p:cNvPr id="5" name="Footer Placeholder 4"/>
          <p:cNvSpPr>
            <a:spLocks noGrp="1"/>
          </p:cNvSpPr>
          <p:nvPr>
            <p:ph type="ftr" sz="quarter" idx="11"/>
          </p:nvPr>
        </p:nvSpPr>
        <p:spPr/>
        <p:txBody>
          <a:bodyPr/>
          <a:lstStyle>
            <a:lvl1pPr>
              <a:defRPr b="1">
                <a:solidFill>
                  <a:schemeClr val="accent3">
                    <a:lumMod val="75000"/>
                  </a:schemeClr>
                </a:solidFill>
              </a:defRPr>
            </a:lvl1pPr>
            <a:extLst/>
          </a:lstStyle>
          <a:p>
            <a:r>
              <a:rPr lang="en-GB"/>
              <a:t>Labor for the future</a:t>
            </a:r>
            <a:endParaRPr lang="en-GB" dirty="0"/>
          </a:p>
        </p:txBody>
      </p:sp>
      <p:sp>
        <p:nvSpPr>
          <p:cNvPr id="6" name="Slide Number Placeholder 5"/>
          <p:cNvSpPr>
            <a:spLocks noGrp="1"/>
          </p:cNvSpPr>
          <p:nvPr>
            <p:ph type="sldNum" sz="quarter" idx="12"/>
          </p:nvPr>
        </p:nvSpPr>
        <p:spPr/>
        <p:txBody>
          <a:bodyPr/>
          <a:lstStyle/>
          <a:p>
            <a:fld id="{462C6507-2242-4096-87B2-B8983FFE7867}" type="slidenum">
              <a:rPr lang="en-GB" smtClean="0"/>
              <a:t>‹#›</a:t>
            </a:fld>
            <a:endParaRPr lang="en-GB"/>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91478" y="5877273"/>
            <a:ext cx="4822196"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D44E257-E4ED-46A7-AF32-F1B1E251233E}" type="datetime1">
              <a:rPr lang="en-GB" smtClean="0"/>
              <a:t>15/12/2020</a:t>
            </a:fld>
            <a:endParaRPr lang="en-GB"/>
          </a:p>
        </p:txBody>
      </p:sp>
      <p:sp>
        <p:nvSpPr>
          <p:cNvPr id="5" name="Footer Placeholder 4"/>
          <p:cNvSpPr>
            <a:spLocks noGrp="1"/>
          </p:cNvSpPr>
          <p:nvPr>
            <p:ph type="ftr" sz="quarter" idx="11"/>
          </p:nvPr>
        </p:nvSpPr>
        <p:spPr/>
        <p:txBody>
          <a:bodyPr/>
          <a:lstStyle/>
          <a:p>
            <a:r>
              <a:rPr lang="en-GB"/>
              <a:t>Labor for the future</a:t>
            </a:r>
          </a:p>
        </p:txBody>
      </p:sp>
      <p:sp>
        <p:nvSpPr>
          <p:cNvPr id="6" name="Slide Number Placeholder 5"/>
          <p:cNvSpPr>
            <a:spLocks noGrp="1"/>
          </p:cNvSpPr>
          <p:nvPr>
            <p:ph type="sldNum" sz="quarter" idx="12"/>
          </p:nvPr>
        </p:nvSpPr>
        <p:spPr/>
        <p:txBody>
          <a:bodyPr/>
          <a:lstStyle/>
          <a:p>
            <a:fld id="{462C6507-2242-4096-87B2-B8983FFE7867}" type="slidenum">
              <a:rPr lang="en-GB" smtClean="0"/>
              <a:t>‹#›</a:t>
            </a:fld>
            <a:endParaRPr lang="en-GB"/>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60082DE-AF27-41B6-8F34-47AF809C3919}" type="datetime1">
              <a:rPr lang="en-GB" smtClean="0"/>
              <a:t>15/12/2020</a:t>
            </a:fld>
            <a:endParaRPr lang="en-GB"/>
          </a:p>
        </p:txBody>
      </p:sp>
      <p:sp>
        <p:nvSpPr>
          <p:cNvPr id="6" name="Footer Placeholder 5"/>
          <p:cNvSpPr>
            <a:spLocks noGrp="1"/>
          </p:cNvSpPr>
          <p:nvPr>
            <p:ph type="ftr" sz="quarter" idx="11"/>
          </p:nvPr>
        </p:nvSpPr>
        <p:spPr/>
        <p:txBody>
          <a:bodyPr/>
          <a:lstStyle/>
          <a:p>
            <a:r>
              <a:rPr lang="en-GB"/>
              <a:t>Labor for the future</a:t>
            </a:r>
          </a:p>
        </p:txBody>
      </p:sp>
      <p:sp>
        <p:nvSpPr>
          <p:cNvPr id="7" name="Slide Number Placeholder 6"/>
          <p:cNvSpPr>
            <a:spLocks noGrp="1"/>
          </p:cNvSpPr>
          <p:nvPr>
            <p:ph type="sldNum" sz="quarter" idx="12"/>
          </p:nvPr>
        </p:nvSpPr>
        <p:spPr/>
        <p:txBody>
          <a:bodyPr/>
          <a:lstStyle/>
          <a:p>
            <a:fld id="{462C6507-2242-4096-87B2-B8983FFE7867}"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FC47541-28D0-4A6B-A12A-49AEC19F619E}" type="datetime1">
              <a:rPr lang="en-GB" smtClean="0"/>
              <a:t>15/12/2020</a:t>
            </a:fld>
            <a:endParaRPr lang="en-GB"/>
          </a:p>
        </p:txBody>
      </p:sp>
      <p:sp>
        <p:nvSpPr>
          <p:cNvPr id="8" name="Footer Placeholder 7"/>
          <p:cNvSpPr>
            <a:spLocks noGrp="1"/>
          </p:cNvSpPr>
          <p:nvPr>
            <p:ph type="ftr" sz="quarter" idx="11"/>
          </p:nvPr>
        </p:nvSpPr>
        <p:spPr/>
        <p:txBody>
          <a:bodyPr/>
          <a:lstStyle/>
          <a:p>
            <a:r>
              <a:rPr lang="en-GB"/>
              <a:t>Labor for the future</a:t>
            </a:r>
          </a:p>
        </p:txBody>
      </p:sp>
      <p:sp>
        <p:nvSpPr>
          <p:cNvPr id="9" name="Slide Number Placeholder 8"/>
          <p:cNvSpPr>
            <a:spLocks noGrp="1"/>
          </p:cNvSpPr>
          <p:nvPr>
            <p:ph type="sldNum" sz="quarter" idx="12"/>
          </p:nvPr>
        </p:nvSpPr>
        <p:spPr/>
        <p:txBody>
          <a:bodyPr/>
          <a:lstStyle/>
          <a:p>
            <a:fld id="{462C6507-2242-4096-87B2-B8983FFE7867}"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098C13F8-8E75-4A3A-BBB5-FE058771809E}" type="datetime1">
              <a:rPr lang="en-GB" smtClean="0"/>
              <a:t>15/12/2020</a:t>
            </a:fld>
            <a:endParaRPr lang="en-GB"/>
          </a:p>
        </p:txBody>
      </p:sp>
      <p:sp>
        <p:nvSpPr>
          <p:cNvPr id="4" name="Footer Placeholder 3"/>
          <p:cNvSpPr>
            <a:spLocks noGrp="1"/>
          </p:cNvSpPr>
          <p:nvPr>
            <p:ph type="ftr" sz="quarter" idx="11"/>
          </p:nvPr>
        </p:nvSpPr>
        <p:spPr/>
        <p:txBody>
          <a:bodyPr/>
          <a:lstStyle/>
          <a:p>
            <a:r>
              <a:rPr lang="en-GB"/>
              <a:t>Labor for the future</a:t>
            </a:r>
          </a:p>
        </p:txBody>
      </p:sp>
      <p:sp>
        <p:nvSpPr>
          <p:cNvPr id="5" name="Slide Number Placeholder 4"/>
          <p:cNvSpPr>
            <a:spLocks noGrp="1"/>
          </p:cNvSpPr>
          <p:nvPr>
            <p:ph type="sldNum" sz="quarter" idx="12"/>
          </p:nvPr>
        </p:nvSpPr>
        <p:spPr/>
        <p:txBody>
          <a:bodyPr/>
          <a:lstStyle/>
          <a:p>
            <a:fld id="{462C6507-2242-4096-87B2-B8983FFE7867}"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p:txBody>
          <a:bodyPr/>
          <a:lstStyle/>
          <a:p>
            <a:fld id="{9FD18135-E7CE-400C-A020-CED70CEA4200}" type="datetime1">
              <a:rPr lang="en-GB" smtClean="0"/>
              <a:t>15/12/2020</a:t>
            </a:fld>
            <a:endParaRPr lang="en-GB"/>
          </a:p>
        </p:txBody>
      </p:sp>
      <p:sp>
        <p:nvSpPr>
          <p:cNvPr id="3" name="Footer Placeholder 2"/>
          <p:cNvSpPr>
            <a:spLocks noGrp="1"/>
          </p:cNvSpPr>
          <p:nvPr>
            <p:ph type="ftr" sz="quarter" idx="11"/>
          </p:nvPr>
        </p:nvSpPr>
        <p:spPr/>
        <p:txBody>
          <a:bodyPr/>
          <a:lstStyle/>
          <a:p>
            <a:r>
              <a:rPr lang="en-GB"/>
              <a:t>Labor for the future</a:t>
            </a:r>
          </a:p>
        </p:txBody>
      </p:sp>
      <p:sp>
        <p:nvSpPr>
          <p:cNvPr id="4" name="Slide Number Placeholder 3"/>
          <p:cNvSpPr>
            <a:spLocks noGrp="1"/>
          </p:cNvSpPr>
          <p:nvPr>
            <p:ph type="sldNum" sz="quarter" idx="12"/>
          </p:nvPr>
        </p:nvSpPr>
        <p:spPr/>
        <p:txBody>
          <a:bodyPr/>
          <a:lstStyle/>
          <a:p>
            <a:fld id="{462C6507-2242-4096-87B2-B8983FFE7867}" type="slidenum">
              <a:rPr lang="en-GB" smtClean="0"/>
              <a:t>‹#›</a:t>
            </a:fld>
            <a:endParaRPr lang="en-GB"/>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7D4CE31-5645-4F9D-AFD2-98924BCB3271}" type="datetime1">
              <a:rPr lang="en-GB" smtClean="0"/>
              <a:t>15/12/2020</a:t>
            </a:fld>
            <a:endParaRPr lang="en-GB"/>
          </a:p>
        </p:txBody>
      </p:sp>
      <p:sp>
        <p:nvSpPr>
          <p:cNvPr id="6" name="Footer Placeholder 5"/>
          <p:cNvSpPr>
            <a:spLocks noGrp="1"/>
          </p:cNvSpPr>
          <p:nvPr>
            <p:ph type="ftr" sz="quarter" idx="11"/>
          </p:nvPr>
        </p:nvSpPr>
        <p:spPr/>
        <p:txBody>
          <a:bodyPr/>
          <a:lstStyle/>
          <a:p>
            <a:r>
              <a:rPr lang="en-GB"/>
              <a:t>Labor for the future</a:t>
            </a:r>
          </a:p>
        </p:txBody>
      </p:sp>
      <p:sp>
        <p:nvSpPr>
          <p:cNvPr id="7" name="Slide Number Placeholder 6"/>
          <p:cNvSpPr>
            <a:spLocks noGrp="1"/>
          </p:cNvSpPr>
          <p:nvPr>
            <p:ph type="sldNum" sz="quarter" idx="12"/>
          </p:nvPr>
        </p:nvSpPr>
        <p:spPr/>
        <p:txBody>
          <a:bodyPr/>
          <a:lstStyle/>
          <a:p>
            <a:fld id="{462C6507-2242-4096-87B2-B8983FFE7867}"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ED9E654F-4BDB-4C42-AF2A-117530527E87}" type="datetime1">
              <a:rPr lang="en-GB" smtClean="0"/>
              <a:t>15/12/2020</a:t>
            </a:fld>
            <a:endParaRPr lang="en-GB"/>
          </a:p>
        </p:txBody>
      </p:sp>
      <p:sp>
        <p:nvSpPr>
          <p:cNvPr id="6" name="Footer Placeholder 5"/>
          <p:cNvSpPr>
            <a:spLocks noGrp="1"/>
          </p:cNvSpPr>
          <p:nvPr>
            <p:ph type="ftr" sz="quarter" idx="11"/>
          </p:nvPr>
        </p:nvSpPr>
        <p:spPr/>
        <p:txBody>
          <a:bodyPr/>
          <a:lstStyle/>
          <a:p>
            <a:r>
              <a:rPr lang="en-GB"/>
              <a:t>Labor for the future</a:t>
            </a:r>
          </a:p>
        </p:txBody>
      </p:sp>
      <p:sp>
        <p:nvSpPr>
          <p:cNvPr id="7" name="Slide Number Placeholder 6"/>
          <p:cNvSpPr>
            <a:spLocks noGrp="1"/>
          </p:cNvSpPr>
          <p:nvPr>
            <p:ph type="sldNum" sz="quarter" idx="12"/>
          </p:nvPr>
        </p:nvSpPr>
        <p:spPr/>
        <p:txBody>
          <a:bodyPr/>
          <a:lstStyle/>
          <a:p>
            <a:fld id="{462C6507-2242-4096-87B2-B8983FFE7867}" type="slidenum">
              <a:rPr lang="en-GB" smtClean="0"/>
              <a:t>‹#›</a:t>
            </a:fld>
            <a:endParaRPr lang="en-GB"/>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2B60D09-795C-444D-A680-C12CBE03DB60}" type="datetime1">
              <a:rPr lang="en-GB" smtClean="0"/>
              <a:t>15/12/2020</a:t>
            </a:fld>
            <a:endParaRPr lang="en-GB"/>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GB"/>
              <a:t>Labor for the future</a:t>
            </a:r>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62C6507-2242-4096-87B2-B8983FFE7867}" type="slidenum">
              <a:rPr lang="en-GB" smtClean="0"/>
              <a:t>‹#›</a:t>
            </a:fld>
            <a:endParaRPr lang="en-GB"/>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ishimwe@uok.ac.rw"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ractice.geeksforgeeks.org/problems/what-is-the-difference-between-strong-and-weak-entity"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xmlns="" id="{AF435EF4-2A00-4369-9800-332027D44DBE}"/>
              </a:ext>
            </a:extLst>
          </p:cNvPr>
          <p:cNvSpPr>
            <a:spLocks noGrp="1" noChangeArrowheads="1"/>
          </p:cNvSpPr>
          <p:nvPr>
            <p:ph type="ctrTitle"/>
          </p:nvPr>
        </p:nvSpPr>
        <p:spPr>
          <a:xfrm>
            <a:off x="1559496" y="2132856"/>
            <a:ext cx="10153128" cy="3888432"/>
          </a:xfrm>
        </p:spPr>
        <p:txBody>
          <a:bodyPr>
            <a:noAutofit/>
          </a:bodyPr>
          <a:lstStyle/>
          <a:p>
            <a:pPr algn="ctr"/>
            <a:r>
              <a:rPr lang="en-US" altLang="aa-ET" sz="4400" b="1" dirty="0"/>
              <a:t/>
            </a:r>
            <a:br>
              <a:rPr lang="en-US" altLang="aa-ET" sz="4400" b="1" dirty="0"/>
            </a:br>
            <a:r>
              <a:rPr lang="en-US" altLang="aa-ET" sz="4400" b="1" dirty="0"/>
              <a:t/>
            </a:r>
            <a:br>
              <a:rPr lang="en-US" altLang="aa-ET" sz="4400" b="1" dirty="0"/>
            </a:br>
            <a:r>
              <a:rPr lang="en-US" sz="4400" dirty="0">
                <a:effectLst/>
              </a:rPr>
              <a:t>Functional dependencies and Normalization</a:t>
            </a:r>
            <a:r>
              <a:rPr lang="en-US" altLang="aa-ET" sz="4400" dirty="0"/>
              <a:t/>
            </a:r>
            <a:br>
              <a:rPr lang="en-US" altLang="aa-ET" sz="4400" dirty="0"/>
            </a:br>
            <a:r>
              <a:rPr lang="en-US" altLang="aa-ET" sz="3600" dirty="0"/>
              <a:t/>
            </a:r>
            <a:br>
              <a:rPr lang="en-US" altLang="aa-ET" sz="3600" dirty="0"/>
            </a:br>
            <a:r>
              <a:rPr lang="en-US" altLang="aa-ET" sz="2400" b="1" dirty="0"/>
              <a:t>LECTURER: Olivier Kevin ISHIMWE</a:t>
            </a:r>
            <a:r>
              <a:rPr lang="en-US" altLang="aa-ET" sz="2400" dirty="0"/>
              <a:t/>
            </a:r>
            <a:br>
              <a:rPr lang="en-US" altLang="aa-ET" sz="2400" dirty="0"/>
            </a:br>
            <a:r>
              <a:rPr lang="en-US" altLang="aa-ET" sz="2400" b="1" dirty="0"/>
              <a:t>Email: </a:t>
            </a:r>
            <a:r>
              <a:rPr lang="en-US" altLang="aa-ET" sz="2400" b="1" dirty="0">
                <a:hlinkClick r:id="rId2"/>
              </a:rPr>
              <a:t>kishimwe@uok.ac.rw</a:t>
            </a:r>
            <a:r>
              <a:rPr lang="en-US" altLang="aa-ET" sz="2400" b="1" dirty="0"/>
              <a:t/>
            </a:r>
            <a:br>
              <a:rPr lang="en-US" altLang="aa-ET" sz="2400" b="1" dirty="0"/>
            </a:br>
            <a:r>
              <a:rPr lang="en-US" altLang="aa-ET" sz="2400" b="1" dirty="0" err="1" smtClean="0"/>
              <a:t>tel</a:t>
            </a:r>
            <a:r>
              <a:rPr lang="en-US" altLang="aa-ET" sz="2400" b="1" dirty="0" smtClean="0"/>
              <a:t> 0788719655</a:t>
            </a:r>
            <a:r>
              <a:rPr lang="en-US" altLang="aa-ET" sz="2400" b="1" dirty="0"/>
              <a:t/>
            </a:r>
            <a:br>
              <a:rPr lang="en-US" altLang="aa-ET" sz="2400" b="1" dirty="0"/>
            </a:br>
            <a:r>
              <a:rPr lang="en-US" altLang="aa-ET" sz="2400" b="1" dirty="0"/>
              <a:t/>
            </a:r>
            <a:br>
              <a:rPr lang="en-US" altLang="aa-ET" sz="2400" b="1" dirty="0"/>
            </a:br>
            <a:r>
              <a:rPr lang="en-US" altLang="aa-ET" sz="2400" b="1" dirty="0"/>
              <a:t/>
            </a:r>
            <a:br>
              <a:rPr lang="en-US" altLang="aa-ET" sz="2400" b="1" dirty="0"/>
            </a:br>
            <a:r>
              <a:rPr lang="en-US" altLang="aa-ET" sz="3600" dirty="0"/>
              <a:t/>
            </a:r>
            <a:br>
              <a:rPr lang="en-US" altLang="aa-ET" sz="3600" dirty="0"/>
            </a:br>
            <a:r>
              <a:rPr lang="en-US" altLang="aa-ET" sz="3600" dirty="0"/>
              <a:t/>
            </a:r>
            <a:br>
              <a:rPr lang="en-US" altLang="aa-ET" sz="3600" dirty="0"/>
            </a:br>
            <a:endParaRPr lang="en-US" altLang="aa-ET" sz="3600" dirty="0"/>
          </a:p>
        </p:txBody>
      </p:sp>
      <p:sp>
        <p:nvSpPr>
          <p:cNvPr id="19459" name="Slide Number Placeholder 1">
            <a:extLst>
              <a:ext uri="{FF2B5EF4-FFF2-40B4-BE49-F238E27FC236}">
                <a16:creationId xmlns:a16="http://schemas.microsoft.com/office/drawing/2014/main" xmlns="" id="{AEA87611-5F58-4F3F-A588-378E50D31A6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A2AD9C11-CCD2-4A9B-BC32-21152681D89A}" type="slidenum">
              <a:rPr lang="en-US" altLang="aa-ET" smtClean="0">
                <a:solidFill>
                  <a:srgbClr val="FEFFFF"/>
                </a:solidFill>
              </a:rPr>
              <a:pPr fontAlgn="base">
                <a:spcBef>
                  <a:spcPct val="0"/>
                </a:spcBef>
                <a:spcAft>
                  <a:spcPct val="0"/>
                </a:spcAft>
                <a:buClrTx/>
                <a:buFontTx/>
                <a:buNone/>
              </a:pPr>
              <a:t>1</a:t>
            </a:fld>
            <a:endParaRPr lang="en-US" altLang="aa-ET">
              <a:solidFill>
                <a:srgbClr val="FEFF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ubtitle 2"/>
          <p:cNvSpPr>
            <a:spLocks noGrp="1"/>
          </p:cNvSpPr>
          <p:nvPr>
            <p:ph type="subTitle" idx="1"/>
          </p:nvPr>
        </p:nvSpPr>
        <p:spPr>
          <a:xfrm>
            <a:off x="623392" y="764704"/>
            <a:ext cx="11161240" cy="5864696"/>
          </a:xfrm>
        </p:spPr>
        <p:txBody>
          <a:bodyPr/>
          <a:lstStyle/>
          <a:p>
            <a:pPr algn="just" eaLnBrk="1" hangingPunct="1"/>
            <a:r>
              <a:rPr lang="en-US" altLang="en-US" dirty="0"/>
              <a:t>For example, if date of joining is to be updated, in one file it may be updated as 10/10/1998 and in another file it may be updated as 10/1/1998. This causes </a:t>
            </a:r>
            <a:r>
              <a:rPr lang="en-US" altLang="en-US" b="1" dirty="0"/>
              <a:t>Data inconsistency.</a:t>
            </a:r>
          </a:p>
          <a:p>
            <a:pPr algn="just" eaLnBrk="1" hangingPunct="1"/>
            <a:endParaRPr lang="en-US" altLang="en-US" b="1" dirty="0"/>
          </a:p>
          <a:p>
            <a:pPr algn="just" eaLnBrk="1" hangingPunct="1"/>
            <a:r>
              <a:rPr lang="en-US" altLang="en-US" b="1" dirty="0"/>
              <a:t>Difficulty in accessing data due to Data isolation</a:t>
            </a:r>
            <a:endParaRPr lang="en-US" altLang="en-US" dirty="0"/>
          </a:p>
          <a:p>
            <a:pPr algn="just" eaLnBrk="1" hangingPunct="1"/>
            <a:r>
              <a:rPr lang="en-US" altLang="en-US" dirty="0"/>
              <a:t>In a file system, data are scattered in various files and the files may be in different formats. Therefore, it is difficult to write new application programs to retrieve appropriate data in a convenient and efficient manner.</a:t>
            </a:r>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5FCA1DC-44FB-4300-842E-AEFAAB31AD85}" type="slidenum">
              <a:rPr lang="en-US" altLang="en-US"/>
              <a:pPr eaLnBrk="1" hangingPunct="1"/>
              <a:t>10</a:t>
            </a:fld>
            <a:endParaRPr lang="en-US" altLang="en-US"/>
          </a:p>
        </p:txBody>
      </p:sp>
    </p:spTree>
    <p:extLst>
      <p:ext uri="{BB962C8B-B14F-4D97-AF65-F5344CB8AC3E}">
        <p14:creationId xmlns:p14="http://schemas.microsoft.com/office/powerpoint/2010/main" val="1162198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31514"/>
            <a:ext cx="10972800" cy="764104"/>
          </a:xfrm>
        </p:spPr>
        <p:txBody>
          <a:bodyPr>
            <a:normAutofit/>
          </a:bodyPr>
          <a:lstStyle/>
          <a:p>
            <a:r>
              <a:rPr lang="en-US" dirty="0"/>
              <a:t>Normalization </a:t>
            </a:r>
          </a:p>
        </p:txBody>
      </p:sp>
      <p:sp>
        <p:nvSpPr>
          <p:cNvPr id="5" name="Content Placeholder 4"/>
          <p:cNvSpPr>
            <a:spLocks noGrp="1"/>
          </p:cNvSpPr>
          <p:nvPr>
            <p:ph idx="1"/>
          </p:nvPr>
        </p:nvSpPr>
        <p:spPr>
          <a:xfrm>
            <a:off x="609600" y="795618"/>
            <a:ext cx="10972800" cy="5528982"/>
          </a:xfrm>
        </p:spPr>
        <p:txBody>
          <a:bodyPr>
            <a:normAutofit fontScale="92500" lnSpcReduction="10000"/>
          </a:bodyPr>
          <a:lstStyle/>
          <a:p>
            <a:r>
              <a:rPr lang="en-US" b="1" dirty="0"/>
              <a:t> </a:t>
            </a:r>
            <a:r>
              <a:rPr lang="en-US" dirty="0"/>
              <a:t>Normalization is the process of efficiently organizing data in a database. Besides it is  series of steps followed to obtain a database design that allows for efficient access and storage of data in a relational database. Normalization works through a series of stages called normal forms. </a:t>
            </a:r>
          </a:p>
          <a:p>
            <a:r>
              <a:rPr lang="en-US" dirty="0"/>
              <a:t>These forms avoid duplication of data, ensure that data is stored in the most effective way in the computer and allow for speedier access and retrieval of data. The goal of database normalization is to ensure that every non-key column in every table is directly dependent on the key, the whole key and nothing but the key and with this goal come benefits in the form of reduced redundancies, fewer anomalies, and improved efficiencies </a:t>
            </a:r>
          </a:p>
          <a:p>
            <a:endParaRPr lang="en-US" dirty="0"/>
          </a:p>
        </p:txBody>
      </p:sp>
    </p:spTree>
    <p:extLst>
      <p:ext uri="{BB962C8B-B14F-4D97-AF65-F5344CB8AC3E}">
        <p14:creationId xmlns:p14="http://schemas.microsoft.com/office/powerpoint/2010/main" val="25140255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725467"/>
          </a:xfrm>
        </p:spPr>
        <p:txBody>
          <a:bodyPr>
            <a:normAutofit fontScale="90000"/>
          </a:bodyPr>
          <a:lstStyle/>
          <a:p>
            <a:r>
              <a:rPr lang="en-US" dirty="0"/>
              <a:t>Purpose of normalization</a:t>
            </a:r>
          </a:p>
        </p:txBody>
      </p:sp>
      <p:sp>
        <p:nvSpPr>
          <p:cNvPr id="3" name="Content Placeholder 2"/>
          <p:cNvSpPr>
            <a:spLocks noGrp="1"/>
          </p:cNvSpPr>
          <p:nvPr>
            <p:ph idx="1"/>
          </p:nvPr>
        </p:nvSpPr>
        <p:spPr>
          <a:xfrm>
            <a:off x="609600" y="1545465"/>
            <a:ext cx="10972800" cy="4779135"/>
          </a:xfrm>
        </p:spPr>
        <p:txBody>
          <a:bodyPr>
            <a:normAutofit fontScale="85000" lnSpcReduction="20000"/>
          </a:bodyPr>
          <a:lstStyle/>
          <a:p>
            <a:pPr lvl="0"/>
            <a:r>
              <a:rPr lang="en-US" dirty="0"/>
              <a:t>To avoid redundancy by storing each fact within the database only once </a:t>
            </a:r>
          </a:p>
          <a:p>
            <a:pPr lvl="0"/>
            <a:r>
              <a:rPr lang="en-US" dirty="0"/>
              <a:t>To put data into a form that conforms to relational principles (</a:t>
            </a:r>
            <a:r>
              <a:rPr lang="en-US" dirty="0" err="1"/>
              <a:t>e.g</a:t>
            </a:r>
            <a:r>
              <a:rPr lang="en-US" dirty="0"/>
              <a:t> single valued attributes)-no repeating groups </a:t>
            </a:r>
          </a:p>
          <a:p>
            <a:pPr lvl="0"/>
            <a:r>
              <a:rPr lang="en-US" dirty="0"/>
              <a:t>To put data into a form that is more able to accurately accommodate change </a:t>
            </a:r>
          </a:p>
          <a:p>
            <a:pPr lvl="0"/>
            <a:r>
              <a:rPr lang="en-US" dirty="0"/>
              <a:t>To avoid certain update anomalies/instabilities. For example, changing the name of project number P1 from “billing” to “customer-accounting “ may cause this update to be made for all 100 employees working on project “P1”. </a:t>
            </a:r>
          </a:p>
          <a:p>
            <a:r>
              <a:rPr lang="en-US" dirty="0"/>
              <a:t>The benefits of using a database that has a suitable set of relations is that the database will be easier for the user to access and maintain the data, and take up minimal storage space on the computer</a:t>
            </a:r>
          </a:p>
          <a:p>
            <a:endParaRPr lang="en-US" dirty="0"/>
          </a:p>
        </p:txBody>
      </p:sp>
    </p:spTree>
    <p:extLst>
      <p:ext uri="{BB962C8B-B14F-4D97-AF65-F5344CB8AC3E}">
        <p14:creationId xmlns:p14="http://schemas.microsoft.com/office/powerpoint/2010/main" val="3803358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0648"/>
            <a:ext cx="10972800" cy="828498"/>
          </a:xfrm>
        </p:spPr>
        <p:txBody>
          <a:bodyPr/>
          <a:lstStyle/>
          <a:p>
            <a:r>
              <a:rPr lang="en-US" dirty="0"/>
              <a:t>Normalization techniques</a:t>
            </a:r>
          </a:p>
        </p:txBody>
      </p:sp>
      <p:sp>
        <p:nvSpPr>
          <p:cNvPr id="3" name="Content Placeholder 2"/>
          <p:cNvSpPr>
            <a:spLocks noGrp="1"/>
          </p:cNvSpPr>
          <p:nvPr>
            <p:ph idx="1"/>
          </p:nvPr>
        </p:nvSpPr>
        <p:spPr>
          <a:xfrm>
            <a:off x="609600" y="1142463"/>
            <a:ext cx="10972800" cy="4573073"/>
          </a:xfrm>
        </p:spPr>
        <p:txBody>
          <a:bodyPr>
            <a:normAutofit fontScale="85000" lnSpcReduction="20000"/>
          </a:bodyPr>
          <a:lstStyle/>
          <a:p>
            <a:r>
              <a:rPr lang="en-US" b="1" dirty="0"/>
              <a:t>First Normal Form</a:t>
            </a:r>
          </a:p>
          <a:p>
            <a:r>
              <a:rPr lang="en-US" dirty="0"/>
              <a:t>Of all the normal forms, the first is the most important. It provides the foundation on which all other normal forms are built and represents the core characteristics of any table. To be in compliance with the first normal form, a table must meet the following requirements:</a:t>
            </a:r>
          </a:p>
          <a:p>
            <a:r>
              <a:rPr lang="en-US" dirty="0"/>
              <a:t>Each column in a row must be atomic. In other words, the column can contain only one value for any given row.</a:t>
            </a:r>
          </a:p>
          <a:p>
            <a:r>
              <a:rPr lang="en-US" dirty="0"/>
              <a:t>Each row in a table must contain the same number of columns. Given that each column can contain only one value, this means that each row must contain the same number of values.</a:t>
            </a:r>
          </a:p>
          <a:p>
            <a:r>
              <a:rPr lang="en-US" dirty="0"/>
              <a:t>All rows in a table must be different. Although rows might include the same values, each row, when taken as a whole, must be unique in the table.</a:t>
            </a:r>
          </a:p>
        </p:txBody>
      </p:sp>
    </p:spTree>
    <p:extLst>
      <p:ext uri="{BB962C8B-B14F-4D97-AF65-F5344CB8AC3E}">
        <p14:creationId xmlns:p14="http://schemas.microsoft.com/office/powerpoint/2010/main" val="15856166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37882"/>
            <a:ext cx="10972800" cy="5886718"/>
          </a:xfrm>
        </p:spPr>
        <p:txBody>
          <a:bodyPr/>
          <a:lstStyle/>
          <a:p>
            <a:r>
              <a:rPr lang="en-US" dirty="0"/>
              <a:t>A relation in which the intersection of each row and column contains one and only one value (atomicity). 1NF ensures that each table has a primary key: minimal set of attributes which can uniquely identify a record. 'First normal form' depends on functional dependency formula f(x)=y. For every value of x there is value for y. </a:t>
            </a:r>
          </a:p>
          <a:p>
            <a:r>
              <a:rPr lang="en-US" dirty="0"/>
              <a:t> Example of repeating groups</a:t>
            </a:r>
          </a:p>
          <a:p>
            <a:endParaRPr lang="en-US" dirty="0"/>
          </a:p>
        </p:txBody>
      </p:sp>
      <p:pic>
        <p:nvPicPr>
          <p:cNvPr id="6" name="Picture 5"/>
          <p:cNvPicPr>
            <a:picLocks noChangeAspect="1"/>
          </p:cNvPicPr>
          <p:nvPr/>
        </p:nvPicPr>
        <p:blipFill rotWithShape="1">
          <a:blip r:embed="rId2"/>
          <a:srcRect r="48777"/>
          <a:stretch/>
        </p:blipFill>
        <p:spPr>
          <a:xfrm>
            <a:off x="5951984" y="3631029"/>
            <a:ext cx="5893297" cy="2693571"/>
          </a:xfrm>
          <a:prstGeom prst="rect">
            <a:avLst/>
          </a:prstGeom>
        </p:spPr>
      </p:pic>
    </p:spTree>
    <p:extLst>
      <p:ext uri="{BB962C8B-B14F-4D97-AF65-F5344CB8AC3E}">
        <p14:creationId xmlns:p14="http://schemas.microsoft.com/office/powerpoint/2010/main" val="549741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02119" y="824248"/>
            <a:ext cx="10441861" cy="5318975"/>
          </a:xfrm>
          <a:prstGeom prst="rect">
            <a:avLst/>
          </a:prstGeom>
        </p:spPr>
      </p:pic>
    </p:spTree>
    <p:extLst>
      <p:ext uri="{BB962C8B-B14F-4D97-AF65-F5344CB8AC3E}">
        <p14:creationId xmlns:p14="http://schemas.microsoft.com/office/powerpoint/2010/main" val="35747149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88140" y="1313644"/>
            <a:ext cx="10727053" cy="4765183"/>
          </a:xfrm>
          <a:prstGeom prst="rect">
            <a:avLst/>
          </a:prstGeom>
        </p:spPr>
      </p:pic>
    </p:spTree>
    <p:extLst>
      <p:ext uri="{BB962C8B-B14F-4D97-AF65-F5344CB8AC3E}">
        <p14:creationId xmlns:p14="http://schemas.microsoft.com/office/powerpoint/2010/main" val="32751650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43472" y="476672"/>
            <a:ext cx="10687391" cy="5112913"/>
          </a:xfrm>
          <a:prstGeom prst="rect">
            <a:avLst/>
          </a:prstGeom>
        </p:spPr>
      </p:pic>
    </p:spTree>
    <p:extLst>
      <p:ext uri="{BB962C8B-B14F-4D97-AF65-F5344CB8AC3E}">
        <p14:creationId xmlns:p14="http://schemas.microsoft.com/office/powerpoint/2010/main" val="2803800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77106"/>
            <a:ext cx="10972800" cy="712588"/>
          </a:xfrm>
        </p:spPr>
        <p:txBody>
          <a:bodyPr>
            <a:normAutofit fontScale="90000"/>
          </a:bodyPr>
          <a:lstStyle/>
          <a:p>
            <a:pPr lvl="0"/>
            <a:r>
              <a:rPr lang="en-US" b="1" dirty="0"/>
              <a:t>Second Normal Form (2NF)</a:t>
            </a:r>
            <a:endParaRPr lang="en-US" dirty="0"/>
          </a:p>
        </p:txBody>
      </p:sp>
      <p:sp>
        <p:nvSpPr>
          <p:cNvPr id="3" name="Content Placeholder 2"/>
          <p:cNvSpPr>
            <a:spLocks noGrp="1"/>
          </p:cNvSpPr>
          <p:nvPr>
            <p:ph idx="1"/>
          </p:nvPr>
        </p:nvSpPr>
        <p:spPr>
          <a:xfrm>
            <a:off x="1055440" y="1110266"/>
            <a:ext cx="10972800" cy="4637468"/>
          </a:xfrm>
        </p:spPr>
        <p:txBody>
          <a:bodyPr>
            <a:normAutofit lnSpcReduction="10000"/>
          </a:bodyPr>
          <a:lstStyle/>
          <a:p>
            <a:r>
              <a:rPr lang="en-US" dirty="0"/>
              <a:t>The second normal form builds on and expands the first normal form. To be in compliance with the second normal form, a table must meet the following requirements:</a:t>
            </a:r>
          </a:p>
          <a:p>
            <a:pPr lvl="1"/>
            <a:r>
              <a:rPr lang="en-US" dirty="0"/>
              <a:t>The table must be in first normal form.</a:t>
            </a:r>
          </a:p>
          <a:p>
            <a:pPr lvl="1"/>
            <a:r>
              <a:rPr lang="en-US" dirty="0"/>
              <a:t>All non primary key columns in the table must be dependent on the entire primary key.</a:t>
            </a:r>
          </a:p>
          <a:p>
            <a:r>
              <a:rPr lang="en-US" dirty="0"/>
              <a:t>A relation is in 2NF if, and only if, it is in 1NF and every non-key attribute is fully dependent on the primary key. For example, consider a table describing the source of machine parts, with the following attributes:</a:t>
            </a:r>
          </a:p>
          <a:p>
            <a:endParaRPr lang="en-US" dirty="0"/>
          </a:p>
        </p:txBody>
      </p:sp>
    </p:spTree>
    <p:extLst>
      <p:ext uri="{BB962C8B-B14F-4D97-AF65-F5344CB8AC3E}">
        <p14:creationId xmlns:p14="http://schemas.microsoft.com/office/powerpoint/2010/main" val="31479662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23493" y="486782"/>
            <a:ext cx="9350062" cy="5554557"/>
          </a:xfrm>
          <a:prstGeom prst="rect">
            <a:avLst/>
          </a:prstGeom>
        </p:spPr>
      </p:pic>
    </p:spTree>
    <p:extLst>
      <p:ext uri="{BB962C8B-B14F-4D97-AF65-F5344CB8AC3E}">
        <p14:creationId xmlns:p14="http://schemas.microsoft.com/office/powerpoint/2010/main" val="3304625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50443"/>
            <a:ext cx="10972800" cy="631064"/>
          </a:xfrm>
        </p:spPr>
        <p:txBody>
          <a:bodyPr>
            <a:normAutofit fontScale="90000"/>
          </a:bodyPr>
          <a:lstStyle/>
          <a:p>
            <a:r>
              <a:rPr lang="en-US" dirty="0"/>
              <a:t>Functional dependencies</a:t>
            </a:r>
          </a:p>
        </p:txBody>
      </p:sp>
      <p:sp>
        <p:nvSpPr>
          <p:cNvPr id="3" name="Content Placeholder 2"/>
          <p:cNvSpPr>
            <a:spLocks noGrp="1"/>
          </p:cNvSpPr>
          <p:nvPr>
            <p:ph idx="1"/>
          </p:nvPr>
        </p:nvSpPr>
        <p:spPr>
          <a:xfrm>
            <a:off x="688809" y="668437"/>
            <a:ext cx="11383855" cy="5101107"/>
          </a:xfrm>
        </p:spPr>
        <p:txBody>
          <a:bodyPr>
            <a:normAutofit lnSpcReduction="10000"/>
          </a:bodyPr>
          <a:lstStyle/>
          <a:p>
            <a:r>
              <a:rPr lang="en-US" dirty="0"/>
              <a:t>An important concept associated with normalization is functional dependency, which describes the relationship between attributes (Maier, 1983). When a functional dependency exists, the attribute or group of attributes on the left-hand side of the arrow is called the determinant.</a:t>
            </a:r>
          </a:p>
          <a:p>
            <a:r>
              <a:rPr lang="en-US" dirty="0"/>
              <a:t> </a:t>
            </a:r>
          </a:p>
          <a:p>
            <a:r>
              <a:rPr lang="en-US" dirty="0"/>
              <a:t>For example, in the following Figure, A is the determinant of B. we demonstrate the identification of a functional dependency in the following example.</a:t>
            </a:r>
          </a:p>
          <a:p>
            <a:r>
              <a:rPr lang="en-US" dirty="0"/>
              <a:t>A functional dependency diagram</a:t>
            </a:r>
          </a:p>
          <a:p>
            <a:endParaRPr lang="en-US" dirty="0"/>
          </a:p>
          <a:p>
            <a:endParaRPr lang="en-US" dirty="0"/>
          </a:p>
        </p:txBody>
      </p:sp>
      <p:pic>
        <p:nvPicPr>
          <p:cNvPr id="4" name="Picture 3"/>
          <p:cNvPicPr>
            <a:picLocks noChangeAspect="1"/>
          </p:cNvPicPr>
          <p:nvPr/>
        </p:nvPicPr>
        <p:blipFill>
          <a:blip r:embed="rId2"/>
          <a:stretch>
            <a:fillRect/>
          </a:stretch>
        </p:blipFill>
        <p:spPr>
          <a:xfrm>
            <a:off x="6497503" y="4885643"/>
            <a:ext cx="5345728" cy="1303920"/>
          </a:xfrm>
          <a:prstGeom prst="rect">
            <a:avLst/>
          </a:prstGeom>
        </p:spPr>
      </p:pic>
    </p:spTree>
    <p:extLst>
      <p:ext uri="{BB962C8B-B14F-4D97-AF65-F5344CB8AC3E}">
        <p14:creationId xmlns:p14="http://schemas.microsoft.com/office/powerpoint/2010/main" val="21040911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67408" y="188640"/>
            <a:ext cx="10264461" cy="5840583"/>
          </a:xfrm>
          <a:prstGeom prst="rect">
            <a:avLst/>
          </a:prstGeom>
        </p:spPr>
      </p:pic>
    </p:spTree>
    <p:extLst>
      <p:ext uri="{BB962C8B-B14F-4D97-AF65-F5344CB8AC3E}">
        <p14:creationId xmlns:p14="http://schemas.microsoft.com/office/powerpoint/2010/main" val="4842925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222182"/>
            <a:ext cx="10972800" cy="622436"/>
          </a:xfrm>
        </p:spPr>
        <p:txBody>
          <a:bodyPr>
            <a:normAutofit fontScale="90000"/>
          </a:bodyPr>
          <a:lstStyle/>
          <a:p>
            <a:pPr lvl="0"/>
            <a:r>
              <a:rPr lang="en-US" b="1" dirty="0"/>
              <a:t>Third normal form (3NF)</a:t>
            </a:r>
            <a:endParaRPr lang="en-US" dirty="0"/>
          </a:p>
        </p:txBody>
      </p:sp>
      <p:sp>
        <p:nvSpPr>
          <p:cNvPr id="3" name="Content Placeholder 2"/>
          <p:cNvSpPr>
            <a:spLocks noGrp="1"/>
          </p:cNvSpPr>
          <p:nvPr>
            <p:ph idx="1"/>
          </p:nvPr>
        </p:nvSpPr>
        <p:spPr>
          <a:xfrm>
            <a:off x="1219200" y="1013674"/>
            <a:ext cx="10972800" cy="4830651"/>
          </a:xfrm>
        </p:spPr>
        <p:txBody>
          <a:bodyPr>
            <a:normAutofit fontScale="92500" lnSpcReduction="10000"/>
          </a:bodyPr>
          <a:lstStyle/>
          <a:p>
            <a:r>
              <a:rPr lang="en-US" dirty="0"/>
              <a:t>As with the second normal form, the third normal form builds on and expands the previous normal form. To be in compliance with the third normal form, a table must meet the following requirements:</a:t>
            </a:r>
          </a:p>
          <a:p>
            <a:pPr lvl="1"/>
            <a:r>
              <a:rPr lang="en-US" dirty="0"/>
              <a:t>The table must be in second normal form.</a:t>
            </a:r>
          </a:p>
          <a:p>
            <a:pPr lvl="1"/>
            <a:r>
              <a:rPr lang="en-US" dirty="0"/>
              <a:t>All non primary key columns in the table must be dependent on the primary key and must be independent of each other.</a:t>
            </a:r>
          </a:p>
          <a:p>
            <a:r>
              <a:rPr lang="en-US" dirty="0"/>
              <a:t>A relation is in 3NF if, and only if, it is in 2NF and eliminates functional dependencies on non-key fields by putting them in a separate table. At this stage, all non-key fields are dependent on the key, the whole key and nothing but the key. </a:t>
            </a:r>
          </a:p>
          <a:p>
            <a:pPr marL="0" indent="0">
              <a:buNone/>
            </a:pPr>
            <a:endParaRPr lang="en-US" dirty="0"/>
          </a:p>
        </p:txBody>
      </p:sp>
    </p:spTree>
    <p:extLst>
      <p:ext uri="{BB962C8B-B14F-4D97-AF65-F5344CB8AC3E}">
        <p14:creationId xmlns:p14="http://schemas.microsoft.com/office/powerpoint/2010/main" val="15873870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51384" y="-27722"/>
            <a:ext cx="10761936" cy="5396248"/>
          </a:xfrm>
          <a:prstGeom prst="rect">
            <a:avLst/>
          </a:prstGeom>
        </p:spPr>
      </p:pic>
    </p:spTree>
    <p:extLst>
      <p:ext uri="{BB962C8B-B14F-4D97-AF65-F5344CB8AC3E}">
        <p14:creationId xmlns:p14="http://schemas.microsoft.com/office/powerpoint/2010/main" val="6264686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59496" y="260648"/>
            <a:ext cx="9955368" cy="5615189"/>
          </a:xfrm>
          <a:prstGeom prst="rect">
            <a:avLst/>
          </a:prstGeom>
        </p:spPr>
      </p:pic>
    </p:spTree>
    <p:extLst>
      <p:ext uri="{BB962C8B-B14F-4D97-AF65-F5344CB8AC3E}">
        <p14:creationId xmlns:p14="http://schemas.microsoft.com/office/powerpoint/2010/main" val="30752686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36713"/>
            <a:ext cx="8229600" cy="5289451"/>
          </a:xfrm>
        </p:spPr>
        <p:txBody>
          <a:bodyPr>
            <a:normAutofit fontScale="92500" lnSpcReduction="20000"/>
          </a:bodyPr>
          <a:lstStyle/>
          <a:p>
            <a:r>
              <a:rPr lang="en-US" dirty="0"/>
              <a:t>Sales records</a:t>
            </a:r>
          </a:p>
          <a:p>
            <a:endParaRPr lang="en-US" dirty="0"/>
          </a:p>
          <a:p>
            <a:endParaRPr lang="en-US" dirty="0"/>
          </a:p>
          <a:p>
            <a:endParaRPr lang="en-US" dirty="0"/>
          </a:p>
          <a:p>
            <a:pPr marL="0" indent="0">
              <a:buNone/>
            </a:pPr>
            <a:endParaRPr lang="en-US" dirty="0"/>
          </a:p>
          <a:p>
            <a:pPr marL="0" indent="0">
              <a:buNone/>
            </a:pPr>
            <a:r>
              <a:rPr lang="en-US" sz="4200" b="1" u="sng" dirty="0"/>
              <a:t>1</a:t>
            </a:r>
            <a:r>
              <a:rPr lang="en-US" sz="4200" b="1" u="sng" baseline="30000" dirty="0"/>
              <a:t>st</a:t>
            </a:r>
            <a:r>
              <a:rPr lang="en-US" sz="4200" b="1" u="sng" dirty="0"/>
              <a:t> normal form</a:t>
            </a:r>
          </a:p>
          <a:p>
            <a:r>
              <a:rPr lang="en-US" dirty="0"/>
              <a:t>Each cell to be single valued </a:t>
            </a:r>
          </a:p>
          <a:p>
            <a:r>
              <a:rPr lang="en-US" dirty="0"/>
              <a:t>Entries in column are same type</a:t>
            </a:r>
          </a:p>
          <a:p>
            <a:r>
              <a:rPr lang="en-US" dirty="0"/>
              <a:t>Rows uniquely identified add unique ID, or Add more columns to make unique</a:t>
            </a:r>
          </a:p>
          <a:p>
            <a:pPr marL="0" indent="0">
              <a:buNone/>
            </a:pPr>
            <a:r>
              <a:rPr lang="en-US" dirty="0"/>
              <a:t>(note: the order of the rows and the order of the columns are irrelevant)</a:t>
            </a:r>
          </a:p>
          <a:p>
            <a:endParaRPr lang="en-US" dirty="0"/>
          </a:p>
        </p:txBody>
      </p:sp>
      <p:sp>
        <p:nvSpPr>
          <p:cNvPr id="2" name="Title 1"/>
          <p:cNvSpPr>
            <a:spLocks noGrp="1"/>
          </p:cNvSpPr>
          <p:nvPr>
            <p:ph type="title"/>
          </p:nvPr>
        </p:nvSpPr>
        <p:spPr>
          <a:xfrm>
            <a:off x="1981200" y="274638"/>
            <a:ext cx="8229600" cy="418058"/>
          </a:xfrm>
        </p:spPr>
        <p:txBody>
          <a:bodyPr>
            <a:normAutofit fontScale="90000"/>
          </a:bodyPr>
          <a:lstStyle/>
          <a:p>
            <a:endParaRPr lang="en-US" dirty="0"/>
          </a:p>
        </p:txBody>
      </p:sp>
      <p:pic>
        <p:nvPicPr>
          <p:cNvPr id="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1340769"/>
            <a:ext cx="11881320" cy="131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38519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Table show the primary keys</a:t>
            </a:r>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a:t>Result of the 1</a:t>
            </a:r>
            <a:r>
              <a:rPr lang="en-US" baseline="30000" dirty="0"/>
              <a:t>st</a:t>
            </a:r>
            <a:r>
              <a:rPr lang="en-US" dirty="0"/>
              <a:t> normal form</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794" y="2060848"/>
            <a:ext cx="11490412"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76667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endParaRPr lang="en-US" dirty="0"/>
          </a:p>
        </p:txBody>
      </p:sp>
      <p:sp>
        <p:nvSpPr>
          <p:cNvPr id="3" name="Title 2"/>
          <p:cNvSpPr>
            <a:spLocks noGrp="1"/>
          </p:cNvSpPr>
          <p:nvPr>
            <p:ph type="title"/>
          </p:nvPr>
        </p:nvSpPr>
        <p:spPr/>
        <p:txBody>
          <a:bodyPr>
            <a:normAutofit fontScale="90000"/>
          </a:bodyPr>
          <a:lstStyle/>
          <a:p>
            <a:r>
              <a:rPr lang="en-US" sz="4400" u="sng" dirty="0"/>
              <a:t/>
            </a:r>
            <a:br>
              <a:rPr lang="en-US" sz="4400" u="sng" dirty="0"/>
            </a:br>
            <a:r>
              <a:rPr lang="en-US" sz="4400" u="sng" dirty="0"/>
              <a:t/>
            </a:r>
            <a:br>
              <a:rPr lang="en-US" sz="4400" u="sng" dirty="0"/>
            </a:br>
            <a:r>
              <a:rPr lang="en-US" sz="4400" u="sng" dirty="0"/>
              <a:t>2</a:t>
            </a:r>
            <a:r>
              <a:rPr lang="en-US" sz="4400" u="sng" baseline="30000" dirty="0"/>
              <a:t>nd</a:t>
            </a:r>
            <a:r>
              <a:rPr lang="en-US" sz="4400" u="sng" dirty="0"/>
              <a:t> NORMAL FORM</a:t>
            </a:r>
            <a:br>
              <a:rPr lang="en-US" sz="4400" u="sng" dirty="0"/>
            </a:br>
            <a:r>
              <a:rPr lang="en-US" sz="2700" dirty="0"/>
              <a:t>All attributes(Non-key columns) depend on the key</a:t>
            </a:r>
            <a:br>
              <a:rPr lang="en-US" sz="2700" dirty="0"/>
            </a:br>
            <a:r>
              <a:rPr lang="en-US" sz="2000" dirty="0"/>
              <a:t>After being identified the dependent key and attrib</a:t>
            </a:r>
            <a:r>
              <a:rPr lang="en-US" sz="2200" dirty="0"/>
              <a:t>utes</a:t>
            </a:r>
            <a:r>
              <a:rPr lang="en-US" dirty="0"/>
              <a: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155" y="2852936"/>
            <a:ext cx="7360818"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2511" y="5013177"/>
            <a:ext cx="6596106" cy="1662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42651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normAutofit fontScale="90000"/>
          </a:bodyPr>
          <a:lstStyle/>
          <a:p>
            <a:r>
              <a:rPr lang="en-US" dirty="0"/>
              <a:t>Junction tables and relationship after the 2</a:t>
            </a:r>
            <a:r>
              <a:rPr lang="en-US" baseline="30000" dirty="0"/>
              <a:t>nd</a:t>
            </a:r>
            <a:r>
              <a:rPr lang="en-US" dirty="0"/>
              <a:t> normal form  </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00808"/>
            <a:ext cx="9036496" cy="4214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71122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All fields(columns) can be determined only by the key in the table and no other columns</a:t>
            </a:r>
          </a:p>
          <a:p>
            <a:r>
              <a:rPr lang="en-US" dirty="0"/>
              <a:t>Supplier table</a:t>
            </a:r>
          </a:p>
          <a:p>
            <a:endParaRPr lang="en-US" dirty="0"/>
          </a:p>
          <a:p>
            <a:endParaRPr lang="en-US" dirty="0"/>
          </a:p>
          <a:p>
            <a:r>
              <a:rPr lang="en-US" dirty="0"/>
              <a:t>On this, the relationship between the tables after the 3</a:t>
            </a:r>
            <a:r>
              <a:rPr lang="en-US" baseline="30000" dirty="0"/>
              <a:t>rd</a:t>
            </a:r>
            <a:r>
              <a:rPr lang="en-US" dirty="0"/>
              <a:t> normal form will show in next side</a:t>
            </a:r>
          </a:p>
          <a:p>
            <a:endParaRPr lang="en-US" dirty="0"/>
          </a:p>
        </p:txBody>
      </p:sp>
      <p:sp>
        <p:nvSpPr>
          <p:cNvPr id="3" name="Title 2"/>
          <p:cNvSpPr>
            <a:spLocks noGrp="1"/>
          </p:cNvSpPr>
          <p:nvPr>
            <p:ph type="title"/>
          </p:nvPr>
        </p:nvSpPr>
        <p:spPr/>
        <p:txBody>
          <a:bodyPr/>
          <a:lstStyle/>
          <a:p>
            <a:r>
              <a:rPr lang="en-US" dirty="0"/>
              <a:t>3</a:t>
            </a:r>
            <a:r>
              <a:rPr lang="en-US" baseline="30000" dirty="0"/>
              <a:t>rd</a:t>
            </a:r>
            <a:r>
              <a:rPr lang="en-US" dirty="0"/>
              <a:t> Normal form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627" y="3068960"/>
            <a:ext cx="257175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968" y="2771128"/>
            <a:ext cx="386715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66483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Relationship of the tables after the 3</a:t>
            </a:r>
            <a:r>
              <a:rPr lang="en-US" baseline="30000" dirty="0"/>
              <a:t>rd</a:t>
            </a:r>
            <a:r>
              <a:rPr lang="en-US" dirty="0"/>
              <a:t> normal form </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2278012"/>
            <a:ext cx="8229600" cy="4463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18992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32656"/>
            <a:ext cx="10972800" cy="5616262"/>
          </a:xfrm>
        </p:spPr>
        <p:txBody>
          <a:bodyPr>
            <a:normAutofit/>
          </a:bodyPr>
          <a:lstStyle/>
          <a:p>
            <a:r>
              <a:rPr lang="en-US" sz="2000" dirty="0"/>
              <a:t>We say an attribute, B, has a functional dependency on another attribute, A, if for a given value of A, there is at most one value for B. We illustrate this as: A </a:t>
            </a:r>
            <a:r>
              <a:rPr lang="en-US" sz="2000" dirty="0">
                <a:sym typeface="Wingdings" panose="05000000000000000000" pitchFamily="2" charset="2"/>
              </a:rPr>
              <a:t></a:t>
            </a:r>
            <a:r>
              <a:rPr lang="en-US" sz="2000" dirty="0"/>
              <a:t> B. For example, suppose we are keeping track of student phone numbers. Suppose each student is identified by his unique student number. Since for a given student number value there is at most one phone number, we say there is a functional dependency of phone number on student number: </a:t>
            </a:r>
            <a:r>
              <a:rPr lang="en-US" sz="2000" dirty="0" err="1"/>
              <a:t>StuNum</a:t>
            </a:r>
            <a:r>
              <a:rPr lang="en-US" sz="2000" dirty="0"/>
              <a:t> </a:t>
            </a:r>
            <a:r>
              <a:rPr lang="en-US" sz="2000" dirty="0">
                <a:sym typeface="Wingdings" panose="05000000000000000000" pitchFamily="2" charset="2"/>
              </a:rPr>
              <a:t></a:t>
            </a:r>
            <a:r>
              <a:rPr lang="en-US" sz="2000" dirty="0"/>
              <a:t> </a:t>
            </a:r>
            <a:r>
              <a:rPr lang="en-US" sz="2000" dirty="0" err="1"/>
              <a:t>StuPhone</a:t>
            </a:r>
            <a:r>
              <a:rPr lang="en-US" sz="2000" dirty="0"/>
              <a:t>. The meaning of this can also be restated as: </a:t>
            </a:r>
            <a:r>
              <a:rPr lang="en-US" sz="2000" dirty="0" err="1"/>
              <a:t>StuNum</a:t>
            </a:r>
            <a:r>
              <a:rPr lang="en-US" sz="2000" dirty="0"/>
              <a:t> functionally determines </a:t>
            </a:r>
            <a:r>
              <a:rPr lang="en-US" sz="2000" dirty="0" err="1"/>
              <a:t>StuPhone</a:t>
            </a:r>
            <a:r>
              <a:rPr lang="en-US" sz="2000" dirty="0"/>
              <a:t>, or, </a:t>
            </a:r>
            <a:r>
              <a:rPr lang="en-US" sz="2000" dirty="0" err="1"/>
              <a:t>StuNum</a:t>
            </a:r>
            <a:r>
              <a:rPr lang="en-US" sz="2000" dirty="0"/>
              <a:t> is a determinant of </a:t>
            </a:r>
            <a:r>
              <a:rPr lang="en-US" sz="2000" dirty="0" err="1"/>
              <a:t>StuPhone</a:t>
            </a:r>
            <a:r>
              <a:rPr lang="en-US" sz="2000" dirty="0"/>
              <a:t>.</a:t>
            </a:r>
          </a:p>
          <a:p>
            <a:endParaRPr lang="en-US" sz="2000" dirty="0"/>
          </a:p>
          <a:p>
            <a:r>
              <a:rPr lang="en-US" sz="2000" dirty="0"/>
              <a:t>Consider the relation and sample data shown in the table below. There is only one row for each student number, and so for each student number there is only one phone number. The data supports the functional dependency </a:t>
            </a:r>
            <a:r>
              <a:rPr lang="en-US" sz="2000" dirty="0" err="1"/>
              <a:t>StuNum</a:t>
            </a:r>
            <a:r>
              <a:rPr lang="en-US" sz="2000" dirty="0"/>
              <a:t> </a:t>
            </a:r>
            <a:r>
              <a:rPr lang="en-US" sz="2000" dirty="0">
                <a:sym typeface="Wingdings" panose="05000000000000000000" pitchFamily="2" charset="2"/>
              </a:rPr>
              <a:t></a:t>
            </a:r>
            <a:r>
              <a:rPr lang="en-US" sz="2000" dirty="0"/>
              <a:t> </a:t>
            </a:r>
            <a:r>
              <a:rPr lang="en-US" sz="2000" dirty="0" err="1"/>
              <a:t>StuPhone</a:t>
            </a:r>
            <a:r>
              <a:rPr lang="en-US" sz="2000" dirty="0"/>
              <a:t>. </a:t>
            </a:r>
            <a:r>
              <a:rPr lang="en-US" sz="2000" dirty="0" err="1"/>
              <a:t>StudentPhone</a:t>
            </a:r>
            <a:r>
              <a:rPr lang="en-US" sz="2000" dirty="0"/>
              <a:t> relation {supports the FD </a:t>
            </a:r>
            <a:r>
              <a:rPr lang="en-US" sz="2000" dirty="0" err="1"/>
              <a:t>StuNum</a:t>
            </a:r>
            <a:r>
              <a:rPr lang="en-US" sz="2000" dirty="0"/>
              <a:t> </a:t>
            </a:r>
            <a:r>
              <a:rPr lang="en-US" sz="2000" dirty="0">
                <a:sym typeface="Wingdings" panose="05000000000000000000" pitchFamily="2" charset="2"/>
              </a:rPr>
              <a:t></a:t>
            </a:r>
            <a:r>
              <a:rPr lang="en-US" sz="2000" dirty="0"/>
              <a:t> </a:t>
            </a:r>
            <a:r>
              <a:rPr lang="en-US" sz="2000" dirty="0" err="1"/>
              <a:t>StuPhone</a:t>
            </a:r>
            <a:r>
              <a:rPr lang="en-US" sz="2000" dirty="0"/>
              <a:t>}</a:t>
            </a:r>
          </a:p>
          <a:p>
            <a:endParaRPr lang="en-US" sz="2000" dirty="0"/>
          </a:p>
        </p:txBody>
      </p:sp>
      <p:pic>
        <p:nvPicPr>
          <p:cNvPr id="4" name="Content Placeholder 3"/>
          <p:cNvPicPr>
            <a:picLocks noChangeAspect="1"/>
          </p:cNvPicPr>
          <p:nvPr/>
        </p:nvPicPr>
        <p:blipFill>
          <a:blip r:embed="rId2"/>
          <a:stretch>
            <a:fillRect/>
          </a:stretch>
        </p:blipFill>
        <p:spPr>
          <a:xfrm>
            <a:off x="4007768" y="4273969"/>
            <a:ext cx="4707415" cy="1674307"/>
          </a:xfrm>
          <a:prstGeom prst="rect">
            <a:avLst/>
          </a:prstGeom>
        </p:spPr>
      </p:pic>
    </p:spTree>
    <p:extLst>
      <p:ext uri="{BB962C8B-B14F-4D97-AF65-F5344CB8AC3E}">
        <p14:creationId xmlns:p14="http://schemas.microsoft.com/office/powerpoint/2010/main" val="2361215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 multi-valued dependencies</a:t>
            </a:r>
          </a:p>
          <a:p>
            <a:endParaRPr lang="en-US" dirty="0"/>
          </a:p>
          <a:p>
            <a:endParaRPr lang="en-US" dirty="0"/>
          </a:p>
        </p:txBody>
      </p:sp>
      <p:sp>
        <p:nvSpPr>
          <p:cNvPr id="3" name="Title 2"/>
          <p:cNvSpPr>
            <a:spLocks noGrp="1"/>
          </p:cNvSpPr>
          <p:nvPr>
            <p:ph type="title"/>
          </p:nvPr>
        </p:nvSpPr>
        <p:spPr/>
        <p:txBody>
          <a:bodyPr/>
          <a:lstStyle/>
          <a:p>
            <a:r>
              <a:rPr lang="en-US" dirty="0"/>
              <a:t>4</a:t>
            </a:r>
            <a:r>
              <a:rPr lang="en-US" baseline="30000" dirty="0"/>
              <a:t>th</a:t>
            </a:r>
            <a:r>
              <a:rPr lang="en-US" dirty="0"/>
              <a:t> Normal Form</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584" y="2328802"/>
            <a:ext cx="6795000" cy="2732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1821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Cust</a:t>
            </a:r>
            <a:r>
              <a:rPr lang="en-US" dirty="0"/>
              <a:t> </a:t>
            </a:r>
            <a:r>
              <a:rPr lang="en-US" dirty="0" err="1"/>
              <a:t>ID,custname</a:t>
            </a:r>
            <a:r>
              <a:rPr lang="en-US" dirty="0"/>
              <a:t> and shipping address will be one table and </a:t>
            </a:r>
            <a:r>
              <a:rPr lang="en-US" u="sng" dirty="0" err="1"/>
              <a:t>cust</a:t>
            </a:r>
            <a:r>
              <a:rPr lang="en-US" u="sng" dirty="0"/>
              <a:t> ID </a:t>
            </a:r>
            <a:r>
              <a:rPr lang="en-US" dirty="0"/>
              <a:t>and newsletter will be also another table  </a:t>
            </a:r>
          </a:p>
          <a:p>
            <a:endParaRPr lang="en-US" dirty="0"/>
          </a:p>
        </p:txBody>
      </p:sp>
      <p:sp>
        <p:nvSpPr>
          <p:cNvPr id="3" name="Title 2"/>
          <p:cNvSpPr>
            <a:spLocks noGrp="1"/>
          </p:cNvSpPr>
          <p:nvPr>
            <p:ph type="title"/>
          </p:nvPr>
        </p:nvSpPr>
        <p:spPr/>
        <p:txBody>
          <a:bodyPr>
            <a:normAutofit fontScale="90000"/>
          </a:bodyPr>
          <a:lstStyle/>
          <a:p>
            <a:r>
              <a:rPr lang="en-US" dirty="0"/>
              <a:t>After being separated using the 4</a:t>
            </a:r>
            <a:r>
              <a:rPr lang="en-US" baseline="30000" dirty="0"/>
              <a:t>th</a:t>
            </a:r>
            <a:br>
              <a:rPr lang="en-US" baseline="30000" dirty="0"/>
            </a:br>
            <a:r>
              <a:rPr lang="en-US" dirty="0"/>
              <a:t>normal form</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4414" y="2996953"/>
            <a:ext cx="4631666" cy="1738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4112" y="4077072"/>
            <a:ext cx="3563888" cy="2363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8164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4</a:t>
            </a:r>
            <a:r>
              <a:rPr lang="en-US" baseline="30000" dirty="0"/>
              <a:t>th</a:t>
            </a:r>
            <a:r>
              <a:rPr lang="en-US" dirty="0"/>
              <a:t> normal form after where show no multi-valued dependencies</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1700809"/>
            <a:ext cx="9049236" cy="4612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22979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Relationships  of the tables after the 4 normal form</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443040"/>
            <a:ext cx="8952514" cy="4938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43381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a:xfrm>
            <a:off x="407368" y="274638"/>
            <a:ext cx="11305256" cy="1143000"/>
          </a:xfrm>
        </p:spPr>
        <p:txBody>
          <a:bodyPr>
            <a:normAutofit fontScale="90000"/>
          </a:bodyPr>
          <a:lstStyle/>
          <a:p>
            <a:r>
              <a:rPr lang="en-US" dirty="0"/>
              <a:t>Full normalized database after passing the 4 steps of normalization</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52" y="1427736"/>
            <a:ext cx="11923255" cy="5241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82711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551384" y="228600"/>
            <a:ext cx="11089232" cy="752128"/>
          </a:xfrm>
        </p:spPr>
        <p:txBody>
          <a:bodyPr>
            <a:normAutofit/>
          </a:bodyPr>
          <a:lstStyle/>
          <a:p>
            <a:pPr eaLnBrk="1" hangingPunct="1"/>
            <a:r>
              <a:rPr lang="en-US" altLang="en-US" sz="3000" b="1" dirty="0" smtClean="0"/>
              <a:t>DATABASE </a:t>
            </a:r>
            <a:r>
              <a:rPr lang="en-US" altLang="en-US" sz="3000" b="1" dirty="0"/>
              <a:t>SYSTEM MODELS AND </a:t>
            </a:r>
            <a:r>
              <a:rPr lang="en-US" altLang="en-US" sz="3000" b="1" dirty="0" smtClean="0"/>
              <a:t>ARCHITECTURES</a:t>
            </a:r>
            <a:endParaRPr lang="en-US" altLang="en-US" sz="3200" dirty="0"/>
          </a:p>
        </p:txBody>
      </p:sp>
      <p:sp>
        <p:nvSpPr>
          <p:cNvPr id="2051" name="Subtitle 2"/>
          <p:cNvSpPr>
            <a:spLocks noGrp="1"/>
          </p:cNvSpPr>
          <p:nvPr>
            <p:ph type="subTitle" idx="1"/>
          </p:nvPr>
        </p:nvSpPr>
        <p:spPr>
          <a:xfrm>
            <a:off x="551384" y="1600200"/>
            <a:ext cx="11449272" cy="5257800"/>
          </a:xfrm>
        </p:spPr>
        <p:txBody>
          <a:bodyPr/>
          <a:lstStyle/>
          <a:p>
            <a:pPr marL="0" lvl="1" algn="l"/>
            <a:r>
              <a:rPr lang="en-US" altLang="en-US" sz="2500" b="1" dirty="0"/>
              <a:t>2.1 INTRODUCTION</a:t>
            </a:r>
          </a:p>
          <a:p>
            <a:pPr marL="0" lvl="1" algn="just"/>
            <a:r>
              <a:rPr lang="en-US" altLang="en-US" sz="2500" dirty="0"/>
              <a:t>Earlier DBMS software package was one integrated system where large centralized mainframe computers were used. The modern DBMS packages are modular in design, with a client/server architecture where hundreds of distributed workstations and personal computers are connected via communications network. There are various types of servers like Web servers, database servers, file servers, application servers and so on. </a:t>
            </a:r>
          </a:p>
          <a:p>
            <a:pPr marL="0" lvl="1" algn="just"/>
            <a:r>
              <a:rPr lang="en-US" altLang="en-US" sz="2500" dirty="0"/>
              <a:t>A client module will run on a user workstation or personal computer. The client module handles user interaction and provides the user-friendly interfaces such as forms or menu based GUIs.</a:t>
            </a:r>
          </a:p>
          <a:p>
            <a:pPr eaLnBrk="1" hangingPunct="1"/>
            <a:endParaRPr lang="en-US" altLang="en-US" sz="2500" dirty="0"/>
          </a:p>
        </p:txBody>
      </p:sp>
    </p:spTree>
    <p:extLst>
      <p:ext uri="{BB962C8B-B14F-4D97-AF65-F5344CB8AC3E}">
        <p14:creationId xmlns:p14="http://schemas.microsoft.com/office/powerpoint/2010/main" val="24652337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752600" y="228600"/>
            <a:ext cx="8686800" cy="914400"/>
          </a:xfrm>
        </p:spPr>
        <p:txBody>
          <a:bodyPr/>
          <a:lstStyle/>
          <a:p>
            <a:pPr marL="342900" indent="-342900"/>
            <a:r>
              <a:rPr lang="en-US" altLang="en-US" sz="2500" b="1"/>
              <a:t>DATA MODELS, SCHEMAS, AND INSTANCES</a:t>
            </a:r>
            <a:r>
              <a:rPr lang="en-US" altLang="en-US" sz="2500"/>
              <a:t/>
            </a:r>
            <a:br>
              <a:rPr lang="en-US" altLang="en-US" sz="2500"/>
            </a:br>
            <a:endParaRPr lang="en-US" altLang="en-US" sz="2500"/>
          </a:p>
        </p:txBody>
      </p:sp>
      <p:sp>
        <p:nvSpPr>
          <p:cNvPr id="3075" name="Subtitle 2"/>
          <p:cNvSpPr>
            <a:spLocks noGrp="1"/>
          </p:cNvSpPr>
          <p:nvPr>
            <p:ph type="subTitle" idx="1"/>
          </p:nvPr>
        </p:nvSpPr>
        <p:spPr>
          <a:xfrm>
            <a:off x="695400" y="838200"/>
            <a:ext cx="11233248" cy="6019800"/>
          </a:xfrm>
        </p:spPr>
        <p:txBody>
          <a:bodyPr/>
          <a:lstStyle/>
          <a:p>
            <a:pPr algn="just" eaLnBrk="1" hangingPunct="1"/>
            <a:r>
              <a:rPr lang="en-US" altLang="en-US" sz="2400" b="1" dirty="0"/>
              <a:t>2.2.1 Data Model</a:t>
            </a:r>
          </a:p>
          <a:p>
            <a:pPr algn="just" eaLnBrk="1" hangingPunct="1"/>
            <a:r>
              <a:rPr lang="en-US" altLang="en-US" sz="2400" dirty="0"/>
              <a:t>A data model is a collection of concepts that can be used to describe the structure of the database. It is a type of data abstraction that is used to provide conceptual representation of data. It uses logical concepts that can be easily understood.</a:t>
            </a:r>
          </a:p>
          <a:p>
            <a:pPr algn="just" eaLnBrk="1" hangingPunct="1"/>
            <a:r>
              <a:rPr lang="en-US" altLang="en-US" sz="2400" dirty="0"/>
              <a:t>A data model is a set of concepts that can be used to describe the structure of a database, which includes data types, relationships and data constraints etc. It also includes a set of basic operations for specifying retrievals and updates on the database.</a:t>
            </a:r>
          </a:p>
          <a:p>
            <a:pPr algn="just" eaLnBrk="1" hangingPunct="1"/>
            <a:r>
              <a:rPr lang="en-US" altLang="en-US" sz="2400" b="1" i="1" dirty="0"/>
              <a:t>Categories of Data Models</a:t>
            </a:r>
            <a:endParaRPr lang="en-US" altLang="en-US" sz="2400" dirty="0"/>
          </a:p>
          <a:p>
            <a:pPr algn="just" eaLnBrk="1" hangingPunct="1"/>
            <a:r>
              <a:rPr lang="en-US" altLang="en-US" sz="2400" dirty="0"/>
              <a:t>- High-level or conceptual data model</a:t>
            </a:r>
          </a:p>
          <a:p>
            <a:pPr algn="just" eaLnBrk="1" hangingPunct="1"/>
            <a:r>
              <a:rPr lang="en-US" altLang="en-US" sz="2400" dirty="0"/>
              <a:t>- Low-level or physical data model</a:t>
            </a:r>
          </a:p>
          <a:p>
            <a:pPr algn="just" eaLnBrk="1" hangingPunct="1"/>
            <a:r>
              <a:rPr lang="en-US" altLang="en-US" sz="2400" dirty="0"/>
              <a:t>- Representational or implementation data model</a:t>
            </a:r>
          </a:p>
          <a:p>
            <a:pPr algn="just" eaLnBrk="1" hangingPunct="1"/>
            <a:endParaRPr lang="en-US" altLang="en-US" sz="2400" dirty="0"/>
          </a:p>
          <a:p>
            <a:pPr eaLnBrk="1" hangingPunct="1"/>
            <a:endParaRPr lang="en-US" altLang="en-US" sz="2400" dirty="0"/>
          </a:p>
        </p:txBody>
      </p:sp>
    </p:spTree>
    <p:extLst>
      <p:ext uri="{BB962C8B-B14F-4D97-AF65-F5344CB8AC3E}">
        <p14:creationId xmlns:p14="http://schemas.microsoft.com/office/powerpoint/2010/main" val="13750898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ubtitle 2"/>
          <p:cNvSpPr>
            <a:spLocks noGrp="1"/>
          </p:cNvSpPr>
          <p:nvPr>
            <p:ph type="subTitle" idx="1"/>
          </p:nvPr>
        </p:nvSpPr>
        <p:spPr>
          <a:xfrm>
            <a:off x="1752600" y="0"/>
            <a:ext cx="10248056" cy="6858000"/>
          </a:xfrm>
        </p:spPr>
        <p:txBody>
          <a:bodyPr/>
          <a:lstStyle/>
          <a:p>
            <a:pPr algn="just" eaLnBrk="1" hangingPunct="1"/>
            <a:r>
              <a:rPr lang="en-US" altLang="en-US" sz="2300" b="1" dirty="0" err="1"/>
              <a:t>i</a:t>
            </a:r>
            <a:r>
              <a:rPr lang="en-US" altLang="en-US" sz="2300" b="1" dirty="0"/>
              <a:t>) High level or conceptual data model</a:t>
            </a:r>
            <a:endParaRPr lang="en-US" altLang="en-US" sz="2300" dirty="0"/>
          </a:p>
          <a:p>
            <a:pPr algn="just" eaLnBrk="1" hangingPunct="1"/>
            <a:r>
              <a:rPr lang="en-US" altLang="en-US" sz="2300" dirty="0"/>
              <a:t>This model provides the concepts that are close to user views. The end users can understand them. It uses concepts such as entity, attributes and relationships.</a:t>
            </a:r>
          </a:p>
          <a:p>
            <a:pPr algn="just" eaLnBrk="1" hangingPunct="1"/>
            <a:r>
              <a:rPr lang="en-US" altLang="en-US" sz="2300" dirty="0"/>
              <a:t>An </a:t>
            </a:r>
            <a:r>
              <a:rPr lang="en-US" altLang="en-US" sz="2300" b="1" dirty="0"/>
              <a:t>entity</a:t>
            </a:r>
            <a:r>
              <a:rPr lang="en-US" altLang="en-US" sz="2300" dirty="0"/>
              <a:t> represents a real world object or concept such as an employee or a project that is stored in a database.</a:t>
            </a:r>
          </a:p>
          <a:p>
            <a:pPr algn="just" eaLnBrk="1" hangingPunct="1"/>
            <a:r>
              <a:rPr lang="en-US" altLang="en-US" sz="2300" dirty="0"/>
              <a:t>An </a:t>
            </a:r>
            <a:r>
              <a:rPr lang="en-US" altLang="en-US" sz="2300" b="1" dirty="0"/>
              <a:t>attribute</a:t>
            </a:r>
            <a:r>
              <a:rPr lang="en-US" altLang="en-US" sz="2300" dirty="0"/>
              <a:t> represents some property of interest that further describes an entity, such as employee’s name or salary.</a:t>
            </a:r>
          </a:p>
          <a:p>
            <a:pPr algn="just" eaLnBrk="1" hangingPunct="1"/>
            <a:r>
              <a:rPr lang="en-US" altLang="en-US" sz="2300" dirty="0"/>
              <a:t>A </a:t>
            </a:r>
            <a:r>
              <a:rPr lang="en-US" altLang="en-US" sz="2300" b="1" dirty="0"/>
              <a:t>relationship</a:t>
            </a:r>
            <a:r>
              <a:rPr lang="en-US" altLang="en-US" sz="2300" dirty="0"/>
              <a:t> among two or more entities represents an association among two or more entities, for example, relationship between an employee and a project.</a:t>
            </a:r>
          </a:p>
          <a:p>
            <a:pPr algn="just" eaLnBrk="1" hangingPunct="1"/>
            <a:r>
              <a:rPr lang="en-US" altLang="en-US" sz="2300" b="1" dirty="0"/>
              <a:t>ii) Physical or low-level model</a:t>
            </a:r>
            <a:endParaRPr lang="en-US" altLang="en-US" sz="2300" dirty="0"/>
          </a:p>
          <a:p>
            <a:pPr algn="just" eaLnBrk="1" hangingPunct="1"/>
            <a:r>
              <a:rPr lang="en-US" altLang="en-US" sz="2300" dirty="0"/>
              <a:t>This model provides the concepts that are close to the computer view of storage. They are meant for computer specialists. It describes how data is stored as file in the computer by representing information such as record formats, record orderings and access paths. An </a:t>
            </a:r>
            <a:r>
              <a:rPr lang="en-US" altLang="en-US" sz="2300" u="sng" dirty="0"/>
              <a:t>access path </a:t>
            </a:r>
            <a:r>
              <a:rPr lang="en-US" altLang="en-US" sz="2300" dirty="0"/>
              <a:t>is a structure that makes the search for particular database records efficient.</a:t>
            </a:r>
          </a:p>
          <a:p>
            <a:pPr algn="just" eaLnBrk="1" hangingPunct="1"/>
            <a:endParaRPr lang="en-US" altLang="en-US" sz="2300" dirty="0"/>
          </a:p>
        </p:txBody>
      </p:sp>
    </p:spTree>
    <p:extLst>
      <p:ext uri="{BB962C8B-B14F-4D97-AF65-F5344CB8AC3E}">
        <p14:creationId xmlns:p14="http://schemas.microsoft.com/office/powerpoint/2010/main" val="29869439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ubtitle 2"/>
          <p:cNvSpPr>
            <a:spLocks noGrp="1"/>
          </p:cNvSpPr>
          <p:nvPr>
            <p:ph type="subTitle" idx="1"/>
          </p:nvPr>
        </p:nvSpPr>
        <p:spPr>
          <a:xfrm>
            <a:off x="1752600" y="228600"/>
            <a:ext cx="10104040" cy="6296744"/>
          </a:xfrm>
        </p:spPr>
        <p:txBody>
          <a:bodyPr/>
          <a:lstStyle/>
          <a:p>
            <a:pPr algn="just" eaLnBrk="1" hangingPunct="1"/>
            <a:r>
              <a:rPr lang="en-US" altLang="en-US" sz="2400" b="1" dirty="0"/>
              <a:t>iii) Representational model</a:t>
            </a:r>
            <a:endParaRPr lang="en-US" altLang="en-US" sz="2400" dirty="0"/>
          </a:p>
          <a:p>
            <a:pPr algn="just" eaLnBrk="1" hangingPunct="1"/>
            <a:r>
              <a:rPr lang="en-US" altLang="en-US" sz="2400" dirty="0"/>
              <a:t>This model is in between these two extremes of the physical model and the conceptual model. This does not hide all the storage details from the user and it can be implemented on a computer system directly. </a:t>
            </a:r>
          </a:p>
          <a:p>
            <a:pPr algn="just" eaLnBrk="1" hangingPunct="1"/>
            <a:r>
              <a:rPr lang="en-US" altLang="en-US" sz="2400" dirty="0"/>
              <a:t>It represents data by using record structures and hence is sometimes called </a:t>
            </a:r>
            <a:r>
              <a:rPr lang="en-US" altLang="en-US" sz="2400" b="1" dirty="0"/>
              <a:t>Record-based data model.</a:t>
            </a:r>
            <a:endParaRPr lang="en-US" altLang="en-US" sz="2400" dirty="0"/>
          </a:p>
          <a:p>
            <a:pPr algn="just" eaLnBrk="1" hangingPunct="1"/>
            <a:endParaRPr lang="en-US" altLang="en-US" sz="500" dirty="0"/>
          </a:p>
          <a:p>
            <a:pPr algn="just" eaLnBrk="1" hangingPunct="1"/>
            <a:endParaRPr lang="en-US" altLang="en-US" sz="500" dirty="0"/>
          </a:p>
          <a:p>
            <a:pPr algn="just" eaLnBrk="1" hangingPunct="1"/>
            <a:r>
              <a:rPr lang="en-US" altLang="en-US" sz="2400" dirty="0"/>
              <a:t>The current DBMS use representational (implementation) data models widely. </a:t>
            </a:r>
          </a:p>
          <a:p>
            <a:pPr algn="just" eaLnBrk="1" hangingPunct="1"/>
            <a:r>
              <a:rPr lang="en-US" altLang="en-US" sz="2400" dirty="0"/>
              <a:t>These include the three most popular data models:</a:t>
            </a:r>
          </a:p>
          <a:p>
            <a:pPr algn="just" eaLnBrk="1" hangingPunct="1"/>
            <a:r>
              <a:rPr lang="en-US" altLang="en-US" sz="2400" dirty="0"/>
              <a:t>- Relational model</a:t>
            </a:r>
          </a:p>
          <a:p>
            <a:pPr algn="just" eaLnBrk="1" hangingPunct="1"/>
            <a:r>
              <a:rPr lang="en-US" altLang="en-US" sz="2400" dirty="0"/>
              <a:t>- Network model</a:t>
            </a:r>
          </a:p>
          <a:p>
            <a:pPr algn="just" eaLnBrk="1" hangingPunct="1"/>
            <a:r>
              <a:rPr lang="en-US" altLang="en-US" sz="2400" dirty="0"/>
              <a:t>- Hierarchical model</a:t>
            </a:r>
          </a:p>
          <a:p>
            <a:pPr algn="just" eaLnBrk="1" hangingPunct="1"/>
            <a:r>
              <a:rPr lang="en-US" altLang="en-US" sz="2400" dirty="0"/>
              <a:t>These data models represent data by using record structure and hence they are also called as record-based data models.</a:t>
            </a:r>
          </a:p>
        </p:txBody>
      </p:sp>
    </p:spTree>
    <p:extLst>
      <p:ext uri="{BB962C8B-B14F-4D97-AF65-F5344CB8AC3E}">
        <p14:creationId xmlns:p14="http://schemas.microsoft.com/office/powerpoint/2010/main" val="494517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ubtitle 2"/>
          <p:cNvSpPr>
            <a:spLocks noGrp="1"/>
          </p:cNvSpPr>
          <p:nvPr>
            <p:ph type="subTitle" idx="1"/>
          </p:nvPr>
        </p:nvSpPr>
        <p:spPr>
          <a:xfrm>
            <a:off x="6528048" y="6237312"/>
            <a:ext cx="4320480" cy="620688"/>
          </a:xfrm>
        </p:spPr>
        <p:txBody>
          <a:bodyPr/>
          <a:lstStyle/>
          <a:p>
            <a:r>
              <a:rPr lang="en-US" altLang="en-US" dirty="0" smtClean="0"/>
              <a:t>CLASS DIAGRAM </a:t>
            </a:r>
            <a:endParaRPr lang="en-US" altLang="en-US" dirty="0" smtClean="0"/>
          </a:p>
        </p:txBody>
      </p:sp>
      <p:pic>
        <p:nvPicPr>
          <p:cNvPr id="61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76" y="0"/>
            <a:ext cx="11089232"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1331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332656"/>
            <a:ext cx="11576224" cy="5915744"/>
          </a:xfrm>
        </p:spPr>
        <p:txBody>
          <a:bodyPr>
            <a:normAutofit/>
          </a:bodyPr>
          <a:lstStyle/>
          <a:p>
            <a:r>
              <a:rPr lang="en-US" sz="2000" b="1" dirty="0" smtClean="0"/>
              <a:t>Strong </a:t>
            </a:r>
            <a:r>
              <a:rPr lang="en-US" sz="2000" b="1" dirty="0"/>
              <a:t>Entity:</a:t>
            </a:r>
            <a:r>
              <a:rPr lang="en-US" sz="2000" dirty="0"/>
              <a:t/>
            </a:r>
            <a:br>
              <a:rPr lang="en-US" sz="2000" dirty="0"/>
            </a:br>
            <a:r>
              <a:rPr lang="en-US" sz="2000" dirty="0"/>
              <a:t>A strong entity is not dependent of any other entity in the schema. A strong entity will always have a primary key. </a:t>
            </a:r>
            <a:r>
              <a:rPr lang="en-US" sz="2000" dirty="0">
                <a:hlinkClick r:id="rId2"/>
              </a:rPr>
              <a:t>Strong entities</a:t>
            </a:r>
            <a:r>
              <a:rPr lang="en-US" sz="2000" dirty="0"/>
              <a:t> are represented by a single rectangle. The relationship of two strong entities is represented by a single diamond.</a:t>
            </a:r>
            <a:br>
              <a:rPr lang="en-US" sz="2000" dirty="0"/>
            </a:br>
            <a:r>
              <a:rPr lang="en-US" sz="2000" dirty="0"/>
              <a:t>Various strong entities, when combined together, create a strong entity set.</a:t>
            </a:r>
          </a:p>
          <a:p>
            <a:r>
              <a:rPr lang="en-US" sz="2000" b="1" dirty="0"/>
              <a:t>Weak Entity:</a:t>
            </a:r>
            <a:r>
              <a:rPr lang="en-US" sz="2000" dirty="0"/>
              <a:t/>
            </a:r>
            <a:br>
              <a:rPr lang="en-US" sz="2000" dirty="0"/>
            </a:br>
            <a:r>
              <a:rPr lang="en-US" sz="2000" dirty="0"/>
              <a:t>A weak entity is dependent on a strong entity to ensure the its existence. Unlike a strong entity, a weak entity does not have any primary key. It instead has a partial discriminator key. A weak entity is represented by a double rectangle.</a:t>
            </a:r>
            <a:br>
              <a:rPr lang="en-US" sz="2000" dirty="0"/>
            </a:br>
            <a:r>
              <a:rPr lang="en-US" sz="2000" dirty="0"/>
              <a:t>The relation between one strong and one weak entity is represented by a double diamond. </a:t>
            </a:r>
            <a:endParaRPr lang="en-US" sz="2000" dirty="0" smtClean="0"/>
          </a:p>
          <a:p>
            <a:r>
              <a:rPr lang="en-US" sz="2400" dirty="0"/>
              <a:t>https://www.geeksforgeeks.org/difference-between-strong-and-weak-entity/?ref=lbp</a:t>
            </a:r>
          </a:p>
          <a:p>
            <a:pPr marL="82296" indent="0">
              <a:buNone/>
            </a:pPr>
            <a:endParaRPr lang="en-US" sz="2400" dirty="0"/>
          </a:p>
        </p:txBody>
      </p:sp>
      <p:sp>
        <p:nvSpPr>
          <p:cNvPr id="4" name="Footer Placeholder 3"/>
          <p:cNvSpPr>
            <a:spLocks noGrp="1"/>
          </p:cNvSpPr>
          <p:nvPr>
            <p:ph type="ftr" sz="quarter" idx="11"/>
          </p:nvPr>
        </p:nvSpPr>
        <p:spPr/>
        <p:txBody>
          <a:bodyPr/>
          <a:lstStyle/>
          <a:p>
            <a:r>
              <a:rPr lang="en-GB" smtClean="0"/>
              <a:t>Labor for the future</a:t>
            </a:r>
            <a:endParaRPr lang="en-GB" dirty="0"/>
          </a:p>
        </p:txBody>
      </p:sp>
      <p:sp>
        <p:nvSpPr>
          <p:cNvPr id="5" name="Slide Number Placeholder 4"/>
          <p:cNvSpPr>
            <a:spLocks noGrp="1"/>
          </p:cNvSpPr>
          <p:nvPr>
            <p:ph type="sldNum" sz="quarter" idx="12"/>
          </p:nvPr>
        </p:nvSpPr>
        <p:spPr/>
        <p:txBody>
          <a:bodyPr/>
          <a:lstStyle/>
          <a:p>
            <a:fld id="{462C6507-2242-4096-87B2-B8983FFE7867}" type="slidenum">
              <a:rPr lang="en-GB" smtClean="0"/>
              <a:t>4</a:t>
            </a:fld>
            <a:endParaRPr lang="en-GB"/>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7970" y="4149080"/>
            <a:ext cx="7448550" cy="1805189"/>
          </a:xfrm>
          <a:prstGeom prst="rect">
            <a:avLst/>
          </a:prstGeom>
        </p:spPr>
      </p:pic>
    </p:spTree>
    <p:extLst>
      <p:ext uri="{BB962C8B-B14F-4D97-AF65-F5344CB8AC3E}">
        <p14:creationId xmlns:p14="http://schemas.microsoft.com/office/powerpoint/2010/main" val="39431902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ubtitle 2"/>
          <p:cNvSpPr>
            <a:spLocks noGrp="1"/>
          </p:cNvSpPr>
          <p:nvPr>
            <p:ph type="subTitle" idx="1"/>
          </p:nvPr>
        </p:nvSpPr>
        <p:spPr>
          <a:xfrm>
            <a:off x="6312024" y="6172200"/>
            <a:ext cx="5544616" cy="685800"/>
          </a:xfrm>
        </p:spPr>
        <p:txBody>
          <a:bodyPr>
            <a:normAutofit/>
          </a:bodyPr>
          <a:lstStyle/>
          <a:p>
            <a:r>
              <a:rPr lang="en-US" altLang="en-US" dirty="0" smtClean="0"/>
              <a:t>HIERARCHICAL DATA MODEL </a:t>
            </a:r>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88640"/>
            <a:ext cx="8382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89210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648" y="260648"/>
            <a:ext cx="87630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70931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ubtitle 2"/>
          <p:cNvSpPr>
            <a:spLocks noGrp="1"/>
          </p:cNvSpPr>
          <p:nvPr>
            <p:ph type="subTitle" idx="1"/>
          </p:nvPr>
        </p:nvSpPr>
        <p:spPr>
          <a:xfrm>
            <a:off x="1752600" y="228600"/>
            <a:ext cx="10176048" cy="6629400"/>
          </a:xfrm>
        </p:spPr>
        <p:txBody>
          <a:bodyPr/>
          <a:lstStyle/>
          <a:p>
            <a:pPr algn="just" eaLnBrk="1" hangingPunct="1"/>
            <a:r>
              <a:rPr lang="en-US" altLang="en-US" sz="2400" b="1" dirty="0"/>
              <a:t>2.2.2 Schemas and Instances, Database State</a:t>
            </a:r>
            <a:endParaRPr lang="en-US" altLang="en-US" sz="2400" dirty="0"/>
          </a:p>
          <a:p>
            <a:pPr algn="just" eaLnBrk="1" hangingPunct="1"/>
            <a:r>
              <a:rPr lang="en-US" altLang="en-US" sz="2400" dirty="0"/>
              <a:t>The database description is called as </a:t>
            </a:r>
            <a:r>
              <a:rPr lang="en-US" altLang="en-US" sz="2400" b="1" dirty="0"/>
              <a:t>Database Schema</a:t>
            </a:r>
            <a:r>
              <a:rPr lang="en-US" altLang="en-US" sz="2400" dirty="0"/>
              <a:t> (metadata). The database schema is defined during the database design only and it is not expected to change frequently. </a:t>
            </a:r>
          </a:p>
          <a:p>
            <a:pPr algn="just" eaLnBrk="1" hangingPunct="1"/>
            <a:r>
              <a:rPr lang="en-US" altLang="en-US" sz="2400" dirty="0"/>
              <a:t>Many of the data models provide the diagrammatic representation of the schema, known as the </a:t>
            </a:r>
            <a:r>
              <a:rPr lang="en-US" altLang="en-US" sz="2400" b="1" dirty="0"/>
              <a:t>Schema diagram.</a:t>
            </a:r>
            <a:r>
              <a:rPr lang="en-US" altLang="en-US" sz="2400" dirty="0"/>
              <a:t> </a:t>
            </a:r>
          </a:p>
          <a:p>
            <a:pPr algn="just" eaLnBrk="1" hangingPunct="1"/>
            <a:r>
              <a:rPr lang="en-US" altLang="en-US" sz="2400" dirty="0"/>
              <a:t>Here, only the database structure is displayed without any actual data. Each object in the schema is called a </a:t>
            </a:r>
            <a:r>
              <a:rPr lang="en-US" altLang="en-US" sz="2400" b="1" dirty="0"/>
              <a:t>Schema construct,</a:t>
            </a:r>
            <a:r>
              <a:rPr lang="en-US" altLang="en-US" sz="2400" dirty="0"/>
              <a:t> such as student, course, section, </a:t>
            </a:r>
            <a:r>
              <a:rPr lang="en-US" altLang="en-US" sz="2400" dirty="0" err="1"/>
              <a:t>etc</a:t>
            </a:r>
            <a:endParaRPr lang="en-US" altLang="en-US" sz="2400" dirty="0"/>
          </a:p>
          <a:p>
            <a:pPr algn="just" eaLnBrk="1" hangingPunct="1"/>
            <a:endParaRPr lang="en-US" altLang="en-US" sz="2400" dirty="0"/>
          </a:p>
        </p:txBody>
      </p:sp>
    </p:spTree>
    <p:extLst>
      <p:ext uri="{BB962C8B-B14F-4D97-AF65-F5344CB8AC3E}">
        <p14:creationId xmlns:p14="http://schemas.microsoft.com/office/powerpoint/2010/main" val="41771127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title 2"/>
          <p:cNvSpPr>
            <a:spLocks noGrp="1"/>
          </p:cNvSpPr>
          <p:nvPr>
            <p:ph type="subTitle" idx="1"/>
          </p:nvPr>
        </p:nvSpPr>
        <p:spPr>
          <a:xfrm>
            <a:off x="407368" y="228600"/>
            <a:ext cx="11593288" cy="6629400"/>
          </a:xfrm>
        </p:spPr>
        <p:txBody>
          <a:bodyPr>
            <a:normAutofit/>
          </a:bodyPr>
          <a:lstStyle/>
          <a:p>
            <a:pPr algn="just" eaLnBrk="1" hangingPunct="1"/>
            <a:endParaRPr lang="en-US" altLang="en-US" sz="2400" dirty="0"/>
          </a:p>
          <a:p>
            <a:pPr algn="just" eaLnBrk="1" hangingPunct="1"/>
            <a:endParaRPr lang="en-US" altLang="en-US" sz="2400" dirty="0"/>
          </a:p>
          <a:p>
            <a:pPr algn="just" eaLnBrk="1" hangingPunct="1"/>
            <a:endParaRPr lang="en-US" altLang="en-US" sz="2400" dirty="0"/>
          </a:p>
          <a:p>
            <a:pPr algn="just" eaLnBrk="1" hangingPunct="1"/>
            <a:endParaRPr lang="en-US" altLang="en-US" sz="2400" dirty="0"/>
          </a:p>
          <a:p>
            <a:pPr algn="just" eaLnBrk="1" hangingPunct="1"/>
            <a:endParaRPr lang="en-US" altLang="en-US" sz="2400" dirty="0"/>
          </a:p>
          <a:p>
            <a:pPr algn="just" eaLnBrk="1" hangingPunct="1"/>
            <a:endParaRPr lang="en-US" altLang="en-US" sz="2400" dirty="0"/>
          </a:p>
          <a:p>
            <a:pPr algn="just" eaLnBrk="1" hangingPunct="1"/>
            <a:endParaRPr lang="en-US" altLang="en-US" sz="2400" dirty="0"/>
          </a:p>
          <a:p>
            <a:pPr algn="just" eaLnBrk="1" hangingPunct="1"/>
            <a:endParaRPr lang="en-US" altLang="en-US" sz="2400" dirty="0"/>
          </a:p>
          <a:p>
            <a:pPr algn="just" eaLnBrk="1" hangingPunct="1"/>
            <a:r>
              <a:rPr lang="en-US" altLang="en-US" sz="2000" b="1" i="1" dirty="0" smtClean="0"/>
              <a:t>Figure </a:t>
            </a:r>
            <a:r>
              <a:rPr lang="en-US" altLang="en-US" sz="2000" b="1" i="1" dirty="0"/>
              <a:t>2.1 Schema Diagram for University Database</a:t>
            </a:r>
            <a:endParaRPr lang="en-US" altLang="en-US" sz="2000" dirty="0"/>
          </a:p>
          <a:p>
            <a:pPr algn="just" eaLnBrk="1" hangingPunct="1"/>
            <a:endParaRPr lang="en-US" altLang="en-US" sz="500" dirty="0"/>
          </a:p>
          <a:p>
            <a:pPr algn="just" eaLnBrk="1" hangingPunct="1"/>
            <a:r>
              <a:rPr lang="en-US" altLang="en-US" sz="2200" dirty="0"/>
              <a:t>But a schema diagram does not represent all the aspects of a database structure. In the above schema diagram, neither the data type of each item is shown nor the relationship among the various files object. Also it does not include the constraints.</a:t>
            </a:r>
          </a:p>
          <a:p>
            <a:pPr algn="just" eaLnBrk="1" hangingPunct="1"/>
            <a:r>
              <a:rPr lang="en-US" altLang="en-US" sz="2200" dirty="0"/>
              <a:t>In the database, actually the data may change from time to time. For example, if we want to add a new student or change the section of a student, we have to make changes in the database.</a:t>
            </a:r>
          </a:p>
          <a:p>
            <a:pPr algn="just" eaLnBrk="1" hangingPunct="1"/>
            <a:endParaRPr lang="en-US" altLang="en-US" sz="2400" dirty="0"/>
          </a:p>
        </p:txBody>
      </p:sp>
      <p:pic>
        <p:nvPicPr>
          <p:cNvPr id="102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1" y="152400"/>
            <a:ext cx="7800975" cy="3348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81863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ubtitle 2"/>
          <p:cNvSpPr>
            <a:spLocks noGrp="1"/>
          </p:cNvSpPr>
          <p:nvPr>
            <p:ph type="subTitle" idx="1"/>
          </p:nvPr>
        </p:nvSpPr>
        <p:spPr>
          <a:xfrm>
            <a:off x="479376" y="228600"/>
            <a:ext cx="11521280" cy="6629400"/>
          </a:xfrm>
        </p:spPr>
        <p:txBody>
          <a:bodyPr/>
          <a:lstStyle/>
          <a:p>
            <a:pPr algn="just" eaLnBrk="1" hangingPunct="1"/>
            <a:r>
              <a:rPr lang="en-US" altLang="en-US" sz="2200" b="1" i="1" dirty="0"/>
              <a:t>2.2.3 Database states (instance)</a:t>
            </a:r>
            <a:endParaRPr lang="en-US" altLang="en-US" sz="2200" dirty="0"/>
          </a:p>
          <a:p>
            <a:pPr algn="just" eaLnBrk="1" hangingPunct="1"/>
            <a:r>
              <a:rPr lang="en-US" altLang="en-US" sz="2200" dirty="0"/>
              <a:t>The data contained by the database at any particular moment in time is called the </a:t>
            </a:r>
            <a:r>
              <a:rPr lang="en-US" altLang="en-US" sz="2200" b="1" dirty="0"/>
              <a:t>state of the database or snapshot.</a:t>
            </a:r>
            <a:r>
              <a:rPr lang="en-US" altLang="en-US" sz="2200" dirty="0"/>
              <a:t> </a:t>
            </a:r>
          </a:p>
          <a:p>
            <a:pPr algn="just" eaLnBrk="1" hangingPunct="1"/>
            <a:r>
              <a:rPr lang="en-US" altLang="en-US" sz="2200" dirty="0"/>
              <a:t>It also known as current set of occurrences or </a:t>
            </a:r>
            <a:r>
              <a:rPr lang="en-US" altLang="en-US" sz="2200" b="1" dirty="0"/>
              <a:t>instances</a:t>
            </a:r>
            <a:r>
              <a:rPr lang="en-US" altLang="en-US" sz="2200" dirty="0"/>
              <a:t> in the database. </a:t>
            </a:r>
          </a:p>
          <a:p>
            <a:pPr algn="just" eaLnBrk="1" hangingPunct="1"/>
            <a:r>
              <a:rPr lang="en-US" altLang="en-US" sz="2200" dirty="0"/>
              <a:t>Each construct of the database will have its own state at any instance of time. If changes are made in the database, it changes the state of the database into another state.</a:t>
            </a:r>
          </a:p>
          <a:p>
            <a:pPr algn="just" eaLnBrk="1" hangingPunct="1"/>
            <a:r>
              <a:rPr lang="en-US" altLang="en-US" sz="2200" b="1" dirty="0"/>
              <a:t>An instance </a:t>
            </a:r>
            <a:r>
              <a:rPr lang="en-US" altLang="en-US" sz="2200" dirty="0"/>
              <a:t>is a collection of memory structures and processes while a database are files on disk.</a:t>
            </a:r>
          </a:p>
          <a:p>
            <a:pPr algn="just" eaLnBrk="1" hangingPunct="1"/>
            <a:r>
              <a:rPr lang="en-US" altLang="en-US" sz="2200" dirty="0"/>
              <a:t>When a new database is defined, its database schema is specified only to the DBMS. At this point of time, the database is in </a:t>
            </a:r>
            <a:r>
              <a:rPr lang="en-US" altLang="en-US" sz="2200" b="1" dirty="0"/>
              <a:t>Empty State</a:t>
            </a:r>
            <a:r>
              <a:rPr lang="en-US" altLang="en-US" sz="2200" dirty="0"/>
              <a:t> with no data.</a:t>
            </a:r>
          </a:p>
          <a:p>
            <a:pPr algn="just" eaLnBrk="1" hangingPunct="1"/>
            <a:r>
              <a:rPr lang="en-US" altLang="en-US" sz="2200" dirty="0"/>
              <a:t>When the database is first loaded with initial data, it is said to be in the </a:t>
            </a:r>
            <a:r>
              <a:rPr lang="en-US" altLang="en-US" sz="2200" b="1" dirty="0"/>
              <a:t>Initial State.</a:t>
            </a:r>
            <a:endParaRPr lang="en-US" altLang="en-US" sz="2200" dirty="0"/>
          </a:p>
          <a:p>
            <a:pPr algn="just" eaLnBrk="1" hangingPunct="1"/>
            <a:r>
              <a:rPr lang="en-US" altLang="en-US" sz="2200" dirty="0"/>
              <a:t>Every time an update operation is performed on the database, it enters another database state. The state of the database at any instance of time is called the </a:t>
            </a:r>
            <a:r>
              <a:rPr lang="en-US" altLang="en-US" sz="2200" b="1" dirty="0"/>
              <a:t>Current State.</a:t>
            </a:r>
            <a:endParaRPr lang="en-US" altLang="en-US" sz="2200" dirty="0"/>
          </a:p>
          <a:p>
            <a:pPr algn="just" eaLnBrk="1" hangingPunct="1"/>
            <a:endParaRPr lang="en-US" altLang="en-US" sz="2400" dirty="0"/>
          </a:p>
        </p:txBody>
      </p:sp>
    </p:spTree>
    <p:extLst>
      <p:ext uri="{BB962C8B-B14F-4D97-AF65-F5344CB8AC3E}">
        <p14:creationId xmlns:p14="http://schemas.microsoft.com/office/powerpoint/2010/main" val="23171562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ubtitle 2"/>
          <p:cNvSpPr>
            <a:spLocks noGrp="1"/>
          </p:cNvSpPr>
          <p:nvPr>
            <p:ph type="subTitle" idx="1"/>
          </p:nvPr>
        </p:nvSpPr>
        <p:spPr>
          <a:xfrm>
            <a:off x="551384" y="228600"/>
            <a:ext cx="11521280" cy="6629400"/>
          </a:xfrm>
        </p:spPr>
        <p:txBody>
          <a:bodyPr/>
          <a:lstStyle/>
          <a:p>
            <a:pPr marL="0" lvl="1" algn="just"/>
            <a:r>
              <a:rPr lang="en-US" altLang="en-US" sz="2400" b="1" dirty="0"/>
              <a:t>2.3 DBMS ARCHITECTURE</a:t>
            </a:r>
            <a:endParaRPr lang="en-US" altLang="en-US" sz="2400" dirty="0"/>
          </a:p>
          <a:p>
            <a:pPr algn="just" eaLnBrk="1" hangingPunct="1"/>
            <a:r>
              <a:rPr lang="en-US" altLang="en-US" sz="2300" dirty="0"/>
              <a:t>DBMS architecture consists of three levels known as Three Schema Architecture. It is a convenient tool with which the user can visualize the schema levels in a database system. </a:t>
            </a:r>
          </a:p>
          <a:p>
            <a:pPr algn="just" eaLnBrk="1" hangingPunct="1"/>
            <a:r>
              <a:rPr lang="en-US" altLang="en-US" sz="2300" dirty="0"/>
              <a:t>It contains the following three schemas:</a:t>
            </a:r>
          </a:p>
          <a:p>
            <a:pPr algn="just" eaLnBrk="1" hangingPunct="1"/>
            <a:r>
              <a:rPr lang="en-US" altLang="en-US" sz="2300" b="1" i="1" dirty="0"/>
              <a:t>The Internal Level:</a:t>
            </a:r>
            <a:r>
              <a:rPr lang="en-US" altLang="en-US" sz="2300" dirty="0"/>
              <a:t> This consists of an internal schema, which </a:t>
            </a:r>
            <a:r>
              <a:rPr lang="en-US" altLang="en-US" sz="2300" u="sng" dirty="0"/>
              <a:t>describes the physical storage structure of the database</a:t>
            </a:r>
            <a:r>
              <a:rPr lang="en-US" altLang="en-US" sz="2300" dirty="0"/>
              <a:t>. It does not hide the storage details.</a:t>
            </a:r>
          </a:p>
          <a:p>
            <a:pPr algn="just" eaLnBrk="1" hangingPunct="1"/>
            <a:r>
              <a:rPr lang="en-US" altLang="en-US" sz="2300" b="1" i="1" dirty="0"/>
              <a:t>The Conceptual Level:</a:t>
            </a:r>
            <a:r>
              <a:rPr lang="en-US" altLang="en-US" sz="2300" dirty="0"/>
              <a:t> This has a conceptual schema, which </a:t>
            </a:r>
            <a:r>
              <a:rPr lang="en-US" altLang="en-US" sz="2300" u="sng" dirty="0"/>
              <a:t>describes the structures of a database for a group of users</a:t>
            </a:r>
            <a:r>
              <a:rPr lang="en-US" altLang="en-US" sz="2300" dirty="0"/>
              <a:t>. This schema hides the storage details from the user and it includes description of entities, data types, relationships, user operations and constraints.</a:t>
            </a:r>
          </a:p>
          <a:p>
            <a:pPr algn="just" eaLnBrk="1" hangingPunct="1"/>
            <a:r>
              <a:rPr lang="en-US" altLang="en-US" sz="2300" b="1" i="1" dirty="0"/>
              <a:t>The External Level:</a:t>
            </a:r>
            <a:r>
              <a:rPr lang="en-US" altLang="en-US" sz="2300" dirty="0"/>
              <a:t> This has a number of external schemas or user views. Each external schema </a:t>
            </a:r>
            <a:r>
              <a:rPr lang="en-US" altLang="en-US" sz="2300" u="sng" dirty="0"/>
              <a:t>describes the part of the database that a particular user group is interested in and hides all the other details from this group</a:t>
            </a:r>
            <a:r>
              <a:rPr lang="en-US" altLang="en-US" sz="2300" dirty="0"/>
              <a:t> (all other databases).</a:t>
            </a:r>
          </a:p>
        </p:txBody>
      </p:sp>
    </p:spTree>
    <p:extLst>
      <p:ext uri="{BB962C8B-B14F-4D97-AF65-F5344CB8AC3E}">
        <p14:creationId xmlns:p14="http://schemas.microsoft.com/office/powerpoint/2010/main" val="25202988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3392" y="0"/>
            <a:ext cx="11377264" cy="6858000"/>
          </a:xfrm>
        </p:spPr>
        <p:txBody>
          <a:bodyPr/>
          <a:lstStyle/>
          <a:p>
            <a:pPr marL="0" lvl="1" algn="just">
              <a:defRPr/>
            </a:pPr>
            <a:endParaRPr lang="en-US" sz="2300" dirty="0"/>
          </a:p>
          <a:p>
            <a:pPr marL="0" lvl="1" algn="just">
              <a:defRPr/>
            </a:pPr>
            <a:endParaRPr lang="en-US" sz="2300" dirty="0"/>
          </a:p>
          <a:p>
            <a:pPr marL="0" lvl="1" algn="just">
              <a:defRPr/>
            </a:pPr>
            <a:endParaRPr lang="en-US" sz="2300" dirty="0"/>
          </a:p>
          <a:p>
            <a:pPr marL="0" lvl="1" algn="just">
              <a:defRPr/>
            </a:pPr>
            <a:endParaRPr lang="en-US" sz="2300" dirty="0"/>
          </a:p>
          <a:p>
            <a:pPr marL="0" lvl="1" algn="just">
              <a:defRPr/>
            </a:pPr>
            <a:endParaRPr lang="en-US" sz="2300" dirty="0"/>
          </a:p>
          <a:p>
            <a:pPr marL="0" lvl="1" algn="just">
              <a:defRPr/>
            </a:pPr>
            <a:endParaRPr lang="en-US" sz="2300" dirty="0"/>
          </a:p>
          <a:p>
            <a:pPr marL="0" lvl="1" algn="just">
              <a:defRPr/>
            </a:pPr>
            <a:endParaRPr lang="en-US" sz="2300" dirty="0"/>
          </a:p>
          <a:p>
            <a:pPr marL="0" lvl="1" algn="just">
              <a:defRPr/>
            </a:pPr>
            <a:endParaRPr lang="en-US" sz="2300" dirty="0"/>
          </a:p>
          <a:p>
            <a:pPr algn="just" eaLnBrk="1" hangingPunct="1">
              <a:defRPr/>
            </a:pPr>
            <a:endParaRPr lang="en-US" sz="1800" b="1" i="1" dirty="0"/>
          </a:p>
          <a:p>
            <a:pPr algn="just" eaLnBrk="1" hangingPunct="1">
              <a:defRPr/>
            </a:pPr>
            <a:endParaRPr lang="en-US" sz="1800" b="1" i="1" dirty="0"/>
          </a:p>
          <a:p>
            <a:pPr algn="just" eaLnBrk="1" hangingPunct="1">
              <a:defRPr/>
            </a:pPr>
            <a:endParaRPr lang="en-US" sz="500" b="1" i="1" dirty="0"/>
          </a:p>
          <a:p>
            <a:pPr algn="just" eaLnBrk="1" hangingPunct="1">
              <a:defRPr/>
            </a:pPr>
            <a:r>
              <a:rPr lang="en-US" sz="1800" b="1" i="1" dirty="0"/>
              <a:t>Figure 2.2 Three-schema DBMS architecture</a:t>
            </a:r>
            <a:endParaRPr lang="en-US" sz="1800" dirty="0"/>
          </a:p>
          <a:p>
            <a:pPr algn="just" eaLnBrk="1" hangingPunct="1">
              <a:defRPr/>
            </a:pPr>
            <a:r>
              <a:rPr lang="en-US" sz="1800" dirty="0"/>
              <a:t>The three schemas are only description of the data but the actual data exists only at physical level. In a three-level architecture based DBMS; the user refers to its own external schema only. Then the DBMS must transform the request specified by the external schema into a request against the conceptual schema and then into a request on the internal schema for processing over the stored database. If the request is to retrieve a database, it has to be reformatted to meet the user requirements. This process of transforming requests and results between the three levels of schemas is known as </a:t>
            </a:r>
            <a:r>
              <a:rPr lang="en-US" sz="1800" b="1" i="1" dirty="0"/>
              <a:t>Mapping.</a:t>
            </a:r>
            <a:endParaRPr lang="en-US" sz="1800" dirty="0"/>
          </a:p>
          <a:p>
            <a:pPr marL="0" lvl="1" algn="just">
              <a:defRPr/>
            </a:pPr>
            <a:endParaRPr lang="en-US" sz="2300" dirty="0"/>
          </a:p>
        </p:txBody>
      </p:sp>
      <p:pic>
        <p:nvPicPr>
          <p:cNvPr id="133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57262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ubtitle 2"/>
          <p:cNvSpPr>
            <a:spLocks noGrp="1"/>
          </p:cNvSpPr>
          <p:nvPr>
            <p:ph type="subTitle" idx="1"/>
          </p:nvPr>
        </p:nvSpPr>
        <p:spPr>
          <a:xfrm>
            <a:off x="407368" y="0"/>
            <a:ext cx="11377264" cy="6858000"/>
          </a:xfrm>
        </p:spPr>
        <p:txBody>
          <a:bodyPr/>
          <a:lstStyle/>
          <a:p>
            <a:pPr algn="just" eaLnBrk="1" hangingPunct="1"/>
            <a:r>
              <a:rPr lang="en-US" altLang="en-US" sz="2200" b="1" i="1" dirty="0"/>
              <a:t>MAPPING</a:t>
            </a:r>
            <a:endParaRPr lang="en-US" altLang="en-US" sz="2200" dirty="0"/>
          </a:p>
          <a:p>
            <a:pPr algn="just" eaLnBrk="1" hangingPunct="1"/>
            <a:r>
              <a:rPr lang="en-US" altLang="en-US" sz="2200" dirty="0"/>
              <a:t>The transformation of requests and results between the three levels are called Mappings.</a:t>
            </a:r>
          </a:p>
          <a:p>
            <a:pPr algn="just" eaLnBrk="1" hangingPunct="1"/>
            <a:r>
              <a:rPr lang="en-US" altLang="en-US" sz="2200" dirty="0"/>
              <a:t>As shown in the figure, two mappings are required for a three-level DBMS. The two types of mapping are:</a:t>
            </a:r>
          </a:p>
          <a:p>
            <a:pPr algn="just" eaLnBrk="1" hangingPunct="1"/>
            <a:r>
              <a:rPr lang="en-US" altLang="en-US" sz="2200" dirty="0"/>
              <a:t>- External/Conceptual Mapping</a:t>
            </a:r>
          </a:p>
          <a:p>
            <a:pPr algn="just" eaLnBrk="1" hangingPunct="1"/>
            <a:r>
              <a:rPr lang="en-US" altLang="en-US" sz="2200" dirty="0"/>
              <a:t>- Conceptual/Internal Mapping</a:t>
            </a:r>
          </a:p>
          <a:p>
            <a:pPr algn="just" eaLnBrk="1" hangingPunct="1"/>
            <a:r>
              <a:rPr lang="en-US" altLang="en-US" sz="2200" b="1" i="1" dirty="0"/>
              <a:t>External/Conceptual Mapping</a:t>
            </a:r>
            <a:endParaRPr lang="en-US" altLang="en-US" sz="2200" dirty="0"/>
          </a:p>
          <a:p>
            <a:pPr algn="just" eaLnBrk="1" hangingPunct="1"/>
            <a:r>
              <a:rPr lang="en-US" altLang="en-US" sz="2200" dirty="0"/>
              <a:t>The mapping between external and conceptual level, gives the correspondence between records and relationships of external and conceptual levels.</a:t>
            </a:r>
          </a:p>
          <a:p>
            <a:pPr algn="just" eaLnBrk="1" hangingPunct="1"/>
            <a:r>
              <a:rPr lang="en-US" altLang="en-US" sz="2200" dirty="0"/>
              <a:t> </a:t>
            </a:r>
            <a:r>
              <a:rPr lang="en-US" altLang="en-US" sz="2200" b="1" i="1" dirty="0"/>
              <a:t>Conceptual/Internal Mapping</a:t>
            </a:r>
            <a:endParaRPr lang="en-US" altLang="en-US" sz="2200" dirty="0"/>
          </a:p>
          <a:p>
            <a:pPr algn="just" eaLnBrk="1" hangingPunct="1"/>
            <a:r>
              <a:rPr lang="en-US" altLang="en-US" sz="2200" dirty="0"/>
              <a:t>The mapping between conceptual and internal levels gives the correspondence between the structure (metadata) and the size and position of the data in the stored database.</a:t>
            </a:r>
          </a:p>
          <a:p>
            <a:pPr algn="just" eaLnBrk="1" hangingPunct="1"/>
            <a:r>
              <a:rPr lang="en-US" altLang="en-US" sz="2200" dirty="0"/>
              <a:t>So the three level schema architecture is a convenient tool with which the user can visualize the schema levels in a database system.</a:t>
            </a:r>
          </a:p>
        </p:txBody>
      </p:sp>
    </p:spTree>
    <p:extLst>
      <p:ext uri="{BB962C8B-B14F-4D97-AF65-F5344CB8AC3E}">
        <p14:creationId xmlns:p14="http://schemas.microsoft.com/office/powerpoint/2010/main" val="14379867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2"/>
          <p:cNvSpPr>
            <a:spLocks noGrp="1"/>
          </p:cNvSpPr>
          <p:nvPr>
            <p:ph type="subTitle" idx="1"/>
          </p:nvPr>
        </p:nvSpPr>
        <p:spPr>
          <a:xfrm>
            <a:off x="479376" y="0"/>
            <a:ext cx="11449272" cy="6858000"/>
          </a:xfrm>
        </p:spPr>
        <p:txBody>
          <a:bodyPr/>
          <a:lstStyle/>
          <a:p>
            <a:pPr algn="just" eaLnBrk="1" hangingPunct="1"/>
            <a:endParaRPr lang="en-US" altLang="en-US" sz="2400" b="1" dirty="0"/>
          </a:p>
          <a:p>
            <a:pPr algn="just" eaLnBrk="1" hangingPunct="1"/>
            <a:r>
              <a:rPr lang="en-US" altLang="en-US" sz="2400" b="1" dirty="0"/>
              <a:t>2.4 DATA BASE SYSTEM ARCHITECTURES</a:t>
            </a:r>
            <a:endParaRPr lang="en-US" altLang="en-US" sz="2400" dirty="0"/>
          </a:p>
          <a:p>
            <a:pPr algn="just" eaLnBrk="1" hangingPunct="1"/>
            <a:r>
              <a:rPr lang="en-US" altLang="en-US" sz="2400" dirty="0"/>
              <a:t>Database system architecture consists of 3 types:</a:t>
            </a:r>
          </a:p>
          <a:p>
            <a:pPr algn="just" eaLnBrk="1" hangingPunct="1"/>
            <a:r>
              <a:rPr lang="en-US" altLang="en-US" sz="2400" dirty="0"/>
              <a:t>Centralized architecture, Distributed architecture and client/server architecture .</a:t>
            </a:r>
          </a:p>
          <a:p>
            <a:pPr algn="just" eaLnBrk="1" hangingPunct="1"/>
            <a:r>
              <a:rPr lang="en-US" altLang="en-US" sz="2400" b="1" dirty="0"/>
              <a:t>2.4.1 CENTRALIZED ARCHITECTURE</a:t>
            </a:r>
            <a:endParaRPr lang="en-US" altLang="en-US" sz="2400" dirty="0"/>
          </a:p>
          <a:p>
            <a:pPr algn="just" eaLnBrk="1" hangingPunct="1"/>
            <a:r>
              <a:rPr lang="en-US" altLang="en-US" sz="2400" dirty="0"/>
              <a:t>With the use of personal computers and workstations, the database systems were centralized in which all the </a:t>
            </a:r>
            <a:r>
              <a:rPr lang="en-US" altLang="en-US" sz="2400" u="sng" dirty="0"/>
              <a:t>DBMS functionality, application program execution and user interface processing were carried out on one machine</a:t>
            </a:r>
            <a:r>
              <a:rPr lang="en-US" altLang="en-US" sz="2400" dirty="0"/>
              <a:t>.</a:t>
            </a:r>
          </a:p>
          <a:p>
            <a:pPr algn="just" eaLnBrk="1" hangingPunct="1"/>
            <a:r>
              <a:rPr lang="en-US" altLang="en-US" sz="2400" dirty="0"/>
              <a:t>In a centralized database system, always the data and the DBMS software reside only at one place or site. Other sites, which are connected to this centralized site can access the database. </a:t>
            </a:r>
          </a:p>
          <a:p>
            <a:pPr algn="just" eaLnBrk="1" hangingPunct="1"/>
            <a:r>
              <a:rPr lang="en-US" altLang="en-US" sz="2400" dirty="0"/>
              <a:t>In a centralized system if the central system fails, then the entire system will be halted.</a:t>
            </a:r>
          </a:p>
          <a:p>
            <a:pPr algn="just" eaLnBrk="1" hangingPunct="1"/>
            <a:endParaRPr lang="en-US" altLang="en-US" sz="2200" dirty="0"/>
          </a:p>
        </p:txBody>
      </p:sp>
    </p:spTree>
    <p:extLst>
      <p:ext uri="{BB962C8B-B14F-4D97-AF65-F5344CB8AC3E}">
        <p14:creationId xmlns:p14="http://schemas.microsoft.com/office/powerpoint/2010/main" val="289529536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ubtitle 2"/>
          <p:cNvSpPr>
            <a:spLocks noGrp="1"/>
          </p:cNvSpPr>
          <p:nvPr>
            <p:ph type="subTitle" idx="1"/>
          </p:nvPr>
        </p:nvSpPr>
        <p:spPr>
          <a:xfrm>
            <a:off x="1752600" y="0"/>
            <a:ext cx="8610600" cy="6858000"/>
          </a:xfrm>
        </p:spPr>
        <p:txBody>
          <a:bodyPr/>
          <a:lstStyle/>
          <a:p>
            <a:pPr algn="just" eaLnBrk="1" hangingPunct="1"/>
            <a:endParaRPr lang="en-US" altLang="en-US" sz="2200"/>
          </a:p>
        </p:txBody>
      </p:sp>
      <p:pic>
        <p:nvPicPr>
          <p:cNvPr id="163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0"/>
            <a:ext cx="85344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1324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US" b="1" spc="5" dirty="0">
                <a:solidFill>
                  <a:srgbClr val="CC3200"/>
                </a:solidFill>
                <a:latin typeface="Arial"/>
                <a:cs typeface="Arial"/>
              </a:rPr>
              <a:t>S</a:t>
            </a:r>
            <a:r>
              <a:rPr lang="en-US" b="1" dirty="0">
                <a:solidFill>
                  <a:srgbClr val="CC3200"/>
                </a:solidFill>
                <a:latin typeface="Arial"/>
                <a:cs typeface="Arial"/>
              </a:rPr>
              <a:t>u</a:t>
            </a:r>
            <a:r>
              <a:rPr lang="en-US" b="1" spc="-5" dirty="0">
                <a:solidFill>
                  <a:srgbClr val="CC3200"/>
                </a:solidFill>
                <a:latin typeface="Arial"/>
                <a:cs typeface="Arial"/>
              </a:rPr>
              <a:t>mm</a:t>
            </a:r>
            <a:r>
              <a:rPr lang="en-US" b="1" spc="10" dirty="0">
                <a:solidFill>
                  <a:srgbClr val="CC3200"/>
                </a:solidFill>
                <a:latin typeface="Arial"/>
                <a:cs typeface="Arial"/>
              </a:rPr>
              <a:t>a</a:t>
            </a:r>
            <a:r>
              <a:rPr lang="en-US" b="1" spc="5" dirty="0">
                <a:solidFill>
                  <a:srgbClr val="CC3200"/>
                </a:solidFill>
                <a:latin typeface="Arial"/>
                <a:cs typeface="Arial"/>
              </a:rPr>
              <a:t>r</a:t>
            </a:r>
            <a:r>
              <a:rPr lang="en-US" b="1" dirty="0">
                <a:solidFill>
                  <a:srgbClr val="CC3200"/>
                </a:solidFill>
                <a:latin typeface="Arial"/>
                <a:cs typeface="Arial"/>
              </a:rPr>
              <a:t>y</a:t>
            </a:r>
            <a:r>
              <a:rPr lang="en-US" b="1" spc="10" dirty="0">
                <a:solidFill>
                  <a:srgbClr val="CC3200"/>
                </a:solidFill>
                <a:latin typeface="Arial"/>
                <a:cs typeface="Arial"/>
              </a:rPr>
              <a:t> </a:t>
            </a:r>
            <a:r>
              <a:rPr lang="en-US" b="1" spc="-10" dirty="0">
                <a:solidFill>
                  <a:srgbClr val="CC3200"/>
                </a:solidFill>
                <a:latin typeface="Arial"/>
                <a:cs typeface="Arial"/>
              </a:rPr>
              <a:t>o</a:t>
            </a:r>
            <a:r>
              <a:rPr lang="en-US" b="1" dirty="0">
                <a:solidFill>
                  <a:srgbClr val="CC3200"/>
                </a:solidFill>
                <a:latin typeface="Arial"/>
                <a:cs typeface="Arial"/>
              </a:rPr>
              <a:t>f </a:t>
            </a:r>
            <a:r>
              <a:rPr lang="en-US" b="1" spc="-5" dirty="0">
                <a:solidFill>
                  <a:srgbClr val="CC3200"/>
                </a:solidFill>
                <a:latin typeface="Arial"/>
                <a:cs typeface="Arial"/>
              </a:rPr>
              <a:t>S</a:t>
            </a:r>
            <a:r>
              <a:rPr lang="en-US" b="1" spc="10" dirty="0">
                <a:solidFill>
                  <a:srgbClr val="CC3200"/>
                </a:solidFill>
                <a:latin typeface="Arial"/>
                <a:cs typeface="Arial"/>
              </a:rPr>
              <a:t>y</a:t>
            </a:r>
            <a:r>
              <a:rPr lang="en-US" b="1" spc="5" dirty="0">
                <a:solidFill>
                  <a:srgbClr val="CC3200"/>
                </a:solidFill>
                <a:latin typeface="Arial"/>
                <a:cs typeface="Arial"/>
              </a:rPr>
              <a:t>m</a:t>
            </a:r>
            <a:r>
              <a:rPr lang="en-US" b="1" spc="-10" dirty="0">
                <a:solidFill>
                  <a:srgbClr val="CC3200"/>
                </a:solidFill>
                <a:latin typeface="Arial"/>
                <a:cs typeface="Arial"/>
              </a:rPr>
              <a:t>b</a:t>
            </a:r>
            <a:r>
              <a:rPr lang="en-US" b="1" dirty="0">
                <a:solidFill>
                  <a:srgbClr val="CC3200"/>
                </a:solidFill>
                <a:latin typeface="Arial"/>
                <a:cs typeface="Arial"/>
              </a:rPr>
              <a:t>ols </a:t>
            </a:r>
            <a:r>
              <a:rPr lang="en-US" b="1" spc="5" dirty="0">
                <a:solidFill>
                  <a:srgbClr val="CC3200"/>
                </a:solidFill>
                <a:latin typeface="Arial"/>
                <a:cs typeface="Arial"/>
              </a:rPr>
              <a:t>U</a:t>
            </a:r>
            <a:r>
              <a:rPr lang="en-US" b="1" spc="10" dirty="0">
                <a:solidFill>
                  <a:srgbClr val="CC3200"/>
                </a:solidFill>
                <a:latin typeface="Arial"/>
                <a:cs typeface="Arial"/>
              </a:rPr>
              <a:t>s</a:t>
            </a:r>
            <a:r>
              <a:rPr lang="en-US" b="1" dirty="0">
                <a:solidFill>
                  <a:srgbClr val="CC3200"/>
                </a:solidFill>
                <a:latin typeface="Arial"/>
                <a:cs typeface="Arial"/>
              </a:rPr>
              <a:t>ed</a:t>
            </a:r>
            <a:r>
              <a:rPr lang="en-US" b="1" spc="5" dirty="0">
                <a:solidFill>
                  <a:srgbClr val="CC3200"/>
                </a:solidFill>
                <a:latin typeface="Arial"/>
                <a:cs typeface="Arial"/>
              </a:rPr>
              <a:t> </a:t>
            </a:r>
            <a:r>
              <a:rPr lang="en-US" b="1" dirty="0">
                <a:solidFill>
                  <a:srgbClr val="CC3200"/>
                </a:solidFill>
                <a:latin typeface="Arial"/>
                <a:cs typeface="Arial"/>
              </a:rPr>
              <a:t>in</a:t>
            </a:r>
            <a:r>
              <a:rPr lang="en-US" b="1" spc="-5" dirty="0">
                <a:solidFill>
                  <a:srgbClr val="CC3200"/>
                </a:solidFill>
                <a:latin typeface="Arial"/>
                <a:cs typeface="Arial"/>
              </a:rPr>
              <a:t> </a:t>
            </a:r>
            <a:r>
              <a:rPr lang="en-US" b="1" spc="5" dirty="0">
                <a:solidFill>
                  <a:srgbClr val="CC3200"/>
                </a:solidFill>
                <a:latin typeface="Arial"/>
                <a:cs typeface="Arial"/>
              </a:rPr>
              <a:t>E</a:t>
            </a:r>
            <a:r>
              <a:rPr lang="en-US" b="1" spc="-10" dirty="0">
                <a:solidFill>
                  <a:srgbClr val="CC3200"/>
                </a:solidFill>
                <a:latin typeface="Arial"/>
                <a:cs typeface="Arial"/>
              </a:rPr>
              <a:t>-</a:t>
            </a:r>
            <a:r>
              <a:rPr lang="en-US" b="1" dirty="0">
                <a:solidFill>
                  <a:srgbClr val="CC3200"/>
                </a:solidFill>
                <a:latin typeface="Arial"/>
                <a:cs typeface="Arial"/>
              </a:rPr>
              <a:t>R </a:t>
            </a:r>
            <a:r>
              <a:rPr lang="en-US" b="1" spc="5" dirty="0">
                <a:solidFill>
                  <a:srgbClr val="CC3200"/>
                </a:solidFill>
                <a:latin typeface="Arial"/>
                <a:cs typeface="Arial"/>
              </a:rPr>
              <a:t>N</a:t>
            </a:r>
            <a:r>
              <a:rPr lang="en-US" b="1" spc="-10" dirty="0">
                <a:solidFill>
                  <a:srgbClr val="CC3200"/>
                </a:solidFill>
                <a:latin typeface="Arial"/>
                <a:cs typeface="Arial"/>
              </a:rPr>
              <a:t>o</a:t>
            </a:r>
            <a:r>
              <a:rPr lang="en-US" b="1" dirty="0">
                <a:solidFill>
                  <a:srgbClr val="CC3200"/>
                </a:solidFill>
                <a:latin typeface="Arial"/>
                <a:cs typeface="Arial"/>
              </a:rPr>
              <a:t>t</a:t>
            </a:r>
            <a:r>
              <a:rPr lang="en-US" b="1" spc="10" dirty="0">
                <a:solidFill>
                  <a:srgbClr val="CC3200"/>
                </a:solidFill>
                <a:latin typeface="Arial"/>
                <a:cs typeface="Arial"/>
              </a:rPr>
              <a:t>a</a:t>
            </a:r>
            <a:r>
              <a:rPr lang="en-US" b="1" dirty="0">
                <a:solidFill>
                  <a:srgbClr val="CC3200"/>
                </a:solidFill>
                <a:latin typeface="Arial"/>
                <a:cs typeface="Arial"/>
              </a:rPr>
              <a:t>ti</a:t>
            </a:r>
            <a:r>
              <a:rPr lang="en-US" b="1" spc="-10" dirty="0">
                <a:solidFill>
                  <a:srgbClr val="CC3200"/>
                </a:solidFill>
                <a:latin typeface="Arial"/>
                <a:cs typeface="Arial"/>
              </a:rPr>
              <a:t>o</a:t>
            </a:r>
            <a:r>
              <a:rPr lang="en-US" b="1" dirty="0">
                <a:solidFill>
                  <a:srgbClr val="CC3200"/>
                </a:solidFill>
                <a:latin typeface="Arial"/>
                <a:cs typeface="Arial"/>
              </a:rPr>
              <a:t>n</a:t>
            </a:r>
            <a:r>
              <a:rPr lang="en-US" dirty="0">
                <a:latin typeface="Arial"/>
                <a:cs typeface="Arial"/>
              </a:rPr>
              <a:t/>
            </a:r>
            <a:br>
              <a:rPr lang="en-US" dirty="0">
                <a:latin typeface="Arial"/>
                <a:cs typeface="Arial"/>
              </a:rPr>
            </a:br>
            <a:endParaRPr lang="en-US" dirty="0"/>
          </a:p>
        </p:txBody>
      </p:sp>
      <p:sp>
        <p:nvSpPr>
          <p:cNvPr id="23555" name="object 3"/>
          <p:cNvSpPr>
            <a:spLocks/>
          </p:cNvSpPr>
          <p:nvPr/>
        </p:nvSpPr>
        <p:spPr bwMode="auto">
          <a:xfrm>
            <a:off x="2501900" y="1219200"/>
            <a:ext cx="7556500" cy="5054600"/>
          </a:xfrm>
          <a:custGeom>
            <a:avLst/>
            <a:gdLst>
              <a:gd name="T0" fmla="*/ 3506473 w 7011670"/>
              <a:gd name="T1" fmla="*/ 4297679 h 4297680"/>
              <a:gd name="T2" fmla="*/ 0 w 7011670"/>
              <a:gd name="T3" fmla="*/ 4297679 h 4297680"/>
              <a:gd name="T4" fmla="*/ 0 w 7011670"/>
              <a:gd name="T5" fmla="*/ 0 h 4297680"/>
              <a:gd name="T6" fmla="*/ 7011673 w 7011670"/>
              <a:gd name="T7" fmla="*/ 0 h 4297680"/>
              <a:gd name="T8" fmla="*/ 7011673 w 7011670"/>
              <a:gd name="T9" fmla="*/ 4297679 h 4297680"/>
              <a:gd name="T10" fmla="*/ 3506473 w 7011670"/>
              <a:gd name="T11" fmla="*/ 4297679 h 4297680"/>
            </a:gdLst>
            <a:ahLst/>
            <a:cxnLst>
              <a:cxn ang="0">
                <a:pos x="T0" y="T1"/>
              </a:cxn>
              <a:cxn ang="0">
                <a:pos x="T2" y="T3"/>
              </a:cxn>
              <a:cxn ang="0">
                <a:pos x="T4" y="T5"/>
              </a:cxn>
              <a:cxn ang="0">
                <a:pos x="T6" y="T7"/>
              </a:cxn>
              <a:cxn ang="0">
                <a:pos x="T8" y="T9"/>
              </a:cxn>
              <a:cxn ang="0">
                <a:pos x="T10" y="T11"/>
              </a:cxn>
            </a:cxnLst>
            <a:rect l="0" t="0" r="r" b="b"/>
            <a:pathLst>
              <a:path w="7011670" h="4297680">
                <a:moveTo>
                  <a:pt x="3506473" y="4297679"/>
                </a:moveTo>
                <a:lnTo>
                  <a:pt x="0" y="4297679"/>
                </a:lnTo>
                <a:lnTo>
                  <a:pt x="0" y="0"/>
                </a:lnTo>
                <a:lnTo>
                  <a:pt x="7011673" y="0"/>
                </a:lnTo>
                <a:lnTo>
                  <a:pt x="7011673" y="4297679"/>
                </a:lnTo>
                <a:lnTo>
                  <a:pt x="3506473" y="4297679"/>
                </a:lnTo>
                <a:close/>
              </a:path>
            </a:pathLst>
          </a:custGeom>
          <a:noFill/>
          <a:ln w="76194">
            <a:solidFill>
              <a:srgbClr val="CC32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3556" name="object 4"/>
          <p:cNvSpPr>
            <a:spLocks noChangeArrowheads="1"/>
          </p:cNvSpPr>
          <p:nvPr/>
        </p:nvSpPr>
        <p:spPr bwMode="auto">
          <a:xfrm>
            <a:off x="2514600" y="1295400"/>
            <a:ext cx="7481888" cy="49530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12352546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ubtitle 2"/>
          <p:cNvSpPr>
            <a:spLocks noGrp="1"/>
          </p:cNvSpPr>
          <p:nvPr>
            <p:ph type="subTitle" idx="1"/>
          </p:nvPr>
        </p:nvSpPr>
        <p:spPr>
          <a:xfrm>
            <a:off x="551384" y="0"/>
            <a:ext cx="11377264" cy="6858000"/>
          </a:xfrm>
        </p:spPr>
        <p:txBody>
          <a:bodyPr/>
          <a:lstStyle/>
          <a:p>
            <a:pPr algn="just" eaLnBrk="1" hangingPunct="1"/>
            <a:r>
              <a:rPr lang="en-US" altLang="en-US" sz="2300" b="1" dirty="0"/>
              <a:t>2.4.2 DISTRIBUTED ARCHITECTURE</a:t>
            </a:r>
            <a:endParaRPr lang="en-US" altLang="en-US" sz="2300" dirty="0"/>
          </a:p>
          <a:p>
            <a:pPr algn="just" eaLnBrk="1" hangingPunct="1"/>
            <a:r>
              <a:rPr lang="en-US" altLang="en-US" sz="2300" dirty="0"/>
              <a:t>As the complexity of the database increases, it becomes difficult to handle the database entirely at one place. </a:t>
            </a:r>
          </a:p>
          <a:p>
            <a:pPr algn="just" eaLnBrk="1" hangingPunct="1"/>
            <a:r>
              <a:rPr lang="en-US" altLang="en-US" sz="2300" dirty="0"/>
              <a:t>The solution for this is to distribute the database into different sites, which are interconnected through some communication network.</a:t>
            </a:r>
          </a:p>
          <a:p>
            <a:pPr algn="just" eaLnBrk="1" hangingPunct="1"/>
            <a:r>
              <a:rPr lang="en-US" altLang="en-US" sz="2300" b="1" i="1" dirty="0"/>
              <a:t>Advantages of Distributed DBMS</a:t>
            </a:r>
            <a:endParaRPr lang="en-US" altLang="en-US" sz="2300" dirty="0"/>
          </a:p>
          <a:p>
            <a:pPr algn="just" eaLnBrk="1" hangingPunct="1"/>
            <a:r>
              <a:rPr lang="en-US" altLang="en-US" sz="2300" dirty="0"/>
              <a:t>Naturally distributed data, Reliability and availability</a:t>
            </a:r>
          </a:p>
          <a:p>
            <a:pPr algn="just" eaLnBrk="1" hangingPunct="1"/>
            <a:r>
              <a:rPr lang="en-US" altLang="en-US" sz="2300" dirty="0"/>
              <a:t>Controlled data sharing, Improved performance</a:t>
            </a:r>
          </a:p>
          <a:p>
            <a:pPr algn="just" eaLnBrk="1" hangingPunct="1"/>
            <a:endParaRPr lang="en-US" altLang="en-US" sz="500" dirty="0"/>
          </a:p>
          <a:p>
            <a:pPr algn="just" eaLnBrk="1" hangingPunct="1"/>
            <a:endParaRPr lang="en-US" altLang="en-US" sz="500" dirty="0"/>
          </a:p>
          <a:p>
            <a:pPr algn="just" eaLnBrk="1" hangingPunct="1"/>
            <a:r>
              <a:rPr lang="en-US" altLang="en-US" sz="2300" b="1" dirty="0"/>
              <a:t>- Naturally distributed data</a:t>
            </a:r>
            <a:endParaRPr lang="en-US" altLang="en-US" sz="2300" dirty="0"/>
          </a:p>
          <a:p>
            <a:pPr algn="just" eaLnBrk="1" hangingPunct="1"/>
            <a:r>
              <a:rPr lang="en-US" altLang="en-US" sz="2300" dirty="0"/>
              <a:t>In some cases </a:t>
            </a:r>
            <a:r>
              <a:rPr lang="en-US" altLang="en-US" sz="2300" u="sng" dirty="0"/>
              <a:t>data is naturally distributed over different areas</a:t>
            </a:r>
            <a:r>
              <a:rPr lang="en-US" altLang="en-US" sz="2300" dirty="0"/>
              <a:t>. For example, a company may have its </a:t>
            </a:r>
            <a:r>
              <a:rPr lang="en-US" altLang="en-US" sz="2300" u="sng" dirty="0"/>
              <a:t>head quarters </a:t>
            </a:r>
            <a:r>
              <a:rPr lang="en-US" altLang="en-US" sz="2300" dirty="0"/>
              <a:t>in one place and </a:t>
            </a:r>
            <a:r>
              <a:rPr lang="en-US" altLang="en-US" sz="2300" u="sng" dirty="0"/>
              <a:t>its branches </a:t>
            </a:r>
            <a:r>
              <a:rPr lang="en-US" altLang="en-US" sz="2300" dirty="0"/>
              <a:t>may be situated in some other places. In such cases, the different sites maintain only their local data, coming under their limitations. Only the global users, such as the head quarters will refer to these local sites, whenever need arises.</a:t>
            </a:r>
          </a:p>
          <a:p>
            <a:pPr algn="just" eaLnBrk="1" hangingPunct="1"/>
            <a:endParaRPr lang="en-US" altLang="en-US" sz="2300" dirty="0"/>
          </a:p>
          <a:p>
            <a:pPr algn="just" eaLnBrk="1" hangingPunct="1"/>
            <a:endParaRPr lang="en-US" altLang="en-US" sz="2300" dirty="0"/>
          </a:p>
        </p:txBody>
      </p:sp>
    </p:spTree>
    <p:extLst>
      <p:ext uri="{BB962C8B-B14F-4D97-AF65-F5344CB8AC3E}">
        <p14:creationId xmlns:p14="http://schemas.microsoft.com/office/powerpoint/2010/main" val="268116648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ubtitle 2"/>
          <p:cNvSpPr>
            <a:spLocks noGrp="1"/>
          </p:cNvSpPr>
          <p:nvPr>
            <p:ph type="subTitle" idx="1"/>
          </p:nvPr>
        </p:nvSpPr>
        <p:spPr>
          <a:xfrm>
            <a:off x="479376" y="0"/>
            <a:ext cx="11449272" cy="6858000"/>
          </a:xfrm>
        </p:spPr>
        <p:txBody>
          <a:bodyPr/>
          <a:lstStyle/>
          <a:p>
            <a:pPr algn="just" eaLnBrk="1" hangingPunct="1"/>
            <a:r>
              <a:rPr lang="en-US" altLang="en-US" sz="2400" b="1" dirty="0"/>
              <a:t>- Reliability and Availability</a:t>
            </a:r>
            <a:endParaRPr lang="en-US" altLang="en-US" sz="2400" dirty="0"/>
          </a:p>
          <a:p>
            <a:pPr algn="just" eaLnBrk="1" hangingPunct="1"/>
            <a:r>
              <a:rPr lang="en-US" altLang="en-US" sz="2400" dirty="0"/>
              <a:t>In a distributed system, because the data is distributed over different sites, even if one site fails, the system will continue working with other sites. </a:t>
            </a:r>
            <a:r>
              <a:rPr lang="en-US" altLang="en-US" sz="2400" u="sng" dirty="0"/>
              <a:t>Only the data under the failed site will not be accessible</a:t>
            </a:r>
            <a:r>
              <a:rPr lang="en-US" altLang="en-US" sz="2400" dirty="0"/>
              <a:t>. Thus Distributed DBMS are more reliable, compared to centralized systems. Also, since each site handles only limited amount of local data, the system is relatively less busy. This increases the probability of the system being available continuously at any given time interval. Duplicating the data and the software at different sites also improves the performance.</a:t>
            </a:r>
          </a:p>
          <a:p>
            <a:pPr algn="just" eaLnBrk="1" hangingPunct="1"/>
            <a:endParaRPr lang="en-US" altLang="en-US" sz="500" dirty="0"/>
          </a:p>
          <a:p>
            <a:pPr algn="just" eaLnBrk="1" hangingPunct="1"/>
            <a:endParaRPr lang="en-US" altLang="en-US" sz="500" dirty="0"/>
          </a:p>
          <a:p>
            <a:pPr algn="just" eaLnBrk="1" hangingPunct="1"/>
            <a:r>
              <a:rPr lang="en-US" altLang="en-US" sz="2400" b="1" dirty="0"/>
              <a:t>- Controlled data sharing</a:t>
            </a:r>
            <a:endParaRPr lang="en-US" altLang="en-US" sz="2400" dirty="0"/>
          </a:p>
          <a:p>
            <a:pPr algn="just" eaLnBrk="1" hangingPunct="1"/>
            <a:r>
              <a:rPr lang="en-US" altLang="en-US" sz="2400" dirty="0"/>
              <a:t>Since each site controls its data and the software, it is called </a:t>
            </a:r>
            <a:r>
              <a:rPr lang="en-US" altLang="en-US" sz="2400" b="1" dirty="0"/>
              <a:t>localized control.</a:t>
            </a:r>
            <a:r>
              <a:rPr lang="en-US" altLang="en-US" sz="2400" dirty="0"/>
              <a:t> </a:t>
            </a:r>
            <a:r>
              <a:rPr lang="en-US" altLang="en-US" sz="2400" u="sng" dirty="0"/>
              <a:t>Occasionally, some other sites may access or share the data of another site, through the software</a:t>
            </a:r>
            <a:r>
              <a:rPr lang="en-US" altLang="en-US" sz="2400" dirty="0"/>
              <a:t>. Hence, controlled sharing of data is achieved.</a:t>
            </a:r>
          </a:p>
          <a:p>
            <a:pPr algn="just" eaLnBrk="1" hangingPunct="1"/>
            <a:endParaRPr lang="en-US" altLang="en-US" sz="2300" dirty="0"/>
          </a:p>
        </p:txBody>
      </p:sp>
    </p:spTree>
    <p:extLst>
      <p:ext uri="{BB962C8B-B14F-4D97-AF65-F5344CB8AC3E}">
        <p14:creationId xmlns:p14="http://schemas.microsoft.com/office/powerpoint/2010/main" val="10283278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ubtitle 2"/>
          <p:cNvSpPr>
            <a:spLocks noGrp="1"/>
          </p:cNvSpPr>
          <p:nvPr>
            <p:ph type="subTitle" idx="1"/>
          </p:nvPr>
        </p:nvSpPr>
        <p:spPr>
          <a:xfrm>
            <a:off x="623392" y="0"/>
            <a:ext cx="11161240" cy="6858000"/>
          </a:xfrm>
        </p:spPr>
        <p:txBody>
          <a:bodyPr/>
          <a:lstStyle/>
          <a:p>
            <a:pPr algn="just" eaLnBrk="1" hangingPunct="1"/>
            <a:r>
              <a:rPr lang="en-US" altLang="en-US" sz="2400" b="1" dirty="0"/>
              <a:t>- Improved performance</a:t>
            </a:r>
            <a:endParaRPr lang="en-US" altLang="en-US" sz="2400" dirty="0"/>
          </a:p>
          <a:p>
            <a:pPr algn="just" eaLnBrk="1" hangingPunct="1"/>
            <a:r>
              <a:rPr lang="en-US" altLang="en-US" sz="2400" dirty="0"/>
              <a:t>In Distributed DBMS a </a:t>
            </a:r>
            <a:r>
              <a:rPr lang="en-US" altLang="en-US" sz="2400" u="sng" dirty="0"/>
              <a:t>large database is divided into smaller databases at different sites</a:t>
            </a:r>
            <a:r>
              <a:rPr lang="en-US" altLang="en-US" sz="2400" dirty="0"/>
              <a:t>. Hence, the size of the databases at different sites is limited, and because of this limited size, the complexity is reduced at every stage, thereby improving the performance. As a result, minimum transactions will be there and data will be accessed faster. If data is shared from different sites, processing may proceed in parallel at different sites.</a:t>
            </a:r>
          </a:p>
          <a:p>
            <a:pPr algn="just" eaLnBrk="1" hangingPunct="1"/>
            <a:r>
              <a:rPr lang="en-US" altLang="en-US" sz="2200" b="1" i="1" dirty="0"/>
              <a:t>Distributed DBMS must have some additional functions:</a:t>
            </a:r>
            <a:endParaRPr lang="en-US" altLang="en-US" sz="2200" dirty="0"/>
          </a:p>
          <a:p>
            <a:pPr algn="just" eaLnBrk="1" hangingPunct="1"/>
            <a:r>
              <a:rPr lang="en-US" altLang="en-US" sz="2400" dirty="0"/>
              <a:t>- Ability to access remote sites through the network</a:t>
            </a:r>
          </a:p>
          <a:p>
            <a:pPr algn="just" eaLnBrk="1" hangingPunct="1"/>
            <a:r>
              <a:rPr lang="en-US" altLang="en-US" sz="2400" dirty="0"/>
              <a:t>- Keeping track of data distribution and replication in the DBMS catalog</a:t>
            </a:r>
          </a:p>
          <a:p>
            <a:pPr algn="just" eaLnBrk="1" hangingPunct="1"/>
            <a:r>
              <a:rPr lang="en-US" altLang="en-US" sz="2400" dirty="0"/>
              <a:t>- Defining strategies for queries, which share the data from different sites.</a:t>
            </a:r>
          </a:p>
          <a:p>
            <a:pPr algn="just" eaLnBrk="1" hangingPunct="1"/>
            <a:r>
              <a:rPr lang="en-US" altLang="en-US" sz="2400" dirty="0"/>
              <a:t>- Ability to maintain the consistency of replicated data at different sites.</a:t>
            </a:r>
          </a:p>
          <a:p>
            <a:pPr algn="just" eaLnBrk="1" hangingPunct="1"/>
            <a:endParaRPr lang="en-US" altLang="en-US" sz="2400" dirty="0"/>
          </a:p>
        </p:txBody>
      </p:sp>
    </p:spTree>
    <p:extLst>
      <p:ext uri="{BB962C8B-B14F-4D97-AF65-F5344CB8AC3E}">
        <p14:creationId xmlns:p14="http://schemas.microsoft.com/office/powerpoint/2010/main" val="703520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ubtitle 2"/>
          <p:cNvSpPr>
            <a:spLocks noGrp="1"/>
          </p:cNvSpPr>
          <p:nvPr>
            <p:ph type="subTitle" idx="1"/>
          </p:nvPr>
        </p:nvSpPr>
        <p:spPr>
          <a:xfrm>
            <a:off x="623392" y="0"/>
            <a:ext cx="11233248" cy="6858000"/>
          </a:xfrm>
        </p:spPr>
        <p:txBody>
          <a:bodyPr/>
          <a:lstStyle/>
          <a:p>
            <a:pPr algn="just" eaLnBrk="1" hangingPunct="1"/>
            <a:r>
              <a:rPr lang="en-US" altLang="en-US" sz="2300" b="1" dirty="0"/>
              <a:t>2.4.3 CLIENT-SERVER ARCHITECTURE</a:t>
            </a:r>
            <a:endParaRPr lang="en-US" altLang="en-US" sz="2300" dirty="0"/>
          </a:p>
          <a:p>
            <a:pPr algn="just" eaLnBrk="1" hangingPunct="1"/>
            <a:r>
              <a:rPr lang="en-US" altLang="en-US" sz="2300" dirty="0"/>
              <a:t>The client/server architecture was developed to deal with computing environments in which a large number of PCs, workstations, file servers, printers, database servers, web servers and other requirement are connected via a network.</a:t>
            </a:r>
          </a:p>
          <a:p>
            <a:pPr algn="just" eaLnBrk="1" hangingPunct="1"/>
            <a:r>
              <a:rPr lang="en-US" altLang="en-US" sz="2300" dirty="0"/>
              <a:t>In client server architecture, number of personal computers, workstations, servers and printers are involved. Each server is assigned a specific functionality. </a:t>
            </a:r>
          </a:p>
          <a:p>
            <a:pPr algn="just" eaLnBrk="1" hangingPunct="1"/>
            <a:r>
              <a:rPr lang="en-US" altLang="en-US" sz="2300" b="1" dirty="0"/>
              <a:t>For example, </a:t>
            </a:r>
            <a:r>
              <a:rPr lang="en-US" altLang="en-US" sz="2300" dirty="0"/>
              <a:t>software server stores the software required by all its clients, whereas the client machine can only store the programs and for executing these programs, they should get connected to the server. Similarly we have file server that maintains the files of the client machines. We have the printer server which is connected to various printers and all print requests by the clients are forwarded to this machine. The resources provided by specialized servers can be accessed by many client machines. The client machines provide the user with the appropriate interfaces to utilize these servers, as well as with local processing power to run local applications.</a:t>
            </a:r>
          </a:p>
        </p:txBody>
      </p:sp>
    </p:spTree>
    <p:extLst>
      <p:ext uri="{BB962C8B-B14F-4D97-AF65-F5344CB8AC3E}">
        <p14:creationId xmlns:p14="http://schemas.microsoft.com/office/powerpoint/2010/main" val="29604202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ubtitle 2"/>
          <p:cNvSpPr>
            <a:spLocks noGrp="1"/>
          </p:cNvSpPr>
          <p:nvPr>
            <p:ph type="subTitle" idx="1"/>
          </p:nvPr>
        </p:nvSpPr>
        <p:spPr>
          <a:xfrm>
            <a:off x="1752600" y="0"/>
            <a:ext cx="8610600" cy="6858000"/>
          </a:xfrm>
        </p:spPr>
        <p:txBody>
          <a:bodyPr/>
          <a:lstStyle/>
          <a:p>
            <a:pPr eaLnBrk="1" hangingPunct="1"/>
            <a:r>
              <a:rPr lang="en-US" altLang="en-US" sz="2400" b="1"/>
              <a:t>TWO-TIER CLIENT/SERVER BASED ARCHITECTURE</a:t>
            </a:r>
            <a:endParaRPr lang="en-US" altLang="en-US" sz="2400"/>
          </a:p>
          <a:p>
            <a:pPr eaLnBrk="1" hangingPunct="1"/>
            <a:r>
              <a:rPr lang="en-US" altLang="en-US" sz="2400"/>
              <a:t>In two tier architecture, the software components are distributed over two systems: the client and the server.</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p:txBody>
      </p:sp>
      <p:pic>
        <p:nvPicPr>
          <p:cNvPr id="215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295401"/>
            <a:ext cx="6172200"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657600"/>
            <a:ext cx="76962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706732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ubtitle 2"/>
          <p:cNvSpPr>
            <a:spLocks noGrp="1"/>
          </p:cNvSpPr>
          <p:nvPr>
            <p:ph type="subTitle" idx="1"/>
          </p:nvPr>
        </p:nvSpPr>
        <p:spPr>
          <a:xfrm>
            <a:off x="407368" y="304800"/>
            <a:ext cx="11377264" cy="6553200"/>
          </a:xfrm>
        </p:spPr>
        <p:txBody>
          <a:bodyPr/>
          <a:lstStyle/>
          <a:p>
            <a:pPr algn="just" eaLnBrk="1" hangingPunct="1"/>
            <a:r>
              <a:rPr lang="en-US" altLang="en-US" sz="2400" dirty="0"/>
              <a:t>A client is a user machine that provides user interface capabilities and local processing. When a client requires access to additional functionality that does not exit at that machine, it connects to a server that provides the needed functionality.</a:t>
            </a:r>
          </a:p>
          <a:p>
            <a:pPr algn="just" eaLnBrk="1" hangingPunct="1"/>
            <a:r>
              <a:rPr lang="en-US" altLang="en-US" sz="2400" dirty="0"/>
              <a:t>A server is a machine that can provide services to the client machines such as file access, printing, archiving, or database access.</a:t>
            </a:r>
          </a:p>
          <a:p>
            <a:pPr algn="just" eaLnBrk="1" hangingPunct="1"/>
            <a:r>
              <a:rPr lang="en-US" altLang="en-US" sz="2400" dirty="0"/>
              <a:t>Some machines install only server software, some install only client software, other</a:t>
            </a:r>
          </a:p>
          <a:p>
            <a:pPr algn="just" eaLnBrk="1" hangingPunct="1"/>
            <a:r>
              <a:rPr lang="en-US" altLang="en-US" sz="2400" b="1" i="1" dirty="0"/>
              <a:t>Advantages of two tier architecture</a:t>
            </a:r>
            <a:endParaRPr lang="en-US" altLang="en-US" sz="2400" dirty="0"/>
          </a:p>
          <a:p>
            <a:pPr algn="just" eaLnBrk="1" hangingPunct="1"/>
            <a:r>
              <a:rPr lang="en-US" altLang="en-US" sz="2400" dirty="0"/>
              <a:t>Simplicity</a:t>
            </a:r>
          </a:p>
          <a:p>
            <a:pPr algn="just" eaLnBrk="1" hangingPunct="1"/>
            <a:r>
              <a:rPr lang="en-US" altLang="en-US" sz="2400" dirty="0"/>
              <a:t>Compatibility with existing systems</a:t>
            </a:r>
          </a:p>
          <a:p>
            <a:pPr algn="just" eaLnBrk="1" hangingPunct="1"/>
            <a:r>
              <a:rPr lang="en-US" altLang="en-US" sz="2400" dirty="0"/>
              <a:t>s include both client and server software.</a:t>
            </a:r>
          </a:p>
        </p:txBody>
      </p:sp>
    </p:spTree>
    <p:extLst>
      <p:ext uri="{BB962C8B-B14F-4D97-AF65-F5344CB8AC3E}">
        <p14:creationId xmlns:p14="http://schemas.microsoft.com/office/powerpoint/2010/main" val="16025797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ubtitle 2"/>
          <p:cNvSpPr>
            <a:spLocks noGrp="1"/>
          </p:cNvSpPr>
          <p:nvPr>
            <p:ph type="subTitle" idx="1"/>
          </p:nvPr>
        </p:nvSpPr>
        <p:spPr>
          <a:xfrm>
            <a:off x="551384" y="304800"/>
            <a:ext cx="11089232" cy="6553200"/>
          </a:xfrm>
        </p:spPr>
        <p:txBody>
          <a:bodyPr/>
          <a:lstStyle/>
          <a:p>
            <a:pPr algn="just" eaLnBrk="1" hangingPunct="1"/>
            <a:r>
              <a:rPr lang="en-US" altLang="en-US" sz="2400" b="1" dirty="0"/>
              <a:t>THREE-TIER CLIENT/SERVER ARCHITECURE</a:t>
            </a:r>
            <a:endParaRPr lang="en-US" altLang="en-US" sz="2400" dirty="0"/>
          </a:p>
          <a:p>
            <a:pPr algn="just" eaLnBrk="1" hangingPunct="1"/>
            <a:r>
              <a:rPr lang="en-US" altLang="en-US" sz="2400" dirty="0"/>
              <a:t>With the emergence of World Wide Web, many web applications use the three-tier architecture. There is an intermediate layer between the client and the database server called the application server or web server and is named according to the application.</a:t>
            </a:r>
          </a:p>
          <a:p>
            <a:pPr algn="just" eaLnBrk="1" hangingPunct="1"/>
            <a:endParaRPr lang="en-US" altLang="en-US" sz="2400" dirty="0"/>
          </a:p>
        </p:txBody>
      </p:sp>
      <p:pic>
        <p:nvPicPr>
          <p:cNvPr id="235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743200"/>
            <a:ext cx="64008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539819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ubtitle 2"/>
          <p:cNvSpPr>
            <a:spLocks noGrp="1"/>
          </p:cNvSpPr>
          <p:nvPr>
            <p:ph type="subTitle" idx="1"/>
          </p:nvPr>
        </p:nvSpPr>
        <p:spPr>
          <a:xfrm>
            <a:off x="551384" y="304800"/>
            <a:ext cx="11233248" cy="6553200"/>
          </a:xfrm>
        </p:spPr>
        <p:txBody>
          <a:bodyPr/>
          <a:lstStyle/>
          <a:p>
            <a:pPr algn="just" eaLnBrk="1" hangingPunct="1"/>
            <a:r>
              <a:rPr lang="en-US" altLang="en-US" sz="2300" dirty="0"/>
              <a:t>The web server plays the intermediary role by storing business rules (procedures or constraints) that are used to access data from the database server. It checks the client’s credentials before forwarding a request to the database server. The intermediate server accepts requests from the client, processes the request and sends database commands to the database server, and then acts as a conduit for passing processed data from the database server to the clients, where it may be processed further and filtered to be presented to users in GUI format. </a:t>
            </a:r>
          </a:p>
          <a:p>
            <a:pPr algn="just" eaLnBrk="1" hangingPunct="1"/>
            <a:r>
              <a:rPr lang="en-US" altLang="en-US" sz="2300" dirty="0"/>
              <a:t>The user interface, application rules and data access acts as the three tiers.</a:t>
            </a:r>
          </a:p>
          <a:p>
            <a:pPr algn="just" eaLnBrk="1" hangingPunct="1"/>
            <a:r>
              <a:rPr lang="en-US" altLang="en-US" sz="2300" b="1" dirty="0"/>
              <a:t>2.5. Type and Use of the Database Interface</a:t>
            </a:r>
            <a:endParaRPr lang="en-US" altLang="en-US" sz="2300" dirty="0"/>
          </a:p>
          <a:p>
            <a:pPr algn="just" eaLnBrk="1" hangingPunct="1"/>
            <a:r>
              <a:rPr lang="en-US" altLang="en-US" sz="2300" dirty="0"/>
              <a:t>Following, two important uses of a database interface like SQL are listed:</a:t>
            </a:r>
          </a:p>
          <a:p>
            <a:pPr algn="just" eaLnBrk="1" hangingPunct="1"/>
            <a:r>
              <a:rPr lang="en-US" altLang="en-US" sz="2300" dirty="0"/>
              <a:t>Interactive: SQL can be used interactively from a terminal.</a:t>
            </a:r>
          </a:p>
          <a:p>
            <a:pPr algn="just" eaLnBrk="1" hangingPunct="1"/>
            <a:r>
              <a:rPr lang="en-US" altLang="en-US" sz="2300" dirty="0"/>
              <a:t>Embedded: SQL can be embedded into another language (host language) which might be used to create a database application.</a:t>
            </a:r>
          </a:p>
          <a:p>
            <a:pPr algn="just" eaLnBrk="1" hangingPunct="1"/>
            <a:endParaRPr lang="en-US" altLang="en-US" sz="2400" dirty="0"/>
          </a:p>
        </p:txBody>
      </p:sp>
    </p:spTree>
    <p:extLst>
      <p:ext uri="{BB962C8B-B14F-4D97-AF65-F5344CB8AC3E}">
        <p14:creationId xmlns:p14="http://schemas.microsoft.com/office/powerpoint/2010/main" val="422838001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ubtitle 2"/>
          <p:cNvSpPr>
            <a:spLocks noGrp="1"/>
          </p:cNvSpPr>
          <p:nvPr>
            <p:ph type="subTitle" idx="1"/>
          </p:nvPr>
        </p:nvSpPr>
        <p:spPr>
          <a:xfrm>
            <a:off x="335360" y="284610"/>
            <a:ext cx="11665296" cy="6553200"/>
          </a:xfrm>
        </p:spPr>
        <p:txBody>
          <a:bodyPr/>
          <a:lstStyle/>
          <a:p>
            <a:pPr lvl="1" algn="just" eaLnBrk="1" hangingPunct="1"/>
            <a:r>
              <a:rPr lang="en-US" altLang="en-US" sz="2400" b="1" dirty="0"/>
              <a:t>2.6 CLASSIFICATION OF DBMS</a:t>
            </a:r>
            <a:endParaRPr lang="en-US" altLang="en-US" sz="2400" dirty="0"/>
          </a:p>
          <a:p>
            <a:pPr algn="just" eaLnBrk="1" hangingPunct="1"/>
            <a:r>
              <a:rPr lang="en-US" altLang="en-US" sz="2400" dirty="0"/>
              <a:t>DBMS may be classified in various ways.</a:t>
            </a:r>
          </a:p>
          <a:p>
            <a:pPr algn="just" eaLnBrk="1" hangingPunct="1"/>
            <a:r>
              <a:rPr lang="en-US" altLang="en-US" sz="2400" dirty="0"/>
              <a:t>Based on data models</a:t>
            </a:r>
          </a:p>
          <a:p>
            <a:pPr algn="just" eaLnBrk="1" hangingPunct="1"/>
            <a:r>
              <a:rPr lang="en-US" altLang="en-US" sz="2400" dirty="0"/>
              <a:t>Based on number of users that are supported by the system</a:t>
            </a:r>
          </a:p>
          <a:p>
            <a:pPr algn="just" eaLnBrk="1" hangingPunct="1"/>
            <a:r>
              <a:rPr lang="en-US" altLang="en-US" sz="2400" dirty="0"/>
              <a:t>Based on number of sites that the database is distributed</a:t>
            </a:r>
          </a:p>
          <a:p>
            <a:pPr algn="just" eaLnBrk="1" hangingPunct="1"/>
            <a:r>
              <a:rPr lang="en-US" altLang="en-US" sz="2400" dirty="0"/>
              <a:t>Based on the purpose</a:t>
            </a:r>
          </a:p>
          <a:p>
            <a:pPr algn="just" eaLnBrk="1" hangingPunct="1"/>
            <a:r>
              <a:rPr lang="en-US" altLang="en-US" sz="2400" b="1" i="1" dirty="0" smtClean="0"/>
              <a:t>Based </a:t>
            </a:r>
            <a:r>
              <a:rPr lang="en-US" altLang="en-US" sz="2400" b="1" i="1" dirty="0"/>
              <a:t>on the data models</a:t>
            </a:r>
            <a:endParaRPr lang="en-US" altLang="en-US" sz="2400" dirty="0"/>
          </a:p>
          <a:p>
            <a:pPr algn="just" eaLnBrk="1" hangingPunct="1"/>
            <a:r>
              <a:rPr lang="en-US" altLang="en-US" sz="2400" dirty="0"/>
              <a:t>DBMS may be classified as</a:t>
            </a:r>
          </a:p>
          <a:p>
            <a:pPr algn="just" eaLnBrk="1" hangingPunct="1"/>
            <a:r>
              <a:rPr lang="en-US" altLang="en-US" sz="2400" dirty="0"/>
              <a:t>- Relational model</a:t>
            </a:r>
          </a:p>
          <a:p>
            <a:pPr algn="just" eaLnBrk="1" hangingPunct="1"/>
            <a:r>
              <a:rPr lang="en-US" altLang="en-US" sz="2400" dirty="0"/>
              <a:t>- Network model</a:t>
            </a:r>
          </a:p>
          <a:p>
            <a:pPr algn="just" eaLnBrk="1" hangingPunct="1"/>
            <a:r>
              <a:rPr lang="en-US" altLang="en-US" sz="2400" dirty="0"/>
              <a:t>- Hierarchical model</a:t>
            </a:r>
          </a:p>
          <a:p>
            <a:pPr algn="just" eaLnBrk="1" hangingPunct="1"/>
            <a:r>
              <a:rPr lang="en-US" altLang="en-US" sz="2400" dirty="0"/>
              <a:t>- Object-oriented model</a:t>
            </a:r>
          </a:p>
          <a:p>
            <a:pPr algn="just" eaLnBrk="1" hangingPunct="1"/>
            <a:r>
              <a:rPr lang="en-US" altLang="en-US" sz="2400" dirty="0"/>
              <a:t>- Object-relational model</a:t>
            </a:r>
          </a:p>
          <a:p>
            <a:pPr algn="just" eaLnBrk="1" hangingPunct="1"/>
            <a:endParaRPr lang="en-US" altLang="en-US" sz="2400" dirty="0"/>
          </a:p>
        </p:txBody>
      </p:sp>
    </p:spTree>
    <p:extLst>
      <p:ext uri="{BB962C8B-B14F-4D97-AF65-F5344CB8AC3E}">
        <p14:creationId xmlns:p14="http://schemas.microsoft.com/office/powerpoint/2010/main" val="4542015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ubtitle 2"/>
          <p:cNvSpPr>
            <a:spLocks noGrp="1"/>
          </p:cNvSpPr>
          <p:nvPr>
            <p:ph type="subTitle" idx="1"/>
          </p:nvPr>
        </p:nvSpPr>
        <p:spPr>
          <a:xfrm>
            <a:off x="623392" y="0"/>
            <a:ext cx="11089232" cy="6858000"/>
          </a:xfrm>
        </p:spPr>
        <p:txBody>
          <a:bodyPr/>
          <a:lstStyle/>
          <a:p>
            <a:pPr algn="just" eaLnBrk="1" hangingPunct="1"/>
            <a:r>
              <a:rPr lang="en-US" altLang="en-US" sz="2300" b="1" dirty="0"/>
              <a:t>RELATIONAL MODEL</a:t>
            </a:r>
          </a:p>
          <a:p>
            <a:pPr algn="just" eaLnBrk="1" hangingPunct="1"/>
            <a:r>
              <a:rPr lang="en-US" altLang="en-US" sz="2300" dirty="0"/>
              <a:t>The Relational Data model represents a database as a collection of tables, where each table can be stored as a separate file. Most relational databases have high-level query languages and support a limited form of user views. </a:t>
            </a:r>
          </a:p>
          <a:p>
            <a:pPr algn="just" eaLnBrk="1" hangingPunct="1"/>
            <a:r>
              <a:rPr lang="en-US" altLang="en-US" sz="2300" dirty="0"/>
              <a:t>A relational database allows the definition of data structures, storage and retrieval operations and integrity constraints. In such a database, the data and relations between them are organized in tables. A table is a collection of records and each record in a table contains the same fields.</a:t>
            </a:r>
          </a:p>
          <a:p>
            <a:pPr algn="just" eaLnBrk="1" hangingPunct="1"/>
            <a:endParaRPr lang="en-US" altLang="en-US" sz="2300" dirty="0"/>
          </a:p>
        </p:txBody>
      </p:sp>
      <p:pic>
        <p:nvPicPr>
          <p:cNvPr id="266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657600"/>
            <a:ext cx="7848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9886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pc="5" dirty="0"/>
              <a:t>S</a:t>
            </a:r>
            <a:r>
              <a:rPr lang="en-US" spc="-10" dirty="0"/>
              <a:t>u</a:t>
            </a:r>
            <a:r>
              <a:rPr lang="en-US" spc="5" dirty="0"/>
              <a:t>m</a:t>
            </a:r>
            <a:r>
              <a:rPr lang="en-US" spc="-5" dirty="0"/>
              <a:t>m</a:t>
            </a:r>
            <a:r>
              <a:rPr lang="en-US" spc="10" dirty="0"/>
              <a:t>a</a:t>
            </a:r>
            <a:r>
              <a:rPr lang="en-US" spc="-5" dirty="0"/>
              <a:t>r</a:t>
            </a:r>
            <a:r>
              <a:rPr lang="en-US" dirty="0"/>
              <a:t>y</a:t>
            </a:r>
            <a:r>
              <a:rPr lang="en-US" spc="10" dirty="0"/>
              <a:t> </a:t>
            </a:r>
            <a:r>
              <a:rPr lang="en-US" dirty="0"/>
              <a:t>of</a:t>
            </a:r>
            <a:r>
              <a:rPr lang="en-US" spc="-10" dirty="0"/>
              <a:t> </a:t>
            </a:r>
            <a:r>
              <a:rPr lang="en-US" spc="5" dirty="0"/>
              <a:t>S</a:t>
            </a:r>
            <a:r>
              <a:rPr lang="en-US" spc="10" dirty="0"/>
              <a:t>y</a:t>
            </a:r>
            <a:r>
              <a:rPr lang="en-US" spc="-5" dirty="0"/>
              <a:t>m</a:t>
            </a:r>
            <a:r>
              <a:rPr lang="en-US" dirty="0"/>
              <a:t>b</a:t>
            </a:r>
            <a:r>
              <a:rPr lang="en-US" spc="-10" dirty="0"/>
              <a:t>o</a:t>
            </a:r>
            <a:r>
              <a:rPr lang="en-US" dirty="0"/>
              <a:t>ls</a:t>
            </a:r>
            <a:r>
              <a:rPr lang="en-US" spc="10" dirty="0"/>
              <a:t> </a:t>
            </a:r>
            <a:r>
              <a:rPr lang="en-US" spc="-10" dirty="0"/>
              <a:t>(</a:t>
            </a:r>
            <a:r>
              <a:rPr lang="en-US" spc="5" dirty="0"/>
              <a:t>C</a:t>
            </a:r>
            <a:r>
              <a:rPr lang="en-US" dirty="0"/>
              <a:t>o</a:t>
            </a:r>
            <a:r>
              <a:rPr lang="en-US" spc="-10" dirty="0"/>
              <a:t>n</a:t>
            </a:r>
            <a:r>
              <a:rPr lang="en-US" dirty="0"/>
              <a:t>t.)</a:t>
            </a:r>
          </a:p>
        </p:txBody>
      </p:sp>
      <p:sp>
        <p:nvSpPr>
          <p:cNvPr id="24579" name="object 276"/>
          <p:cNvSpPr>
            <a:spLocks noChangeArrowheads="1"/>
          </p:cNvSpPr>
          <p:nvPr/>
        </p:nvSpPr>
        <p:spPr bwMode="auto">
          <a:xfrm>
            <a:off x="2655888" y="1828800"/>
            <a:ext cx="7250112" cy="48006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34075034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ubtitle 2"/>
          <p:cNvSpPr>
            <a:spLocks noGrp="1"/>
          </p:cNvSpPr>
          <p:nvPr>
            <p:ph type="subTitle" idx="1"/>
          </p:nvPr>
        </p:nvSpPr>
        <p:spPr>
          <a:xfrm>
            <a:off x="1752600" y="0"/>
            <a:ext cx="8610600" cy="6858000"/>
          </a:xfrm>
        </p:spPr>
        <p:txBody>
          <a:bodyPr/>
          <a:lstStyle/>
          <a:p>
            <a:pPr algn="just" eaLnBrk="1" hangingPunct="1"/>
            <a:r>
              <a:rPr lang="en-US" altLang="en-US" sz="2200" b="1"/>
              <a:t>NETWORK MODEL</a:t>
            </a:r>
            <a:endParaRPr lang="en-US" altLang="en-US" sz="2200"/>
          </a:p>
          <a:p>
            <a:pPr algn="just" eaLnBrk="1" hangingPunct="1"/>
            <a:r>
              <a:rPr lang="en-US" altLang="en-US" sz="2200"/>
              <a:t>The Network Data Model represents data in terms of records and also relationship. The network model permitted the modeling of many -to-many relationships in data.</a:t>
            </a:r>
          </a:p>
        </p:txBody>
      </p:sp>
      <p:pic>
        <p:nvPicPr>
          <p:cNvPr id="276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524000"/>
            <a:ext cx="70866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08374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ubtitle 2"/>
          <p:cNvSpPr>
            <a:spLocks noGrp="1"/>
          </p:cNvSpPr>
          <p:nvPr>
            <p:ph type="subTitle" idx="1"/>
          </p:nvPr>
        </p:nvSpPr>
        <p:spPr>
          <a:xfrm>
            <a:off x="695400" y="0"/>
            <a:ext cx="11161240" cy="6858000"/>
          </a:xfrm>
        </p:spPr>
        <p:txBody>
          <a:bodyPr/>
          <a:lstStyle/>
          <a:p>
            <a:pPr algn="just" eaLnBrk="1" hangingPunct="1"/>
            <a:r>
              <a:rPr lang="en-US" altLang="en-US" sz="2300" dirty="0"/>
              <a:t>A network database consists of two data sets: “</a:t>
            </a:r>
            <a:r>
              <a:rPr lang="en-US" altLang="en-US" sz="2300" b="1" i="1" dirty="0"/>
              <a:t>A set records” and “A set links”. </a:t>
            </a:r>
            <a:r>
              <a:rPr lang="en-US" altLang="en-US" sz="2300" dirty="0"/>
              <a:t>The record types are made up of fields in the usual way. Links may be followed in their direction.</a:t>
            </a:r>
          </a:p>
          <a:p>
            <a:pPr algn="just" eaLnBrk="1" hangingPunct="1"/>
            <a:r>
              <a:rPr lang="en-US" altLang="en-US" sz="2300" b="1" dirty="0"/>
              <a:t>Characteristics of Network Model</a:t>
            </a:r>
            <a:endParaRPr lang="en-US" altLang="en-US" sz="2300" dirty="0"/>
          </a:p>
          <a:p>
            <a:pPr algn="just" eaLnBrk="1" hangingPunct="1"/>
            <a:r>
              <a:rPr lang="en-US" altLang="en-US" sz="2300" dirty="0"/>
              <a:t>Data is organized into logical units called record types</a:t>
            </a:r>
          </a:p>
          <a:p>
            <a:pPr algn="just" eaLnBrk="1" hangingPunct="1"/>
            <a:r>
              <a:rPr lang="en-US" altLang="en-US" sz="2300" dirty="0"/>
              <a:t>Record types can have more than one owner (each data grouping can belong to more than one category)</a:t>
            </a:r>
          </a:p>
          <a:p>
            <a:pPr algn="just" eaLnBrk="1" hangingPunct="1"/>
            <a:r>
              <a:rPr lang="en-US" altLang="en-US" sz="2300" dirty="0"/>
              <a:t>There are many efficient entry points into the database</a:t>
            </a:r>
          </a:p>
          <a:p>
            <a:pPr algn="just" eaLnBrk="1" hangingPunct="1"/>
            <a:endParaRPr lang="en-US" altLang="en-US" sz="2300" dirty="0"/>
          </a:p>
          <a:p>
            <a:pPr algn="just" eaLnBrk="1" hangingPunct="1"/>
            <a:r>
              <a:rPr lang="en-US" altLang="en-US" sz="2300" b="1" dirty="0"/>
              <a:t>HIERARCHICAL MODEL</a:t>
            </a:r>
            <a:endParaRPr lang="en-US" altLang="en-US" sz="2300" dirty="0"/>
          </a:p>
          <a:p>
            <a:pPr algn="just" eaLnBrk="1" hangingPunct="1"/>
            <a:r>
              <a:rPr lang="en-US" altLang="en-US" sz="2300" dirty="0"/>
              <a:t>In a </a:t>
            </a:r>
            <a:r>
              <a:rPr lang="en-US" altLang="en-US" sz="2300" b="1" dirty="0"/>
              <a:t>hierarchical data model,</a:t>
            </a:r>
            <a:r>
              <a:rPr lang="en-US" altLang="en-US" sz="2300" dirty="0"/>
              <a:t> data is organized into a tree-like structure. Each hierarchy represents a number of related records. There is a hierarchy of parent and child data segments.</a:t>
            </a:r>
          </a:p>
          <a:p>
            <a:pPr algn="just" eaLnBrk="1" hangingPunct="1"/>
            <a:r>
              <a:rPr lang="en-US" altLang="en-US" sz="2300" dirty="0"/>
              <a:t>It collects all the instances of a specific record together as a record type. These record types are the equivalent of tables in the relational model, and with the individual records being the equivalent of rows. </a:t>
            </a:r>
          </a:p>
        </p:txBody>
      </p:sp>
    </p:spTree>
    <p:extLst>
      <p:ext uri="{BB962C8B-B14F-4D97-AF65-F5344CB8AC3E}">
        <p14:creationId xmlns:p14="http://schemas.microsoft.com/office/powerpoint/2010/main" val="274644716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9376" y="0"/>
            <a:ext cx="11377264" cy="6858000"/>
          </a:xfrm>
        </p:spPr>
        <p:txBody>
          <a:bodyPr/>
          <a:lstStyle/>
          <a:p>
            <a:pPr algn="just" eaLnBrk="1" hangingPunct="1">
              <a:defRPr/>
            </a:pPr>
            <a:r>
              <a:rPr lang="en-US" sz="2400" b="1" i="1" dirty="0"/>
              <a:t>Characteristics of Hierarchical Data model</a:t>
            </a:r>
            <a:endParaRPr lang="en-US" sz="2400" dirty="0"/>
          </a:p>
          <a:p>
            <a:pPr algn="just" eaLnBrk="1" hangingPunct="1">
              <a:defRPr/>
            </a:pPr>
            <a:r>
              <a:rPr lang="en-US" sz="2400" dirty="0"/>
              <a:t>Data is grouped into logical units called segment types.</a:t>
            </a:r>
          </a:p>
          <a:p>
            <a:pPr algn="just" eaLnBrk="1" hangingPunct="1">
              <a:defRPr/>
            </a:pPr>
            <a:r>
              <a:rPr lang="en-US" sz="2400" dirty="0"/>
              <a:t>Segment types are linked in a parent/child hierarchical where each child segment type has only one parent segment type.</a:t>
            </a:r>
          </a:p>
          <a:p>
            <a:pPr algn="just" eaLnBrk="1" hangingPunct="1">
              <a:defRPr/>
            </a:pPr>
            <a:r>
              <a:rPr lang="en-US" sz="2400" dirty="0"/>
              <a:t>There is only one efficient entry point.</a:t>
            </a:r>
          </a:p>
          <a:p>
            <a:pPr algn="just" eaLnBrk="1" hangingPunct="1">
              <a:defRPr/>
            </a:pPr>
            <a:r>
              <a:rPr lang="en-US" sz="2400" dirty="0"/>
              <a:t>Database use physical pointers to link records.</a:t>
            </a:r>
          </a:p>
          <a:p>
            <a:pPr algn="just" eaLnBrk="1" hangingPunct="1">
              <a:defRPr/>
            </a:pPr>
            <a:r>
              <a:rPr lang="en-US" sz="2400" b="1" i="1" dirty="0"/>
              <a:t>Advantages</a:t>
            </a:r>
            <a:endParaRPr lang="en-US" sz="2400" dirty="0"/>
          </a:p>
          <a:p>
            <a:pPr algn="just" eaLnBrk="1" hangingPunct="1">
              <a:defRPr/>
            </a:pPr>
            <a:r>
              <a:rPr lang="en-US" sz="2400" dirty="0"/>
              <a:t>1. The </a:t>
            </a:r>
            <a:r>
              <a:rPr lang="en-US" sz="2400" b="1" dirty="0"/>
              <a:t>structure</a:t>
            </a:r>
            <a:r>
              <a:rPr lang="en-US" sz="2400" dirty="0"/>
              <a:t> of a hierarchical database is </a:t>
            </a:r>
            <a:r>
              <a:rPr lang="en-US" sz="2400" b="1" dirty="0"/>
              <a:t>easy</a:t>
            </a:r>
            <a:r>
              <a:rPr lang="en-US" sz="2400" dirty="0"/>
              <a:t> to understand. The hierarchy is based on logical relationships between parent and child segment types.</a:t>
            </a:r>
          </a:p>
          <a:p>
            <a:pPr algn="just" eaLnBrk="1" hangingPunct="1">
              <a:defRPr/>
            </a:pPr>
            <a:r>
              <a:rPr lang="en-US" sz="2400" dirty="0"/>
              <a:t>2. They provide very efficient high speed retrieval.</a:t>
            </a:r>
          </a:p>
          <a:p>
            <a:pPr algn="just" eaLnBrk="1" hangingPunct="1">
              <a:defRPr/>
            </a:pPr>
            <a:r>
              <a:rPr lang="en-US" sz="2400" b="1" i="1" dirty="0"/>
              <a:t>Disadvantages</a:t>
            </a:r>
            <a:endParaRPr lang="en-US" sz="2400" dirty="0"/>
          </a:p>
          <a:p>
            <a:pPr marL="457200" indent="-457200" algn="just">
              <a:buFontTx/>
              <a:buAutoNum type="arabicPeriod"/>
              <a:defRPr/>
            </a:pPr>
            <a:r>
              <a:rPr lang="en-US" sz="2400" dirty="0"/>
              <a:t>There are difficult to modify as an organization’s data needs change.</a:t>
            </a:r>
          </a:p>
          <a:p>
            <a:pPr marL="457200" indent="-457200" algn="just">
              <a:buFontTx/>
              <a:buAutoNum type="arabicPeriod"/>
              <a:defRPr/>
            </a:pPr>
            <a:r>
              <a:rPr lang="en-US" sz="2400" dirty="0"/>
              <a:t>It is difficult to use them to represent non-hierarchical relationships</a:t>
            </a:r>
          </a:p>
          <a:p>
            <a:pPr marL="457200" indent="-457200" algn="just">
              <a:buFontTx/>
              <a:buAutoNum type="arabicPeriod"/>
              <a:defRPr/>
            </a:pPr>
            <a:endParaRPr lang="en-US" sz="2400" dirty="0"/>
          </a:p>
        </p:txBody>
      </p:sp>
    </p:spTree>
    <p:extLst>
      <p:ext uri="{BB962C8B-B14F-4D97-AF65-F5344CB8AC3E}">
        <p14:creationId xmlns:p14="http://schemas.microsoft.com/office/powerpoint/2010/main" val="4227648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52600" y="0"/>
            <a:ext cx="8610600" cy="5029200"/>
          </a:xfrm>
        </p:spPr>
        <p:txBody>
          <a:bodyPr/>
          <a:lstStyle/>
          <a:p>
            <a:pPr marL="55563" algn="just">
              <a:defRPr/>
            </a:pPr>
            <a:r>
              <a:rPr lang="en-US" sz="2200" dirty="0"/>
              <a:t>The Figure 2.6 represents a hierarchical database at a typical school where each faculty employs many departments and each department advises many students.</a:t>
            </a:r>
          </a:p>
          <a:p>
            <a:pPr marL="457200" indent="-457200" algn="just">
              <a:defRPr/>
            </a:pPr>
            <a:endParaRPr lang="en-US" sz="2200" dirty="0"/>
          </a:p>
        </p:txBody>
      </p:sp>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138238"/>
            <a:ext cx="7620000"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1" y="4448176"/>
            <a:ext cx="6581775"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81619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07368" y="0"/>
            <a:ext cx="11521280" cy="6858000"/>
          </a:xfrm>
        </p:spPr>
        <p:txBody>
          <a:bodyPr/>
          <a:lstStyle/>
          <a:p>
            <a:pPr algn="just" eaLnBrk="1" hangingPunct="1">
              <a:defRPr/>
            </a:pPr>
            <a:r>
              <a:rPr lang="en-US" sz="2250" b="1" i="1" dirty="0"/>
              <a:t>Based on the number of sites on which database is distributed</a:t>
            </a:r>
            <a:endParaRPr lang="en-US" sz="2250" dirty="0"/>
          </a:p>
          <a:p>
            <a:pPr algn="just" eaLnBrk="1" hangingPunct="1">
              <a:defRPr/>
            </a:pPr>
            <a:r>
              <a:rPr lang="en-US" sz="2250" dirty="0"/>
              <a:t>DBMS can be classified as: Centralized DBMS, Distributed DBMS, Homogeneous DBMS and On-line transaction processing DBMS</a:t>
            </a:r>
          </a:p>
          <a:p>
            <a:pPr algn="just" eaLnBrk="1" hangingPunct="1">
              <a:defRPr/>
            </a:pPr>
            <a:r>
              <a:rPr lang="en-US" sz="2250" b="1" dirty="0"/>
              <a:t>Centralized DBMS </a:t>
            </a:r>
            <a:r>
              <a:rPr lang="en-US" sz="2250" dirty="0"/>
              <a:t>contains the database at only one computer site, which can support multiple users.</a:t>
            </a:r>
          </a:p>
          <a:p>
            <a:pPr algn="just" eaLnBrk="1" hangingPunct="1">
              <a:defRPr/>
            </a:pPr>
            <a:r>
              <a:rPr lang="en-US" sz="2250" b="1" dirty="0"/>
              <a:t>Distributed DBMS</a:t>
            </a:r>
            <a:r>
              <a:rPr lang="en-US" sz="2250" dirty="0"/>
              <a:t> contains the database and the DBMS software distributed over number of computer sites, connected by a network.</a:t>
            </a:r>
          </a:p>
          <a:p>
            <a:pPr algn="just" eaLnBrk="1" hangingPunct="1">
              <a:defRPr/>
            </a:pPr>
            <a:r>
              <a:rPr lang="en-US" sz="2250" b="1" dirty="0"/>
              <a:t>Homogeneous DBMS</a:t>
            </a:r>
            <a:r>
              <a:rPr lang="en-US" sz="2250" dirty="0"/>
              <a:t> is the same DBMS existing in multiple sites. The recent trend is to develop software to access several autonomous pre-existing databases stored under heterogeneous DBMS.  </a:t>
            </a:r>
          </a:p>
          <a:p>
            <a:pPr algn="just" eaLnBrk="1" hangingPunct="1">
              <a:defRPr/>
            </a:pPr>
            <a:r>
              <a:rPr lang="en-US" sz="2250" b="1" dirty="0"/>
              <a:t>One-line transaction processing (OLTP) </a:t>
            </a:r>
            <a:r>
              <a:rPr lang="en-US" sz="2250" dirty="0"/>
              <a:t>Reservation clerks at railways and airlines use special purpose DBMS software that supports a large number of concurrent transactions without imposing excessive delays. This is an example of On-line transaction processing system.</a:t>
            </a:r>
          </a:p>
          <a:p>
            <a:pPr algn="just" eaLnBrk="1" hangingPunct="1">
              <a:defRPr/>
            </a:pPr>
            <a:endParaRPr lang="en-US" sz="2250" dirty="0"/>
          </a:p>
        </p:txBody>
      </p:sp>
    </p:spTree>
    <p:extLst>
      <p:ext uri="{BB962C8B-B14F-4D97-AF65-F5344CB8AC3E}">
        <p14:creationId xmlns:p14="http://schemas.microsoft.com/office/powerpoint/2010/main" val="9170084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3392" y="0"/>
            <a:ext cx="11233248" cy="6858000"/>
          </a:xfrm>
        </p:spPr>
        <p:txBody>
          <a:bodyPr/>
          <a:lstStyle/>
          <a:p>
            <a:pPr algn="just" eaLnBrk="1" hangingPunct="1">
              <a:defRPr/>
            </a:pPr>
            <a:endParaRPr lang="en-US" sz="2400" b="1" i="1" dirty="0"/>
          </a:p>
          <a:p>
            <a:pPr algn="just" eaLnBrk="1" hangingPunct="1">
              <a:defRPr/>
            </a:pPr>
            <a:endParaRPr lang="en-US" sz="2400" b="1" i="1" dirty="0"/>
          </a:p>
          <a:p>
            <a:pPr algn="just" eaLnBrk="1" hangingPunct="1">
              <a:defRPr/>
            </a:pPr>
            <a:endParaRPr lang="en-US" sz="2400" b="1" i="1" dirty="0"/>
          </a:p>
          <a:p>
            <a:pPr algn="just" eaLnBrk="1" hangingPunct="1">
              <a:defRPr/>
            </a:pPr>
            <a:endParaRPr lang="en-US" sz="2400" b="1" i="1" dirty="0"/>
          </a:p>
          <a:p>
            <a:pPr algn="just" eaLnBrk="1" hangingPunct="1">
              <a:defRPr/>
            </a:pPr>
            <a:endParaRPr lang="en-US" sz="2400" b="1" i="1" dirty="0"/>
          </a:p>
          <a:p>
            <a:pPr algn="just" eaLnBrk="1" hangingPunct="1">
              <a:defRPr/>
            </a:pPr>
            <a:endParaRPr lang="en-US" sz="2300" b="1" i="1" dirty="0"/>
          </a:p>
          <a:p>
            <a:pPr algn="just" eaLnBrk="1" hangingPunct="1">
              <a:defRPr/>
            </a:pPr>
            <a:endParaRPr lang="en-US" sz="500" b="1" i="1" dirty="0"/>
          </a:p>
          <a:p>
            <a:pPr algn="just" eaLnBrk="1" hangingPunct="1">
              <a:defRPr/>
            </a:pPr>
            <a:r>
              <a:rPr lang="en-US" sz="2300" b="1" i="1" dirty="0"/>
              <a:t>Based on purpose</a:t>
            </a:r>
            <a:endParaRPr lang="en-US" sz="2300" dirty="0"/>
          </a:p>
          <a:p>
            <a:pPr algn="just" eaLnBrk="1" hangingPunct="1">
              <a:defRPr/>
            </a:pPr>
            <a:r>
              <a:rPr lang="en-US" sz="2300" dirty="0"/>
              <a:t>DBMS could be classified as:</a:t>
            </a:r>
          </a:p>
          <a:p>
            <a:pPr algn="just" eaLnBrk="1" hangingPunct="1">
              <a:defRPr/>
            </a:pPr>
            <a:r>
              <a:rPr lang="en-US" sz="2300" dirty="0"/>
              <a:t>- Special purpose</a:t>
            </a:r>
          </a:p>
          <a:p>
            <a:pPr algn="just" eaLnBrk="1" hangingPunct="1">
              <a:defRPr/>
            </a:pPr>
            <a:r>
              <a:rPr lang="en-US" sz="2300" dirty="0"/>
              <a:t>- General purpose</a:t>
            </a:r>
          </a:p>
          <a:p>
            <a:pPr algn="just" eaLnBrk="1" hangingPunct="1">
              <a:defRPr/>
            </a:pPr>
            <a:r>
              <a:rPr lang="en-US" sz="2300" dirty="0"/>
              <a:t>Special purpose DBMS is a package developed to suit the needs of a particular user, which cannot be used by other users. Reservation clerks at Railways and Airlines use this type of packages. These fall into the category of on line transaction processing systems, which must support a large number of concurrent transactions without imposing excessive delays.</a:t>
            </a:r>
          </a:p>
          <a:p>
            <a:pPr algn="just" eaLnBrk="1" hangingPunct="1">
              <a:defRPr/>
            </a:pPr>
            <a:endParaRPr lang="en-US" sz="2250" dirty="0"/>
          </a:p>
        </p:txBody>
      </p:sp>
      <p:pic>
        <p:nvPicPr>
          <p:cNvPr id="327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0"/>
            <a:ext cx="7010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39713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object 9"/>
          <p:cNvSpPr>
            <a:spLocks/>
          </p:cNvSpPr>
          <p:nvPr/>
        </p:nvSpPr>
        <p:spPr bwMode="auto">
          <a:xfrm>
            <a:off x="1524000" y="3429001"/>
            <a:ext cx="9144000" cy="111125"/>
          </a:xfrm>
          <a:custGeom>
            <a:avLst/>
            <a:gdLst>
              <a:gd name="T0" fmla="*/ 0 w 9144000"/>
              <a:gd name="T1" fmla="*/ 110489 h 110489"/>
              <a:gd name="T2" fmla="*/ 9144000 w 9144000"/>
              <a:gd name="T3" fmla="*/ 110489 h 110489"/>
              <a:gd name="T4" fmla="*/ 9144000 w 9144000"/>
              <a:gd name="T5" fmla="*/ 0 h 110489"/>
              <a:gd name="T6" fmla="*/ 0 w 9144000"/>
              <a:gd name="T7" fmla="*/ 0 h 110489"/>
              <a:gd name="T8" fmla="*/ 0 w 9144000"/>
              <a:gd name="T9" fmla="*/ 110489 h 110489"/>
            </a:gdLst>
            <a:ahLst/>
            <a:cxnLst>
              <a:cxn ang="0">
                <a:pos x="T0" y="T1"/>
              </a:cxn>
              <a:cxn ang="0">
                <a:pos x="T2" y="T3"/>
              </a:cxn>
              <a:cxn ang="0">
                <a:pos x="T4" y="T5"/>
              </a:cxn>
              <a:cxn ang="0">
                <a:pos x="T6" y="T7"/>
              </a:cxn>
              <a:cxn ang="0">
                <a:pos x="T8" y="T9"/>
              </a:cxn>
            </a:cxnLst>
            <a:rect l="0" t="0" r="r" b="b"/>
            <a:pathLst>
              <a:path w="9144000" h="110489">
                <a:moveTo>
                  <a:pt x="0" y="110489"/>
                </a:moveTo>
                <a:lnTo>
                  <a:pt x="9144000" y="110489"/>
                </a:lnTo>
                <a:lnTo>
                  <a:pt x="9144000" y="0"/>
                </a:lnTo>
                <a:lnTo>
                  <a:pt x="0" y="0"/>
                </a:lnTo>
                <a:lnTo>
                  <a:pt x="0" y="110489"/>
                </a:lnTo>
              </a:path>
            </a:pathLst>
          </a:custGeom>
          <a:solidFill>
            <a:srgbClr val="B3D0E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03" name="object 10"/>
          <p:cNvSpPr>
            <a:spLocks/>
          </p:cNvSpPr>
          <p:nvPr/>
        </p:nvSpPr>
        <p:spPr bwMode="auto">
          <a:xfrm>
            <a:off x="1524000" y="3540125"/>
            <a:ext cx="9144000" cy="109538"/>
          </a:xfrm>
          <a:custGeom>
            <a:avLst/>
            <a:gdLst>
              <a:gd name="T0" fmla="*/ 0 w 9144000"/>
              <a:gd name="T1" fmla="*/ 110489 h 110489"/>
              <a:gd name="T2" fmla="*/ 9144000 w 9144000"/>
              <a:gd name="T3" fmla="*/ 110489 h 110489"/>
              <a:gd name="T4" fmla="*/ 9144000 w 9144000"/>
              <a:gd name="T5" fmla="*/ 0 h 110489"/>
              <a:gd name="T6" fmla="*/ 0 w 9144000"/>
              <a:gd name="T7" fmla="*/ 0 h 110489"/>
              <a:gd name="T8" fmla="*/ 0 w 9144000"/>
              <a:gd name="T9" fmla="*/ 110489 h 110489"/>
            </a:gdLst>
            <a:ahLst/>
            <a:cxnLst>
              <a:cxn ang="0">
                <a:pos x="T0" y="T1"/>
              </a:cxn>
              <a:cxn ang="0">
                <a:pos x="T2" y="T3"/>
              </a:cxn>
              <a:cxn ang="0">
                <a:pos x="T4" y="T5"/>
              </a:cxn>
              <a:cxn ang="0">
                <a:pos x="T6" y="T7"/>
              </a:cxn>
              <a:cxn ang="0">
                <a:pos x="T8" y="T9"/>
              </a:cxn>
            </a:cxnLst>
            <a:rect l="0" t="0" r="r" b="b"/>
            <a:pathLst>
              <a:path w="9144000" h="110489">
                <a:moveTo>
                  <a:pt x="0" y="110489"/>
                </a:moveTo>
                <a:lnTo>
                  <a:pt x="9144000" y="110489"/>
                </a:lnTo>
                <a:lnTo>
                  <a:pt x="9144000" y="0"/>
                </a:lnTo>
                <a:lnTo>
                  <a:pt x="0" y="0"/>
                </a:lnTo>
                <a:lnTo>
                  <a:pt x="0" y="110489"/>
                </a:lnTo>
              </a:path>
            </a:pathLst>
          </a:custGeom>
          <a:solidFill>
            <a:srgbClr val="B2CFE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04" name="object 11"/>
          <p:cNvSpPr>
            <a:spLocks/>
          </p:cNvSpPr>
          <p:nvPr/>
        </p:nvSpPr>
        <p:spPr bwMode="auto">
          <a:xfrm>
            <a:off x="1524000" y="3649664"/>
            <a:ext cx="9144000" cy="111125"/>
          </a:xfrm>
          <a:custGeom>
            <a:avLst/>
            <a:gdLst>
              <a:gd name="T0" fmla="*/ 0 w 9144000"/>
              <a:gd name="T1" fmla="*/ 110489 h 110489"/>
              <a:gd name="T2" fmla="*/ 9144000 w 9144000"/>
              <a:gd name="T3" fmla="*/ 110489 h 110489"/>
              <a:gd name="T4" fmla="*/ 9144000 w 9144000"/>
              <a:gd name="T5" fmla="*/ 0 h 110489"/>
              <a:gd name="T6" fmla="*/ 0 w 9144000"/>
              <a:gd name="T7" fmla="*/ 0 h 110489"/>
              <a:gd name="T8" fmla="*/ 0 w 9144000"/>
              <a:gd name="T9" fmla="*/ 110489 h 110489"/>
            </a:gdLst>
            <a:ahLst/>
            <a:cxnLst>
              <a:cxn ang="0">
                <a:pos x="T0" y="T1"/>
              </a:cxn>
              <a:cxn ang="0">
                <a:pos x="T2" y="T3"/>
              </a:cxn>
              <a:cxn ang="0">
                <a:pos x="T4" y="T5"/>
              </a:cxn>
              <a:cxn ang="0">
                <a:pos x="T6" y="T7"/>
              </a:cxn>
              <a:cxn ang="0">
                <a:pos x="T8" y="T9"/>
              </a:cxn>
            </a:cxnLst>
            <a:rect l="0" t="0" r="r" b="b"/>
            <a:pathLst>
              <a:path w="9144000" h="110489">
                <a:moveTo>
                  <a:pt x="0" y="110489"/>
                </a:moveTo>
                <a:lnTo>
                  <a:pt x="9144000" y="110489"/>
                </a:lnTo>
                <a:lnTo>
                  <a:pt x="9144000" y="0"/>
                </a:lnTo>
                <a:lnTo>
                  <a:pt x="0" y="0"/>
                </a:lnTo>
                <a:lnTo>
                  <a:pt x="0" y="110489"/>
                </a:lnTo>
              </a:path>
            </a:pathLst>
          </a:custGeom>
          <a:solidFill>
            <a:srgbClr val="B1CED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05" name="object 12"/>
          <p:cNvSpPr>
            <a:spLocks/>
          </p:cNvSpPr>
          <p:nvPr/>
        </p:nvSpPr>
        <p:spPr bwMode="auto">
          <a:xfrm>
            <a:off x="1524000" y="3760789"/>
            <a:ext cx="9144000" cy="109537"/>
          </a:xfrm>
          <a:custGeom>
            <a:avLst/>
            <a:gdLst>
              <a:gd name="T0" fmla="*/ 0 w 9144000"/>
              <a:gd name="T1" fmla="*/ 110489 h 110489"/>
              <a:gd name="T2" fmla="*/ 9144000 w 9144000"/>
              <a:gd name="T3" fmla="*/ 110489 h 110489"/>
              <a:gd name="T4" fmla="*/ 9144000 w 9144000"/>
              <a:gd name="T5" fmla="*/ 0 h 110489"/>
              <a:gd name="T6" fmla="*/ 0 w 9144000"/>
              <a:gd name="T7" fmla="*/ 0 h 110489"/>
              <a:gd name="T8" fmla="*/ 0 w 9144000"/>
              <a:gd name="T9" fmla="*/ 110489 h 110489"/>
            </a:gdLst>
            <a:ahLst/>
            <a:cxnLst>
              <a:cxn ang="0">
                <a:pos x="T0" y="T1"/>
              </a:cxn>
              <a:cxn ang="0">
                <a:pos x="T2" y="T3"/>
              </a:cxn>
              <a:cxn ang="0">
                <a:pos x="T4" y="T5"/>
              </a:cxn>
              <a:cxn ang="0">
                <a:pos x="T6" y="T7"/>
              </a:cxn>
              <a:cxn ang="0">
                <a:pos x="T8" y="T9"/>
              </a:cxn>
            </a:cxnLst>
            <a:rect l="0" t="0" r="r" b="b"/>
            <a:pathLst>
              <a:path w="9144000" h="110489">
                <a:moveTo>
                  <a:pt x="0" y="110489"/>
                </a:moveTo>
                <a:lnTo>
                  <a:pt x="9144000" y="110489"/>
                </a:lnTo>
                <a:lnTo>
                  <a:pt x="9144000" y="0"/>
                </a:lnTo>
                <a:lnTo>
                  <a:pt x="0" y="0"/>
                </a:lnTo>
                <a:lnTo>
                  <a:pt x="0" y="110489"/>
                </a:lnTo>
              </a:path>
            </a:pathLst>
          </a:custGeom>
          <a:solidFill>
            <a:srgbClr val="B1CDDE"/>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06" name="object 13"/>
          <p:cNvSpPr>
            <a:spLocks/>
          </p:cNvSpPr>
          <p:nvPr/>
        </p:nvSpPr>
        <p:spPr bwMode="auto">
          <a:xfrm>
            <a:off x="1524000" y="3870326"/>
            <a:ext cx="9144000" cy="112713"/>
          </a:xfrm>
          <a:custGeom>
            <a:avLst/>
            <a:gdLst>
              <a:gd name="T0" fmla="*/ 0 w 9144000"/>
              <a:gd name="T1" fmla="*/ 111764 h 111760"/>
              <a:gd name="T2" fmla="*/ 9144000 w 9144000"/>
              <a:gd name="T3" fmla="*/ 111764 h 111760"/>
              <a:gd name="T4" fmla="*/ 9144000 w 9144000"/>
              <a:gd name="T5" fmla="*/ 0 h 111760"/>
              <a:gd name="T6" fmla="*/ 0 w 9144000"/>
              <a:gd name="T7" fmla="*/ 0 h 111760"/>
              <a:gd name="T8" fmla="*/ 0 w 9144000"/>
              <a:gd name="T9" fmla="*/ 111764 h 111760"/>
            </a:gdLst>
            <a:ahLst/>
            <a:cxnLst>
              <a:cxn ang="0">
                <a:pos x="T0" y="T1"/>
              </a:cxn>
              <a:cxn ang="0">
                <a:pos x="T2" y="T3"/>
              </a:cxn>
              <a:cxn ang="0">
                <a:pos x="T4" y="T5"/>
              </a:cxn>
              <a:cxn ang="0">
                <a:pos x="T6" y="T7"/>
              </a:cxn>
              <a:cxn ang="0">
                <a:pos x="T8" y="T9"/>
              </a:cxn>
            </a:cxnLst>
            <a:rect l="0" t="0" r="r" b="b"/>
            <a:pathLst>
              <a:path w="9144000" h="111760">
                <a:moveTo>
                  <a:pt x="0" y="111764"/>
                </a:moveTo>
                <a:lnTo>
                  <a:pt x="9144000" y="111764"/>
                </a:lnTo>
                <a:lnTo>
                  <a:pt x="9144000" y="0"/>
                </a:lnTo>
                <a:lnTo>
                  <a:pt x="0" y="0"/>
                </a:lnTo>
                <a:lnTo>
                  <a:pt x="0" y="111764"/>
                </a:lnTo>
              </a:path>
            </a:pathLst>
          </a:custGeom>
          <a:solidFill>
            <a:srgbClr val="B0CCDD"/>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07" name="object 14"/>
          <p:cNvSpPr>
            <a:spLocks/>
          </p:cNvSpPr>
          <p:nvPr/>
        </p:nvSpPr>
        <p:spPr bwMode="auto">
          <a:xfrm>
            <a:off x="1524000" y="3983039"/>
            <a:ext cx="9144000" cy="109537"/>
          </a:xfrm>
          <a:custGeom>
            <a:avLst/>
            <a:gdLst>
              <a:gd name="T0" fmla="*/ 0 w 9144000"/>
              <a:gd name="T1" fmla="*/ 110489 h 110489"/>
              <a:gd name="T2" fmla="*/ 9144000 w 9144000"/>
              <a:gd name="T3" fmla="*/ 110489 h 110489"/>
              <a:gd name="T4" fmla="*/ 9144000 w 9144000"/>
              <a:gd name="T5" fmla="*/ 0 h 110489"/>
              <a:gd name="T6" fmla="*/ 0 w 9144000"/>
              <a:gd name="T7" fmla="*/ 0 h 110489"/>
              <a:gd name="T8" fmla="*/ 0 w 9144000"/>
              <a:gd name="T9" fmla="*/ 110489 h 110489"/>
            </a:gdLst>
            <a:ahLst/>
            <a:cxnLst>
              <a:cxn ang="0">
                <a:pos x="T0" y="T1"/>
              </a:cxn>
              <a:cxn ang="0">
                <a:pos x="T2" y="T3"/>
              </a:cxn>
              <a:cxn ang="0">
                <a:pos x="T4" y="T5"/>
              </a:cxn>
              <a:cxn ang="0">
                <a:pos x="T6" y="T7"/>
              </a:cxn>
              <a:cxn ang="0">
                <a:pos x="T8" y="T9"/>
              </a:cxn>
            </a:cxnLst>
            <a:rect l="0" t="0" r="r" b="b"/>
            <a:pathLst>
              <a:path w="9144000" h="110489">
                <a:moveTo>
                  <a:pt x="0" y="110489"/>
                </a:moveTo>
                <a:lnTo>
                  <a:pt x="9144000" y="110489"/>
                </a:lnTo>
                <a:lnTo>
                  <a:pt x="9144000" y="0"/>
                </a:lnTo>
                <a:lnTo>
                  <a:pt x="0" y="0"/>
                </a:lnTo>
                <a:lnTo>
                  <a:pt x="0" y="110489"/>
                </a:lnTo>
              </a:path>
            </a:pathLst>
          </a:custGeom>
          <a:solidFill>
            <a:srgbClr val="AFCBD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08" name="object 15"/>
          <p:cNvSpPr>
            <a:spLocks/>
          </p:cNvSpPr>
          <p:nvPr/>
        </p:nvSpPr>
        <p:spPr bwMode="auto">
          <a:xfrm>
            <a:off x="1524000" y="4092576"/>
            <a:ext cx="9144000" cy="111125"/>
          </a:xfrm>
          <a:custGeom>
            <a:avLst/>
            <a:gdLst>
              <a:gd name="T0" fmla="*/ 0 w 9144000"/>
              <a:gd name="T1" fmla="*/ 110489 h 110489"/>
              <a:gd name="T2" fmla="*/ 9144000 w 9144000"/>
              <a:gd name="T3" fmla="*/ 110489 h 110489"/>
              <a:gd name="T4" fmla="*/ 9144000 w 9144000"/>
              <a:gd name="T5" fmla="*/ 0 h 110489"/>
              <a:gd name="T6" fmla="*/ 0 w 9144000"/>
              <a:gd name="T7" fmla="*/ 0 h 110489"/>
              <a:gd name="T8" fmla="*/ 0 w 9144000"/>
              <a:gd name="T9" fmla="*/ 110489 h 110489"/>
            </a:gdLst>
            <a:ahLst/>
            <a:cxnLst>
              <a:cxn ang="0">
                <a:pos x="T0" y="T1"/>
              </a:cxn>
              <a:cxn ang="0">
                <a:pos x="T2" y="T3"/>
              </a:cxn>
              <a:cxn ang="0">
                <a:pos x="T4" y="T5"/>
              </a:cxn>
              <a:cxn ang="0">
                <a:pos x="T6" y="T7"/>
              </a:cxn>
              <a:cxn ang="0">
                <a:pos x="T8" y="T9"/>
              </a:cxn>
            </a:cxnLst>
            <a:rect l="0" t="0" r="r" b="b"/>
            <a:pathLst>
              <a:path w="9144000" h="110489">
                <a:moveTo>
                  <a:pt x="0" y="110489"/>
                </a:moveTo>
                <a:lnTo>
                  <a:pt x="9144000" y="110489"/>
                </a:lnTo>
                <a:lnTo>
                  <a:pt x="9144000" y="0"/>
                </a:lnTo>
                <a:lnTo>
                  <a:pt x="0" y="0"/>
                </a:lnTo>
                <a:lnTo>
                  <a:pt x="0" y="110489"/>
                </a:lnTo>
              </a:path>
            </a:pathLst>
          </a:custGeom>
          <a:solidFill>
            <a:srgbClr val="AECADB"/>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09" name="object 16"/>
          <p:cNvSpPr>
            <a:spLocks/>
          </p:cNvSpPr>
          <p:nvPr/>
        </p:nvSpPr>
        <p:spPr bwMode="auto">
          <a:xfrm>
            <a:off x="1524000" y="4203701"/>
            <a:ext cx="9144000" cy="111125"/>
          </a:xfrm>
          <a:custGeom>
            <a:avLst/>
            <a:gdLst>
              <a:gd name="T0" fmla="*/ 0 w 9144000"/>
              <a:gd name="T1" fmla="*/ 110489 h 110489"/>
              <a:gd name="T2" fmla="*/ 9144000 w 9144000"/>
              <a:gd name="T3" fmla="*/ 110489 h 110489"/>
              <a:gd name="T4" fmla="*/ 9144000 w 9144000"/>
              <a:gd name="T5" fmla="*/ 0 h 110489"/>
              <a:gd name="T6" fmla="*/ 0 w 9144000"/>
              <a:gd name="T7" fmla="*/ 0 h 110489"/>
              <a:gd name="T8" fmla="*/ 0 w 9144000"/>
              <a:gd name="T9" fmla="*/ 110489 h 110489"/>
            </a:gdLst>
            <a:ahLst/>
            <a:cxnLst>
              <a:cxn ang="0">
                <a:pos x="T0" y="T1"/>
              </a:cxn>
              <a:cxn ang="0">
                <a:pos x="T2" y="T3"/>
              </a:cxn>
              <a:cxn ang="0">
                <a:pos x="T4" y="T5"/>
              </a:cxn>
              <a:cxn ang="0">
                <a:pos x="T6" y="T7"/>
              </a:cxn>
              <a:cxn ang="0">
                <a:pos x="T8" y="T9"/>
              </a:cxn>
            </a:cxnLst>
            <a:rect l="0" t="0" r="r" b="b"/>
            <a:pathLst>
              <a:path w="9144000" h="110489">
                <a:moveTo>
                  <a:pt x="0" y="110489"/>
                </a:moveTo>
                <a:lnTo>
                  <a:pt x="9144000" y="110489"/>
                </a:lnTo>
                <a:lnTo>
                  <a:pt x="9144000" y="0"/>
                </a:lnTo>
                <a:lnTo>
                  <a:pt x="0" y="0"/>
                </a:lnTo>
                <a:lnTo>
                  <a:pt x="0" y="110489"/>
                </a:lnTo>
              </a:path>
            </a:pathLst>
          </a:custGeom>
          <a:solidFill>
            <a:srgbClr val="ADCADA"/>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10" name="object 17"/>
          <p:cNvSpPr>
            <a:spLocks/>
          </p:cNvSpPr>
          <p:nvPr/>
        </p:nvSpPr>
        <p:spPr bwMode="auto">
          <a:xfrm>
            <a:off x="1524000" y="4314825"/>
            <a:ext cx="9144000" cy="109538"/>
          </a:xfrm>
          <a:custGeom>
            <a:avLst/>
            <a:gdLst>
              <a:gd name="T0" fmla="*/ 0 w 9144000"/>
              <a:gd name="T1" fmla="*/ 110489 h 110489"/>
              <a:gd name="T2" fmla="*/ 9144000 w 9144000"/>
              <a:gd name="T3" fmla="*/ 110489 h 110489"/>
              <a:gd name="T4" fmla="*/ 9144000 w 9144000"/>
              <a:gd name="T5" fmla="*/ 0 h 110489"/>
              <a:gd name="T6" fmla="*/ 0 w 9144000"/>
              <a:gd name="T7" fmla="*/ 0 h 110489"/>
              <a:gd name="T8" fmla="*/ 0 w 9144000"/>
              <a:gd name="T9" fmla="*/ 110489 h 110489"/>
            </a:gdLst>
            <a:ahLst/>
            <a:cxnLst>
              <a:cxn ang="0">
                <a:pos x="T0" y="T1"/>
              </a:cxn>
              <a:cxn ang="0">
                <a:pos x="T2" y="T3"/>
              </a:cxn>
              <a:cxn ang="0">
                <a:pos x="T4" y="T5"/>
              </a:cxn>
              <a:cxn ang="0">
                <a:pos x="T6" y="T7"/>
              </a:cxn>
              <a:cxn ang="0">
                <a:pos x="T8" y="T9"/>
              </a:cxn>
            </a:cxnLst>
            <a:rect l="0" t="0" r="r" b="b"/>
            <a:pathLst>
              <a:path w="9144000" h="110489">
                <a:moveTo>
                  <a:pt x="0" y="110489"/>
                </a:moveTo>
                <a:lnTo>
                  <a:pt x="9144000" y="110489"/>
                </a:lnTo>
                <a:lnTo>
                  <a:pt x="9144000" y="0"/>
                </a:lnTo>
                <a:lnTo>
                  <a:pt x="0" y="0"/>
                </a:lnTo>
                <a:lnTo>
                  <a:pt x="0" y="110489"/>
                </a:lnTo>
              </a:path>
            </a:pathLst>
          </a:custGeom>
          <a:solidFill>
            <a:srgbClr val="ADC9D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11" name="object 40"/>
          <p:cNvSpPr>
            <a:spLocks/>
          </p:cNvSpPr>
          <p:nvPr/>
        </p:nvSpPr>
        <p:spPr bwMode="auto">
          <a:xfrm>
            <a:off x="1524000" y="0"/>
            <a:ext cx="9144000" cy="0"/>
          </a:xfrm>
          <a:custGeom>
            <a:avLst/>
            <a:gdLst>
              <a:gd name="T0" fmla="*/ 0 w 9144000"/>
              <a:gd name="T1" fmla="*/ 9144000 w 9144000"/>
            </a:gdLst>
            <a:ahLst/>
            <a:cxnLst>
              <a:cxn ang="0">
                <a:pos x="T0" y="0"/>
              </a:cxn>
              <a:cxn ang="0">
                <a:pos x="T1" y="0"/>
              </a:cxn>
            </a:cxnLst>
            <a:rect l="0" t="0" r="r" b="b"/>
            <a:pathLst>
              <a:path w="9144000">
                <a:moveTo>
                  <a:pt x="0" y="0"/>
                </a:moveTo>
                <a:lnTo>
                  <a:pt x="9144000" y="0"/>
                </a:lnTo>
              </a:path>
            </a:pathLst>
          </a:custGeom>
          <a:noFill/>
          <a:ln w="3175">
            <a:solidFill>
              <a:srgbClr val="FBFE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12" name="object 41"/>
          <p:cNvSpPr>
            <a:spLocks/>
          </p:cNvSpPr>
          <p:nvPr/>
        </p:nvSpPr>
        <p:spPr bwMode="auto">
          <a:xfrm>
            <a:off x="1524000" y="0"/>
            <a:ext cx="9144000" cy="26988"/>
          </a:xfrm>
          <a:custGeom>
            <a:avLst/>
            <a:gdLst>
              <a:gd name="T0" fmla="*/ 0 w 9144000"/>
              <a:gd name="T1" fmla="*/ 26666 h 26670"/>
              <a:gd name="T2" fmla="*/ 9144000 w 9144000"/>
              <a:gd name="T3" fmla="*/ 26666 h 26670"/>
              <a:gd name="T4" fmla="*/ 9144000 w 9144000"/>
              <a:gd name="T5" fmla="*/ 0 h 26670"/>
              <a:gd name="T6" fmla="*/ 0 w 9144000"/>
              <a:gd name="T7" fmla="*/ 0 h 26670"/>
              <a:gd name="T8" fmla="*/ 0 w 9144000"/>
              <a:gd name="T9" fmla="*/ 26666 h 26670"/>
            </a:gdLst>
            <a:ahLst/>
            <a:cxnLst>
              <a:cxn ang="0">
                <a:pos x="T0" y="T1"/>
              </a:cxn>
              <a:cxn ang="0">
                <a:pos x="T2" y="T3"/>
              </a:cxn>
              <a:cxn ang="0">
                <a:pos x="T4" y="T5"/>
              </a:cxn>
              <a:cxn ang="0">
                <a:pos x="T6" y="T7"/>
              </a:cxn>
              <a:cxn ang="0">
                <a:pos x="T8" y="T9"/>
              </a:cxn>
            </a:cxnLst>
            <a:rect l="0" t="0" r="r" b="b"/>
            <a:pathLst>
              <a:path w="9144000" h="26670">
                <a:moveTo>
                  <a:pt x="0" y="26666"/>
                </a:moveTo>
                <a:lnTo>
                  <a:pt x="9144000" y="26666"/>
                </a:lnTo>
                <a:lnTo>
                  <a:pt x="9144000" y="0"/>
                </a:lnTo>
                <a:lnTo>
                  <a:pt x="0" y="0"/>
                </a:lnTo>
                <a:lnTo>
                  <a:pt x="0" y="26666"/>
                </a:lnTo>
              </a:path>
            </a:pathLst>
          </a:custGeom>
          <a:solidFill>
            <a:srgbClr val="FAFD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13" name="object 43"/>
          <p:cNvSpPr>
            <a:spLocks/>
          </p:cNvSpPr>
          <p:nvPr/>
        </p:nvSpPr>
        <p:spPr bwMode="auto">
          <a:xfrm>
            <a:off x="1524000" y="52389"/>
            <a:ext cx="9144000" cy="26987"/>
          </a:xfrm>
          <a:custGeom>
            <a:avLst/>
            <a:gdLst>
              <a:gd name="T0" fmla="*/ 0 w 9144000"/>
              <a:gd name="T1" fmla="*/ 26666 h 26669"/>
              <a:gd name="T2" fmla="*/ 9144000 w 9144000"/>
              <a:gd name="T3" fmla="*/ 26666 h 26669"/>
              <a:gd name="T4" fmla="*/ 9144000 w 9144000"/>
              <a:gd name="T5" fmla="*/ 0 h 26669"/>
              <a:gd name="T6" fmla="*/ 0 w 9144000"/>
              <a:gd name="T7" fmla="*/ 0 h 26669"/>
              <a:gd name="T8" fmla="*/ 0 w 9144000"/>
              <a:gd name="T9" fmla="*/ 26666 h 26669"/>
            </a:gdLst>
            <a:ahLst/>
            <a:cxnLst>
              <a:cxn ang="0">
                <a:pos x="T0" y="T1"/>
              </a:cxn>
              <a:cxn ang="0">
                <a:pos x="T2" y="T3"/>
              </a:cxn>
              <a:cxn ang="0">
                <a:pos x="T4" y="T5"/>
              </a:cxn>
              <a:cxn ang="0">
                <a:pos x="T6" y="T7"/>
              </a:cxn>
              <a:cxn ang="0">
                <a:pos x="T8" y="T9"/>
              </a:cxn>
            </a:cxnLst>
            <a:rect l="0" t="0" r="r" b="b"/>
            <a:pathLst>
              <a:path w="9144000" h="26669">
                <a:moveTo>
                  <a:pt x="0" y="26666"/>
                </a:moveTo>
                <a:lnTo>
                  <a:pt x="9144000" y="26666"/>
                </a:lnTo>
                <a:lnTo>
                  <a:pt x="9144000" y="0"/>
                </a:lnTo>
                <a:lnTo>
                  <a:pt x="0" y="0"/>
                </a:lnTo>
                <a:lnTo>
                  <a:pt x="0" y="26666"/>
                </a:lnTo>
              </a:path>
            </a:pathLst>
          </a:custGeom>
          <a:solidFill>
            <a:srgbClr val="F8FD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14" name="object 44"/>
          <p:cNvSpPr>
            <a:spLocks/>
          </p:cNvSpPr>
          <p:nvPr/>
        </p:nvSpPr>
        <p:spPr bwMode="auto">
          <a:xfrm>
            <a:off x="1524000" y="77789"/>
            <a:ext cx="9144000" cy="26987"/>
          </a:xfrm>
          <a:custGeom>
            <a:avLst/>
            <a:gdLst>
              <a:gd name="T0" fmla="*/ 0 w 9144000"/>
              <a:gd name="T1" fmla="*/ 26677 h 26669"/>
              <a:gd name="T2" fmla="*/ 9144000 w 9144000"/>
              <a:gd name="T3" fmla="*/ 26677 h 26669"/>
              <a:gd name="T4" fmla="*/ 9144000 w 9144000"/>
              <a:gd name="T5" fmla="*/ 0 h 26669"/>
              <a:gd name="T6" fmla="*/ 0 w 9144000"/>
              <a:gd name="T7" fmla="*/ 0 h 26669"/>
              <a:gd name="T8" fmla="*/ 0 w 9144000"/>
              <a:gd name="T9" fmla="*/ 26677 h 26669"/>
            </a:gdLst>
            <a:ahLst/>
            <a:cxnLst>
              <a:cxn ang="0">
                <a:pos x="T0" y="T1"/>
              </a:cxn>
              <a:cxn ang="0">
                <a:pos x="T2" y="T3"/>
              </a:cxn>
              <a:cxn ang="0">
                <a:pos x="T4" y="T5"/>
              </a:cxn>
              <a:cxn ang="0">
                <a:pos x="T6" y="T7"/>
              </a:cxn>
              <a:cxn ang="0">
                <a:pos x="T8" y="T9"/>
              </a:cxn>
            </a:cxnLst>
            <a:rect l="0" t="0" r="r" b="b"/>
            <a:pathLst>
              <a:path w="9144000" h="26669">
                <a:moveTo>
                  <a:pt x="0" y="26677"/>
                </a:moveTo>
                <a:lnTo>
                  <a:pt x="9144000" y="26677"/>
                </a:lnTo>
                <a:lnTo>
                  <a:pt x="9144000" y="0"/>
                </a:lnTo>
                <a:lnTo>
                  <a:pt x="0" y="0"/>
                </a:lnTo>
                <a:lnTo>
                  <a:pt x="0" y="26677"/>
                </a:lnTo>
              </a:path>
            </a:pathLst>
          </a:custGeom>
          <a:solidFill>
            <a:srgbClr val="F7FC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15" name="object 46"/>
          <p:cNvSpPr>
            <a:spLocks/>
          </p:cNvSpPr>
          <p:nvPr/>
        </p:nvSpPr>
        <p:spPr bwMode="auto">
          <a:xfrm>
            <a:off x="1524000" y="130175"/>
            <a:ext cx="9144000" cy="26988"/>
          </a:xfrm>
          <a:custGeom>
            <a:avLst/>
            <a:gdLst>
              <a:gd name="T0" fmla="*/ 0 w 9144000"/>
              <a:gd name="T1" fmla="*/ 26666 h 26669"/>
              <a:gd name="T2" fmla="*/ 9144000 w 9144000"/>
              <a:gd name="T3" fmla="*/ 26666 h 26669"/>
              <a:gd name="T4" fmla="*/ 9144000 w 9144000"/>
              <a:gd name="T5" fmla="*/ 0 h 26669"/>
              <a:gd name="T6" fmla="*/ 0 w 9144000"/>
              <a:gd name="T7" fmla="*/ 0 h 26669"/>
              <a:gd name="T8" fmla="*/ 0 w 9144000"/>
              <a:gd name="T9" fmla="*/ 26666 h 26669"/>
            </a:gdLst>
            <a:ahLst/>
            <a:cxnLst>
              <a:cxn ang="0">
                <a:pos x="T0" y="T1"/>
              </a:cxn>
              <a:cxn ang="0">
                <a:pos x="T2" y="T3"/>
              </a:cxn>
              <a:cxn ang="0">
                <a:pos x="T4" y="T5"/>
              </a:cxn>
              <a:cxn ang="0">
                <a:pos x="T6" y="T7"/>
              </a:cxn>
              <a:cxn ang="0">
                <a:pos x="T8" y="T9"/>
              </a:cxn>
            </a:cxnLst>
            <a:rect l="0" t="0" r="r" b="b"/>
            <a:pathLst>
              <a:path w="9144000" h="26669">
                <a:moveTo>
                  <a:pt x="0" y="26666"/>
                </a:moveTo>
                <a:lnTo>
                  <a:pt x="9144000" y="26666"/>
                </a:lnTo>
                <a:lnTo>
                  <a:pt x="9144000" y="0"/>
                </a:lnTo>
                <a:lnTo>
                  <a:pt x="0" y="0"/>
                </a:lnTo>
                <a:lnTo>
                  <a:pt x="0" y="26666"/>
                </a:lnTo>
              </a:path>
            </a:pathLst>
          </a:custGeom>
          <a:solidFill>
            <a:srgbClr val="F5FB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16" name="object 47"/>
          <p:cNvSpPr>
            <a:spLocks/>
          </p:cNvSpPr>
          <p:nvPr/>
        </p:nvSpPr>
        <p:spPr bwMode="auto">
          <a:xfrm>
            <a:off x="1524000" y="155575"/>
            <a:ext cx="9144000" cy="26988"/>
          </a:xfrm>
          <a:custGeom>
            <a:avLst/>
            <a:gdLst>
              <a:gd name="T0" fmla="*/ 0 w 9144000"/>
              <a:gd name="T1" fmla="*/ 26666 h 26669"/>
              <a:gd name="T2" fmla="*/ 9144000 w 9144000"/>
              <a:gd name="T3" fmla="*/ 26666 h 26669"/>
              <a:gd name="T4" fmla="*/ 9144000 w 9144000"/>
              <a:gd name="T5" fmla="*/ 0 h 26669"/>
              <a:gd name="T6" fmla="*/ 0 w 9144000"/>
              <a:gd name="T7" fmla="*/ 0 h 26669"/>
              <a:gd name="T8" fmla="*/ 0 w 9144000"/>
              <a:gd name="T9" fmla="*/ 26666 h 26669"/>
            </a:gdLst>
            <a:ahLst/>
            <a:cxnLst>
              <a:cxn ang="0">
                <a:pos x="T0" y="T1"/>
              </a:cxn>
              <a:cxn ang="0">
                <a:pos x="T2" y="T3"/>
              </a:cxn>
              <a:cxn ang="0">
                <a:pos x="T4" y="T5"/>
              </a:cxn>
              <a:cxn ang="0">
                <a:pos x="T6" y="T7"/>
              </a:cxn>
              <a:cxn ang="0">
                <a:pos x="T8" y="T9"/>
              </a:cxn>
            </a:cxnLst>
            <a:rect l="0" t="0" r="r" b="b"/>
            <a:pathLst>
              <a:path w="9144000" h="26669">
                <a:moveTo>
                  <a:pt x="0" y="26666"/>
                </a:moveTo>
                <a:lnTo>
                  <a:pt x="9144000" y="26666"/>
                </a:lnTo>
                <a:lnTo>
                  <a:pt x="9144000" y="0"/>
                </a:lnTo>
                <a:lnTo>
                  <a:pt x="0" y="0"/>
                </a:lnTo>
                <a:lnTo>
                  <a:pt x="0" y="26666"/>
                </a:lnTo>
              </a:path>
            </a:pathLst>
          </a:custGeom>
          <a:solidFill>
            <a:srgbClr val="F4FB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17" name="object 48"/>
          <p:cNvSpPr>
            <a:spLocks/>
          </p:cNvSpPr>
          <p:nvPr/>
        </p:nvSpPr>
        <p:spPr bwMode="auto">
          <a:xfrm>
            <a:off x="1524000" y="180976"/>
            <a:ext cx="9144000" cy="28575"/>
          </a:xfrm>
          <a:custGeom>
            <a:avLst/>
            <a:gdLst>
              <a:gd name="T0" fmla="*/ 0 w 9144000"/>
              <a:gd name="T1" fmla="*/ 27939 h 27939"/>
              <a:gd name="T2" fmla="*/ 9144000 w 9144000"/>
              <a:gd name="T3" fmla="*/ 27939 h 27939"/>
              <a:gd name="T4" fmla="*/ 9144000 w 9144000"/>
              <a:gd name="T5" fmla="*/ 0 h 27939"/>
              <a:gd name="T6" fmla="*/ 0 w 9144000"/>
              <a:gd name="T7" fmla="*/ 0 h 27939"/>
              <a:gd name="T8" fmla="*/ 0 w 9144000"/>
              <a:gd name="T9" fmla="*/ 27939 h 27939"/>
            </a:gdLst>
            <a:ahLst/>
            <a:cxnLst>
              <a:cxn ang="0">
                <a:pos x="T0" y="T1"/>
              </a:cxn>
              <a:cxn ang="0">
                <a:pos x="T2" y="T3"/>
              </a:cxn>
              <a:cxn ang="0">
                <a:pos x="T4" y="T5"/>
              </a:cxn>
              <a:cxn ang="0">
                <a:pos x="T6" y="T7"/>
              </a:cxn>
              <a:cxn ang="0">
                <a:pos x="T8" y="T9"/>
              </a:cxn>
            </a:cxnLst>
            <a:rect l="0" t="0" r="r" b="b"/>
            <a:pathLst>
              <a:path w="9144000" h="27939">
                <a:moveTo>
                  <a:pt x="0" y="27939"/>
                </a:moveTo>
                <a:lnTo>
                  <a:pt x="9144000" y="27939"/>
                </a:lnTo>
                <a:lnTo>
                  <a:pt x="9144000" y="0"/>
                </a:lnTo>
                <a:lnTo>
                  <a:pt x="0" y="0"/>
                </a:lnTo>
                <a:lnTo>
                  <a:pt x="0" y="27939"/>
                </a:lnTo>
              </a:path>
            </a:pathLst>
          </a:custGeom>
          <a:solidFill>
            <a:srgbClr val="F3FB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18" name="object 49"/>
          <p:cNvSpPr>
            <a:spLocks/>
          </p:cNvSpPr>
          <p:nvPr/>
        </p:nvSpPr>
        <p:spPr bwMode="auto">
          <a:xfrm>
            <a:off x="1524000" y="207964"/>
            <a:ext cx="9144000" cy="26987"/>
          </a:xfrm>
          <a:custGeom>
            <a:avLst/>
            <a:gdLst>
              <a:gd name="T0" fmla="*/ 0 w 9144000"/>
              <a:gd name="T1" fmla="*/ 26677 h 26670"/>
              <a:gd name="T2" fmla="*/ 9144000 w 9144000"/>
              <a:gd name="T3" fmla="*/ 26677 h 26670"/>
              <a:gd name="T4" fmla="*/ 9144000 w 9144000"/>
              <a:gd name="T5" fmla="*/ 0 h 26670"/>
              <a:gd name="T6" fmla="*/ 0 w 9144000"/>
              <a:gd name="T7" fmla="*/ 0 h 26670"/>
              <a:gd name="T8" fmla="*/ 0 w 9144000"/>
              <a:gd name="T9" fmla="*/ 26677 h 26670"/>
            </a:gdLst>
            <a:ahLst/>
            <a:cxnLst>
              <a:cxn ang="0">
                <a:pos x="T0" y="T1"/>
              </a:cxn>
              <a:cxn ang="0">
                <a:pos x="T2" y="T3"/>
              </a:cxn>
              <a:cxn ang="0">
                <a:pos x="T4" y="T5"/>
              </a:cxn>
              <a:cxn ang="0">
                <a:pos x="T6" y="T7"/>
              </a:cxn>
              <a:cxn ang="0">
                <a:pos x="T8" y="T9"/>
              </a:cxn>
            </a:cxnLst>
            <a:rect l="0" t="0" r="r" b="b"/>
            <a:pathLst>
              <a:path w="9144000" h="26670">
                <a:moveTo>
                  <a:pt x="0" y="26677"/>
                </a:moveTo>
                <a:lnTo>
                  <a:pt x="9144000" y="26677"/>
                </a:lnTo>
                <a:lnTo>
                  <a:pt x="9144000" y="0"/>
                </a:lnTo>
                <a:lnTo>
                  <a:pt x="0" y="0"/>
                </a:lnTo>
                <a:lnTo>
                  <a:pt x="0" y="26677"/>
                </a:lnTo>
              </a:path>
            </a:pathLst>
          </a:custGeom>
          <a:solidFill>
            <a:srgbClr val="F2FA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19" name="object 50"/>
          <p:cNvSpPr>
            <a:spLocks/>
          </p:cNvSpPr>
          <p:nvPr/>
        </p:nvSpPr>
        <p:spPr bwMode="auto">
          <a:xfrm>
            <a:off x="1524000" y="233364"/>
            <a:ext cx="9144000" cy="26987"/>
          </a:xfrm>
          <a:custGeom>
            <a:avLst/>
            <a:gdLst>
              <a:gd name="T0" fmla="*/ 0 w 9144000"/>
              <a:gd name="T1" fmla="*/ 26666 h 26670"/>
              <a:gd name="T2" fmla="*/ 9144000 w 9144000"/>
              <a:gd name="T3" fmla="*/ 26666 h 26670"/>
              <a:gd name="T4" fmla="*/ 9144000 w 9144000"/>
              <a:gd name="T5" fmla="*/ 0 h 26670"/>
              <a:gd name="T6" fmla="*/ 0 w 9144000"/>
              <a:gd name="T7" fmla="*/ 0 h 26670"/>
              <a:gd name="T8" fmla="*/ 0 w 9144000"/>
              <a:gd name="T9" fmla="*/ 26666 h 26670"/>
            </a:gdLst>
            <a:ahLst/>
            <a:cxnLst>
              <a:cxn ang="0">
                <a:pos x="T0" y="T1"/>
              </a:cxn>
              <a:cxn ang="0">
                <a:pos x="T2" y="T3"/>
              </a:cxn>
              <a:cxn ang="0">
                <a:pos x="T4" y="T5"/>
              </a:cxn>
              <a:cxn ang="0">
                <a:pos x="T6" y="T7"/>
              </a:cxn>
              <a:cxn ang="0">
                <a:pos x="T8" y="T9"/>
              </a:cxn>
            </a:cxnLst>
            <a:rect l="0" t="0" r="r" b="b"/>
            <a:pathLst>
              <a:path w="9144000" h="26670">
                <a:moveTo>
                  <a:pt x="0" y="26666"/>
                </a:moveTo>
                <a:lnTo>
                  <a:pt x="9144000" y="26666"/>
                </a:lnTo>
                <a:lnTo>
                  <a:pt x="9144000" y="0"/>
                </a:lnTo>
                <a:lnTo>
                  <a:pt x="0" y="0"/>
                </a:lnTo>
                <a:lnTo>
                  <a:pt x="0" y="26666"/>
                </a:lnTo>
              </a:path>
            </a:pathLst>
          </a:custGeom>
          <a:solidFill>
            <a:srgbClr val="F1FA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20" name="object 51"/>
          <p:cNvSpPr>
            <a:spLocks/>
          </p:cNvSpPr>
          <p:nvPr/>
        </p:nvSpPr>
        <p:spPr bwMode="auto">
          <a:xfrm>
            <a:off x="1524000" y="258764"/>
            <a:ext cx="9144000" cy="26987"/>
          </a:xfrm>
          <a:custGeom>
            <a:avLst/>
            <a:gdLst>
              <a:gd name="T0" fmla="*/ 0 w 9144000"/>
              <a:gd name="T1" fmla="*/ 27939 h 27939"/>
              <a:gd name="T2" fmla="*/ 9144000 w 9144000"/>
              <a:gd name="T3" fmla="*/ 27939 h 27939"/>
              <a:gd name="T4" fmla="*/ 9144000 w 9144000"/>
              <a:gd name="T5" fmla="*/ 0 h 27939"/>
              <a:gd name="T6" fmla="*/ 0 w 9144000"/>
              <a:gd name="T7" fmla="*/ 0 h 27939"/>
              <a:gd name="T8" fmla="*/ 0 w 9144000"/>
              <a:gd name="T9" fmla="*/ 27939 h 27939"/>
            </a:gdLst>
            <a:ahLst/>
            <a:cxnLst>
              <a:cxn ang="0">
                <a:pos x="T0" y="T1"/>
              </a:cxn>
              <a:cxn ang="0">
                <a:pos x="T2" y="T3"/>
              </a:cxn>
              <a:cxn ang="0">
                <a:pos x="T4" y="T5"/>
              </a:cxn>
              <a:cxn ang="0">
                <a:pos x="T6" y="T7"/>
              </a:cxn>
              <a:cxn ang="0">
                <a:pos x="T8" y="T9"/>
              </a:cxn>
            </a:cxnLst>
            <a:rect l="0" t="0" r="r" b="b"/>
            <a:pathLst>
              <a:path w="9144000" h="27939">
                <a:moveTo>
                  <a:pt x="0" y="27939"/>
                </a:moveTo>
                <a:lnTo>
                  <a:pt x="9144000" y="27939"/>
                </a:lnTo>
                <a:lnTo>
                  <a:pt x="9144000" y="0"/>
                </a:lnTo>
                <a:lnTo>
                  <a:pt x="0" y="0"/>
                </a:lnTo>
                <a:lnTo>
                  <a:pt x="0" y="27939"/>
                </a:lnTo>
              </a:path>
            </a:pathLst>
          </a:custGeom>
          <a:solidFill>
            <a:srgbClr val="F0FA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21" name="object 52"/>
          <p:cNvSpPr>
            <a:spLocks/>
          </p:cNvSpPr>
          <p:nvPr/>
        </p:nvSpPr>
        <p:spPr bwMode="auto">
          <a:xfrm>
            <a:off x="1524000" y="285750"/>
            <a:ext cx="9144000" cy="25400"/>
          </a:xfrm>
          <a:custGeom>
            <a:avLst/>
            <a:gdLst>
              <a:gd name="T0" fmla="*/ 0 w 9144000"/>
              <a:gd name="T1" fmla="*/ 26666 h 26670"/>
              <a:gd name="T2" fmla="*/ 9144000 w 9144000"/>
              <a:gd name="T3" fmla="*/ 26666 h 26670"/>
              <a:gd name="T4" fmla="*/ 9144000 w 9144000"/>
              <a:gd name="T5" fmla="*/ 0 h 26670"/>
              <a:gd name="T6" fmla="*/ 0 w 9144000"/>
              <a:gd name="T7" fmla="*/ 0 h 26670"/>
              <a:gd name="T8" fmla="*/ 0 w 9144000"/>
              <a:gd name="T9" fmla="*/ 26666 h 26670"/>
            </a:gdLst>
            <a:ahLst/>
            <a:cxnLst>
              <a:cxn ang="0">
                <a:pos x="T0" y="T1"/>
              </a:cxn>
              <a:cxn ang="0">
                <a:pos x="T2" y="T3"/>
              </a:cxn>
              <a:cxn ang="0">
                <a:pos x="T4" y="T5"/>
              </a:cxn>
              <a:cxn ang="0">
                <a:pos x="T6" y="T7"/>
              </a:cxn>
              <a:cxn ang="0">
                <a:pos x="T8" y="T9"/>
              </a:cxn>
            </a:cxnLst>
            <a:rect l="0" t="0" r="r" b="b"/>
            <a:pathLst>
              <a:path w="9144000" h="26670">
                <a:moveTo>
                  <a:pt x="0" y="26666"/>
                </a:moveTo>
                <a:lnTo>
                  <a:pt x="9144000" y="26666"/>
                </a:lnTo>
                <a:lnTo>
                  <a:pt x="9144000" y="0"/>
                </a:lnTo>
                <a:lnTo>
                  <a:pt x="0" y="0"/>
                </a:lnTo>
                <a:lnTo>
                  <a:pt x="0" y="26666"/>
                </a:lnTo>
              </a:path>
            </a:pathLst>
          </a:custGeom>
          <a:solidFill>
            <a:srgbClr val="EFF9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22" name="object 53"/>
          <p:cNvSpPr>
            <a:spLocks/>
          </p:cNvSpPr>
          <p:nvPr/>
        </p:nvSpPr>
        <p:spPr bwMode="auto">
          <a:xfrm>
            <a:off x="1524000" y="311150"/>
            <a:ext cx="9144000" cy="25400"/>
          </a:xfrm>
          <a:custGeom>
            <a:avLst/>
            <a:gdLst>
              <a:gd name="T0" fmla="*/ 0 w 9144000"/>
              <a:gd name="T1" fmla="*/ 26677 h 26670"/>
              <a:gd name="T2" fmla="*/ 9144000 w 9144000"/>
              <a:gd name="T3" fmla="*/ 26677 h 26670"/>
              <a:gd name="T4" fmla="*/ 9144000 w 9144000"/>
              <a:gd name="T5" fmla="*/ 0 h 26670"/>
              <a:gd name="T6" fmla="*/ 0 w 9144000"/>
              <a:gd name="T7" fmla="*/ 0 h 26670"/>
              <a:gd name="T8" fmla="*/ 0 w 9144000"/>
              <a:gd name="T9" fmla="*/ 26677 h 26670"/>
            </a:gdLst>
            <a:ahLst/>
            <a:cxnLst>
              <a:cxn ang="0">
                <a:pos x="T0" y="T1"/>
              </a:cxn>
              <a:cxn ang="0">
                <a:pos x="T2" y="T3"/>
              </a:cxn>
              <a:cxn ang="0">
                <a:pos x="T4" y="T5"/>
              </a:cxn>
              <a:cxn ang="0">
                <a:pos x="T6" y="T7"/>
              </a:cxn>
              <a:cxn ang="0">
                <a:pos x="T8" y="T9"/>
              </a:cxn>
            </a:cxnLst>
            <a:rect l="0" t="0" r="r" b="b"/>
            <a:pathLst>
              <a:path w="9144000" h="26670">
                <a:moveTo>
                  <a:pt x="0" y="26677"/>
                </a:moveTo>
                <a:lnTo>
                  <a:pt x="9144000" y="26677"/>
                </a:lnTo>
                <a:lnTo>
                  <a:pt x="9144000" y="0"/>
                </a:lnTo>
                <a:lnTo>
                  <a:pt x="0" y="0"/>
                </a:lnTo>
                <a:lnTo>
                  <a:pt x="0" y="26677"/>
                </a:lnTo>
              </a:path>
            </a:pathLst>
          </a:custGeom>
          <a:solidFill>
            <a:srgbClr val="EEF9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23" name="object 54"/>
          <p:cNvSpPr>
            <a:spLocks/>
          </p:cNvSpPr>
          <p:nvPr/>
        </p:nvSpPr>
        <p:spPr bwMode="auto">
          <a:xfrm>
            <a:off x="1524000" y="336550"/>
            <a:ext cx="9144000" cy="25400"/>
          </a:xfrm>
          <a:custGeom>
            <a:avLst/>
            <a:gdLst>
              <a:gd name="T0" fmla="*/ 0 w 9144000"/>
              <a:gd name="T1" fmla="*/ 26666 h 26670"/>
              <a:gd name="T2" fmla="*/ 9144000 w 9144000"/>
              <a:gd name="T3" fmla="*/ 26666 h 26670"/>
              <a:gd name="T4" fmla="*/ 9144000 w 9144000"/>
              <a:gd name="T5" fmla="*/ 0 h 26670"/>
              <a:gd name="T6" fmla="*/ 0 w 9144000"/>
              <a:gd name="T7" fmla="*/ 0 h 26670"/>
              <a:gd name="T8" fmla="*/ 0 w 9144000"/>
              <a:gd name="T9" fmla="*/ 26666 h 26670"/>
            </a:gdLst>
            <a:ahLst/>
            <a:cxnLst>
              <a:cxn ang="0">
                <a:pos x="T0" y="T1"/>
              </a:cxn>
              <a:cxn ang="0">
                <a:pos x="T2" y="T3"/>
              </a:cxn>
              <a:cxn ang="0">
                <a:pos x="T4" y="T5"/>
              </a:cxn>
              <a:cxn ang="0">
                <a:pos x="T6" y="T7"/>
              </a:cxn>
              <a:cxn ang="0">
                <a:pos x="T8" y="T9"/>
              </a:cxn>
            </a:cxnLst>
            <a:rect l="0" t="0" r="r" b="b"/>
            <a:pathLst>
              <a:path w="9144000" h="26670">
                <a:moveTo>
                  <a:pt x="0" y="26666"/>
                </a:moveTo>
                <a:lnTo>
                  <a:pt x="9144000" y="26666"/>
                </a:lnTo>
                <a:lnTo>
                  <a:pt x="9144000" y="0"/>
                </a:lnTo>
                <a:lnTo>
                  <a:pt x="0" y="0"/>
                </a:lnTo>
                <a:lnTo>
                  <a:pt x="0" y="26666"/>
                </a:lnTo>
              </a:path>
            </a:pathLst>
          </a:custGeom>
          <a:solidFill>
            <a:srgbClr val="EDF9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24" name="object 55"/>
          <p:cNvSpPr>
            <a:spLocks/>
          </p:cNvSpPr>
          <p:nvPr/>
        </p:nvSpPr>
        <p:spPr bwMode="auto">
          <a:xfrm>
            <a:off x="1524000" y="361950"/>
            <a:ext cx="9144000" cy="26988"/>
          </a:xfrm>
          <a:custGeom>
            <a:avLst/>
            <a:gdLst>
              <a:gd name="T0" fmla="*/ 0 w 9144000"/>
              <a:gd name="T1" fmla="*/ 27939 h 27939"/>
              <a:gd name="T2" fmla="*/ 9144000 w 9144000"/>
              <a:gd name="T3" fmla="*/ 27939 h 27939"/>
              <a:gd name="T4" fmla="*/ 9144000 w 9144000"/>
              <a:gd name="T5" fmla="*/ 0 h 27939"/>
              <a:gd name="T6" fmla="*/ 0 w 9144000"/>
              <a:gd name="T7" fmla="*/ 0 h 27939"/>
              <a:gd name="T8" fmla="*/ 0 w 9144000"/>
              <a:gd name="T9" fmla="*/ 27939 h 27939"/>
            </a:gdLst>
            <a:ahLst/>
            <a:cxnLst>
              <a:cxn ang="0">
                <a:pos x="T0" y="T1"/>
              </a:cxn>
              <a:cxn ang="0">
                <a:pos x="T2" y="T3"/>
              </a:cxn>
              <a:cxn ang="0">
                <a:pos x="T4" y="T5"/>
              </a:cxn>
              <a:cxn ang="0">
                <a:pos x="T6" y="T7"/>
              </a:cxn>
              <a:cxn ang="0">
                <a:pos x="T8" y="T9"/>
              </a:cxn>
            </a:cxnLst>
            <a:rect l="0" t="0" r="r" b="b"/>
            <a:pathLst>
              <a:path w="9144000" h="27939">
                <a:moveTo>
                  <a:pt x="0" y="27939"/>
                </a:moveTo>
                <a:lnTo>
                  <a:pt x="9144000" y="27939"/>
                </a:lnTo>
                <a:lnTo>
                  <a:pt x="9144000" y="0"/>
                </a:lnTo>
                <a:lnTo>
                  <a:pt x="0" y="0"/>
                </a:lnTo>
                <a:lnTo>
                  <a:pt x="0" y="27939"/>
                </a:lnTo>
              </a:path>
            </a:pathLst>
          </a:custGeom>
          <a:solidFill>
            <a:srgbClr val="ECF8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25" name="object 58"/>
          <p:cNvSpPr>
            <a:spLocks/>
          </p:cNvSpPr>
          <p:nvPr/>
        </p:nvSpPr>
        <p:spPr bwMode="auto">
          <a:xfrm>
            <a:off x="1524000" y="438151"/>
            <a:ext cx="9144000" cy="28575"/>
          </a:xfrm>
          <a:custGeom>
            <a:avLst/>
            <a:gdLst>
              <a:gd name="T0" fmla="*/ 0 w 9144000"/>
              <a:gd name="T1" fmla="*/ 27939 h 27940"/>
              <a:gd name="T2" fmla="*/ 9144000 w 9144000"/>
              <a:gd name="T3" fmla="*/ 27939 h 27940"/>
              <a:gd name="T4" fmla="*/ 9144000 w 9144000"/>
              <a:gd name="T5" fmla="*/ 0 h 27940"/>
              <a:gd name="T6" fmla="*/ 0 w 9144000"/>
              <a:gd name="T7" fmla="*/ 0 h 27940"/>
              <a:gd name="T8" fmla="*/ 0 w 9144000"/>
              <a:gd name="T9" fmla="*/ 27939 h 27940"/>
            </a:gdLst>
            <a:ahLst/>
            <a:cxnLst>
              <a:cxn ang="0">
                <a:pos x="T0" y="T1"/>
              </a:cxn>
              <a:cxn ang="0">
                <a:pos x="T2" y="T3"/>
              </a:cxn>
              <a:cxn ang="0">
                <a:pos x="T4" y="T5"/>
              </a:cxn>
              <a:cxn ang="0">
                <a:pos x="T6" y="T7"/>
              </a:cxn>
              <a:cxn ang="0">
                <a:pos x="T8" y="T9"/>
              </a:cxn>
            </a:cxnLst>
            <a:rect l="0" t="0" r="r" b="b"/>
            <a:pathLst>
              <a:path w="9144000" h="27940">
                <a:moveTo>
                  <a:pt x="0" y="27939"/>
                </a:moveTo>
                <a:lnTo>
                  <a:pt x="9144000" y="27939"/>
                </a:lnTo>
                <a:lnTo>
                  <a:pt x="9144000" y="0"/>
                </a:lnTo>
                <a:lnTo>
                  <a:pt x="0" y="0"/>
                </a:lnTo>
                <a:lnTo>
                  <a:pt x="0" y="27939"/>
                </a:lnTo>
              </a:path>
            </a:pathLst>
          </a:custGeom>
          <a:solidFill>
            <a:srgbClr val="E9F7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26" name="object 59"/>
          <p:cNvSpPr>
            <a:spLocks/>
          </p:cNvSpPr>
          <p:nvPr/>
        </p:nvSpPr>
        <p:spPr bwMode="auto">
          <a:xfrm>
            <a:off x="1524000" y="465139"/>
            <a:ext cx="9144000" cy="26987"/>
          </a:xfrm>
          <a:custGeom>
            <a:avLst/>
            <a:gdLst>
              <a:gd name="T0" fmla="*/ 0 w 9144000"/>
              <a:gd name="T1" fmla="*/ 26666 h 26670"/>
              <a:gd name="T2" fmla="*/ 9144000 w 9144000"/>
              <a:gd name="T3" fmla="*/ 26666 h 26670"/>
              <a:gd name="T4" fmla="*/ 9144000 w 9144000"/>
              <a:gd name="T5" fmla="*/ 0 h 26670"/>
              <a:gd name="T6" fmla="*/ 0 w 9144000"/>
              <a:gd name="T7" fmla="*/ 0 h 26670"/>
              <a:gd name="T8" fmla="*/ 0 w 9144000"/>
              <a:gd name="T9" fmla="*/ 26666 h 26670"/>
            </a:gdLst>
            <a:ahLst/>
            <a:cxnLst>
              <a:cxn ang="0">
                <a:pos x="T0" y="T1"/>
              </a:cxn>
              <a:cxn ang="0">
                <a:pos x="T2" y="T3"/>
              </a:cxn>
              <a:cxn ang="0">
                <a:pos x="T4" y="T5"/>
              </a:cxn>
              <a:cxn ang="0">
                <a:pos x="T6" y="T7"/>
              </a:cxn>
              <a:cxn ang="0">
                <a:pos x="T8" y="T9"/>
              </a:cxn>
            </a:cxnLst>
            <a:rect l="0" t="0" r="r" b="b"/>
            <a:pathLst>
              <a:path w="9144000" h="26670">
                <a:moveTo>
                  <a:pt x="0" y="26666"/>
                </a:moveTo>
                <a:lnTo>
                  <a:pt x="9144000" y="26666"/>
                </a:lnTo>
                <a:lnTo>
                  <a:pt x="9144000" y="0"/>
                </a:lnTo>
                <a:lnTo>
                  <a:pt x="0" y="0"/>
                </a:lnTo>
                <a:lnTo>
                  <a:pt x="0" y="26666"/>
                </a:lnTo>
              </a:path>
            </a:pathLst>
          </a:custGeom>
          <a:solidFill>
            <a:srgbClr val="E8F7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27" name="object 61"/>
          <p:cNvSpPr>
            <a:spLocks/>
          </p:cNvSpPr>
          <p:nvPr/>
        </p:nvSpPr>
        <p:spPr bwMode="auto">
          <a:xfrm>
            <a:off x="1524000" y="515939"/>
            <a:ext cx="9144000" cy="28575"/>
          </a:xfrm>
          <a:custGeom>
            <a:avLst/>
            <a:gdLst>
              <a:gd name="T0" fmla="*/ 0 w 9144000"/>
              <a:gd name="T1" fmla="*/ 27939 h 27940"/>
              <a:gd name="T2" fmla="*/ 9144000 w 9144000"/>
              <a:gd name="T3" fmla="*/ 27939 h 27940"/>
              <a:gd name="T4" fmla="*/ 9144000 w 9144000"/>
              <a:gd name="T5" fmla="*/ 0 h 27940"/>
              <a:gd name="T6" fmla="*/ 0 w 9144000"/>
              <a:gd name="T7" fmla="*/ 0 h 27940"/>
              <a:gd name="T8" fmla="*/ 0 w 9144000"/>
              <a:gd name="T9" fmla="*/ 27939 h 27940"/>
            </a:gdLst>
            <a:ahLst/>
            <a:cxnLst>
              <a:cxn ang="0">
                <a:pos x="T0" y="T1"/>
              </a:cxn>
              <a:cxn ang="0">
                <a:pos x="T2" y="T3"/>
              </a:cxn>
              <a:cxn ang="0">
                <a:pos x="T4" y="T5"/>
              </a:cxn>
              <a:cxn ang="0">
                <a:pos x="T6" y="T7"/>
              </a:cxn>
              <a:cxn ang="0">
                <a:pos x="T8" y="T9"/>
              </a:cxn>
            </a:cxnLst>
            <a:rect l="0" t="0" r="r" b="b"/>
            <a:pathLst>
              <a:path w="9144000" h="27940">
                <a:moveTo>
                  <a:pt x="0" y="27939"/>
                </a:moveTo>
                <a:lnTo>
                  <a:pt x="9144000" y="27939"/>
                </a:lnTo>
                <a:lnTo>
                  <a:pt x="9144000" y="0"/>
                </a:lnTo>
                <a:lnTo>
                  <a:pt x="0" y="0"/>
                </a:lnTo>
                <a:lnTo>
                  <a:pt x="0" y="27939"/>
                </a:lnTo>
              </a:path>
            </a:pathLst>
          </a:custGeom>
          <a:solidFill>
            <a:srgbClr val="E6F6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28" name="object 62"/>
          <p:cNvSpPr>
            <a:spLocks/>
          </p:cNvSpPr>
          <p:nvPr/>
        </p:nvSpPr>
        <p:spPr bwMode="auto">
          <a:xfrm>
            <a:off x="1524000" y="542925"/>
            <a:ext cx="9144000" cy="26988"/>
          </a:xfrm>
          <a:custGeom>
            <a:avLst/>
            <a:gdLst>
              <a:gd name="T0" fmla="*/ 0 w 9144000"/>
              <a:gd name="T1" fmla="*/ 26677 h 26670"/>
              <a:gd name="T2" fmla="*/ 9144000 w 9144000"/>
              <a:gd name="T3" fmla="*/ 26677 h 26670"/>
              <a:gd name="T4" fmla="*/ 9144000 w 9144000"/>
              <a:gd name="T5" fmla="*/ 0 h 26670"/>
              <a:gd name="T6" fmla="*/ 0 w 9144000"/>
              <a:gd name="T7" fmla="*/ 0 h 26670"/>
              <a:gd name="T8" fmla="*/ 0 w 9144000"/>
              <a:gd name="T9" fmla="*/ 26677 h 26670"/>
            </a:gdLst>
            <a:ahLst/>
            <a:cxnLst>
              <a:cxn ang="0">
                <a:pos x="T0" y="T1"/>
              </a:cxn>
              <a:cxn ang="0">
                <a:pos x="T2" y="T3"/>
              </a:cxn>
              <a:cxn ang="0">
                <a:pos x="T4" y="T5"/>
              </a:cxn>
              <a:cxn ang="0">
                <a:pos x="T6" y="T7"/>
              </a:cxn>
              <a:cxn ang="0">
                <a:pos x="T8" y="T9"/>
              </a:cxn>
            </a:cxnLst>
            <a:rect l="0" t="0" r="r" b="b"/>
            <a:pathLst>
              <a:path w="9144000" h="26670">
                <a:moveTo>
                  <a:pt x="0" y="26677"/>
                </a:moveTo>
                <a:lnTo>
                  <a:pt x="9144000" y="26677"/>
                </a:lnTo>
                <a:lnTo>
                  <a:pt x="9144000" y="0"/>
                </a:lnTo>
                <a:lnTo>
                  <a:pt x="0" y="0"/>
                </a:lnTo>
                <a:lnTo>
                  <a:pt x="0" y="26677"/>
                </a:lnTo>
              </a:path>
            </a:pathLst>
          </a:custGeom>
          <a:solidFill>
            <a:srgbClr val="E5F6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29" name="object 64"/>
          <p:cNvSpPr>
            <a:spLocks/>
          </p:cNvSpPr>
          <p:nvPr/>
        </p:nvSpPr>
        <p:spPr bwMode="auto">
          <a:xfrm>
            <a:off x="1524000" y="593726"/>
            <a:ext cx="9144000" cy="28575"/>
          </a:xfrm>
          <a:custGeom>
            <a:avLst/>
            <a:gdLst>
              <a:gd name="T0" fmla="*/ 0 w 9144000"/>
              <a:gd name="T1" fmla="*/ 27939 h 27940"/>
              <a:gd name="T2" fmla="*/ 9144000 w 9144000"/>
              <a:gd name="T3" fmla="*/ 27939 h 27940"/>
              <a:gd name="T4" fmla="*/ 9144000 w 9144000"/>
              <a:gd name="T5" fmla="*/ 0 h 27940"/>
              <a:gd name="T6" fmla="*/ 0 w 9144000"/>
              <a:gd name="T7" fmla="*/ 0 h 27940"/>
              <a:gd name="T8" fmla="*/ 0 w 9144000"/>
              <a:gd name="T9" fmla="*/ 27939 h 27940"/>
            </a:gdLst>
            <a:ahLst/>
            <a:cxnLst>
              <a:cxn ang="0">
                <a:pos x="T0" y="T1"/>
              </a:cxn>
              <a:cxn ang="0">
                <a:pos x="T2" y="T3"/>
              </a:cxn>
              <a:cxn ang="0">
                <a:pos x="T4" y="T5"/>
              </a:cxn>
              <a:cxn ang="0">
                <a:pos x="T6" y="T7"/>
              </a:cxn>
              <a:cxn ang="0">
                <a:pos x="T8" y="T9"/>
              </a:cxn>
            </a:cxnLst>
            <a:rect l="0" t="0" r="r" b="b"/>
            <a:pathLst>
              <a:path w="9144000" h="27940">
                <a:moveTo>
                  <a:pt x="0" y="27939"/>
                </a:moveTo>
                <a:lnTo>
                  <a:pt x="9144000" y="27939"/>
                </a:lnTo>
                <a:lnTo>
                  <a:pt x="9144000" y="0"/>
                </a:lnTo>
                <a:lnTo>
                  <a:pt x="0" y="0"/>
                </a:lnTo>
                <a:lnTo>
                  <a:pt x="0" y="27939"/>
                </a:lnTo>
              </a:path>
            </a:pathLst>
          </a:custGeom>
          <a:solidFill>
            <a:srgbClr val="E3F5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30" name="object 65"/>
          <p:cNvSpPr>
            <a:spLocks/>
          </p:cNvSpPr>
          <p:nvPr/>
        </p:nvSpPr>
        <p:spPr bwMode="auto">
          <a:xfrm>
            <a:off x="1524000" y="620714"/>
            <a:ext cx="9144000" cy="26987"/>
          </a:xfrm>
          <a:custGeom>
            <a:avLst/>
            <a:gdLst>
              <a:gd name="T0" fmla="*/ 0 w 9144000"/>
              <a:gd name="T1" fmla="*/ 26666 h 26670"/>
              <a:gd name="T2" fmla="*/ 9144000 w 9144000"/>
              <a:gd name="T3" fmla="*/ 26666 h 26670"/>
              <a:gd name="T4" fmla="*/ 9144000 w 9144000"/>
              <a:gd name="T5" fmla="*/ 0 h 26670"/>
              <a:gd name="T6" fmla="*/ 0 w 9144000"/>
              <a:gd name="T7" fmla="*/ 0 h 26670"/>
              <a:gd name="T8" fmla="*/ 0 w 9144000"/>
              <a:gd name="T9" fmla="*/ 26666 h 26670"/>
            </a:gdLst>
            <a:ahLst/>
            <a:cxnLst>
              <a:cxn ang="0">
                <a:pos x="T0" y="T1"/>
              </a:cxn>
              <a:cxn ang="0">
                <a:pos x="T2" y="T3"/>
              </a:cxn>
              <a:cxn ang="0">
                <a:pos x="T4" y="T5"/>
              </a:cxn>
              <a:cxn ang="0">
                <a:pos x="T6" y="T7"/>
              </a:cxn>
              <a:cxn ang="0">
                <a:pos x="T8" y="T9"/>
              </a:cxn>
            </a:cxnLst>
            <a:rect l="0" t="0" r="r" b="b"/>
            <a:pathLst>
              <a:path w="9144000" h="26670">
                <a:moveTo>
                  <a:pt x="0" y="26666"/>
                </a:moveTo>
                <a:lnTo>
                  <a:pt x="9144000" y="26666"/>
                </a:lnTo>
                <a:lnTo>
                  <a:pt x="9144000" y="0"/>
                </a:lnTo>
                <a:lnTo>
                  <a:pt x="0" y="0"/>
                </a:lnTo>
                <a:lnTo>
                  <a:pt x="0" y="26666"/>
                </a:lnTo>
              </a:path>
            </a:pathLst>
          </a:custGeom>
          <a:solidFill>
            <a:srgbClr val="E2F5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31" name="object 67"/>
          <p:cNvSpPr>
            <a:spLocks/>
          </p:cNvSpPr>
          <p:nvPr/>
        </p:nvSpPr>
        <p:spPr bwMode="auto">
          <a:xfrm>
            <a:off x="1524000" y="671514"/>
            <a:ext cx="9144000" cy="26987"/>
          </a:xfrm>
          <a:custGeom>
            <a:avLst/>
            <a:gdLst>
              <a:gd name="T0" fmla="*/ 0 w 9144000"/>
              <a:gd name="T1" fmla="*/ 27939 h 27940"/>
              <a:gd name="T2" fmla="*/ 9144000 w 9144000"/>
              <a:gd name="T3" fmla="*/ 27939 h 27940"/>
              <a:gd name="T4" fmla="*/ 9144000 w 9144000"/>
              <a:gd name="T5" fmla="*/ 0 h 27940"/>
              <a:gd name="T6" fmla="*/ 0 w 9144000"/>
              <a:gd name="T7" fmla="*/ 0 h 27940"/>
              <a:gd name="T8" fmla="*/ 0 w 9144000"/>
              <a:gd name="T9" fmla="*/ 27939 h 27940"/>
            </a:gdLst>
            <a:ahLst/>
            <a:cxnLst>
              <a:cxn ang="0">
                <a:pos x="T0" y="T1"/>
              </a:cxn>
              <a:cxn ang="0">
                <a:pos x="T2" y="T3"/>
              </a:cxn>
              <a:cxn ang="0">
                <a:pos x="T4" y="T5"/>
              </a:cxn>
              <a:cxn ang="0">
                <a:pos x="T6" y="T7"/>
              </a:cxn>
              <a:cxn ang="0">
                <a:pos x="T8" y="T9"/>
              </a:cxn>
            </a:cxnLst>
            <a:rect l="0" t="0" r="r" b="b"/>
            <a:pathLst>
              <a:path w="9144000" h="27940">
                <a:moveTo>
                  <a:pt x="0" y="27939"/>
                </a:moveTo>
                <a:lnTo>
                  <a:pt x="9144000" y="27939"/>
                </a:lnTo>
                <a:lnTo>
                  <a:pt x="9144000" y="0"/>
                </a:lnTo>
                <a:lnTo>
                  <a:pt x="0" y="0"/>
                </a:lnTo>
                <a:lnTo>
                  <a:pt x="0" y="27939"/>
                </a:lnTo>
              </a:path>
            </a:pathLst>
          </a:custGeom>
          <a:solidFill>
            <a:srgbClr val="E0F4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32" name="object 68"/>
          <p:cNvSpPr>
            <a:spLocks/>
          </p:cNvSpPr>
          <p:nvPr/>
        </p:nvSpPr>
        <p:spPr bwMode="auto">
          <a:xfrm>
            <a:off x="1524000" y="698500"/>
            <a:ext cx="9144000" cy="25400"/>
          </a:xfrm>
          <a:custGeom>
            <a:avLst/>
            <a:gdLst>
              <a:gd name="T0" fmla="*/ 0 w 9144000"/>
              <a:gd name="T1" fmla="*/ 26666 h 26670"/>
              <a:gd name="T2" fmla="*/ 9144000 w 9144000"/>
              <a:gd name="T3" fmla="*/ 26666 h 26670"/>
              <a:gd name="T4" fmla="*/ 9144000 w 9144000"/>
              <a:gd name="T5" fmla="*/ 0 h 26670"/>
              <a:gd name="T6" fmla="*/ 0 w 9144000"/>
              <a:gd name="T7" fmla="*/ 0 h 26670"/>
              <a:gd name="T8" fmla="*/ 0 w 9144000"/>
              <a:gd name="T9" fmla="*/ 26666 h 26670"/>
            </a:gdLst>
            <a:ahLst/>
            <a:cxnLst>
              <a:cxn ang="0">
                <a:pos x="T0" y="T1"/>
              </a:cxn>
              <a:cxn ang="0">
                <a:pos x="T2" y="T3"/>
              </a:cxn>
              <a:cxn ang="0">
                <a:pos x="T4" y="T5"/>
              </a:cxn>
              <a:cxn ang="0">
                <a:pos x="T6" y="T7"/>
              </a:cxn>
              <a:cxn ang="0">
                <a:pos x="T8" y="T9"/>
              </a:cxn>
            </a:cxnLst>
            <a:rect l="0" t="0" r="r" b="b"/>
            <a:pathLst>
              <a:path w="9144000" h="26670">
                <a:moveTo>
                  <a:pt x="0" y="26666"/>
                </a:moveTo>
                <a:lnTo>
                  <a:pt x="9144000" y="26666"/>
                </a:lnTo>
                <a:lnTo>
                  <a:pt x="9144000" y="0"/>
                </a:lnTo>
                <a:lnTo>
                  <a:pt x="0" y="0"/>
                </a:lnTo>
                <a:lnTo>
                  <a:pt x="0" y="26666"/>
                </a:lnTo>
              </a:path>
            </a:pathLst>
          </a:custGeom>
          <a:solidFill>
            <a:srgbClr val="DFF3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33" name="object 70"/>
          <p:cNvSpPr>
            <a:spLocks/>
          </p:cNvSpPr>
          <p:nvPr/>
        </p:nvSpPr>
        <p:spPr bwMode="auto">
          <a:xfrm>
            <a:off x="1524000" y="749300"/>
            <a:ext cx="9144000" cy="26988"/>
          </a:xfrm>
          <a:custGeom>
            <a:avLst/>
            <a:gdLst>
              <a:gd name="T0" fmla="*/ 0 w 9144000"/>
              <a:gd name="T1" fmla="*/ 27939 h 27940"/>
              <a:gd name="T2" fmla="*/ 9144000 w 9144000"/>
              <a:gd name="T3" fmla="*/ 27939 h 27940"/>
              <a:gd name="T4" fmla="*/ 9144000 w 9144000"/>
              <a:gd name="T5" fmla="*/ 0 h 27940"/>
              <a:gd name="T6" fmla="*/ 0 w 9144000"/>
              <a:gd name="T7" fmla="*/ 0 h 27940"/>
              <a:gd name="T8" fmla="*/ 0 w 9144000"/>
              <a:gd name="T9" fmla="*/ 27939 h 27940"/>
            </a:gdLst>
            <a:ahLst/>
            <a:cxnLst>
              <a:cxn ang="0">
                <a:pos x="T0" y="T1"/>
              </a:cxn>
              <a:cxn ang="0">
                <a:pos x="T2" y="T3"/>
              </a:cxn>
              <a:cxn ang="0">
                <a:pos x="T4" y="T5"/>
              </a:cxn>
              <a:cxn ang="0">
                <a:pos x="T6" y="T7"/>
              </a:cxn>
              <a:cxn ang="0">
                <a:pos x="T8" y="T9"/>
              </a:cxn>
            </a:cxnLst>
            <a:rect l="0" t="0" r="r" b="b"/>
            <a:pathLst>
              <a:path w="9144000" h="27940">
                <a:moveTo>
                  <a:pt x="0" y="27939"/>
                </a:moveTo>
                <a:lnTo>
                  <a:pt x="9144000" y="27939"/>
                </a:lnTo>
                <a:lnTo>
                  <a:pt x="9144000" y="0"/>
                </a:lnTo>
                <a:lnTo>
                  <a:pt x="0" y="0"/>
                </a:lnTo>
                <a:lnTo>
                  <a:pt x="0" y="27939"/>
                </a:lnTo>
              </a:path>
            </a:pathLst>
          </a:custGeom>
          <a:solidFill>
            <a:srgbClr val="DDF3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34" name="object 72"/>
          <p:cNvSpPr>
            <a:spLocks/>
          </p:cNvSpPr>
          <p:nvPr/>
        </p:nvSpPr>
        <p:spPr bwMode="auto">
          <a:xfrm>
            <a:off x="1524000" y="800100"/>
            <a:ext cx="9144000" cy="26988"/>
          </a:xfrm>
          <a:custGeom>
            <a:avLst/>
            <a:gdLst>
              <a:gd name="T0" fmla="*/ 0 w 9144000"/>
              <a:gd name="T1" fmla="*/ 26666 h 26669"/>
              <a:gd name="T2" fmla="*/ 9144000 w 9144000"/>
              <a:gd name="T3" fmla="*/ 26666 h 26669"/>
              <a:gd name="T4" fmla="*/ 9144000 w 9144000"/>
              <a:gd name="T5" fmla="*/ 0 h 26669"/>
              <a:gd name="T6" fmla="*/ 0 w 9144000"/>
              <a:gd name="T7" fmla="*/ 0 h 26669"/>
              <a:gd name="T8" fmla="*/ 0 w 9144000"/>
              <a:gd name="T9" fmla="*/ 26666 h 26669"/>
            </a:gdLst>
            <a:ahLst/>
            <a:cxnLst>
              <a:cxn ang="0">
                <a:pos x="T0" y="T1"/>
              </a:cxn>
              <a:cxn ang="0">
                <a:pos x="T2" y="T3"/>
              </a:cxn>
              <a:cxn ang="0">
                <a:pos x="T4" y="T5"/>
              </a:cxn>
              <a:cxn ang="0">
                <a:pos x="T6" y="T7"/>
              </a:cxn>
              <a:cxn ang="0">
                <a:pos x="T8" y="T9"/>
              </a:cxn>
            </a:cxnLst>
            <a:rect l="0" t="0" r="r" b="b"/>
            <a:pathLst>
              <a:path w="9144000" h="26669">
                <a:moveTo>
                  <a:pt x="0" y="26666"/>
                </a:moveTo>
                <a:lnTo>
                  <a:pt x="9144000" y="26666"/>
                </a:lnTo>
                <a:lnTo>
                  <a:pt x="9144000" y="0"/>
                </a:lnTo>
                <a:lnTo>
                  <a:pt x="0" y="0"/>
                </a:lnTo>
                <a:lnTo>
                  <a:pt x="0" y="26666"/>
                </a:lnTo>
              </a:path>
            </a:pathLst>
          </a:custGeom>
          <a:solidFill>
            <a:srgbClr val="DBF2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35" name="object 73"/>
          <p:cNvSpPr>
            <a:spLocks/>
          </p:cNvSpPr>
          <p:nvPr/>
        </p:nvSpPr>
        <p:spPr bwMode="auto">
          <a:xfrm>
            <a:off x="1524000" y="825501"/>
            <a:ext cx="9144000" cy="28575"/>
          </a:xfrm>
          <a:custGeom>
            <a:avLst/>
            <a:gdLst>
              <a:gd name="T0" fmla="*/ 0 w 9144000"/>
              <a:gd name="T1" fmla="*/ 27939 h 27940"/>
              <a:gd name="T2" fmla="*/ 9144000 w 9144000"/>
              <a:gd name="T3" fmla="*/ 27939 h 27940"/>
              <a:gd name="T4" fmla="*/ 9144000 w 9144000"/>
              <a:gd name="T5" fmla="*/ 0 h 27940"/>
              <a:gd name="T6" fmla="*/ 0 w 9144000"/>
              <a:gd name="T7" fmla="*/ 0 h 27940"/>
              <a:gd name="T8" fmla="*/ 0 w 9144000"/>
              <a:gd name="T9" fmla="*/ 27939 h 27940"/>
            </a:gdLst>
            <a:ahLst/>
            <a:cxnLst>
              <a:cxn ang="0">
                <a:pos x="T0" y="T1"/>
              </a:cxn>
              <a:cxn ang="0">
                <a:pos x="T2" y="T3"/>
              </a:cxn>
              <a:cxn ang="0">
                <a:pos x="T4" y="T5"/>
              </a:cxn>
              <a:cxn ang="0">
                <a:pos x="T6" y="T7"/>
              </a:cxn>
              <a:cxn ang="0">
                <a:pos x="T8" y="T9"/>
              </a:cxn>
            </a:cxnLst>
            <a:rect l="0" t="0" r="r" b="b"/>
            <a:pathLst>
              <a:path w="9144000" h="27940">
                <a:moveTo>
                  <a:pt x="0" y="27939"/>
                </a:moveTo>
                <a:lnTo>
                  <a:pt x="9144000" y="27939"/>
                </a:lnTo>
                <a:lnTo>
                  <a:pt x="9144000" y="0"/>
                </a:lnTo>
                <a:lnTo>
                  <a:pt x="0" y="0"/>
                </a:lnTo>
                <a:lnTo>
                  <a:pt x="0" y="27939"/>
                </a:lnTo>
              </a:path>
            </a:pathLst>
          </a:custGeom>
          <a:solidFill>
            <a:srgbClr val="DAF2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36" name="object 75"/>
          <p:cNvSpPr>
            <a:spLocks/>
          </p:cNvSpPr>
          <p:nvPr/>
        </p:nvSpPr>
        <p:spPr bwMode="auto">
          <a:xfrm>
            <a:off x="1524000" y="877889"/>
            <a:ext cx="9144000" cy="26987"/>
          </a:xfrm>
          <a:custGeom>
            <a:avLst/>
            <a:gdLst>
              <a:gd name="T0" fmla="*/ 0 w 9144000"/>
              <a:gd name="T1" fmla="*/ 26677 h 26669"/>
              <a:gd name="T2" fmla="*/ 9144000 w 9144000"/>
              <a:gd name="T3" fmla="*/ 26677 h 26669"/>
              <a:gd name="T4" fmla="*/ 9144000 w 9144000"/>
              <a:gd name="T5" fmla="*/ 0 h 26669"/>
              <a:gd name="T6" fmla="*/ 0 w 9144000"/>
              <a:gd name="T7" fmla="*/ 0 h 26669"/>
              <a:gd name="T8" fmla="*/ 0 w 9144000"/>
              <a:gd name="T9" fmla="*/ 26677 h 26669"/>
            </a:gdLst>
            <a:ahLst/>
            <a:cxnLst>
              <a:cxn ang="0">
                <a:pos x="T0" y="T1"/>
              </a:cxn>
              <a:cxn ang="0">
                <a:pos x="T2" y="T3"/>
              </a:cxn>
              <a:cxn ang="0">
                <a:pos x="T4" y="T5"/>
              </a:cxn>
              <a:cxn ang="0">
                <a:pos x="T6" y="T7"/>
              </a:cxn>
              <a:cxn ang="0">
                <a:pos x="T8" y="T9"/>
              </a:cxn>
            </a:cxnLst>
            <a:rect l="0" t="0" r="r" b="b"/>
            <a:pathLst>
              <a:path w="9144000" h="26669">
                <a:moveTo>
                  <a:pt x="0" y="26677"/>
                </a:moveTo>
                <a:lnTo>
                  <a:pt x="9144000" y="26677"/>
                </a:lnTo>
                <a:lnTo>
                  <a:pt x="9144000" y="0"/>
                </a:lnTo>
                <a:lnTo>
                  <a:pt x="0" y="0"/>
                </a:lnTo>
                <a:lnTo>
                  <a:pt x="0" y="26677"/>
                </a:lnTo>
              </a:path>
            </a:pathLst>
          </a:custGeom>
          <a:solidFill>
            <a:srgbClr val="D8F1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37" name="object 76"/>
          <p:cNvSpPr>
            <a:spLocks/>
          </p:cNvSpPr>
          <p:nvPr/>
        </p:nvSpPr>
        <p:spPr bwMode="auto">
          <a:xfrm>
            <a:off x="1524000" y="903289"/>
            <a:ext cx="9144000" cy="26987"/>
          </a:xfrm>
          <a:custGeom>
            <a:avLst/>
            <a:gdLst>
              <a:gd name="T0" fmla="*/ 0 w 9144000"/>
              <a:gd name="T1" fmla="*/ 26666 h 26669"/>
              <a:gd name="T2" fmla="*/ 9144000 w 9144000"/>
              <a:gd name="T3" fmla="*/ 26666 h 26669"/>
              <a:gd name="T4" fmla="*/ 9144000 w 9144000"/>
              <a:gd name="T5" fmla="*/ 0 h 26669"/>
              <a:gd name="T6" fmla="*/ 0 w 9144000"/>
              <a:gd name="T7" fmla="*/ 0 h 26669"/>
              <a:gd name="T8" fmla="*/ 0 w 9144000"/>
              <a:gd name="T9" fmla="*/ 26666 h 26669"/>
            </a:gdLst>
            <a:ahLst/>
            <a:cxnLst>
              <a:cxn ang="0">
                <a:pos x="T0" y="T1"/>
              </a:cxn>
              <a:cxn ang="0">
                <a:pos x="T2" y="T3"/>
              </a:cxn>
              <a:cxn ang="0">
                <a:pos x="T4" y="T5"/>
              </a:cxn>
              <a:cxn ang="0">
                <a:pos x="T6" y="T7"/>
              </a:cxn>
              <a:cxn ang="0">
                <a:pos x="T8" y="T9"/>
              </a:cxn>
            </a:cxnLst>
            <a:rect l="0" t="0" r="r" b="b"/>
            <a:pathLst>
              <a:path w="9144000" h="26669">
                <a:moveTo>
                  <a:pt x="0" y="26666"/>
                </a:moveTo>
                <a:lnTo>
                  <a:pt x="9144000" y="26666"/>
                </a:lnTo>
                <a:lnTo>
                  <a:pt x="9144000" y="0"/>
                </a:lnTo>
                <a:lnTo>
                  <a:pt x="0" y="0"/>
                </a:lnTo>
                <a:lnTo>
                  <a:pt x="0" y="26666"/>
                </a:lnTo>
              </a:path>
            </a:pathLst>
          </a:custGeom>
          <a:solidFill>
            <a:srgbClr val="D7F1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38" name="object 78"/>
          <p:cNvSpPr>
            <a:spLocks/>
          </p:cNvSpPr>
          <p:nvPr/>
        </p:nvSpPr>
        <p:spPr bwMode="auto">
          <a:xfrm>
            <a:off x="1524000" y="955675"/>
            <a:ext cx="9144000" cy="26988"/>
          </a:xfrm>
          <a:custGeom>
            <a:avLst/>
            <a:gdLst>
              <a:gd name="T0" fmla="*/ 0 w 9144000"/>
              <a:gd name="T1" fmla="*/ 26666 h 26669"/>
              <a:gd name="T2" fmla="*/ 9144000 w 9144000"/>
              <a:gd name="T3" fmla="*/ 26666 h 26669"/>
              <a:gd name="T4" fmla="*/ 9144000 w 9144000"/>
              <a:gd name="T5" fmla="*/ 0 h 26669"/>
              <a:gd name="T6" fmla="*/ 0 w 9144000"/>
              <a:gd name="T7" fmla="*/ 0 h 26669"/>
              <a:gd name="T8" fmla="*/ 0 w 9144000"/>
              <a:gd name="T9" fmla="*/ 26666 h 26669"/>
            </a:gdLst>
            <a:ahLst/>
            <a:cxnLst>
              <a:cxn ang="0">
                <a:pos x="T0" y="T1"/>
              </a:cxn>
              <a:cxn ang="0">
                <a:pos x="T2" y="T3"/>
              </a:cxn>
              <a:cxn ang="0">
                <a:pos x="T4" y="T5"/>
              </a:cxn>
              <a:cxn ang="0">
                <a:pos x="T6" y="T7"/>
              </a:cxn>
              <a:cxn ang="0">
                <a:pos x="T8" y="T9"/>
              </a:cxn>
            </a:cxnLst>
            <a:rect l="0" t="0" r="r" b="b"/>
            <a:pathLst>
              <a:path w="9144000" h="26669">
                <a:moveTo>
                  <a:pt x="0" y="26666"/>
                </a:moveTo>
                <a:lnTo>
                  <a:pt x="9144000" y="26666"/>
                </a:lnTo>
                <a:lnTo>
                  <a:pt x="9144000" y="0"/>
                </a:lnTo>
                <a:lnTo>
                  <a:pt x="0" y="0"/>
                </a:lnTo>
                <a:lnTo>
                  <a:pt x="0" y="26666"/>
                </a:lnTo>
              </a:path>
            </a:pathLst>
          </a:custGeom>
          <a:solidFill>
            <a:srgbClr val="D5F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39" name="object 79"/>
          <p:cNvSpPr>
            <a:spLocks/>
          </p:cNvSpPr>
          <p:nvPr/>
        </p:nvSpPr>
        <p:spPr bwMode="auto">
          <a:xfrm>
            <a:off x="1524000" y="981075"/>
            <a:ext cx="9144000" cy="26988"/>
          </a:xfrm>
          <a:custGeom>
            <a:avLst/>
            <a:gdLst>
              <a:gd name="T0" fmla="*/ 0 w 9144000"/>
              <a:gd name="T1" fmla="*/ 26677 h 26669"/>
              <a:gd name="T2" fmla="*/ 9144000 w 9144000"/>
              <a:gd name="T3" fmla="*/ 26677 h 26669"/>
              <a:gd name="T4" fmla="*/ 9144000 w 9144000"/>
              <a:gd name="T5" fmla="*/ 0 h 26669"/>
              <a:gd name="T6" fmla="*/ 0 w 9144000"/>
              <a:gd name="T7" fmla="*/ 0 h 26669"/>
              <a:gd name="T8" fmla="*/ 0 w 9144000"/>
              <a:gd name="T9" fmla="*/ 26677 h 26669"/>
            </a:gdLst>
            <a:ahLst/>
            <a:cxnLst>
              <a:cxn ang="0">
                <a:pos x="T0" y="T1"/>
              </a:cxn>
              <a:cxn ang="0">
                <a:pos x="T2" y="T3"/>
              </a:cxn>
              <a:cxn ang="0">
                <a:pos x="T4" y="T5"/>
              </a:cxn>
              <a:cxn ang="0">
                <a:pos x="T6" y="T7"/>
              </a:cxn>
              <a:cxn ang="0">
                <a:pos x="T8" y="T9"/>
              </a:cxn>
            </a:cxnLst>
            <a:rect l="0" t="0" r="r" b="b"/>
            <a:pathLst>
              <a:path w="9144000" h="26669">
                <a:moveTo>
                  <a:pt x="0" y="26677"/>
                </a:moveTo>
                <a:lnTo>
                  <a:pt x="9144000" y="26677"/>
                </a:lnTo>
                <a:lnTo>
                  <a:pt x="9144000" y="0"/>
                </a:lnTo>
                <a:lnTo>
                  <a:pt x="0" y="0"/>
                </a:lnTo>
                <a:lnTo>
                  <a:pt x="0" y="26677"/>
                </a:lnTo>
              </a:path>
            </a:pathLst>
          </a:custGeom>
          <a:solidFill>
            <a:srgbClr val="D4E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40" name="object 81"/>
          <p:cNvSpPr>
            <a:spLocks/>
          </p:cNvSpPr>
          <p:nvPr/>
        </p:nvSpPr>
        <p:spPr bwMode="auto">
          <a:xfrm>
            <a:off x="1524000" y="1033464"/>
            <a:ext cx="9144000" cy="26987"/>
          </a:xfrm>
          <a:custGeom>
            <a:avLst/>
            <a:gdLst>
              <a:gd name="T0" fmla="*/ 0 w 9144000"/>
              <a:gd name="T1" fmla="*/ 26666 h 26669"/>
              <a:gd name="T2" fmla="*/ 9144000 w 9144000"/>
              <a:gd name="T3" fmla="*/ 26666 h 26669"/>
              <a:gd name="T4" fmla="*/ 9144000 w 9144000"/>
              <a:gd name="T5" fmla="*/ 0 h 26669"/>
              <a:gd name="T6" fmla="*/ 0 w 9144000"/>
              <a:gd name="T7" fmla="*/ 0 h 26669"/>
              <a:gd name="T8" fmla="*/ 0 w 9144000"/>
              <a:gd name="T9" fmla="*/ 26666 h 26669"/>
            </a:gdLst>
            <a:ahLst/>
            <a:cxnLst>
              <a:cxn ang="0">
                <a:pos x="T0" y="T1"/>
              </a:cxn>
              <a:cxn ang="0">
                <a:pos x="T2" y="T3"/>
              </a:cxn>
              <a:cxn ang="0">
                <a:pos x="T4" y="T5"/>
              </a:cxn>
              <a:cxn ang="0">
                <a:pos x="T6" y="T7"/>
              </a:cxn>
              <a:cxn ang="0">
                <a:pos x="T8" y="T9"/>
              </a:cxn>
            </a:cxnLst>
            <a:rect l="0" t="0" r="r" b="b"/>
            <a:pathLst>
              <a:path w="9144000" h="26669">
                <a:moveTo>
                  <a:pt x="0" y="26666"/>
                </a:moveTo>
                <a:lnTo>
                  <a:pt x="9144000" y="26666"/>
                </a:lnTo>
                <a:lnTo>
                  <a:pt x="9144000" y="0"/>
                </a:lnTo>
                <a:lnTo>
                  <a:pt x="0" y="0"/>
                </a:lnTo>
                <a:lnTo>
                  <a:pt x="0" y="26666"/>
                </a:lnTo>
              </a:path>
            </a:pathLst>
          </a:custGeom>
          <a:solidFill>
            <a:srgbClr val="D2EF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41" name="object 82"/>
          <p:cNvSpPr>
            <a:spLocks/>
          </p:cNvSpPr>
          <p:nvPr/>
        </p:nvSpPr>
        <p:spPr bwMode="auto">
          <a:xfrm>
            <a:off x="1524000" y="1058864"/>
            <a:ext cx="9144000" cy="26987"/>
          </a:xfrm>
          <a:custGeom>
            <a:avLst/>
            <a:gdLst>
              <a:gd name="T0" fmla="*/ 0 w 9144000"/>
              <a:gd name="T1" fmla="*/ 26666 h 26669"/>
              <a:gd name="T2" fmla="*/ 9144000 w 9144000"/>
              <a:gd name="T3" fmla="*/ 26666 h 26669"/>
              <a:gd name="T4" fmla="*/ 9144000 w 9144000"/>
              <a:gd name="T5" fmla="*/ 0 h 26669"/>
              <a:gd name="T6" fmla="*/ 0 w 9144000"/>
              <a:gd name="T7" fmla="*/ 0 h 26669"/>
              <a:gd name="T8" fmla="*/ 0 w 9144000"/>
              <a:gd name="T9" fmla="*/ 26666 h 26669"/>
            </a:gdLst>
            <a:ahLst/>
            <a:cxnLst>
              <a:cxn ang="0">
                <a:pos x="T0" y="T1"/>
              </a:cxn>
              <a:cxn ang="0">
                <a:pos x="T2" y="T3"/>
              </a:cxn>
              <a:cxn ang="0">
                <a:pos x="T4" y="T5"/>
              </a:cxn>
              <a:cxn ang="0">
                <a:pos x="T6" y="T7"/>
              </a:cxn>
              <a:cxn ang="0">
                <a:pos x="T8" y="T9"/>
              </a:cxn>
            </a:cxnLst>
            <a:rect l="0" t="0" r="r" b="b"/>
            <a:pathLst>
              <a:path w="9144000" h="26669">
                <a:moveTo>
                  <a:pt x="0" y="26666"/>
                </a:moveTo>
                <a:lnTo>
                  <a:pt x="9144000" y="26666"/>
                </a:lnTo>
                <a:lnTo>
                  <a:pt x="9144000" y="0"/>
                </a:lnTo>
                <a:lnTo>
                  <a:pt x="0" y="0"/>
                </a:lnTo>
                <a:lnTo>
                  <a:pt x="0" y="26666"/>
                </a:lnTo>
              </a:path>
            </a:pathLst>
          </a:custGeom>
          <a:solidFill>
            <a:srgbClr val="D1EE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42" name="object 83"/>
          <p:cNvSpPr>
            <a:spLocks/>
          </p:cNvSpPr>
          <p:nvPr/>
        </p:nvSpPr>
        <p:spPr bwMode="auto">
          <a:xfrm>
            <a:off x="1524000" y="1084264"/>
            <a:ext cx="9144000" cy="26987"/>
          </a:xfrm>
          <a:custGeom>
            <a:avLst/>
            <a:gdLst>
              <a:gd name="T0" fmla="*/ 0 w 9144000"/>
              <a:gd name="T1" fmla="*/ 27939 h 27940"/>
              <a:gd name="T2" fmla="*/ 9144000 w 9144000"/>
              <a:gd name="T3" fmla="*/ 27939 h 27940"/>
              <a:gd name="T4" fmla="*/ 9144000 w 9144000"/>
              <a:gd name="T5" fmla="*/ 0 h 27940"/>
              <a:gd name="T6" fmla="*/ 0 w 9144000"/>
              <a:gd name="T7" fmla="*/ 0 h 27940"/>
              <a:gd name="T8" fmla="*/ 0 w 9144000"/>
              <a:gd name="T9" fmla="*/ 27939 h 27940"/>
            </a:gdLst>
            <a:ahLst/>
            <a:cxnLst>
              <a:cxn ang="0">
                <a:pos x="T0" y="T1"/>
              </a:cxn>
              <a:cxn ang="0">
                <a:pos x="T2" y="T3"/>
              </a:cxn>
              <a:cxn ang="0">
                <a:pos x="T4" y="T5"/>
              </a:cxn>
              <a:cxn ang="0">
                <a:pos x="T6" y="T7"/>
              </a:cxn>
              <a:cxn ang="0">
                <a:pos x="T8" y="T9"/>
              </a:cxn>
            </a:cxnLst>
            <a:rect l="0" t="0" r="r" b="b"/>
            <a:pathLst>
              <a:path w="9144000" h="27940">
                <a:moveTo>
                  <a:pt x="0" y="27939"/>
                </a:moveTo>
                <a:lnTo>
                  <a:pt x="9144000" y="27939"/>
                </a:lnTo>
                <a:lnTo>
                  <a:pt x="9144000" y="0"/>
                </a:lnTo>
                <a:lnTo>
                  <a:pt x="0" y="0"/>
                </a:lnTo>
                <a:lnTo>
                  <a:pt x="0" y="27939"/>
                </a:lnTo>
              </a:path>
            </a:pathLst>
          </a:custGeom>
          <a:solidFill>
            <a:srgbClr val="D0EE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25643" name="object 86"/>
          <p:cNvSpPr>
            <a:spLocks/>
          </p:cNvSpPr>
          <p:nvPr/>
        </p:nvSpPr>
        <p:spPr bwMode="auto">
          <a:xfrm>
            <a:off x="2054225" y="1588"/>
            <a:ext cx="44450" cy="0"/>
          </a:xfrm>
          <a:custGeom>
            <a:avLst/>
            <a:gdLst>
              <a:gd name="T0" fmla="*/ 0 w 43179"/>
              <a:gd name="T1" fmla="*/ 43172 w 43179"/>
            </a:gdLst>
            <a:ahLst/>
            <a:cxnLst>
              <a:cxn ang="0">
                <a:pos x="T0" y="0"/>
              </a:cxn>
              <a:cxn ang="0">
                <a:pos x="T1" y="0"/>
              </a:cxn>
            </a:cxnLst>
            <a:rect l="0" t="0" r="r" b="b"/>
            <a:pathLst>
              <a:path w="43179">
                <a:moveTo>
                  <a:pt x="0" y="0"/>
                </a:moveTo>
                <a:lnTo>
                  <a:pt x="43172" y="0"/>
                </a:lnTo>
              </a:path>
            </a:pathLst>
          </a:custGeom>
          <a:noFill/>
          <a:ln w="3175">
            <a:solidFill>
              <a:srgbClr val="FF98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44" name="object 87"/>
          <p:cNvSpPr>
            <a:spLocks/>
          </p:cNvSpPr>
          <p:nvPr/>
        </p:nvSpPr>
        <p:spPr bwMode="auto">
          <a:xfrm>
            <a:off x="2043113" y="3175"/>
            <a:ext cx="87312" cy="0"/>
          </a:xfrm>
          <a:custGeom>
            <a:avLst/>
            <a:gdLst>
              <a:gd name="T0" fmla="*/ 0 w 86359"/>
              <a:gd name="T1" fmla="*/ 86355 w 86359"/>
            </a:gdLst>
            <a:ahLst/>
            <a:cxnLst>
              <a:cxn ang="0">
                <a:pos x="T0" y="0"/>
              </a:cxn>
              <a:cxn ang="0">
                <a:pos x="T1" y="0"/>
              </a:cxn>
            </a:cxnLst>
            <a:rect l="0" t="0" r="r" b="b"/>
            <a:pathLst>
              <a:path w="86359">
                <a:moveTo>
                  <a:pt x="0" y="0"/>
                </a:moveTo>
                <a:lnTo>
                  <a:pt x="86355" y="0"/>
                </a:lnTo>
              </a:path>
            </a:pathLst>
          </a:custGeom>
          <a:noFill/>
          <a:ln w="3175">
            <a:solidFill>
              <a:srgbClr val="FF98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45" name="object 88"/>
          <p:cNvSpPr>
            <a:spLocks/>
          </p:cNvSpPr>
          <p:nvPr/>
        </p:nvSpPr>
        <p:spPr bwMode="auto">
          <a:xfrm>
            <a:off x="2017714" y="4763"/>
            <a:ext cx="128587" cy="0"/>
          </a:xfrm>
          <a:custGeom>
            <a:avLst/>
            <a:gdLst>
              <a:gd name="T0" fmla="*/ 0 w 128270"/>
              <a:gd name="T1" fmla="*/ 128277 w 128270"/>
            </a:gdLst>
            <a:ahLst/>
            <a:cxnLst>
              <a:cxn ang="0">
                <a:pos x="T0" y="0"/>
              </a:cxn>
              <a:cxn ang="0">
                <a:pos x="T1" y="0"/>
              </a:cxn>
            </a:cxnLst>
            <a:rect l="0" t="0" r="r" b="b"/>
            <a:pathLst>
              <a:path w="128270">
                <a:moveTo>
                  <a:pt x="0" y="0"/>
                </a:moveTo>
                <a:lnTo>
                  <a:pt x="128277" y="0"/>
                </a:lnTo>
              </a:path>
            </a:pathLst>
          </a:custGeom>
          <a:noFill/>
          <a:ln w="3804">
            <a:solidFill>
              <a:srgbClr val="FF98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46" name="object 89"/>
          <p:cNvSpPr>
            <a:spLocks/>
          </p:cNvSpPr>
          <p:nvPr/>
        </p:nvSpPr>
        <p:spPr bwMode="auto">
          <a:xfrm>
            <a:off x="2008189" y="6350"/>
            <a:ext cx="147637" cy="0"/>
          </a:xfrm>
          <a:custGeom>
            <a:avLst/>
            <a:gdLst>
              <a:gd name="T0" fmla="*/ 0 w 148590"/>
              <a:gd name="T1" fmla="*/ 148590 w 148590"/>
            </a:gdLst>
            <a:ahLst/>
            <a:cxnLst>
              <a:cxn ang="0">
                <a:pos x="T0" y="0"/>
              </a:cxn>
              <a:cxn ang="0">
                <a:pos x="T1" y="0"/>
              </a:cxn>
            </a:cxnLst>
            <a:rect l="0" t="0" r="r" b="b"/>
            <a:pathLst>
              <a:path w="148590">
                <a:moveTo>
                  <a:pt x="0" y="0"/>
                </a:moveTo>
                <a:lnTo>
                  <a:pt x="148590" y="0"/>
                </a:lnTo>
              </a:path>
            </a:pathLst>
          </a:custGeom>
          <a:noFill/>
          <a:ln w="3175">
            <a:solidFill>
              <a:srgbClr val="FF98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47" name="object 90"/>
          <p:cNvSpPr>
            <a:spLocks/>
          </p:cNvSpPr>
          <p:nvPr/>
        </p:nvSpPr>
        <p:spPr bwMode="auto">
          <a:xfrm>
            <a:off x="1993901" y="9525"/>
            <a:ext cx="180975" cy="0"/>
          </a:xfrm>
          <a:custGeom>
            <a:avLst/>
            <a:gdLst>
              <a:gd name="T0" fmla="*/ 0 w 180340"/>
              <a:gd name="T1" fmla="*/ 180332 w 180340"/>
            </a:gdLst>
            <a:ahLst/>
            <a:cxnLst>
              <a:cxn ang="0">
                <a:pos x="T0" y="0"/>
              </a:cxn>
              <a:cxn ang="0">
                <a:pos x="T1" y="0"/>
              </a:cxn>
            </a:cxnLst>
            <a:rect l="0" t="0" r="r" b="b"/>
            <a:pathLst>
              <a:path w="180340">
                <a:moveTo>
                  <a:pt x="0" y="0"/>
                </a:moveTo>
                <a:lnTo>
                  <a:pt x="180332" y="0"/>
                </a:lnTo>
              </a:path>
            </a:pathLst>
          </a:custGeom>
          <a:noFill/>
          <a:ln w="3804">
            <a:solidFill>
              <a:srgbClr val="FF98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48" name="object 91"/>
          <p:cNvSpPr>
            <a:spLocks/>
          </p:cNvSpPr>
          <p:nvPr/>
        </p:nvSpPr>
        <p:spPr bwMode="auto">
          <a:xfrm>
            <a:off x="1989138" y="11113"/>
            <a:ext cx="190500" cy="0"/>
          </a:xfrm>
          <a:custGeom>
            <a:avLst/>
            <a:gdLst>
              <a:gd name="T0" fmla="*/ 0 w 190500"/>
              <a:gd name="T1" fmla="*/ 190500 w 190500"/>
            </a:gdLst>
            <a:ahLst/>
            <a:cxnLst>
              <a:cxn ang="0">
                <a:pos x="T0" y="0"/>
              </a:cxn>
              <a:cxn ang="0">
                <a:pos x="T1" y="0"/>
              </a:cxn>
            </a:cxnLst>
            <a:rect l="0" t="0" r="r" b="b"/>
            <a:pathLst>
              <a:path w="190500">
                <a:moveTo>
                  <a:pt x="0" y="0"/>
                </a:moveTo>
                <a:lnTo>
                  <a:pt x="190500" y="0"/>
                </a:lnTo>
              </a:path>
            </a:pathLst>
          </a:custGeom>
          <a:noFill/>
          <a:ln w="3175">
            <a:solidFill>
              <a:srgbClr val="FF98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49" name="object 92"/>
          <p:cNvSpPr>
            <a:spLocks/>
          </p:cNvSpPr>
          <p:nvPr/>
        </p:nvSpPr>
        <p:spPr bwMode="auto">
          <a:xfrm>
            <a:off x="1978025" y="12700"/>
            <a:ext cx="211138" cy="0"/>
          </a:xfrm>
          <a:custGeom>
            <a:avLst/>
            <a:gdLst>
              <a:gd name="T0" fmla="*/ 0 w 210820"/>
              <a:gd name="T1" fmla="*/ 210812 w 210820"/>
            </a:gdLst>
            <a:ahLst/>
            <a:cxnLst>
              <a:cxn ang="0">
                <a:pos x="T0" y="0"/>
              </a:cxn>
              <a:cxn ang="0">
                <a:pos x="T1" y="0"/>
              </a:cxn>
            </a:cxnLst>
            <a:rect l="0" t="0" r="r" b="b"/>
            <a:pathLst>
              <a:path w="210820">
                <a:moveTo>
                  <a:pt x="0" y="0"/>
                </a:moveTo>
                <a:lnTo>
                  <a:pt x="210812" y="0"/>
                </a:lnTo>
              </a:path>
            </a:pathLst>
          </a:custGeom>
          <a:noFill/>
          <a:ln w="3804">
            <a:solidFill>
              <a:srgbClr val="FF98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50" name="object 93"/>
          <p:cNvSpPr>
            <a:spLocks/>
          </p:cNvSpPr>
          <p:nvPr/>
        </p:nvSpPr>
        <p:spPr bwMode="auto">
          <a:xfrm>
            <a:off x="1973263" y="14288"/>
            <a:ext cx="220662" cy="0"/>
          </a:xfrm>
          <a:custGeom>
            <a:avLst/>
            <a:gdLst>
              <a:gd name="T0" fmla="*/ 0 w 220979"/>
              <a:gd name="T1" fmla="*/ 220980 w 220979"/>
            </a:gdLst>
            <a:ahLst/>
            <a:cxnLst>
              <a:cxn ang="0">
                <a:pos x="T0" y="0"/>
              </a:cxn>
              <a:cxn ang="0">
                <a:pos x="T1" y="0"/>
              </a:cxn>
            </a:cxnLst>
            <a:rect l="0" t="0" r="r" b="b"/>
            <a:pathLst>
              <a:path w="220979">
                <a:moveTo>
                  <a:pt x="0" y="0"/>
                </a:moveTo>
                <a:lnTo>
                  <a:pt x="220980" y="0"/>
                </a:lnTo>
              </a:path>
            </a:pathLst>
          </a:custGeom>
          <a:noFill/>
          <a:ln w="3175">
            <a:solidFill>
              <a:srgbClr val="FF98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51" name="object 94"/>
          <p:cNvSpPr>
            <a:spLocks/>
          </p:cNvSpPr>
          <p:nvPr/>
        </p:nvSpPr>
        <p:spPr bwMode="auto">
          <a:xfrm>
            <a:off x="1963738" y="15875"/>
            <a:ext cx="241300" cy="0"/>
          </a:xfrm>
          <a:custGeom>
            <a:avLst/>
            <a:gdLst>
              <a:gd name="T0" fmla="*/ 0 w 241300"/>
              <a:gd name="T1" fmla="*/ 241292 w 241300"/>
            </a:gdLst>
            <a:ahLst/>
            <a:cxnLst>
              <a:cxn ang="0">
                <a:pos x="T0" y="0"/>
              </a:cxn>
              <a:cxn ang="0">
                <a:pos x="T1" y="0"/>
              </a:cxn>
            </a:cxnLst>
            <a:rect l="0" t="0" r="r" b="b"/>
            <a:pathLst>
              <a:path w="241300">
                <a:moveTo>
                  <a:pt x="0" y="0"/>
                </a:moveTo>
                <a:lnTo>
                  <a:pt x="241292" y="0"/>
                </a:lnTo>
              </a:path>
            </a:pathLst>
          </a:custGeom>
          <a:noFill/>
          <a:ln w="3804">
            <a:solidFill>
              <a:srgbClr val="FF98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52" name="object 95"/>
          <p:cNvSpPr>
            <a:spLocks/>
          </p:cNvSpPr>
          <p:nvPr/>
        </p:nvSpPr>
        <p:spPr bwMode="auto">
          <a:xfrm>
            <a:off x="1960563" y="19050"/>
            <a:ext cx="252412" cy="0"/>
          </a:xfrm>
          <a:custGeom>
            <a:avLst/>
            <a:gdLst>
              <a:gd name="T0" fmla="*/ 0 w 251459"/>
              <a:gd name="T1" fmla="*/ 251460 w 251459"/>
            </a:gdLst>
            <a:ahLst/>
            <a:cxnLst>
              <a:cxn ang="0">
                <a:pos x="T0" y="0"/>
              </a:cxn>
              <a:cxn ang="0">
                <a:pos x="T1" y="0"/>
              </a:cxn>
            </a:cxnLst>
            <a:rect l="0" t="0" r="r" b="b"/>
            <a:pathLst>
              <a:path w="251459">
                <a:moveTo>
                  <a:pt x="0" y="0"/>
                </a:moveTo>
                <a:lnTo>
                  <a:pt x="251460" y="0"/>
                </a:lnTo>
              </a:path>
            </a:pathLst>
          </a:custGeom>
          <a:noFill/>
          <a:ln w="3175">
            <a:solidFill>
              <a:srgbClr val="FF98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53" name="object 96"/>
          <p:cNvSpPr>
            <a:spLocks/>
          </p:cNvSpPr>
          <p:nvPr/>
        </p:nvSpPr>
        <p:spPr bwMode="auto">
          <a:xfrm>
            <a:off x="1952625" y="20638"/>
            <a:ext cx="266700" cy="0"/>
          </a:xfrm>
          <a:custGeom>
            <a:avLst/>
            <a:gdLst>
              <a:gd name="T0" fmla="*/ 0 w 266700"/>
              <a:gd name="T1" fmla="*/ 266700 w 266700"/>
            </a:gdLst>
            <a:ahLst/>
            <a:cxnLst>
              <a:cxn ang="0">
                <a:pos x="T0" y="0"/>
              </a:cxn>
              <a:cxn ang="0">
                <a:pos x="T1" y="0"/>
              </a:cxn>
            </a:cxnLst>
            <a:rect l="0" t="0" r="r" b="b"/>
            <a:pathLst>
              <a:path w="266700">
                <a:moveTo>
                  <a:pt x="0" y="0"/>
                </a:moveTo>
                <a:lnTo>
                  <a:pt x="266700" y="0"/>
                </a:lnTo>
              </a:path>
            </a:pathLst>
          </a:custGeom>
          <a:noFill/>
          <a:ln w="3804">
            <a:solidFill>
              <a:srgbClr val="FF98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54" name="object 97"/>
          <p:cNvSpPr>
            <a:spLocks/>
          </p:cNvSpPr>
          <p:nvPr/>
        </p:nvSpPr>
        <p:spPr bwMode="auto">
          <a:xfrm>
            <a:off x="1947864" y="22225"/>
            <a:ext cx="274637" cy="0"/>
          </a:xfrm>
          <a:custGeom>
            <a:avLst/>
            <a:gdLst>
              <a:gd name="T0" fmla="*/ 0 w 274320"/>
              <a:gd name="T1" fmla="*/ 274320 w 274320"/>
            </a:gdLst>
            <a:ahLst/>
            <a:cxnLst>
              <a:cxn ang="0">
                <a:pos x="T0" y="0"/>
              </a:cxn>
              <a:cxn ang="0">
                <a:pos x="T1" y="0"/>
              </a:cxn>
            </a:cxnLst>
            <a:rect l="0" t="0" r="r" b="b"/>
            <a:pathLst>
              <a:path w="274320">
                <a:moveTo>
                  <a:pt x="0" y="0"/>
                </a:moveTo>
                <a:lnTo>
                  <a:pt x="274320" y="0"/>
                </a:lnTo>
              </a:path>
            </a:pathLst>
          </a:custGeom>
          <a:noFill/>
          <a:ln w="3175">
            <a:solidFill>
              <a:srgbClr val="FF98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55" name="object 98"/>
          <p:cNvSpPr>
            <a:spLocks/>
          </p:cNvSpPr>
          <p:nvPr/>
        </p:nvSpPr>
        <p:spPr bwMode="auto">
          <a:xfrm>
            <a:off x="1939926" y="23813"/>
            <a:ext cx="290513" cy="0"/>
          </a:xfrm>
          <a:custGeom>
            <a:avLst/>
            <a:gdLst>
              <a:gd name="T0" fmla="*/ 0 w 289559"/>
              <a:gd name="T1" fmla="*/ 289560 w 289559"/>
            </a:gdLst>
            <a:ahLst/>
            <a:cxnLst>
              <a:cxn ang="0">
                <a:pos x="T0" y="0"/>
              </a:cxn>
              <a:cxn ang="0">
                <a:pos x="T1" y="0"/>
              </a:cxn>
            </a:cxnLst>
            <a:rect l="0" t="0" r="r" b="b"/>
            <a:pathLst>
              <a:path w="289559">
                <a:moveTo>
                  <a:pt x="0" y="0"/>
                </a:moveTo>
                <a:lnTo>
                  <a:pt x="289560" y="0"/>
                </a:lnTo>
              </a:path>
            </a:pathLst>
          </a:custGeom>
          <a:noFill/>
          <a:ln w="3804">
            <a:solidFill>
              <a:srgbClr val="FF98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56" name="object 99"/>
          <p:cNvSpPr>
            <a:spLocks/>
          </p:cNvSpPr>
          <p:nvPr/>
        </p:nvSpPr>
        <p:spPr bwMode="auto">
          <a:xfrm>
            <a:off x="1936751" y="25400"/>
            <a:ext cx="296863" cy="0"/>
          </a:xfrm>
          <a:custGeom>
            <a:avLst/>
            <a:gdLst>
              <a:gd name="T0" fmla="*/ 0 w 297180"/>
              <a:gd name="T1" fmla="*/ 297180 w 297180"/>
            </a:gdLst>
            <a:ahLst/>
            <a:cxnLst>
              <a:cxn ang="0">
                <a:pos x="T0" y="0"/>
              </a:cxn>
              <a:cxn ang="0">
                <a:pos x="T1" y="0"/>
              </a:cxn>
            </a:cxnLst>
            <a:rect l="0" t="0" r="r" b="b"/>
            <a:pathLst>
              <a:path w="297180">
                <a:moveTo>
                  <a:pt x="0" y="0"/>
                </a:moveTo>
                <a:lnTo>
                  <a:pt x="297180" y="0"/>
                </a:lnTo>
              </a:path>
            </a:pathLst>
          </a:custGeom>
          <a:noFill/>
          <a:ln w="3175">
            <a:solidFill>
              <a:srgbClr val="FF98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57" name="object 100"/>
          <p:cNvSpPr>
            <a:spLocks/>
          </p:cNvSpPr>
          <p:nvPr/>
        </p:nvSpPr>
        <p:spPr bwMode="auto">
          <a:xfrm>
            <a:off x="1928814" y="28575"/>
            <a:ext cx="312737" cy="0"/>
          </a:xfrm>
          <a:custGeom>
            <a:avLst/>
            <a:gdLst>
              <a:gd name="T0" fmla="*/ 0 w 312420"/>
              <a:gd name="T1" fmla="*/ 312420 w 312420"/>
            </a:gdLst>
            <a:ahLst/>
            <a:cxnLst>
              <a:cxn ang="0">
                <a:pos x="T0" y="0"/>
              </a:cxn>
              <a:cxn ang="0">
                <a:pos x="T1" y="0"/>
              </a:cxn>
            </a:cxnLst>
            <a:rect l="0" t="0" r="r" b="b"/>
            <a:pathLst>
              <a:path w="312420">
                <a:moveTo>
                  <a:pt x="0" y="0"/>
                </a:moveTo>
                <a:lnTo>
                  <a:pt x="312420" y="0"/>
                </a:lnTo>
              </a:path>
            </a:pathLst>
          </a:custGeom>
          <a:noFill/>
          <a:ln w="3804">
            <a:solidFill>
              <a:srgbClr val="FF98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58" name="object 101"/>
          <p:cNvSpPr>
            <a:spLocks/>
          </p:cNvSpPr>
          <p:nvPr/>
        </p:nvSpPr>
        <p:spPr bwMode="auto">
          <a:xfrm>
            <a:off x="1925639" y="30163"/>
            <a:ext cx="319087" cy="0"/>
          </a:xfrm>
          <a:custGeom>
            <a:avLst/>
            <a:gdLst>
              <a:gd name="T0" fmla="*/ 0 w 320040"/>
              <a:gd name="T1" fmla="*/ 320040 w 320040"/>
            </a:gdLst>
            <a:ahLst/>
            <a:cxnLst>
              <a:cxn ang="0">
                <a:pos x="T0" y="0"/>
              </a:cxn>
              <a:cxn ang="0">
                <a:pos x="T1" y="0"/>
              </a:cxn>
            </a:cxnLst>
            <a:rect l="0" t="0" r="r" b="b"/>
            <a:pathLst>
              <a:path w="320040">
                <a:moveTo>
                  <a:pt x="0" y="0"/>
                </a:moveTo>
                <a:lnTo>
                  <a:pt x="320040" y="0"/>
                </a:lnTo>
              </a:path>
            </a:pathLst>
          </a:custGeom>
          <a:noFill/>
          <a:ln w="3175">
            <a:solidFill>
              <a:srgbClr val="FF98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59" name="object 102"/>
          <p:cNvSpPr>
            <a:spLocks/>
          </p:cNvSpPr>
          <p:nvPr/>
        </p:nvSpPr>
        <p:spPr bwMode="auto">
          <a:xfrm>
            <a:off x="1916114" y="31750"/>
            <a:ext cx="339725" cy="0"/>
          </a:xfrm>
          <a:custGeom>
            <a:avLst/>
            <a:gdLst>
              <a:gd name="T0" fmla="*/ 0 w 339090"/>
              <a:gd name="T1" fmla="*/ 339090 w 339090"/>
            </a:gdLst>
            <a:ahLst/>
            <a:cxnLst>
              <a:cxn ang="0">
                <a:pos x="T0" y="0"/>
              </a:cxn>
              <a:cxn ang="0">
                <a:pos x="T1" y="0"/>
              </a:cxn>
            </a:cxnLst>
            <a:rect l="0" t="0" r="r" b="b"/>
            <a:pathLst>
              <a:path w="339090">
                <a:moveTo>
                  <a:pt x="0" y="0"/>
                </a:moveTo>
                <a:lnTo>
                  <a:pt x="339090" y="0"/>
                </a:lnTo>
              </a:path>
            </a:pathLst>
          </a:custGeom>
          <a:noFill/>
          <a:ln w="5073">
            <a:solidFill>
              <a:srgbClr val="FF990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60" name="object 103"/>
          <p:cNvSpPr>
            <a:spLocks/>
          </p:cNvSpPr>
          <p:nvPr/>
        </p:nvSpPr>
        <p:spPr bwMode="auto">
          <a:xfrm>
            <a:off x="1909764" y="34925"/>
            <a:ext cx="350837" cy="0"/>
          </a:xfrm>
          <a:custGeom>
            <a:avLst/>
            <a:gdLst>
              <a:gd name="T0" fmla="*/ 0 w 350520"/>
              <a:gd name="T1" fmla="*/ 350520 w 350520"/>
            </a:gdLst>
            <a:ahLst/>
            <a:cxnLst>
              <a:cxn ang="0">
                <a:pos x="T0" y="0"/>
              </a:cxn>
              <a:cxn ang="0">
                <a:pos x="T1" y="0"/>
              </a:cxn>
            </a:cxnLst>
            <a:rect l="0" t="0" r="r" b="b"/>
            <a:pathLst>
              <a:path w="350520">
                <a:moveTo>
                  <a:pt x="0" y="0"/>
                </a:moveTo>
                <a:lnTo>
                  <a:pt x="350520" y="0"/>
                </a:lnTo>
              </a:path>
            </a:pathLst>
          </a:custGeom>
          <a:noFill/>
          <a:ln w="3804">
            <a:solidFill>
              <a:srgbClr val="FF990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61" name="object 104"/>
          <p:cNvSpPr>
            <a:spLocks/>
          </p:cNvSpPr>
          <p:nvPr/>
        </p:nvSpPr>
        <p:spPr bwMode="auto">
          <a:xfrm>
            <a:off x="1908175" y="38100"/>
            <a:ext cx="355600" cy="0"/>
          </a:xfrm>
          <a:custGeom>
            <a:avLst/>
            <a:gdLst>
              <a:gd name="T0" fmla="*/ 0 w 356870"/>
              <a:gd name="T1" fmla="*/ 356878 w 356870"/>
            </a:gdLst>
            <a:ahLst/>
            <a:cxnLst>
              <a:cxn ang="0">
                <a:pos x="T0" y="0"/>
              </a:cxn>
              <a:cxn ang="0">
                <a:pos x="T1" y="0"/>
              </a:cxn>
            </a:cxnLst>
            <a:rect l="0" t="0" r="r" b="b"/>
            <a:pathLst>
              <a:path w="356870">
                <a:moveTo>
                  <a:pt x="0" y="0"/>
                </a:moveTo>
                <a:lnTo>
                  <a:pt x="356878" y="0"/>
                </a:lnTo>
              </a:path>
            </a:pathLst>
          </a:custGeom>
          <a:noFill/>
          <a:ln w="3175">
            <a:solidFill>
              <a:srgbClr val="FF990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62" name="object 105"/>
          <p:cNvSpPr>
            <a:spLocks/>
          </p:cNvSpPr>
          <p:nvPr/>
        </p:nvSpPr>
        <p:spPr bwMode="auto">
          <a:xfrm>
            <a:off x="1901825" y="39688"/>
            <a:ext cx="368300" cy="0"/>
          </a:xfrm>
          <a:custGeom>
            <a:avLst/>
            <a:gdLst>
              <a:gd name="T0" fmla="*/ 0 w 367030"/>
              <a:gd name="T1" fmla="*/ 367021 w 367030"/>
            </a:gdLst>
            <a:ahLst/>
            <a:cxnLst>
              <a:cxn ang="0">
                <a:pos x="T0" y="0"/>
              </a:cxn>
              <a:cxn ang="0">
                <a:pos x="T1" y="0"/>
              </a:cxn>
            </a:cxnLst>
            <a:rect l="0" t="0" r="r" b="b"/>
            <a:pathLst>
              <a:path w="367030">
                <a:moveTo>
                  <a:pt x="0" y="0"/>
                </a:moveTo>
                <a:lnTo>
                  <a:pt x="367021" y="0"/>
                </a:lnTo>
              </a:path>
            </a:pathLst>
          </a:custGeom>
          <a:noFill/>
          <a:ln w="3804">
            <a:solidFill>
              <a:srgbClr val="FF990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63" name="object 106"/>
          <p:cNvSpPr>
            <a:spLocks/>
          </p:cNvSpPr>
          <p:nvPr/>
        </p:nvSpPr>
        <p:spPr bwMode="auto">
          <a:xfrm>
            <a:off x="1900239" y="41275"/>
            <a:ext cx="371475" cy="0"/>
          </a:xfrm>
          <a:custGeom>
            <a:avLst/>
            <a:gdLst>
              <a:gd name="T0" fmla="*/ 0 w 372109"/>
              <a:gd name="T1" fmla="*/ 372118 w 372109"/>
            </a:gdLst>
            <a:ahLst/>
            <a:cxnLst>
              <a:cxn ang="0">
                <a:pos x="T0" y="0"/>
              </a:cxn>
              <a:cxn ang="0">
                <a:pos x="T1" y="0"/>
              </a:cxn>
            </a:cxnLst>
            <a:rect l="0" t="0" r="r" b="b"/>
            <a:pathLst>
              <a:path w="372109">
                <a:moveTo>
                  <a:pt x="0" y="0"/>
                </a:moveTo>
                <a:lnTo>
                  <a:pt x="372118" y="0"/>
                </a:lnTo>
              </a:path>
            </a:pathLst>
          </a:custGeom>
          <a:noFill/>
          <a:ln w="3175">
            <a:solidFill>
              <a:srgbClr val="FF9902"/>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64" name="object 107"/>
          <p:cNvSpPr>
            <a:spLocks/>
          </p:cNvSpPr>
          <p:nvPr/>
        </p:nvSpPr>
        <p:spPr bwMode="auto">
          <a:xfrm>
            <a:off x="1890714" y="44450"/>
            <a:ext cx="390525" cy="0"/>
          </a:xfrm>
          <a:custGeom>
            <a:avLst/>
            <a:gdLst>
              <a:gd name="T0" fmla="*/ 0 w 389890"/>
              <a:gd name="T1" fmla="*/ 389881 w 389890"/>
            </a:gdLst>
            <a:ahLst/>
            <a:cxnLst>
              <a:cxn ang="0">
                <a:pos x="T0" y="0"/>
              </a:cxn>
              <a:cxn ang="0">
                <a:pos x="T1" y="0"/>
              </a:cxn>
            </a:cxnLst>
            <a:rect l="0" t="0" r="r" b="b"/>
            <a:pathLst>
              <a:path w="389890">
                <a:moveTo>
                  <a:pt x="0" y="0"/>
                </a:moveTo>
                <a:lnTo>
                  <a:pt x="389881" y="0"/>
                </a:lnTo>
              </a:path>
            </a:pathLst>
          </a:custGeom>
          <a:noFill/>
          <a:ln w="5073">
            <a:solidFill>
              <a:srgbClr val="FF9902"/>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65" name="object 108"/>
          <p:cNvSpPr>
            <a:spLocks/>
          </p:cNvSpPr>
          <p:nvPr/>
        </p:nvSpPr>
        <p:spPr bwMode="auto">
          <a:xfrm>
            <a:off x="1882775" y="47625"/>
            <a:ext cx="406400" cy="0"/>
          </a:xfrm>
          <a:custGeom>
            <a:avLst/>
            <a:gdLst>
              <a:gd name="T0" fmla="*/ 0 w 405130"/>
              <a:gd name="T1" fmla="*/ 405121 w 405130"/>
            </a:gdLst>
            <a:ahLst/>
            <a:cxnLst>
              <a:cxn ang="0">
                <a:pos x="T0" y="0"/>
              </a:cxn>
              <a:cxn ang="0">
                <a:pos x="T1" y="0"/>
              </a:cxn>
            </a:cxnLst>
            <a:rect l="0" t="0" r="r" b="b"/>
            <a:pathLst>
              <a:path w="405130">
                <a:moveTo>
                  <a:pt x="0" y="0"/>
                </a:moveTo>
                <a:lnTo>
                  <a:pt x="405121" y="0"/>
                </a:lnTo>
              </a:path>
            </a:pathLst>
          </a:custGeom>
          <a:noFill/>
          <a:ln w="5073">
            <a:solidFill>
              <a:srgbClr val="FF9902"/>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66" name="object 109"/>
          <p:cNvSpPr>
            <a:spLocks/>
          </p:cNvSpPr>
          <p:nvPr/>
        </p:nvSpPr>
        <p:spPr bwMode="auto">
          <a:xfrm>
            <a:off x="1878014" y="50800"/>
            <a:ext cx="415925" cy="0"/>
          </a:xfrm>
          <a:custGeom>
            <a:avLst/>
            <a:gdLst>
              <a:gd name="T0" fmla="*/ 0 w 415290"/>
              <a:gd name="T1" fmla="*/ 415290 w 415290"/>
            </a:gdLst>
            <a:ahLst/>
            <a:cxnLst>
              <a:cxn ang="0">
                <a:pos x="T0" y="0"/>
              </a:cxn>
              <a:cxn ang="0">
                <a:pos x="T1" y="0"/>
              </a:cxn>
            </a:cxnLst>
            <a:rect l="0" t="0" r="r" b="b"/>
            <a:pathLst>
              <a:path w="415290">
                <a:moveTo>
                  <a:pt x="0" y="0"/>
                </a:moveTo>
                <a:lnTo>
                  <a:pt x="415290" y="0"/>
                </a:lnTo>
              </a:path>
            </a:pathLst>
          </a:custGeom>
          <a:noFill/>
          <a:ln w="3804">
            <a:solidFill>
              <a:srgbClr val="FF9902"/>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67" name="object 110"/>
          <p:cNvSpPr>
            <a:spLocks/>
          </p:cNvSpPr>
          <p:nvPr/>
        </p:nvSpPr>
        <p:spPr bwMode="auto">
          <a:xfrm>
            <a:off x="1876425" y="52388"/>
            <a:ext cx="419100" cy="0"/>
          </a:xfrm>
          <a:custGeom>
            <a:avLst/>
            <a:gdLst>
              <a:gd name="T0" fmla="*/ 0 w 420370"/>
              <a:gd name="T1" fmla="*/ 420361 w 420370"/>
            </a:gdLst>
            <a:ahLst/>
            <a:cxnLst>
              <a:cxn ang="0">
                <a:pos x="T0" y="0"/>
              </a:cxn>
              <a:cxn ang="0">
                <a:pos x="T1" y="0"/>
              </a:cxn>
            </a:cxnLst>
            <a:rect l="0" t="0" r="r" b="b"/>
            <a:pathLst>
              <a:path w="420370">
                <a:moveTo>
                  <a:pt x="0" y="0"/>
                </a:moveTo>
                <a:lnTo>
                  <a:pt x="420361" y="0"/>
                </a:lnTo>
              </a:path>
            </a:pathLst>
          </a:custGeom>
          <a:noFill/>
          <a:ln w="3175">
            <a:solidFill>
              <a:srgbClr val="FF990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68" name="object 111"/>
          <p:cNvSpPr>
            <a:spLocks/>
          </p:cNvSpPr>
          <p:nvPr/>
        </p:nvSpPr>
        <p:spPr bwMode="auto">
          <a:xfrm>
            <a:off x="1871664" y="53975"/>
            <a:ext cx="428625" cy="0"/>
          </a:xfrm>
          <a:custGeom>
            <a:avLst/>
            <a:gdLst>
              <a:gd name="T0" fmla="*/ 0 w 427990"/>
              <a:gd name="T1" fmla="*/ 427981 w 427990"/>
            </a:gdLst>
            <a:ahLst/>
            <a:cxnLst>
              <a:cxn ang="0">
                <a:pos x="T0" y="0"/>
              </a:cxn>
              <a:cxn ang="0">
                <a:pos x="T1" y="0"/>
              </a:cxn>
            </a:cxnLst>
            <a:rect l="0" t="0" r="r" b="b"/>
            <a:pathLst>
              <a:path w="427990">
                <a:moveTo>
                  <a:pt x="0" y="0"/>
                </a:moveTo>
                <a:lnTo>
                  <a:pt x="427981" y="0"/>
                </a:lnTo>
              </a:path>
            </a:pathLst>
          </a:custGeom>
          <a:noFill/>
          <a:ln w="3804">
            <a:solidFill>
              <a:srgbClr val="FF990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69" name="object 112"/>
          <p:cNvSpPr>
            <a:spLocks/>
          </p:cNvSpPr>
          <p:nvPr/>
        </p:nvSpPr>
        <p:spPr bwMode="auto">
          <a:xfrm>
            <a:off x="1870075" y="57150"/>
            <a:ext cx="431800" cy="0"/>
          </a:xfrm>
          <a:custGeom>
            <a:avLst/>
            <a:gdLst>
              <a:gd name="T0" fmla="*/ 0 w 433070"/>
              <a:gd name="T1" fmla="*/ 433078 w 433070"/>
            </a:gdLst>
            <a:ahLst/>
            <a:cxnLst>
              <a:cxn ang="0">
                <a:pos x="T0" y="0"/>
              </a:cxn>
              <a:cxn ang="0">
                <a:pos x="T1" y="0"/>
              </a:cxn>
            </a:cxnLst>
            <a:rect l="0" t="0" r="r" b="b"/>
            <a:pathLst>
              <a:path w="433070">
                <a:moveTo>
                  <a:pt x="0" y="0"/>
                </a:moveTo>
                <a:lnTo>
                  <a:pt x="433078" y="0"/>
                </a:lnTo>
              </a:path>
            </a:pathLst>
          </a:custGeom>
          <a:noFill/>
          <a:ln w="3175">
            <a:solidFill>
              <a:srgbClr val="FF990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70" name="object 113"/>
          <p:cNvSpPr>
            <a:spLocks/>
          </p:cNvSpPr>
          <p:nvPr/>
        </p:nvSpPr>
        <p:spPr bwMode="auto">
          <a:xfrm>
            <a:off x="1863725" y="58738"/>
            <a:ext cx="444500" cy="0"/>
          </a:xfrm>
          <a:custGeom>
            <a:avLst/>
            <a:gdLst>
              <a:gd name="T0" fmla="*/ 0 w 443230"/>
              <a:gd name="T1" fmla="*/ 443221 w 443230"/>
            </a:gdLst>
            <a:ahLst/>
            <a:cxnLst>
              <a:cxn ang="0">
                <a:pos x="T0" y="0"/>
              </a:cxn>
              <a:cxn ang="0">
                <a:pos x="T1" y="0"/>
              </a:cxn>
            </a:cxnLst>
            <a:rect l="0" t="0" r="r" b="b"/>
            <a:pathLst>
              <a:path w="443230">
                <a:moveTo>
                  <a:pt x="0" y="0"/>
                </a:moveTo>
                <a:lnTo>
                  <a:pt x="443221" y="0"/>
                </a:lnTo>
              </a:path>
            </a:pathLst>
          </a:custGeom>
          <a:noFill/>
          <a:ln w="3804">
            <a:solidFill>
              <a:srgbClr val="FF990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71" name="object 114"/>
          <p:cNvSpPr>
            <a:spLocks/>
          </p:cNvSpPr>
          <p:nvPr/>
        </p:nvSpPr>
        <p:spPr bwMode="auto">
          <a:xfrm>
            <a:off x="1863725" y="60325"/>
            <a:ext cx="446088" cy="0"/>
          </a:xfrm>
          <a:custGeom>
            <a:avLst/>
            <a:gdLst>
              <a:gd name="T0" fmla="*/ 0 w 447040"/>
              <a:gd name="T1" fmla="*/ 447044 w 447040"/>
            </a:gdLst>
            <a:ahLst/>
            <a:cxnLst>
              <a:cxn ang="0">
                <a:pos x="T0" y="0"/>
              </a:cxn>
              <a:cxn ang="0">
                <a:pos x="T1" y="0"/>
              </a:cxn>
            </a:cxnLst>
            <a:rect l="0" t="0" r="r" b="b"/>
            <a:pathLst>
              <a:path w="447040">
                <a:moveTo>
                  <a:pt x="0" y="0"/>
                </a:moveTo>
                <a:lnTo>
                  <a:pt x="447044" y="0"/>
                </a:lnTo>
              </a:path>
            </a:pathLst>
          </a:custGeom>
          <a:noFill/>
          <a:ln w="3175">
            <a:solidFill>
              <a:srgbClr val="FF990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72" name="object 115"/>
          <p:cNvSpPr>
            <a:spLocks/>
          </p:cNvSpPr>
          <p:nvPr/>
        </p:nvSpPr>
        <p:spPr bwMode="auto">
          <a:xfrm>
            <a:off x="1857375" y="61913"/>
            <a:ext cx="457200" cy="0"/>
          </a:xfrm>
          <a:custGeom>
            <a:avLst/>
            <a:gdLst>
              <a:gd name="T0" fmla="*/ 0 w 455930"/>
              <a:gd name="T1" fmla="*/ 455938 w 455930"/>
            </a:gdLst>
            <a:ahLst/>
            <a:cxnLst>
              <a:cxn ang="0">
                <a:pos x="T0" y="0"/>
              </a:cxn>
              <a:cxn ang="0">
                <a:pos x="T1" y="0"/>
              </a:cxn>
            </a:cxnLst>
            <a:rect l="0" t="0" r="r" b="b"/>
            <a:pathLst>
              <a:path w="455930">
                <a:moveTo>
                  <a:pt x="0" y="0"/>
                </a:moveTo>
                <a:lnTo>
                  <a:pt x="455938" y="0"/>
                </a:lnTo>
              </a:path>
            </a:pathLst>
          </a:custGeom>
          <a:noFill/>
          <a:ln w="3175">
            <a:solidFill>
              <a:srgbClr val="FF990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73" name="object 116"/>
          <p:cNvSpPr>
            <a:spLocks/>
          </p:cNvSpPr>
          <p:nvPr/>
        </p:nvSpPr>
        <p:spPr bwMode="auto">
          <a:xfrm>
            <a:off x="1855789" y="63500"/>
            <a:ext cx="460375" cy="0"/>
          </a:xfrm>
          <a:custGeom>
            <a:avLst/>
            <a:gdLst>
              <a:gd name="T0" fmla="*/ 0 w 461009"/>
              <a:gd name="T1" fmla="*/ 461010 w 461009"/>
            </a:gdLst>
            <a:ahLst/>
            <a:cxnLst>
              <a:cxn ang="0">
                <a:pos x="T0" y="0"/>
              </a:cxn>
              <a:cxn ang="0">
                <a:pos x="T1" y="0"/>
              </a:cxn>
            </a:cxnLst>
            <a:rect l="0" t="0" r="r" b="b"/>
            <a:pathLst>
              <a:path w="461009">
                <a:moveTo>
                  <a:pt x="0" y="0"/>
                </a:moveTo>
                <a:lnTo>
                  <a:pt x="461010" y="0"/>
                </a:lnTo>
              </a:path>
            </a:pathLst>
          </a:custGeom>
          <a:noFill/>
          <a:ln w="3809">
            <a:solidFill>
              <a:srgbClr val="FF9A0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74" name="object 117"/>
          <p:cNvSpPr>
            <a:spLocks/>
          </p:cNvSpPr>
          <p:nvPr/>
        </p:nvSpPr>
        <p:spPr bwMode="auto">
          <a:xfrm>
            <a:off x="1849439" y="66675"/>
            <a:ext cx="473075" cy="0"/>
          </a:xfrm>
          <a:custGeom>
            <a:avLst/>
            <a:gdLst>
              <a:gd name="T0" fmla="*/ 0 w 473709"/>
              <a:gd name="T1" fmla="*/ 473701 w 473709"/>
            </a:gdLst>
            <a:ahLst/>
            <a:cxnLst>
              <a:cxn ang="0">
                <a:pos x="T0" y="0"/>
              </a:cxn>
              <a:cxn ang="0">
                <a:pos x="T1" y="0"/>
              </a:cxn>
            </a:cxnLst>
            <a:rect l="0" t="0" r="r" b="b"/>
            <a:pathLst>
              <a:path w="473709">
                <a:moveTo>
                  <a:pt x="0" y="0"/>
                </a:moveTo>
                <a:lnTo>
                  <a:pt x="473701" y="0"/>
                </a:lnTo>
              </a:path>
            </a:pathLst>
          </a:custGeom>
          <a:noFill/>
          <a:ln w="5073">
            <a:solidFill>
              <a:srgbClr val="FF9A0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75" name="object 118"/>
          <p:cNvSpPr>
            <a:spLocks/>
          </p:cNvSpPr>
          <p:nvPr/>
        </p:nvSpPr>
        <p:spPr bwMode="auto">
          <a:xfrm>
            <a:off x="1844675" y="69850"/>
            <a:ext cx="482600" cy="0"/>
          </a:xfrm>
          <a:custGeom>
            <a:avLst/>
            <a:gdLst>
              <a:gd name="T0" fmla="*/ 0 w 483870"/>
              <a:gd name="T1" fmla="*/ 483870 w 483870"/>
            </a:gdLst>
            <a:ahLst/>
            <a:cxnLst>
              <a:cxn ang="0">
                <a:pos x="T0" y="0"/>
              </a:cxn>
              <a:cxn ang="0">
                <a:pos x="T1" y="0"/>
              </a:cxn>
            </a:cxnLst>
            <a:rect l="0" t="0" r="r" b="b"/>
            <a:pathLst>
              <a:path w="483870">
                <a:moveTo>
                  <a:pt x="0" y="0"/>
                </a:moveTo>
                <a:lnTo>
                  <a:pt x="483870" y="0"/>
                </a:lnTo>
              </a:path>
            </a:pathLst>
          </a:custGeom>
          <a:noFill/>
          <a:ln w="5073">
            <a:solidFill>
              <a:srgbClr val="FF9A0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76" name="object 119"/>
          <p:cNvSpPr>
            <a:spLocks/>
          </p:cNvSpPr>
          <p:nvPr/>
        </p:nvSpPr>
        <p:spPr bwMode="auto">
          <a:xfrm>
            <a:off x="1838325" y="74613"/>
            <a:ext cx="495300" cy="0"/>
          </a:xfrm>
          <a:custGeom>
            <a:avLst/>
            <a:gdLst>
              <a:gd name="T0" fmla="*/ 0 w 495300"/>
              <a:gd name="T1" fmla="*/ 495300 w 495300"/>
            </a:gdLst>
            <a:ahLst/>
            <a:cxnLst>
              <a:cxn ang="0">
                <a:pos x="T0" y="0"/>
              </a:cxn>
              <a:cxn ang="0">
                <a:pos x="T1" y="0"/>
              </a:cxn>
            </a:cxnLst>
            <a:rect l="0" t="0" r="r" b="b"/>
            <a:pathLst>
              <a:path w="495300">
                <a:moveTo>
                  <a:pt x="0" y="0"/>
                </a:moveTo>
                <a:lnTo>
                  <a:pt x="495300" y="0"/>
                </a:lnTo>
              </a:path>
            </a:pathLst>
          </a:custGeom>
          <a:noFill/>
          <a:ln w="5073">
            <a:solidFill>
              <a:srgbClr val="FF9A0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77" name="object 120"/>
          <p:cNvSpPr>
            <a:spLocks/>
          </p:cNvSpPr>
          <p:nvPr/>
        </p:nvSpPr>
        <p:spPr bwMode="auto">
          <a:xfrm>
            <a:off x="1833563" y="77788"/>
            <a:ext cx="506412" cy="0"/>
          </a:xfrm>
          <a:custGeom>
            <a:avLst/>
            <a:gdLst>
              <a:gd name="T0" fmla="*/ 0 w 505459"/>
              <a:gd name="T1" fmla="*/ 505455 w 505459"/>
            </a:gdLst>
            <a:ahLst/>
            <a:cxnLst>
              <a:cxn ang="0">
                <a:pos x="T0" y="0"/>
              </a:cxn>
              <a:cxn ang="0">
                <a:pos x="T1" y="0"/>
              </a:cxn>
            </a:cxnLst>
            <a:rect l="0" t="0" r="r" b="b"/>
            <a:pathLst>
              <a:path w="505459">
                <a:moveTo>
                  <a:pt x="0" y="0"/>
                </a:moveTo>
                <a:lnTo>
                  <a:pt x="505455" y="0"/>
                </a:lnTo>
              </a:path>
            </a:pathLst>
          </a:custGeom>
          <a:noFill/>
          <a:ln w="5073">
            <a:solidFill>
              <a:srgbClr val="FF9A0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78" name="object 121"/>
          <p:cNvSpPr>
            <a:spLocks/>
          </p:cNvSpPr>
          <p:nvPr/>
        </p:nvSpPr>
        <p:spPr bwMode="auto">
          <a:xfrm>
            <a:off x="1830389" y="80963"/>
            <a:ext cx="511175" cy="0"/>
          </a:xfrm>
          <a:custGeom>
            <a:avLst/>
            <a:gdLst>
              <a:gd name="T0" fmla="*/ 0 w 511809"/>
              <a:gd name="T1" fmla="*/ 511801 w 511809"/>
            </a:gdLst>
            <a:ahLst/>
            <a:cxnLst>
              <a:cxn ang="0">
                <a:pos x="T0" y="0"/>
              </a:cxn>
              <a:cxn ang="0">
                <a:pos x="T1" y="0"/>
              </a:cxn>
            </a:cxnLst>
            <a:rect l="0" t="0" r="r" b="b"/>
            <a:pathLst>
              <a:path w="511809">
                <a:moveTo>
                  <a:pt x="0" y="0"/>
                </a:moveTo>
                <a:lnTo>
                  <a:pt x="511801" y="0"/>
                </a:lnTo>
              </a:path>
            </a:pathLst>
          </a:custGeom>
          <a:noFill/>
          <a:ln w="3804">
            <a:solidFill>
              <a:srgbClr val="FF9A0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79" name="object 122"/>
          <p:cNvSpPr>
            <a:spLocks/>
          </p:cNvSpPr>
          <p:nvPr/>
        </p:nvSpPr>
        <p:spPr bwMode="auto">
          <a:xfrm>
            <a:off x="1828800" y="82550"/>
            <a:ext cx="515938" cy="0"/>
          </a:xfrm>
          <a:custGeom>
            <a:avLst/>
            <a:gdLst>
              <a:gd name="T0" fmla="*/ 0 w 515619"/>
              <a:gd name="T1" fmla="*/ 515624 w 515619"/>
            </a:gdLst>
            <a:ahLst/>
            <a:cxnLst>
              <a:cxn ang="0">
                <a:pos x="T0" y="0"/>
              </a:cxn>
              <a:cxn ang="0">
                <a:pos x="T1" y="0"/>
              </a:cxn>
            </a:cxnLst>
            <a:rect l="0" t="0" r="r" b="b"/>
            <a:pathLst>
              <a:path w="515619">
                <a:moveTo>
                  <a:pt x="0" y="0"/>
                </a:moveTo>
                <a:lnTo>
                  <a:pt x="515624" y="0"/>
                </a:lnTo>
              </a:path>
            </a:pathLst>
          </a:custGeom>
          <a:noFill/>
          <a:ln w="3175">
            <a:solidFill>
              <a:srgbClr val="FF9B0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80" name="object 123"/>
          <p:cNvSpPr>
            <a:spLocks/>
          </p:cNvSpPr>
          <p:nvPr/>
        </p:nvSpPr>
        <p:spPr bwMode="auto">
          <a:xfrm>
            <a:off x="1824038" y="85725"/>
            <a:ext cx="525462" cy="0"/>
          </a:xfrm>
          <a:custGeom>
            <a:avLst/>
            <a:gdLst>
              <a:gd name="T0" fmla="*/ 0 w 525780"/>
              <a:gd name="T1" fmla="*/ 525780 w 525780"/>
            </a:gdLst>
            <a:ahLst/>
            <a:cxnLst>
              <a:cxn ang="0">
                <a:pos x="T0" y="0"/>
              </a:cxn>
              <a:cxn ang="0">
                <a:pos x="T1" y="0"/>
              </a:cxn>
            </a:cxnLst>
            <a:rect l="0" t="0" r="r" b="b"/>
            <a:pathLst>
              <a:path w="525780">
                <a:moveTo>
                  <a:pt x="0" y="0"/>
                </a:moveTo>
                <a:lnTo>
                  <a:pt x="525780" y="0"/>
                </a:lnTo>
              </a:path>
            </a:pathLst>
          </a:custGeom>
          <a:noFill/>
          <a:ln w="5073">
            <a:solidFill>
              <a:srgbClr val="FF9B0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81" name="object 124"/>
          <p:cNvSpPr>
            <a:spLocks/>
          </p:cNvSpPr>
          <p:nvPr/>
        </p:nvSpPr>
        <p:spPr bwMode="auto">
          <a:xfrm>
            <a:off x="1819275" y="88900"/>
            <a:ext cx="534988" cy="0"/>
          </a:xfrm>
          <a:custGeom>
            <a:avLst/>
            <a:gdLst>
              <a:gd name="T0" fmla="*/ 0 w 535940"/>
              <a:gd name="T1" fmla="*/ 535935 w 535940"/>
            </a:gdLst>
            <a:ahLst/>
            <a:cxnLst>
              <a:cxn ang="0">
                <a:pos x="T0" y="0"/>
              </a:cxn>
              <a:cxn ang="0">
                <a:pos x="T1" y="0"/>
              </a:cxn>
            </a:cxnLst>
            <a:rect l="0" t="0" r="r" b="b"/>
            <a:pathLst>
              <a:path w="535940">
                <a:moveTo>
                  <a:pt x="0" y="0"/>
                </a:moveTo>
                <a:lnTo>
                  <a:pt x="535935" y="0"/>
                </a:lnTo>
              </a:path>
            </a:pathLst>
          </a:custGeom>
          <a:noFill/>
          <a:ln w="5073">
            <a:solidFill>
              <a:srgbClr val="FF9B0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82" name="object 125"/>
          <p:cNvSpPr>
            <a:spLocks/>
          </p:cNvSpPr>
          <p:nvPr/>
        </p:nvSpPr>
        <p:spPr bwMode="auto">
          <a:xfrm>
            <a:off x="1814514" y="92075"/>
            <a:ext cx="542925" cy="0"/>
          </a:xfrm>
          <a:custGeom>
            <a:avLst/>
            <a:gdLst>
              <a:gd name="T0" fmla="*/ 0 w 542290"/>
              <a:gd name="T1" fmla="*/ 542281 w 542290"/>
            </a:gdLst>
            <a:ahLst/>
            <a:cxnLst>
              <a:cxn ang="0">
                <a:pos x="T0" y="0"/>
              </a:cxn>
              <a:cxn ang="0">
                <a:pos x="T1" y="0"/>
              </a:cxn>
            </a:cxnLst>
            <a:rect l="0" t="0" r="r" b="b"/>
            <a:pathLst>
              <a:path w="542290">
                <a:moveTo>
                  <a:pt x="0" y="0"/>
                </a:moveTo>
                <a:lnTo>
                  <a:pt x="542281" y="0"/>
                </a:lnTo>
              </a:path>
            </a:pathLst>
          </a:custGeom>
          <a:noFill/>
          <a:ln w="3175">
            <a:solidFill>
              <a:srgbClr val="FF9B0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83" name="object 126"/>
          <p:cNvSpPr>
            <a:spLocks/>
          </p:cNvSpPr>
          <p:nvPr/>
        </p:nvSpPr>
        <p:spPr bwMode="auto">
          <a:xfrm>
            <a:off x="1811338" y="96838"/>
            <a:ext cx="550862" cy="0"/>
          </a:xfrm>
          <a:custGeom>
            <a:avLst/>
            <a:gdLst>
              <a:gd name="T0" fmla="*/ 0 w 551180"/>
              <a:gd name="T1" fmla="*/ 551175 w 551180"/>
            </a:gdLst>
            <a:ahLst/>
            <a:cxnLst>
              <a:cxn ang="0">
                <a:pos x="T0" y="0"/>
              </a:cxn>
              <a:cxn ang="0">
                <a:pos x="T1" y="0"/>
              </a:cxn>
            </a:cxnLst>
            <a:rect l="0" t="0" r="r" b="b"/>
            <a:pathLst>
              <a:path w="551180">
                <a:moveTo>
                  <a:pt x="0" y="0"/>
                </a:moveTo>
                <a:lnTo>
                  <a:pt x="551175" y="0"/>
                </a:lnTo>
              </a:path>
            </a:pathLst>
          </a:custGeom>
          <a:noFill/>
          <a:ln w="3175">
            <a:solidFill>
              <a:srgbClr val="FF9B0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84" name="object 127"/>
          <p:cNvSpPr>
            <a:spLocks/>
          </p:cNvSpPr>
          <p:nvPr/>
        </p:nvSpPr>
        <p:spPr bwMode="auto">
          <a:xfrm>
            <a:off x="1804988" y="101600"/>
            <a:ext cx="563562" cy="0"/>
          </a:xfrm>
          <a:custGeom>
            <a:avLst/>
            <a:gdLst>
              <a:gd name="T0" fmla="*/ 0 w 563880"/>
              <a:gd name="T1" fmla="*/ 563880 w 563880"/>
            </a:gdLst>
            <a:ahLst/>
            <a:cxnLst>
              <a:cxn ang="0">
                <a:pos x="T0" y="0"/>
              </a:cxn>
              <a:cxn ang="0">
                <a:pos x="T1" y="0"/>
              </a:cxn>
            </a:cxnLst>
            <a:rect l="0" t="0" r="r" b="b"/>
            <a:pathLst>
              <a:path w="563880">
                <a:moveTo>
                  <a:pt x="0" y="0"/>
                </a:moveTo>
                <a:lnTo>
                  <a:pt x="563880" y="0"/>
                </a:lnTo>
              </a:path>
            </a:pathLst>
          </a:custGeom>
          <a:noFill/>
          <a:ln w="4441">
            <a:solidFill>
              <a:srgbClr val="FF9B0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85" name="object 128"/>
          <p:cNvSpPr>
            <a:spLocks/>
          </p:cNvSpPr>
          <p:nvPr/>
        </p:nvSpPr>
        <p:spPr bwMode="auto">
          <a:xfrm>
            <a:off x="1800225" y="103188"/>
            <a:ext cx="571500" cy="0"/>
          </a:xfrm>
          <a:custGeom>
            <a:avLst/>
            <a:gdLst>
              <a:gd name="T0" fmla="*/ 0 w 570230"/>
              <a:gd name="T1" fmla="*/ 570238 w 570230"/>
            </a:gdLst>
            <a:ahLst/>
            <a:cxnLst>
              <a:cxn ang="0">
                <a:pos x="T0" y="0"/>
              </a:cxn>
              <a:cxn ang="0">
                <a:pos x="T1" y="0"/>
              </a:cxn>
            </a:cxnLst>
            <a:rect l="0" t="0" r="r" b="b"/>
            <a:pathLst>
              <a:path w="570230">
                <a:moveTo>
                  <a:pt x="0" y="0"/>
                </a:moveTo>
                <a:lnTo>
                  <a:pt x="570238" y="0"/>
                </a:lnTo>
              </a:path>
            </a:pathLst>
          </a:custGeom>
          <a:noFill/>
          <a:ln w="3175">
            <a:solidFill>
              <a:srgbClr val="FF9B0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86" name="object 129"/>
          <p:cNvSpPr>
            <a:spLocks/>
          </p:cNvSpPr>
          <p:nvPr/>
        </p:nvSpPr>
        <p:spPr bwMode="auto">
          <a:xfrm>
            <a:off x="1800225" y="104775"/>
            <a:ext cx="571500" cy="0"/>
          </a:xfrm>
          <a:custGeom>
            <a:avLst/>
            <a:gdLst>
              <a:gd name="T0" fmla="*/ 0 w 572769"/>
              <a:gd name="T1" fmla="*/ 572761 w 572769"/>
            </a:gdLst>
            <a:ahLst/>
            <a:cxnLst>
              <a:cxn ang="0">
                <a:pos x="T0" y="0"/>
              </a:cxn>
              <a:cxn ang="0">
                <a:pos x="T1" y="0"/>
              </a:cxn>
            </a:cxnLst>
            <a:rect l="0" t="0" r="r" b="b"/>
            <a:pathLst>
              <a:path w="572769">
                <a:moveTo>
                  <a:pt x="0" y="0"/>
                </a:moveTo>
                <a:lnTo>
                  <a:pt x="572761" y="0"/>
                </a:lnTo>
              </a:path>
            </a:pathLst>
          </a:custGeom>
          <a:noFill/>
          <a:ln w="3809">
            <a:solidFill>
              <a:srgbClr val="FF9B0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87" name="object 130"/>
          <p:cNvSpPr>
            <a:spLocks/>
          </p:cNvSpPr>
          <p:nvPr/>
        </p:nvSpPr>
        <p:spPr bwMode="auto">
          <a:xfrm>
            <a:off x="1795463" y="107950"/>
            <a:ext cx="582612" cy="0"/>
          </a:xfrm>
          <a:custGeom>
            <a:avLst/>
            <a:gdLst>
              <a:gd name="T0" fmla="*/ 0 w 581660"/>
              <a:gd name="T1" fmla="*/ 581655 w 581660"/>
            </a:gdLst>
            <a:ahLst/>
            <a:cxnLst>
              <a:cxn ang="0">
                <a:pos x="T0" y="0"/>
              </a:cxn>
              <a:cxn ang="0">
                <a:pos x="T1" y="0"/>
              </a:cxn>
            </a:cxnLst>
            <a:rect l="0" t="0" r="r" b="b"/>
            <a:pathLst>
              <a:path w="581660">
                <a:moveTo>
                  <a:pt x="0" y="0"/>
                </a:moveTo>
                <a:lnTo>
                  <a:pt x="581655" y="0"/>
                </a:lnTo>
              </a:path>
            </a:pathLst>
          </a:custGeom>
          <a:noFill/>
          <a:ln w="5073">
            <a:solidFill>
              <a:srgbClr val="FF9B0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88" name="object 131"/>
          <p:cNvSpPr>
            <a:spLocks/>
          </p:cNvSpPr>
          <p:nvPr/>
        </p:nvSpPr>
        <p:spPr bwMode="auto">
          <a:xfrm>
            <a:off x="1792289" y="111125"/>
            <a:ext cx="587375" cy="0"/>
          </a:xfrm>
          <a:custGeom>
            <a:avLst/>
            <a:gdLst>
              <a:gd name="T0" fmla="*/ 0 w 588010"/>
              <a:gd name="T1" fmla="*/ 588001 w 588010"/>
            </a:gdLst>
            <a:ahLst/>
            <a:cxnLst>
              <a:cxn ang="0">
                <a:pos x="T0" y="0"/>
              </a:cxn>
              <a:cxn ang="0">
                <a:pos x="T1" y="0"/>
              </a:cxn>
            </a:cxnLst>
            <a:rect l="0" t="0" r="r" b="b"/>
            <a:pathLst>
              <a:path w="588010">
                <a:moveTo>
                  <a:pt x="0" y="0"/>
                </a:moveTo>
                <a:lnTo>
                  <a:pt x="588001" y="0"/>
                </a:lnTo>
              </a:path>
            </a:pathLst>
          </a:custGeom>
          <a:noFill/>
          <a:ln w="3804">
            <a:solidFill>
              <a:srgbClr val="FF9B0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89" name="object 132"/>
          <p:cNvSpPr>
            <a:spLocks/>
          </p:cNvSpPr>
          <p:nvPr/>
        </p:nvSpPr>
        <p:spPr bwMode="auto">
          <a:xfrm>
            <a:off x="1790700" y="114300"/>
            <a:ext cx="592138" cy="0"/>
          </a:xfrm>
          <a:custGeom>
            <a:avLst/>
            <a:gdLst>
              <a:gd name="T0" fmla="*/ 0 w 591819"/>
              <a:gd name="T1" fmla="*/ 591824 w 591819"/>
            </a:gdLst>
            <a:ahLst/>
            <a:cxnLst>
              <a:cxn ang="0">
                <a:pos x="T0" y="0"/>
              </a:cxn>
              <a:cxn ang="0">
                <a:pos x="T1" y="0"/>
              </a:cxn>
            </a:cxnLst>
            <a:rect l="0" t="0" r="r" b="b"/>
            <a:pathLst>
              <a:path w="591819">
                <a:moveTo>
                  <a:pt x="0" y="0"/>
                </a:moveTo>
                <a:lnTo>
                  <a:pt x="591824" y="0"/>
                </a:lnTo>
              </a:path>
            </a:pathLst>
          </a:custGeom>
          <a:noFill/>
          <a:ln w="3175">
            <a:solidFill>
              <a:srgbClr val="FF9B0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90" name="object 133"/>
          <p:cNvSpPr>
            <a:spLocks/>
          </p:cNvSpPr>
          <p:nvPr/>
        </p:nvSpPr>
        <p:spPr bwMode="auto">
          <a:xfrm>
            <a:off x="1781175" y="122238"/>
            <a:ext cx="611188" cy="0"/>
          </a:xfrm>
          <a:custGeom>
            <a:avLst/>
            <a:gdLst>
              <a:gd name="T0" fmla="*/ 0 w 612140"/>
              <a:gd name="T1" fmla="*/ 612135 w 612140"/>
            </a:gdLst>
            <a:ahLst/>
            <a:cxnLst>
              <a:cxn ang="0">
                <a:pos x="T0" y="0"/>
              </a:cxn>
              <a:cxn ang="0">
                <a:pos x="T1" y="0"/>
              </a:cxn>
            </a:cxnLst>
            <a:rect l="0" t="0" r="r" b="b"/>
            <a:pathLst>
              <a:path w="612140">
                <a:moveTo>
                  <a:pt x="0" y="0"/>
                </a:moveTo>
                <a:lnTo>
                  <a:pt x="612135" y="0"/>
                </a:lnTo>
              </a:path>
            </a:pathLst>
          </a:custGeom>
          <a:noFill/>
          <a:ln w="3175">
            <a:solidFill>
              <a:srgbClr val="FF9C0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91" name="object 134"/>
          <p:cNvSpPr>
            <a:spLocks/>
          </p:cNvSpPr>
          <p:nvPr/>
        </p:nvSpPr>
        <p:spPr bwMode="auto">
          <a:xfrm>
            <a:off x="1776413" y="127000"/>
            <a:ext cx="620712" cy="0"/>
          </a:xfrm>
          <a:custGeom>
            <a:avLst/>
            <a:gdLst>
              <a:gd name="T0" fmla="*/ 0 w 621030"/>
              <a:gd name="T1" fmla="*/ 621030 w 621030"/>
            </a:gdLst>
            <a:ahLst/>
            <a:cxnLst>
              <a:cxn ang="0">
                <a:pos x="T0" y="0"/>
              </a:cxn>
              <a:cxn ang="0">
                <a:pos x="T1" y="0"/>
              </a:cxn>
            </a:cxnLst>
            <a:rect l="0" t="0" r="r" b="b"/>
            <a:pathLst>
              <a:path w="621030">
                <a:moveTo>
                  <a:pt x="0" y="0"/>
                </a:moveTo>
                <a:lnTo>
                  <a:pt x="621030" y="0"/>
                </a:lnTo>
              </a:path>
            </a:pathLst>
          </a:custGeom>
          <a:noFill/>
          <a:ln w="6347">
            <a:solidFill>
              <a:srgbClr val="FF9C0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92" name="object 135"/>
          <p:cNvSpPr>
            <a:spLocks/>
          </p:cNvSpPr>
          <p:nvPr/>
        </p:nvSpPr>
        <p:spPr bwMode="auto">
          <a:xfrm>
            <a:off x="1773238" y="131763"/>
            <a:ext cx="627062" cy="0"/>
          </a:xfrm>
          <a:custGeom>
            <a:avLst/>
            <a:gdLst>
              <a:gd name="T0" fmla="*/ 0 w 627380"/>
              <a:gd name="T1" fmla="*/ 627375 w 627380"/>
            </a:gdLst>
            <a:ahLst/>
            <a:cxnLst>
              <a:cxn ang="0">
                <a:pos x="T0" y="0"/>
              </a:cxn>
              <a:cxn ang="0">
                <a:pos x="T1" y="0"/>
              </a:cxn>
            </a:cxnLst>
            <a:rect l="0" t="0" r="r" b="b"/>
            <a:pathLst>
              <a:path w="627380">
                <a:moveTo>
                  <a:pt x="0" y="0"/>
                </a:moveTo>
                <a:lnTo>
                  <a:pt x="627375" y="0"/>
                </a:lnTo>
              </a:path>
            </a:pathLst>
          </a:custGeom>
          <a:noFill/>
          <a:ln w="5073">
            <a:solidFill>
              <a:srgbClr val="FF9C0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93" name="object 136"/>
          <p:cNvSpPr>
            <a:spLocks/>
          </p:cNvSpPr>
          <p:nvPr/>
        </p:nvSpPr>
        <p:spPr bwMode="auto">
          <a:xfrm>
            <a:off x="1770063" y="133350"/>
            <a:ext cx="633412" cy="0"/>
          </a:xfrm>
          <a:custGeom>
            <a:avLst/>
            <a:gdLst>
              <a:gd name="T0" fmla="*/ 0 w 632460"/>
              <a:gd name="T1" fmla="*/ 632460 w 632460"/>
            </a:gdLst>
            <a:ahLst/>
            <a:cxnLst>
              <a:cxn ang="0">
                <a:pos x="T0" y="0"/>
              </a:cxn>
              <a:cxn ang="0">
                <a:pos x="T1" y="0"/>
              </a:cxn>
            </a:cxnLst>
            <a:rect l="0" t="0" r="r" b="b"/>
            <a:pathLst>
              <a:path w="632460">
                <a:moveTo>
                  <a:pt x="0" y="0"/>
                </a:moveTo>
                <a:lnTo>
                  <a:pt x="632460" y="0"/>
                </a:lnTo>
              </a:path>
            </a:pathLst>
          </a:custGeom>
          <a:noFill/>
          <a:ln w="3175">
            <a:solidFill>
              <a:srgbClr val="FF9C0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94" name="object 137"/>
          <p:cNvSpPr>
            <a:spLocks/>
          </p:cNvSpPr>
          <p:nvPr/>
        </p:nvSpPr>
        <p:spPr bwMode="auto">
          <a:xfrm>
            <a:off x="1768475" y="136525"/>
            <a:ext cx="635000" cy="0"/>
          </a:xfrm>
          <a:custGeom>
            <a:avLst/>
            <a:gdLst>
              <a:gd name="T0" fmla="*/ 0 w 635000"/>
              <a:gd name="T1" fmla="*/ 634995 w 635000"/>
            </a:gdLst>
            <a:ahLst/>
            <a:cxnLst>
              <a:cxn ang="0">
                <a:pos x="T0" y="0"/>
              </a:cxn>
              <a:cxn ang="0">
                <a:pos x="T1" y="0"/>
              </a:cxn>
            </a:cxnLst>
            <a:rect l="0" t="0" r="r" b="b"/>
            <a:pathLst>
              <a:path w="635000">
                <a:moveTo>
                  <a:pt x="0" y="0"/>
                </a:moveTo>
                <a:lnTo>
                  <a:pt x="634995" y="0"/>
                </a:lnTo>
              </a:path>
            </a:pathLst>
          </a:custGeom>
          <a:noFill/>
          <a:ln w="3799">
            <a:solidFill>
              <a:srgbClr val="FF9C0B"/>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95" name="object 138"/>
          <p:cNvSpPr>
            <a:spLocks/>
          </p:cNvSpPr>
          <p:nvPr/>
        </p:nvSpPr>
        <p:spPr bwMode="auto">
          <a:xfrm>
            <a:off x="1765300" y="139700"/>
            <a:ext cx="642938" cy="0"/>
          </a:xfrm>
          <a:custGeom>
            <a:avLst/>
            <a:gdLst>
              <a:gd name="T0" fmla="*/ 0 w 642619"/>
              <a:gd name="T1" fmla="*/ 642615 w 642619"/>
            </a:gdLst>
            <a:ahLst/>
            <a:cxnLst>
              <a:cxn ang="0">
                <a:pos x="T0" y="0"/>
              </a:cxn>
              <a:cxn ang="0">
                <a:pos x="T1" y="0"/>
              </a:cxn>
            </a:cxnLst>
            <a:rect l="0" t="0" r="r" b="b"/>
            <a:pathLst>
              <a:path w="642619">
                <a:moveTo>
                  <a:pt x="0" y="0"/>
                </a:moveTo>
                <a:lnTo>
                  <a:pt x="642615" y="0"/>
                </a:lnTo>
              </a:path>
            </a:pathLst>
          </a:custGeom>
          <a:noFill/>
          <a:ln w="5073">
            <a:solidFill>
              <a:srgbClr val="FF9C0B"/>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96" name="object 139"/>
          <p:cNvSpPr>
            <a:spLocks/>
          </p:cNvSpPr>
          <p:nvPr/>
        </p:nvSpPr>
        <p:spPr bwMode="auto">
          <a:xfrm>
            <a:off x="1760538" y="144463"/>
            <a:ext cx="652462" cy="0"/>
          </a:xfrm>
          <a:custGeom>
            <a:avLst/>
            <a:gdLst>
              <a:gd name="T0" fmla="*/ 0 w 652780"/>
              <a:gd name="T1" fmla="*/ 652784 w 652780"/>
            </a:gdLst>
            <a:ahLst/>
            <a:cxnLst>
              <a:cxn ang="0">
                <a:pos x="T0" y="0"/>
              </a:cxn>
              <a:cxn ang="0">
                <a:pos x="T1" y="0"/>
              </a:cxn>
            </a:cxnLst>
            <a:rect l="0" t="0" r="r" b="b"/>
            <a:pathLst>
              <a:path w="652780">
                <a:moveTo>
                  <a:pt x="0" y="0"/>
                </a:moveTo>
                <a:lnTo>
                  <a:pt x="652784" y="0"/>
                </a:lnTo>
              </a:path>
            </a:pathLst>
          </a:custGeom>
          <a:noFill/>
          <a:ln w="3810">
            <a:solidFill>
              <a:srgbClr val="FF9C0B"/>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97" name="object 140"/>
          <p:cNvSpPr>
            <a:spLocks/>
          </p:cNvSpPr>
          <p:nvPr/>
        </p:nvSpPr>
        <p:spPr bwMode="auto">
          <a:xfrm>
            <a:off x="1758950" y="147638"/>
            <a:ext cx="655638" cy="0"/>
          </a:xfrm>
          <a:custGeom>
            <a:avLst/>
            <a:gdLst>
              <a:gd name="T0" fmla="*/ 0 w 655319"/>
              <a:gd name="T1" fmla="*/ 655320 w 655319"/>
            </a:gdLst>
            <a:ahLst/>
            <a:cxnLst>
              <a:cxn ang="0">
                <a:pos x="T0" y="0"/>
              </a:cxn>
              <a:cxn ang="0">
                <a:pos x="T1" y="0"/>
              </a:cxn>
            </a:cxnLst>
            <a:rect l="0" t="0" r="r" b="b"/>
            <a:pathLst>
              <a:path w="655319">
                <a:moveTo>
                  <a:pt x="0" y="0"/>
                </a:moveTo>
                <a:lnTo>
                  <a:pt x="655320" y="0"/>
                </a:lnTo>
              </a:path>
            </a:pathLst>
          </a:custGeom>
          <a:noFill/>
          <a:ln w="3805">
            <a:solidFill>
              <a:srgbClr val="FF9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98" name="object 141"/>
          <p:cNvSpPr>
            <a:spLocks/>
          </p:cNvSpPr>
          <p:nvPr/>
        </p:nvSpPr>
        <p:spPr bwMode="auto">
          <a:xfrm>
            <a:off x="1749425" y="153988"/>
            <a:ext cx="673100" cy="0"/>
          </a:xfrm>
          <a:custGeom>
            <a:avLst/>
            <a:gdLst>
              <a:gd name="T0" fmla="*/ 0 w 673100"/>
              <a:gd name="T1" fmla="*/ 673095 w 673100"/>
            </a:gdLst>
            <a:ahLst/>
            <a:cxnLst>
              <a:cxn ang="0">
                <a:pos x="T0" y="0"/>
              </a:cxn>
              <a:cxn ang="0">
                <a:pos x="T1" y="0"/>
              </a:cxn>
            </a:cxnLst>
            <a:rect l="0" t="0" r="r" b="b"/>
            <a:pathLst>
              <a:path w="673100">
                <a:moveTo>
                  <a:pt x="0" y="0"/>
                </a:moveTo>
                <a:lnTo>
                  <a:pt x="673095" y="0"/>
                </a:lnTo>
              </a:path>
            </a:pathLst>
          </a:custGeom>
          <a:noFill/>
          <a:ln w="11424">
            <a:solidFill>
              <a:srgbClr val="FF9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699" name="object 142"/>
          <p:cNvSpPr>
            <a:spLocks/>
          </p:cNvSpPr>
          <p:nvPr/>
        </p:nvSpPr>
        <p:spPr bwMode="auto">
          <a:xfrm>
            <a:off x="1751013" y="157163"/>
            <a:ext cx="671512" cy="0"/>
          </a:xfrm>
          <a:custGeom>
            <a:avLst/>
            <a:gdLst>
              <a:gd name="T0" fmla="*/ 0 w 671830"/>
              <a:gd name="T1" fmla="*/ 671834 w 671830"/>
            </a:gdLst>
            <a:ahLst/>
            <a:cxnLst>
              <a:cxn ang="0">
                <a:pos x="T0" y="0"/>
              </a:cxn>
              <a:cxn ang="0">
                <a:pos x="T1" y="0"/>
              </a:cxn>
            </a:cxnLst>
            <a:rect l="0" t="0" r="r" b="b"/>
            <a:pathLst>
              <a:path w="671830">
                <a:moveTo>
                  <a:pt x="0" y="0"/>
                </a:moveTo>
                <a:lnTo>
                  <a:pt x="671834" y="0"/>
                </a:lnTo>
              </a:path>
            </a:pathLst>
          </a:custGeom>
          <a:noFill/>
          <a:ln w="3175">
            <a:solidFill>
              <a:srgbClr val="FF9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00" name="object 143"/>
          <p:cNvSpPr>
            <a:spLocks/>
          </p:cNvSpPr>
          <p:nvPr/>
        </p:nvSpPr>
        <p:spPr bwMode="auto">
          <a:xfrm>
            <a:off x="1746250" y="161925"/>
            <a:ext cx="681038" cy="0"/>
          </a:xfrm>
          <a:custGeom>
            <a:avLst/>
            <a:gdLst>
              <a:gd name="T0" fmla="*/ 0 w 680719"/>
              <a:gd name="T1" fmla="*/ 680715 w 680719"/>
            </a:gdLst>
            <a:ahLst/>
            <a:cxnLst>
              <a:cxn ang="0">
                <a:pos x="T0" y="0"/>
              </a:cxn>
              <a:cxn ang="0">
                <a:pos x="T1" y="0"/>
              </a:cxn>
            </a:cxnLst>
            <a:rect l="0" t="0" r="r" b="b"/>
            <a:pathLst>
              <a:path w="680719">
                <a:moveTo>
                  <a:pt x="0" y="0"/>
                </a:moveTo>
                <a:lnTo>
                  <a:pt x="680715" y="0"/>
                </a:lnTo>
              </a:path>
            </a:pathLst>
          </a:custGeom>
          <a:noFill/>
          <a:ln w="6353">
            <a:solidFill>
              <a:srgbClr val="FF9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01" name="object 144"/>
          <p:cNvSpPr>
            <a:spLocks/>
          </p:cNvSpPr>
          <p:nvPr/>
        </p:nvSpPr>
        <p:spPr bwMode="auto">
          <a:xfrm>
            <a:off x="1743075" y="165100"/>
            <a:ext cx="685800" cy="0"/>
          </a:xfrm>
          <a:custGeom>
            <a:avLst/>
            <a:gdLst>
              <a:gd name="T0" fmla="*/ 0 w 685800"/>
              <a:gd name="T1" fmla="*/ 685800 w 685800"/>
            </a:gdLst>
            <a:ahLst/>
            <a:cxnLst>
              <a:cxn ang="0">
                <a:pos x="T0" y="0"/>
              </a:cxn>
              <a:cxn ang="0">
                <a:pos x="T1" y="0"/>
              </a:cxn>
            </a:cxnLst>
            <a:rect l="0" t="0" r="r" b="b"/>
            <a:pathLst>
              <a:path w="685800">
                <a:moveTo>
                  <a:pt x="0" y="0"/>
                </a:moveTo>
                <a:lnTo>
                  <a:pt x="685800" y="0"/>
                </a:lnTo>
              </a:path>
            </a:pathLst>
          </a:custGeom>
          <a:noFill/>
          <a:ln w="3804">
            <a:solidFill>
              <a:srgbClr val="FF9D0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02" name="object 145"/>
          <p:cNvSpPr>
            <a:spLocks/>
          </p:cNvSpPr>
          <p:nvPr/>
        </p:nvSpPr>
        <p:spPr bwMode="auto">
          <a:xfrm>
            <a:off x="1736725" y="174625"/>
            <a:ext cx="700088" cy="0"/>
          </a:xfrm>
          <a:custGeom>
            <a:avLst/>
            <a:gdLst>
              <a:gd name="T0" fmla="*/ 0 w 701040"/>
              <a:gd name="T1" fmla="*/ 701040 w 701040"/>
            </a:gdLst>
            <a:ahLst/>
            <a:cxnLst>
              <a:cxn ang="0">
                <a:pos x="T0" y="0"/>
              </a:cxn>
              <a:cxn ang="0">
                <a:pos x="T1" y="0"/>
              </a:cxn>
            </a:cxnLst>
            <a:rect l="0" t="0" r="r" b="b"/>
            <a:pathLst>
              <a:path w="701040">
                <a:moveTo>
                  <a:pt x="0" y="0"/>
                </a:moveTo>
                <a:lnTo>
                  <a:pt x="701040" y="0"/>
                </a:lnTo>
              </a:path>
            </a:pathLst>
          </a:custGeom>
          <a:noFill/>
          <a:ln w="5715">
            <a:solidFill>
              <a:srgbClr val="FF9E0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03" name="object 146"/>
          <p:cNvSpPr>
            <a:spLocks/>
          </p:cNvSpPr>
          <p:nvPr/>
        </p:nvSpPr>
        <p:spPr bwMode="auto">
          <a:xfrm>
            <a:off x="1738313" y="171450"/>
            <a:ext cx="696912" cy="0"/>
          </a:xfrm>
          <a:custGeom>
            <a:avLst/>
            <a:gdLst>
              <a:gd name="T0" fmla="*/ 0 w 697230"/>
              <a:gd name="T1" fmla="*/ 697230 w 697230"/>
            </a:gdLst>
            <a:ahLst/>
            <a:cxnLst>
              <a:cxn ang="0">
                <a:pos x="T0" y="0"/>
              </a:cxn>
              <a:cxn ang="0">
                <a:pos x="T1" y="0"/>
              </a:cxn>
            </a:cxnLst>
            <a:rect l="0" t="0" r="r" b="b"/>
            <a:pathLst>
              <a:path w="697230">
                <a:moveTo>
                  <a:pt x="0" y="0"/>
                </a:moveTo>
                <a:lnTo>
                  <a:pt x="697230" y="0"/>
                </a:lnTo>
              </a:path>
            </a:pathLst>
          </a:custGeom>
          <a:noFill/>
          <a:ln w="3175">
            <a:solidFill>
              <a:srgbClr val="FF9E0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04" name="object 147"/>
          <p:cNvSpPr>
            <a:spLocks/>
          </p:cNvSpPr>
          <p:nvPr/>
        </p:nvSpPr>
        <p:spPr bwMode="auto">
          <a:xfrm>
            <a:off x="1730375" y="180975"/>
            <a:ext cx="711200" cy="0"/>
          </a:xfrm>
          <a:custGeom>
            <a:avLst/>
            <a:gdLst>
              <a:gd name="T0" fmla="*/ 0 w 711200"/>
              <a:gd name="T1" fmla="*/ 711195 w 711200"/>
            </a:gdLst>
            <a:ahLst/>
            <a:cxnLst>
              <a:cxn ang="0">
                <a:pos x="T0" y="0"/>
              </a:cxn>
              <a:cxn ang="0">
                <a:pos x="T1" y="0"/>
              </a:cxn>
            </a:cxnLst>
            <a:rect l="0" t="0" r="r" b="b"/>
            <a:pathLst>
              <a:path w="711200">
                <a:moveTo>
                  <a:pt x="0" y="0"/>
                </a:moveTo>
                <a:lnTo>
                  <a:pt x="711195" y="0"/>
                </a:lnTo>
              </a:path>
            </a:pathLst>
          </a:custGeom>
          <a:noFill/>
          <a:ln w="10155">
            <a:solidFill>
              <a:srgbClr val="FF9E0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05" name="object 148"/>
          <p:cNvSpPr>
            <a:spLocks/>
          </p:cNvSpPr>
          <p:nvPr/>
        </p:nvSpPr>
        <p:spPr bwMode="auto">
          <a:xfrm>
            <a:off x="1730375" y="184150"/>
            <a:ext cx="712788" cy="0"/>
          </a:xfrm>
          <a:custGeom>
            <a:avLst/>
            <a:gdLst>
              <a:gd name="T0" fmla="*/ 0 w 713740"/>
              <a:gd name="T1" fmla="*/ 713744 w 713740"/>
            </a:gdLst>
            <a:ahLst/>
            <a:cxnLst>
              <a:cxn ang="0">
                <a:pos x="T0" y="0"/>
              </a:cxn>
              <a:cxn ang="0">
                <a:pos x="T1" y="0"/>
              </a:cxn>
            </a:cxnLst>
            <a:rect l="0" t="0" r="r" b="b"/>
            <a:pathLst>
              <a:path w="713740">
                <a:moveTo>
                  <a:pt x="0" y="0"/>
                </a:moveTo>
                <a:lnTo>
                  <a:pt x="713744" y="0"/>
                </a:lnTo>
              </a:path>
            </a:pathLst>
          </a:custGeom>
          <a:noFill/>
          <a:ln w="6354">
            <a:solidFill>
              <a:srgbClr val="FF9E0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06" name="object 150"/>
          <p:cNvSpPr>
            <a:spLocks/>
          </p:cNvSpPr>
          <p:nvPr/>
        </p:nvSpPr>
        <p:spPr bwMode="auto">
          <a:xfrm>
            <a:off x="1717675" y="203200"/>
            <a:ext cx="738188" cy="0"/>
          </a:xfrm>
          <a:custGeom>
            <a:avLst/>
            <a:gdLst>
              <a:gd name="T0" fmla="*/ 0 w 739140"/>
              <a:gd name="T1" fmla="*/ 739140 w 739140"/>
            </a:gdLst>
            <a:ahLst/>
            <a:cxnLst>
              <a:cxn ang="0">
                <a:pos x="T0" y="0"/>
              </a:cxn>
              <a:cxn ang="0">
                <a:pos x="T1" y="0"/>
              </a:cxn>
            </a:cxnLst>
            <a:rect l="0" t="0" r="r" b="b"/>
            <a:pathLst>
              <a:path w="739140">
                <a:moveTo>
                  <a:pt x="0" y="0"/>
                </a:moveTo>
                <a:lnTo>
                  <a:pt x="739140" y="0"/>
                </a:lnTo>
              </a:path>
            </a:pathLst>
          </a:custGeom>
          <a:noFill/>
          <a:ln w="10150">
            <a:solidFill>
              <a:srgbClr val="FF9F1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07" name="object 152"/>
          <p:cNvSpPr>
            <a:spLocks/>
          </p:cNvSpPr>
          <p:nvPr/>
        </p:nvSpPr>
        <p:spPr bwMode="auto">
          <a:xfrm>
            <a:off x="1711325" y="214313"/>
            <a:ext cx="750888" cy="0"/>
          </a:xfrm>
          <a:custGeom>
            <a:avLst/>
            <a:gdLst>
              <a:gd name="T0" fmla="*/ 0 w 751840"/>
              <a:gd name="T1" fmla="*/ 751844 w 751840"/>
            </a:gdLst>
            <a:ahLst/>
            <a:cxnLst>
              <a:cxn ang="0">
                <a:pos x="T0" y="0"/>
              </a:cxn>
              <a:cxn ang="0">
                <a:pos x="T1" y="0"/>
              </a:cxn>
            </a:cxnLst>
            <a:rect l="0" t="0" r="r" b="b"/>
            <a:pathLst>
              <a:path w="751840">
                <a:moveTo>
                  <a:pt x="0" y="0"/>
                </a:moveTo>
                <a:lnTo>
                  <a:pt x="751844" y="0"/>
                </a:lnTo>
              </a:path>
            </a:pathLst>
          </a:custGeom>
          <a:noFill/>
          <a:ln w="6981">
            <a:solidFill>
              <a:srgbClr val="FF9F12"/>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08" name="object 154"/>
          <p:cNvSpPr>
            <a:spLocks/>
          </p:cNvSpPr>
          <p:nvPr/>
        </p:nvSpPr>
        <p:spPr bwMode="auto">
          <a:xfrm>
            <a:off x="1700213" y="236538"/>
            <a:ext cx="773112" cy="0"/>
          </a:xfrm>
          <a:custGeom>
            <a:avLst/>
            <a:gdLst>
              <a:gd name="T0" fmla="*/ 0 w 772160"/>
              <a:gd name="T1" fmla="*/ 772155 w 772160"/>
            </a:gdLst>
            <a:ahLst/>
            <a:cxnLst>
              <a:cxn ang="0">
                <a:pos x="T0" y="0"/>
              </a:cxn>
              <a:cxn ang="0">
                <a:pos x="T1" y="0"/>
              </a:cxn>
            </a:cxnLst>
            <a:rect l="0" t="0" r="r" b="b"/>
            <a:pathLst>
              <a:path w="772160">
                <a:moveTo>
                  <a:pt x="0" y="0"/>
                </a:moveTo>
                <a:lnTo>
                  <a:pt x="772155" y="0"/>
                </a:lnTo>
              </a:path>
            </a:pathLst>
          </a:custGeom>
          <a:noFill/>
          <a:ln w="9207">
            <a:solidFill>
              <a:srgbClr val="FFA01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09" name="object 155"/>
          <p:cNvSpPr>
            <a:spLocks/>
          </p:cNvSpPr>
          <p:nvPr/>
        </p:nvSpPr>
        <p:spPr bwMode="auto">
          <a:xfrm>
            <a:off x="1697038" y="244475"/>
            <a:ext cx="779462" cy="0"/>
          </a:xfrm>
          <a:custGeom>
            <a:avLst/>
            <a:gdLst>
              <a:gd name="T0" fmla="*/ 0 w 779780"/>
              <a:gd name="T1" fmla="*/ 779775 w 779780"/>
            </a:gdLst>
            <a:ahLst/>
            <a:cxnLst>
              <a:cxn ang="0">
                <a:pos x="T0" y="0"/>
              </a:cxn>
              <a:cxn ang="0">
                <a:pos x="T1" y="0"/>
              </a:cxn>
            </a:cxnLst>
            <a:rect l="0" t="0" r="r" b="b"/>
            <a:pathLst>
              <a:path w="779780">
                <a:moveTo>
                  <a:pt x="0" y="0"/>
                </a:moveTo>
                <a:lnTo>
                  <a:pt x="779775" y="0"/>
                </a:lnTo>
              </a:path>
            </a:pathLst>
          </a:custGeom>
          <a:noFill/>
          <a:ln w="3175">
            <a:solidFill>
              <a:srgbClr val="FFA01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10" name="object 157"/>
          <p:cNvSpPr>
            <a:spLocks/>
          </p:cNvSpPr>
          <p:nvPr/>
        </p:nvSpPr>
        <p:spPr bwMode="auto">
          <a:xfrm>
            <a:off x="1692275" y="255588"/>
            <a:ext cx="788988" cy="0"/>
          </a:xfrm>
          <a:custGeom>
            <a:avLst/>
            <a:gdLst>
              <a:gd name="T0" fmla="*/ 0 w 789940"/>
              <a:gd name="T1" fmla="*/ 789944 w 789940"/>
            </a:gdLst>
            <a:ahLst/>
            <a:cxnLst>
              <a:cxn ang="0">
                <a:pos x="T0" y="0"/>
              </a:cxn>
              <a:cxn ang="0">
                <a:pos x="T1" y="0"/>
              </a:cxn>
            </a:cxnLst>
            <a:rect l="0" t="0" r="r" b="b"/>
            <a:pathLst>
              <a:path w="789940">
                <a:moveTo>
                  <a:pt x="0" y="0"/>
                </a:moveTo>
                <a:lnTo>
                  <a:pt x="789944" y="0"/>
                </a:lnTo>
              </a:path>
            </a:pathLst>
          </a:custGeom>
          <a:noFill/>
          <a:ln w="9518">
            <a:solidFill>
              <a:srgbClr val="FFA11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11" name="object 158"/>
          <p:cNvSpPr>
            <a:spLocks/>
          </p:cNvSpPr>
          <p:nvPr/>
        </p:nvSpPr>
        <p:spPr bwMode="auto">
          <a:xfrm>
            <a:off x="1692275" y="260350"/>
            <a:ext cx="788988" cy="0"/>
          </a:xfrm>
          <a:custGeom>
            <a:avLst/>
            <a:gdLst>
              <a:gd name="T0" fmla="*/ 0 w 789940"/>
              <a:gd name="T1" fmla="*/ 789944 w 789940"/>
            </a:gdLst>
            <a:ahLst/>
            <a:cxnLst>
              <a:cxn ang="0">
                <a:pos x="T0" y="0"/>
              </a:cxn>
              <a:cxn ang="0">
                <a:pos x="T1" y="0"/>
              </a:cxn>
            </a:cxnLst>
            <a:rect l="0" t="0" r="r" b="b"/>
            <a:pathLst>
              <a:path w="789940">
                <a:moveTo>
                  <a:pt x="0" y="0"/>
                </a:moveTo>
                <a:lnTo>
                  <a:pt x="789944" y="0"/>
                </a:lnTo>
              </a:path>
            </a:pathLst>
          </a:custGeom>
          <a:noFill/>
          <a:ln w="3175">
            <a:solidFill>
              <a:srgbClr val="FFA11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12" name="object 159"/>
          <p:cNvSpPr>
            <a:spLocks/>
          </p:cNvSpPr>
          <p:nvPr/>
        </p:nvSpPr>
        <p:spPr bwMode="auto">
          <a:xfrm>
            <a:off x="1685925" y="266700"/>
            <a:ext cx="800100" cy="0"/>
          </a:xfrm>
          <a:custGeom>
            <a:avLst/>
            <a:gdLst>
              <a:gd name="T0" fmla="*/ 0 w 800100"/>
              <a:gd name="T1" fmla="*/ 800100 w 800100"/>
            </a:gdLst>
            <a:ahLst/>
            <a:cxnLst>
              <a:cxn ang="0">
                <a:pos x="T0" y="0"/>
              </a:cxn>
              <a:cxn ang="0">
                <a:pos x="T1" y="0"/>
              </a:cxn>
            </a:cxnLst>
            <a:rect l="0" t="0" r="r" b="b"/>
            <a:pathLst>
              <a:path w="800100">
                <a:moveTo>
                  <a:pt x="0" y="0"/>
                </a:moveTo>
                <a:lnTo>
                  <a:pt x="800100" y="0"/>
                </a:lnTo>
              </a:path>
            </a:pathLst>
          </a:custGeom>
          <a:noFill/>
          <a:ln w="10158">
            <a:solidFill>
              <a:srgbClr val="FFA11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13" name="object 161"/>
          <p:cNvSpPr>
            <a:spLocks/>
          </p:cNvSpPr>
          <p:nvPr/>
        </p:nvSpPr>
        <p:spPr bwMode="auto">
          <a:xfrm>
            <a:off x="1679575" y="284163"/>
            <a:ext cx="812800" cy="0"/>
          </a:xfrm>
          <a:custGeom>
            <a:avLst/>
            <a:gdLst>
              <a:gd name="T0" fmla="*/ 0 w 812800"/>
              <a:gd name="T1" fmla="*/ 812804 w 812800"/>
            </a:gdLst>
            <a:ahLst/>
            <a:cxnLst>
              <a:cxn ang="0">
                <a:pos x="T0" y="0"/>
              </a:cxn>
              <a:cxn ang="0">
                <a:pos x="T1" y="0"/>
              </a:cxn>
            </a:cxnLst>
            <a:rect l="0" t="0" r="r" b="b"/>
            <a:pathLst>
              <a:path w="812800">
                <a:moveTo>
                  <a:pt x="0" y="0"/>
                </a:moveTo>
                <a:lnTo>
                  <a:pt x="812804" y="0"/>
                </a:lnTo>
              </a:path>
            </a:pathLst>
          </a:custGeom>
          <a:noFill/>
          <a:ln w="9539">
            <a:solidFill>
              <a:srgbClr val="FFA21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14" name="object 163"/>
          <p:cNvSpPr>
            <a:spLocks/>
          </p:cNvSpPr>
          <p:nvPr/>
        </p:nvSpPr>
        <p:spPr bwMode="auto">
          <a:xfrm>
            <a:off x="1674813" y="309563"/>
            <a:ext cx="823912" cy="0"/>
          </a:xfrm>
          <a:custGeom>
            <a:avLst/>
            <a:gdLst>
              <a:gd name="T0" fmla="*/ 0 w 822960"/>
              <a:gd name="T1" fmla="*/ 822960 w 822960"/>
            </a:gdLst>
            <a:ahLst/>
            <a:cxnLst>
              <a:cxn ang="0">
                <a:pos x="T0" y="0"/>
              </a:cxn>
              <a:cxn ang="0">
                <a:pos x="T1" y="0"/>
              </a:cxn>
            </a:cxnLst>
            <a:rect l="0" t="0" r="r" b="b"/>
            <a:pathLst>
              <a:path w="822960">
                <a:moveTo>
                  <a:pt x="0" y="0"/>
                </a:moveTo>
                <a:lnTo>
                  <a:pt x="822960" y="0"/>
                </a:lnTo>
              </a:path>
            </a:pathLst>
          </a:custGeom>
          <a:noFill/>
          <a:ln w="3182">
            <a:solidFill>
              <a:srgbClr val="FFA31C"/>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15" name="object 164"/>
          <p:cNvSpPr>
            <a:spLocks/>
          </p:cNvSpPr>
          <p:nvPr/>
        </p:nvSpPr>
        <p:spPr bwMode="auto">
          <a:xfrm>
            <a:off x="1673225" y="317500"/>
            <a:ext cx="825500" cy="0"/>
          </a:xfrm>
          <a:custGeom>
            <a:avLst/>
            <a:gdLst>
              <a:gd name="T0" fmla="*/ 0 w 825500"/>
              <a:gd name="T1" fmla="*/ 825495 w 825500"/>
            </a:gdLst>
            <a:ahLst/>
            <a:cxnLst>
              <a:cxn ang="0">
                <a:pos x="T0" y="0"/>
              </a:cxn>
              <a:cxn ang="0">
                <a:pos x="T1" y="0"/>
              </a:cxn>
            </a:cxnLst>
            <a:rect l="0" t="0" r="r" b="b"/>
            <a:pathLst>
              <a:path w="825500">
                <a:moveTo>
                  <a:pt x="0" y="0"/>
                </a:moveTo>
                <a:lnTo>
                  <a:pt x="825495" y="0"/>
                </a:lnTo>
              </a:path>
            </a:pathLst>
          </a:custGeom>
          <a:noFill/>
          <a:ln w="11426">
            <a:solidFill>
              <a:srgbClr val="FFA31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16" name="object 165"/>
          <p:cNvSpPr>
            <a:spLocks/>
          </p:cNvSpPr>
          <p:nvPr/>
        </p:nvSpPr>
        <p:spPr bwMode="auto">
          <a:xfrm>
            <a:off x="1671638" y="328613"/>
            <a:ext cx="830262" cy="0"/>
          </a:xfrm>
          <a:custGeom>
            <a:avLst/>
            <a:gdLst>
              <a:gd name="T0" fmla="*/ 0 w 830580"/>
              <a:gd name="T1" fmla="*/ 830580 w 830580"/>
            </a:gdLst>
            <a:ahLst/>
            <a:cxnLst>
              <a:cxn ang="0">
                <a:pos x="T0" y="0"/>
              </a:cxn>
              <a:cxn ang="0">
                <a:pos x="T1" y="0"/>
              </a:cxn>
            </a:cxnLst>
            <a:rect l="0" t="0" r="r" b="b"/>
            <a:pathLst>
              <a:path w="830580">
                <a:moveTo>
                  <a:pt x="0" y="0"/>
                </a:moveTo>
                <a:lnTo>
                  <a:pt x="830580" y="0"/>
                </a:lnTo>
              </a:path>
            </a:pathLst>
          </a:custGeom>
          <a:noFill/>
          <a:ln w="10170">
            <a:solidFill>
              <a:srgbClr val="FFA31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17" name="object 167"/>
          <p:cNvSpPr>
            <a:spLocks/>
          </p:cNvSpPr>
          <p:nvPr/>
        </p:nvSpPr>
        <p:spPr bwMode="auto">
          <a:xfrm>
            <a:off x="1668463" y="346075"/>
            <a:ext cx="836612" cy="0"/>
          </a:xfrm>
          <a:custGeom>
            <a:avLst/>
            <a:gdLst>
              <a:gd name="T0" fmla="*/ 0 w 835660"/>
              <a:gd name="T1" fmla="*/ 835664 w 835660"/>
            </a:gdLst>
            <a:ahLst/>
            <a:cxnLst>
              <a:cxn ang="0">
                <a:pos x="T0" y="0"/>
              </a:cxn>
              <a:cxn ang="0">
                <a:pos x="T1" y="0"/>
              </a:cxn>
            </a:cxnLst>
            <a:rect l="0" t="0" r="r" b="b"/>
            <a:pathLst>
              <a:path w="835660">
                <a:moveTo>
                  <a:pt x="0" y="0"/>
                </a:moveTo>
                <a:lnTo>
                  <a:pt x="835664" y="0"/>
                </a:lnTo>
              </a:path>
            </a:pathLst>
          </a:custGeom>
          <a:noFill/>
          <a:ln w="3805">
            <a:solidFill>
              <a:srgbClr val="FFA41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18" name="object 168"/>
          <p:cNvSpPr>
            <a:spLocks/>
          </p:cNvSpPr>
          <p:nvPr/>
        </p:nvSpPr>
        <p:spPr bwMode="auto">
          <a:xfrm>
            <a:off x="1668463" y="358775"/>
            <a:ext cx="836612" cy="0"/>
          </a:xfrm>
          <a:custGeom>
            <a:avLst/>
            <a:gdLst>
              <a:gd name="T0" fmla="*/ 0 w 835660"/>
              <a:gd name="T1" fmla="*/ 835664 w 835660"/>
            </a:gdLst>
            <a:ahLst/>
            <a:cxnLst>
              <a:cxn ang="0">
                <a:pos x="T0" y="0"/>
              </a:cxn>
              <a:cxn ang="0">
                <a:pos x="T1" y="0"/>
              </a:cxn>
            </a:cxnLst>
            <a:rect l="0" t="0" r="r" b="b"/>
            <a:pathLst>
              <a:path w="835660">
                <a:moveTo>
                  <a:pt x="0" y="0"/>
                </a:moveTo>
                <a:lnTo>
                  <a:pt x="835664" y="0"/>
                </a:lnTo>
              </a:path>
            </a:pathLst>
          </a:custGeom>
          <a:noFill/>
          <a:ln w="11426">
            <a:solidFill>
              <a:srgbClr val="FFA42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19" name="object 169"/>
          <p:cNvSpPr>
            <a:spLocks/>
          </p:cNvSpPr>
          <p:nvPr/>
        </p:nvSpPr>
        <p:spPr bwMode="auto">
          <a:xfrm>
            <a:off x="1666875" y="369888"/>
            <a:ext cx="838200" cy="0"/>
          </a:xfrm>
          <a:custGeom>
            <a:avLst/>
            <a:gdLst>
              <a:gd name="T0" fmla="*/ 0 w 838200"/>
              <a:gd name="T1" fmla="*/ 838199 w 838200"/>
            </a:gdLst>
            <a:ahLst/>
            <a:cxnLst>
              <a:cxn ang="0">
                <a:pos x="T0" y="0"/>
              </a:cxn>
              <a:cxn ang="0">
                <a:pos x="T1" y="0"/>
              </a:cxn>
            </a:cxnLst>
            <a:rect l="0" t="0" r="r" b="b"/>
            <a:pathLst>
              <a:path w="838200">
                <a:moveTo>
                  <a:pt x="0" y="0"/>
                </a:moveTo>
                <a:lnTo>
                  <a:pt x="838199" y="0"/>
                </a:lnTo>
              </a:path>
            </a:pathLst>
          </a:custGeom>
          <a:noFill/>
          <a:ln w="11437">
            <a:solidFill>
              <a:srgbClr val="FFA52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20" name="object 171"/>
          <p:cNvSpPr>
            <a:spLocks/>
          </p:cNvSpPr>
          <p:nvPr/>
        </p:nvSpPr>
        <p:spPr bwMode="auto">
          <a:xfrm>
            <a:off x="1666875" y="390525"/>
            <a:ext cx="838200" cy="0"/>
          </a:xfrm>
          <a:custGeom>
            <a:avLst/>
            <a:gdLst>
              <a:gd name="T0" fmla="*/ 0 w 838200"/>
              <a:gd name="T1" fmla="*/ 838199 w 838200"/>
            </a:gdLst>
            <a:ahLst/>
            <a:cxnLst>
              <a:cxn ang="0">
                <a:pos x="T0" y="0"/>
              </a:cxn>
              <a:cxn ang="0">
                <a:pos x="T1" y="0"/>
              </a:cxn>
            </a:cxnLst>
            <a:rect l="0" t="0" r="r" b="b"/>
            <a:pathLst>
              <a:path w="838200">
                <a:moveTo>
                  <a:pt x="0" y="0"/>
                </a:moveTo>
                <a:lnTo>
                  <a:pt x="838199" y="0"/>
                </a:lnTo>
              </a:path>
            </a:pathLst>
          </a:custGeom>
          <a:noFill/>
          <a:ln w="11426">
            <a:solidFill>
              <a:srgbClr val="FFA62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21" name="object 174"/>
          <p:cNvSpPr>
            <a:spLocks/>
          </p:cNvSpPr>
          <p:nvPr/>
        </p:nvSpPr>
        <p:spPr bwMode="auto">
          <a:xfrm>
            <a:off x="1668463" y="422275"/>
            <a:ext cx="836612" cy="0"/>
          </a:xfrm>
          <a:custGeom>
            <a:avLst/>
            <a:gdLst>
              <a:gd name="T0" fmla="*/ 0 w 835660"/>
              <a:gd name="T1" fmla="*/ 835664 w 835660"/>
            </a:gdLst>
            <a:ahLst/>
            <a:cxnLst>
              <a:cxn ang="0">
                <a:pos x="T0" y="0"/>
              </a:cxn>
              <a:cxn ang="0">
                <a:pos x="T1" y="0"/>
              </a:cxn>
            </a:cxnLst>
            <a:rect l="0" t="0" r="r" b="b"/>
            <a:pathLst>
              <a:path w="835660">
                <a:moveTo>
                  <a:pt x="0" y="0"/>
                </a:moveTo>
                <a:lnTo>
                  <a:pt x="835664" y="0"/>
                </a:lnTo>
              </a:path>
            </a:pathLst>
          </a:custGeom>
          <a:noFill/>
          <a:ln w="11426">
            <a:solidFill>
              <a:srgbClr val="FFA72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22" name="object 175"/>
          <p:cNvSpPr>
            <a:spLocks/>
          </p:cNvSpPr>
          <p:nvPr/>
        </p:nvSpPr>
        <p:spPr bwMode="auto">
          <a:xfrm>
            <a:off x="1670050" y="436563"/>
            <a:ext cx="833438" cy="0"/>
          </a:xfrm>
          <a:custGeom>
            <a:avLst/>
            <a:gdLst>
              <a:gd name="T0" fmla="*/ 0 w 833119"/>
              <a:gd name="T1" fmla="*/ 833115 w 833119"/>
            </a:gdLst>
            <a:ahLst/>
            <a:cxnLst>
              <a:cxn ang="0">
                <a:pos x="T0" y="0"/>
              </a:cxn>
              <a:cxn ang="0">
                <a:pos x="T1" y="0"/>
              </a:cxn>
            </a:cxnLst>
            <a:rect l="0" t="0" r="r" b="b"/>
            <a:pathLst>
              <a:path w="833119">
                <a:moveTo>
                  <a:pt x="0" y="0"/>
                </a:moveTo>
                <a:lnTo>
                  <a:pt x="833115" y="0"/>
                </a:lnTo>
              </a:path>
            </a:pathLst>
          </a:custGeom>
          <a:noFill/>
          <a:ln w="3800">
            <a:solidFill>
              <a:srgbClr val="FFA72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23" name="object 176"/>
          <p:cNvSpPr>
            <a:spLocks/>
          </p:cNvSpPr>
          <p:nvPr/>
        </p:nvSpPr>
        <p:spPr bwMode="auto">
          <a:xfrm>
            <a:off x="1668463" y="431800"/>
            <a:ext cx="836612" cy="0"/>
          </a:xfrm>
          <a:custGeom>
            <a:avLst/>
            <a:gdLst>
              <a:gd name="T0" fmla="*/ 0 w 835660"/>
              <a:gd name="T1" fmla="*/ 835664 w 835660"/>
            </a:gdLst>
            <a:ahLst/>
            <a:cxnLst>
              <a:cxn ang="0">
                <a:pos x="T0" y="0"/>
              </a:cxn>
              <a:cxn ang="0">
                <a:pos x="T1" y="0"/>
              </a:cxn>
            </a:cxnLst>
            <a:rect l="0" t="0" r="r" b="b"/>
            <a:pathLst>
              <a:path w="835660">
                <a:moveTo>
                  <a:pt x="0" y="0"/>
                </a:moveTo>
                <a:lnTo>
                  <a:pt x="835664" y="0"/>
                </a:lnTo>
              </a:path>
            </a:pathLst>
          </a:custGeom>
          <a:noFill/>
          <a:ln w="10169">
            <a:solidFill>
              <a:srgbClr val="FFA72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24" name="object 177"/>
          <p:cNvSpPr>
            <a:spLocks/>
          </p:cNvSpPr>
          <p:nvPr/>
        </p:nvSpPr>
        <p:spPr bwMode="auto">
          <a:xfrm>
            <a:off x="1670050" y="442913"/>
            <a:ext cx="833438" cy="0"/>
          </a:xfrm>
          <a:custGeom>
            <a:avLst/>
            <a:gdLst>
              <a:gd name="T0" fmla="*/ 0 w 833119"/>
              <a:gd name="T1" fmla="*/ 833115 w 833119"/>
            </a:gdLst>
            <a:ahLst/>
            <a:cxnLst>
              <a:cxn ang="0">
                <a:pos x="T0" y="0"/>
              </a:cxn>
              <a:cxn ang="0">
                <a:pos x="T1" y="0"/>
              </a:cxn>
            </a:cxnLst>
            <a:rect l="0" t="0" r="r" b="b"/>
            <a:pathLst>
              <a:path w="833119">
                <a:moveTo>
                  <a:pt x="0" y="0"/>
                </a:moveTo>
                <a:lnTo>
                  <a:pt x="833115" y="0"/>
                </a:lnTo>
              </a:path>
            </a:pathLst>
          </a:custGeom>
          <a:noFill/>
          <a:ln w="11426">
            <a:solidFill>
              <a:srgbClr val="FFA82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25" name="object 178"/>
          <p:cNvSpPr>
            <a:spLocks/>
          </p:cNvSpPr>
          <p:nvPr/>
        </p:nvSpPr>
        <p:spPr bwMode="auto">
          <a:xfrm>
            <a:off x="1671638" y="454025"/>
            <a:ext cx="830262" cy="0"/>
          </a:xfrm>
          <a:custGeom>
            <a:avLst/>
            <a:gdLst>
              <a:gd name="T0" fmla="*/ 0 w 830580"/>
              <a:gd name="T1" fmla="*/ 830580 w 830580"/>
            </a:gdLst>
            <a:ahLst/>
            <a:cxnLst>
              <a:cxn ang="0">
                <a:pos x="T0" y="0"/>
              </a:cxn>
              <a:cxn ang="0">
                <a:pos x="T1" y="0"/>
              </a:cxn>
            </a:cxnLst>
            <a:rect l="0" t="0" r="r" b="b"/>
            <a:pathLst>
              <a:path w="830580">
                <a:moveTo>
                  <a:pt x="0" y="0"/>
                </a:moveTo>
                <a:lnTo>
                  <a:pt x="830580" y="0"/>
                </a:lnTo>
              </a:path>
            </a:pathLst>
          </a:custGeom>
          <a:noFill/>
          <a:ln w="11437">
            <a:solidFill>
              <a:srgbClr val="FFA82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26" name="object 179"/>
          <p:cNvSpPr>
            <a:spLocks/>
          </p:cNvSpPr>
          <p:nvPr/>
        </p:nvSpPr>
        <p:spPr bwMode="auto">
          <a:xfrm>
            <a:off x="1673225" y="463550"/>
            <a:ext cx="825500" cy="0"/>
          </a:xfrm>
          <a:custGeom>
            <a:avLst/>
            <a:gdLst>
              <a:gd name="T0" fmla="*/ 0 w 825500"/>
              <a:gd name="T1" fmla="*/ 825495 w 825500"/>
            </a:gdLst>
            <a:ahLst/>
            <a:cxnLst>
              <a:cxn ang="0">
                <a:pos x="T0" y="0"/>
              </a:cxn>
              <a:cxn ang="0">
                <a:pos x="T1" y="0"/>
              </a:cxn>
            </a:cxnLst>
            <a:rect l="0" t="0" r="r" b="b"/>
            <a:pathLst>
              <a:path w="825500">
                <a:moveTo>
                  <a:pt x="0" y="0"/>
                </a:moveTo>
                <a:lnTo>
                  <a:pt x="825495" y="0"/>
                </a:lnTo>
              </a:path>
            </a:pathLst>
          </a:custGeom>
          <a:noFill/>
          <a:ln w="11420">
            <a:solidFill>
              <a:srgbClr val="FFA82B"/>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27" name="object 180"/>
          <p:cNvSpPr>
            <a:spLocks/>
          </p:cNvSpPr>
          <p:nvPr/>
        </p:nvSpPr>
        <p:spPr bwMode="auto">
          <a:xfrm>
            <a:off x="1674813" y="474663"/>
            <a:ext cx="823912" cy="0"/>
          </a:xfrm>
          <a:custGeom>
            <a:avLst/>
            <a:gdLst>
              <a:gd name="T0" fmla="*/ 0 w 822960"/>
              <a:gd name="T1" fmla="*/ 822960 w 822960"/>
            </a:gdLst>
            <a:ahLst/>
            <a:cxnLst>
              <a:cxn ang="0">
                <a:pos x="T0" y="0"/>
              </a:cxn>
              <a:cxn ang="0">
                <a:pos x="T1" y="0"/>
              </a:cxn>
            </a:cxnLst>
            <a:rect l="0" t="0" r="r" b="b"/>
            <a:pathLst>
              <a:path w="822960">
                <a:moveTo>
                  <a:pt x="0" y="0"/>
                </a:moveTo>
                <a:lnTo>
                  <a:pt x="822960" y="0"/>
                </a:lnTo>
              </a:path>
            </a:pathLst>
          </a:custGeom>
          <a:noFill/>
          <a:ln w="12699">
            <a:solidFill>
              <a:srgbClr val="FFA92C"/>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28" name="object 181"/>
          <p:cNvSpPr>
            <a:spLocks/>
          </p:cNvSpPr>
          <p:nvPr/>
        </p:nvSpPr>
        <p:spPr bwMode="auto">
          <a:xfrm>
            <a:off x="1677988" y="485775"/>
            <a:ext cx="817562" cy="0"/>
          </a:xfrm>
          <a:custGeom>
            <a:avLst/>
            <a:gdLst>
              <a:gd name="T0" fmla="*/ 0 w 817880"/>
              <a:gd name="T1" fmla="*/ 817875 w 817880"/>
            </a:gdLst>
            <a:ahLst/>
            <a:cxnLst>
              <a:cxn ang="0">
                <a:pos x="T0" y="0"/>
              </a:cxn>
              <a:cxn ang="0">
                <a:pos x="T1" y="0"/>
              </a:cxn>
            </a:cxnLst>
            <a:rect l="0" t="0" r="r" b="b"/>
            <a:pathLst>
              <a:path w="817880">
                <a:moveTo>
                  <a:pt x="0" y="0"/>
                </a:moveTo>
                <a:lnTo>
                  <a:pt x="817875" y="0"/>
                </a:lnTo>
              </a:path>
            </a:pathLst>
          </a:custGeom>
          <a:noFill/>
          <a:ln w="11426">
            <a:solidFill>
              <a:srgbClr val="FFA92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29" name="object 182"/>
          <p:cNvSpPr>
            <a:spLocks/>
          </p:cNvSpPr>
          <p:nvPr/>
        </p:nvSpPr>
        <p:spPr bwMode="auto">
          <a:xfrm>
            <a:off x="1679575" y="495300"/>
            <a:ext cx="812800" cy="0"/>
          </a:xfrm>
          <a:custGeom>
            <a:avLst/>
            <a:gdLst>
              <a:gd name="T0" fmla="*/ 0 w 812800"/>
              <a:gd name="T1" fmla="*/ 812804 w 812800"/>
            </a:gdLst>
            <a:ahLst/>
            <a:cxnLst>
              <a:cxn ang="0">
                <a:pos x="T0" y="0"/>
              </a:cxn>
              <a:cxn ang="0">
                <a:pos x="T1" y="0"/>
              </a:cxn>
            </a:cxnLst>
            <a:rect l="0" t="0" r="r" b="b"/>
            <a:pathLst>
              <a:path w="812800">
                <a:moveTo>
                  <a:pt x="0" y="0"/>
                </a:moveTo>
                <a:lnTo>
                  <a:pt x="812804" y="0"/>
                </a:lnTo>
              </a:path>
            </a:pathLst>
          </a:custGeom>
          <a:noFill/>
          <a:ln w="11437">
            <a:solidFill>
              <a:srgbClr val="FFA92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30" name="object 183"/>
          <p:cNvSpPr>
            <a:spLocks/>
          </p:cNvSpPr>
          <p:nvPr/>
        </p:nvSpPr>
        <p:spPr bwMode="auto">
          <a:xfrm>
            <a:off x="1684338" y="504825"/>
            <a:ext cx="804862" cy="0"/>
          </a:xfrm>
          <a:custGeom>
            <a:avLst/>
            <a:gdLst>
              <a:gd name="T0" fmla="*/ 0 w 805180"/>
              <a:gd name="T1" fmla="*/ 805184 w 805180"/>
            </a:gdLst>
            <a:ahLst/>
            <a:cxnLst>
              <a:cxn ang="0">
                <a:pos x="T0" y="0"/>
              </a:cxn>
              <a:cxn ang="0">
                <a:pos x="T1" y="0"/>
              </a:cxn>
            </a:cxnLst>
            <a:rect l="0" t="0" r="r" b="b"/>
            <a:pathLst>
              <a:path w="805180">
                <a:moveTo>
                  <a:pt x="0" y="0"/>
                </a:moveTo>
                <a:lnTo>
                  <a:pt x="805184" y="0"/>
                </a:lnTo>
              </a:path>
            </a:pathLst>
          </a:custGeom>
          <a:noFill/>
          <a:ln w="10139">
            <a:solidFill>
              <a:srgbClr val="FFAA2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31" name="object 184"/>
          <p:cNvSpPr>
            <a:spLocks/>
          </p:cNvSpPr>
          <p:nvPr/>
        </p:nvSpPr>
        <p:spPr bwMode="auto">
          <a:xfrm>
            <a:off x="1685925" y="515938"/>
            <a:ext cx="800100" cy="0"/>
          </a:xfrm>
          <a:custGeom>
            <a:avLst/>
            <a:gdLst>
              <a:gd name="T0" fmla="*/ 0 w 800100"/>
              <a:gd name="T1" fmla="*/ 800100 w 800100"/>
            </a:gdLst>
            <a:ahLst/>
            <a:cxnLst>
              <a:cxn ang="0">
                <a:pos x="T0" y="0"/>
              </a:cxn>
              <a:cxn ang="0">
                <a:pos x="T1" y="0"/>
              </a:cxn>
            </a:cxnLst>
            <a:rect l="0" t="0" r="r" b="b"/>
            <a:pathLst>
              <a:path w="800100">
                <a:moveTo>
                  <a:pt x="0" y="0"/>
                </a:moveTo>
                <a:lnTo>
                  <a:pt x="800100" y="0"/>
                </a:lnTo>
              </a:path>
            </a:pathLst>
          </a:custGeom>
          <a:noFill/>
          <a:ln w="10139">
            <a:solidFill>
              <a:srgbClr val="FFAA2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32" name="object 185"/>
          <p:cNvSpPr>
            <a:spLocks/>
          </p:cNvSpPr>
          <p:nvPr/>
        </p:nvSpPr>
        <p:spPr bwMode="auto">
          <a:xfrm>
            <a:off x="1685925" y="511175"/>
            <a:ext cx="800100" cy="0"/>
          </a:xfrm>
          <a:custGeom>
            <a:avLst/>
            <a:gdLst>
              <a:gd name="T0" fmla="*/ 0 w 800100"/>
              <a:gd name="T1" fmla="*/ 800100 w 800100"/>
            </a:gdLst>
            <a:ahLst/>
            <a:cxnLst>
              <a:cxn ang="0">
                <a:pos x="T0" y="0"/>
              </a:cxn>
              <a:cxn ang="0">
                <a:pos x="T1" y="0"/>
              </a:cxn>
            </a:cxnLst>
            <a:rect l="0" t="0" r="r" b="b"/>
            <a:pathLst>
              <a:path w="800100">
                <a:moveTo>
                  <a:pt x="0" y="0"/>
                </a:moveTo>
                <a:lnTo>
                  <a:pt x="800100" y="0"/>
                </a:lnTo>
              </a:path>
            </a:pathLst>
          </a:custGeom>
          <a:noFill/>
          <a:ln w="3175">
            <a:solidFill>
              <a:srgbClr val="FFAA2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33" name="object 188"/>
          <p:cNvSpPr>
            <a:spLocks/>
          </p:cNvSpPr>
          <p:nvPr/>
        </p:nvSpPr>
        <p:spPr bwMode="auto">
          <a:xfrm>
            <a:off x="1700213" y="549275"/>
            <a:ext cx="773112" cy="0"/>
          </a:xfrm>
          <a:custGeom>
            <a:avLst/>
            <a:gdLst>
              <a:gd name="T0" fmla="*/ 0 w 772160"/>
              <a:gd name="T1" fmla="*/ 772155 w 772160"/>
            </a:gdLst>
            <a:ahLst/>
            <a:cxnLst>
              <a:cxn ang="0">
                <a:pos x="T0" y="0"/>
              </a:cxn>
              <a:cxn ang="0">
                <a:pos x="T1" y="0"/>
              </a:cxn>
            </a:cxnLst>
            <a:rect l="0" t="0" r="r" b="b"/>
            <a:pathLst>
              <a:path w="772160">
                <a:moveTo>
                  <a:pt x="0" y="0"/>
                </a:moveTo>
                <a:lnTo>
                  <a:pt x="772155" y="0"/>
                </a:lnTo>
              </a:path>
            </a:pathLst>
          </a:custGeom>
          <a:noFill/>
          <a:ln w="6337">
            <a:solidFill>
              <a:srgbClr val="FFAB32"/>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34" name="object 189"/>
          <p:cNvSpPr>
            <a:spLocks/>
          </p:cNvSpPr>
          <p:nvPr/>
        </p:nvSpPr>
        <p:spPr bwMode="auto">
          <a:xfrm>
            <a:off x="1704975" y="552450"/>
            <a:ext cx="762000" cy="0"/>
          </a:xfrm>
          <a:custGeom>
            <a:avLst/>
            <a:gdLst>
              <a:gd name="T0" fmla="*/ 0 w 762000"/>
              <a:gd name="T1" fmla="*/ 762000 w 762000"/>
            </a:gdLst>
            <a:ahLst/>
            <a:cxnLst>
              <a:cxn ang="0">
                <a:pos x="T0" y="0"/>
              </a:cxn>
              <a:cxn ang="0">
                <a:pos x="T1" y="0"/>
              </a:cxn>
            </a:cxnLst>
            <a:rect l="0" t="0" r="r" b="b"/>
            <a:pathLst>
              <a:path w="762000">
                <a:moveTo>
                  <a:pt x="0" y="0"/>
                </a:moveTo>
                <a:lnTo>
                  <a:pt x="762000" y="0"/>
                </a:lnTo>
              </a:path>
            </a:pathLst>
          </a:custGeom>
          <a:noFill/>
          <a:ln w="3175">
            <a:solidFill>
              <a:srgbClr val="FFAB32"/>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35" name="object 190"/>
          <p:cNvSpPr>
            <a:spLocks/>
          </p:cNvSpPr>
          <p:nvPr/>
        </p:nvSpPr>
        <p:spPr bwMode="auto">
          <a:xfrm>
            <a:off x="1704975" y="557213"/>
            <a:ext cx="762000" cy="0"/>
          </a:xfrm>
          <a:custGeom>
            <a:avLst/>
            <a:gdLst>
              <a:gd name="T0" fmla="*/ 0 w 762000"/>
              <a:gd name="T1" fmla="*/ 762000 w 762000"/>
            </a:gdLst>
            <a:ahLst/>
            <a:cxnLst>
              <a:cxn ang="0">
                <a:pos x="T0" y="0"/>
              </a:cxn>
              <a:cxn ang="0">
                <a:pos x="T1" y="0"/>
              </a:cxn>
            </a:cxnLst>
            <a:rect l="0" t="0" r="r" b="b"/>
            <a:pathLst>
              <a:path w="762000">
                <a:moveTo>
                  <a:pt x="0" y="0"/>
                </a:moveTo>
                <a:lnTo>
                  <a:pt x="762000" y="0"/>
                </a:lnTo>
              </a:path>
            </a:pathLst>
          </a:custGeom>
          <a:noFill/>
          <a:ln w="10176">
            <a:solidFill>
              <a:srgbClr val="FFAC3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36" name="object 191"/>
          <p:cNvSpPr>
            <a:spLocks/>
          </p:cNvSpPr>
          <p:nvPr/>
        </p:nvSpPr>
        <p:spPr bwMode="auto">
          <a:xfrm>
            <a:off x="1711325" y="561975"/>
            <a:ext cx="750888" cy="0"/>
          </a:xfrm>
          <a:custGeom>
            <a:avLst/>
            <a:gdLst>
              <a:gd name="T0" fmla="*/ 0 w 751840"/>
              <a:gd name="T1" fmla="*/ 751844 w 751840"/>
            </a:gdLst>
            <a:ahLst/>
            <a:cxnLst>
              <a:cxn ang="0">
                <a:pos x="T0" y="0"/>
              </a:cxn>
              <a:cxn ang="0">
                <a:pos x="T1" y="0"/>
              </a:cxn>
            </a:cxnLst>
            <a:rect l="0" t="0" r="r" b="b"/>
            <a:pathLst>
              <a:path w="751840">
                <a:moveTo>
                  <a:pt x="0" y="0"/>
                </a:moveTo>
                <a:lnTo>
                  <a:pt x="751844" y="0"/>
                </a:lnTo>
              </a:path>
            </a:pathLst>
          </a:custGeom>
          <a:noFill/>
          <a:ln w="3175">
            <a:solidFill>
              <a:srgbClr val="FFAC3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37" name="object 192"/>
          <p:cNvSpPr>
            <a:spLocks/>
          </p:cNvSpPr>
          <p:nvPr/>
        </p:nvSpPr>
        <p:spPr bwMode="auto">
          <a:xfrm>
            <a:off x="1711325" y="569913"/>
            <a:ext cx="750888" cy="0"/>
          </a:xfrm>
          <a:custGeom>
            <a:avLst/>
            <a:gdLst>
              <a:gd name="T0" fmla="*/ 0 w 751840"/>
              <a:gd name="T1" fmla="*/ 751844 w 751840"/>
            </a:gdLst>
            <a:ahLst/>
            <a:cxnLst>
              <a:cxn ang="0">
                <a:pos x="T0" y="0"/>
              </a:cxn>
              <a:cxn ang="0">
                <a:pos x="T1" y="0"/>
              </a:cxn>
            </a:cxnLst>
            <a:rect l="0" t="0" r="r" b="b"/>
            <a:pathLst>
              <a:path w="751840">
                <a:moveTo>
                  <a:pt x="0" y="0"/>
                </a:moveTo>
                <a:lnTo>
                  <a:pt x="751844" y="0"/>
                </a:lnTo>
              </a:path>
            </a:pathLst>
          </a:custGeom>
          <a:noFill/>
          <a:ln w="8879">
            <a:solidFill>
              <a:srgbClr val="FFAC3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38" name="object 193"/>
          <p:cNvSpPr>
            <a:spLocks/>
          </p:cNvSpPr>
          <p:nvPr/>
        </p:nvSpPr>
        <p:spPr bwMode="auto">
          <a:xfrm>
            <a:off x="1717675" y="581025"/>
            <a:ext cx="738188" cy="0"/>
          </a:xfrm>
          <a:custGeom>
            <a:avLst/>
            <a:gdLst>
              <a:gd name="T0" fmla="*/ 0 w 739140"/>
              <a:gd name="T1" fmla="*/ 739140 w 739140"/>
            </a:gdLst>
            <a:ahLst/>
            <a:cxnLst>
              <a:cxn ang="0">
                <a:pos x="T0" y="0"/>
              </a:cxn>
              <a:cxn ang="0">
                <a:pos x="T1" y="0"/>
              </a:cxn>
            </a:cxnLst>
            <a:rect l="0" t="0" r="r" b="b"/>
            <a:pathLst>
              <a:path w="739140">
                <a:moveTo>
                  <a:pt x="0" y="0"/>
                </a:moveTo>
                <a:lnTo>
                  <a:pt x="739140" y="0"/>
                </a:lnTo>
              </a:path>
            </a:pathLst>
          </a:custGeom>
          <a:noFill/>
          <a:ln w="6343">
            <a:solidFill>
              <a:srgbClr val="FFAC3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39" name="object 194"/>
          <p:cNvSpPr>
            <a:spLocks/>
          </p:cNvSpPr>
          <p:nvPr/>
        </p:nvSpPr>
        <p:spPr bwMode="auto">
          <a:xfrm>
            <a:off x="1722438" y="584200"/>
            <a:ext cx="728662" cy="0"/>
          </a:xfrm>
          <a:custGeom>
            <a:avLst/>
            <a:gdLst>
              <a:gd name="T0" fmla="*/ 0 w 728980"/>
              <a:gd name="T1" fmla="*/ 728984 w 728980"/>
            </a:gdLst>
            <a:ahLst/>
            <a:cxnLst>
              <a:cxn ang="0">
                <a:pos x="T0" y="0"/>
              </a:cxn>
              <a:cxn ang="0">
                <a:pos x="T1" y="0"/>
              </a:cxn>
            </a:cxnLst>
            <a:rect l="0" t="0" r="r" b="b"/>
            <a:pathLst>
              <a:path w="728980">
                <a:moveTo>
                  <a:pt x="0" y="0"/>
                </a:moveTo>
                <a:lnTo>
                  <a:pt x="728984" y="0"/>
                </a:lnTo>
              </a:path>
            </a:pathLst>
          </a:custGeom>
          <a:noFill/>
          <a:ln w="3175">
            <a:solidFill>
              <a:srgbClr val="FFAC3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40" name="object 196"/>
          <p:cNvSpPr>
            <a:spLocks/>
          </p:cNvSpPr>
          <p:nvPr/>
        </p:nvSpPr>
        <p:spPr bwMode="auto">
          <a:xfrm>
            <a:off x="1727200" y="592138"/>
            <a:ext cx="719138" cy="0"/>
          </a:xfrm>
          <a:custGeom>
            <a:avLst/>
            <a:gdLst>
              <a:gd name="T0" fmla="*/ 0 w 718819"/>
              <a:gd name="T1" fmla="*/ 718815 w 718819"/>
            </a:gdLst>
            <a:ahLst/>
            <a:cxnLst>
              <a:cxn ang="0">
                <a:pos x="T0" y="0"/>
              </a:cxn>
              <a:cxn ang="0">
                <a:pos x="T1" y="0"/>
              </a:cxn>
            </a:cxnLst>
            <a:rect l="0" t="0" r="r" b="b"/>
            <a:pathLst>
              <a:path w="718819">
                <a:moveTo>
                  <a:pt x="0" y="0"/>
                </a:moveTo>
                <a:lnTo>
                  <a:pt x="718815" y="0"/>
                </a:lnTo>
              </a:path>
            </a:pathLst>
          </a:custGeom>
          <a:noFill/>
          <a:ln w="5080">
            <a:solidFill>
              <a:srgbClr val="FFAD3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41" name="object 197"/>
          <p:cNvSpPr>
            <a:spLocks/>
          </p:cNvSpPr>
          <p:nvPr/>
        </p:nvSpPr>
        <p:spPr bwMode="auto">
          <a:xfrm>
            <a:off x="1730375" y="600075"/>
            <a:ext cx="712788" cy="0"/>
          </a:xfrm>
          <a:custGeom>
            <a:avLst/>
            <a:gdLst>
              <a:gd name="T0" fmla="*/ 0 w 713740"/>
              <a:gd name="T1" fmla="*/ 713744 w 713740"/>
            </a:gdLst>
            <a:ahLst/>
            <a:cxnLst>
              <a:cxn ang="0">
                <a:pos x="T0" y="0"/>
              </a:cxn>
              <a:cxn ang="0">
                <a:pos x="T1" y="0"/>
              </a:cxn>
            </a:cxnLst>
            <a:rect l="0" t="0" r="r" b="b"/>
            <a:pathLst>
              <a:path w="713740">
                <a:moveTo>
                  <a:pt x="0" y="0"/>
                </a:moveTo>
                <a:lnTo>
                  <a:pt x="713744" y="0"/>
                </a:lnTo>
              </a:path>
            </a:pathLst>
          </a:custGeom>
          <a:noFill/>
          <a:ln w="6990">
            <a:solidFill>
              <a:srgbClr val="FFAD3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42" name="object 198"/>
          <p:cNvSpPr>
            <a:spLocks/>
          </p:cNvSpPr>
          <p:nvPr/>
        </p:nvSpPr>
        <p:spPr bwMode="auto">
          <a:xfrm>
            <a:off x="1735138" y="603250"/>
            <a:ext cx="703262" cy="0"/>
          </a:xfrm>
          <a:custGeom>
            <a:avLst/>
            <a:gdLst>
              <a:gd name="T0" fmla="*/ 0 w 703580"/>
              <a:gd name="T1" fmla="*/ 703575 w 703580"/>
            </a:gdLst>
            <a:ahLst/>
            <a:cxnLst>
              <a:cxn ang="0">
                <a:pos x="T0" y="0"/>
              </a:cxn>
              <a:cxn ang="0">
                <a:pos x="T1" y="0"/>
              </a:cxn>
            </a:cxnLst>
            <a:rect l="0" t="0" r="r" b="b"/>
            <a:pathLst>
              <a:path w="703580">
                <a:moveTo>
                  <a:pt x="0" y="0"/>
                </a:moveTo>
                <a:lnTo>
                  <a:pt x="703575" y="0"/>
                </a:lnTo>
              </a:path>
            </a:pathLst>
          </a:custGeom>
          <a:noFill/>
          <a:ln w="3175">
            <a:solidFill>
              <a:srgbClr val="FFAD37"/>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43" name="object 199"/>
          <p:cNvSpPr>
            <a:spLocks/>
          </p:cNvSpPr>
          <p:nvPr/>
        </p:nvSpPr>
        <p:spPr bwMode="auto">
          <a:xfrm>
            <a:off x="1736725" y="606425"/>
            <a:ext cx="700088" cy="0"/>
          </a:xfrm>
          <a:custGeom>
            <a:avLst/>
            <a:gdLst>
              <a:gd name="T0" fmla="*/ 0 w 701040"/>
              <a:gd name="T1" fmla="*/ 701040 w 701040"/>
            </a:gdLst>
            <a:ahLst/>
            <a:cxnLst>
              <a:cxn ang="0">
                <a:pos x="T0" y="0"/>
              </a:cxn>
              <a:cxn ang="0">
                <a:pos x="T1" y="0"/>
              </a:cxn>
            </a:cxnLst>
            <a:rect l="0" t="0" r="r" b="b"/>
            <a:pathLst>
              <a:path w="701040">
                <a:moveTo>
                  <a:pt x="0" y="0"/>
                </a:moveTo>
                <a:lnTo>
                  <a:pt x="701040" y="0"/>
                </a:lnTo>
              </a:path>
            </a:pathLst>
          </a:custGeom>
          <a:noFill/>
          <a:ln w="6347">
            <a:solidFill>
              <a:srgbClr val="FFAE3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44" name="object 200"/>
          <p:cNvSpPr>
            <a:spLocks/>
          </p:cNvSpPr>
          <p:nvPr/>
        </p:nvSpPr>
        <p:spPr bwMode="auto">
          <a:xfrm>
            <a:off x="1738313" y="612775"/>
            <a:ext cx="696912" cy="0"/>
          </a:xfrm>
          <a:custGeom>
            <a:avLst/>
            <a:gdLst>
              <a:gd name="T0" fmla="*/ 0 w 695960"/>
              <a:gd name="T1" fmla="*/ 695955 w 695960"/>
            </a:gdLst>
            <a:ahLst/>
            <a:cxnLst>
              <a:cxn ang="0">
                <a:pos x="T0" y="0"/>
              </a:cxn>
              <a:cxn ang="0">
                <a:pos x="T1" y="0"/>
              </a:cxn>
            </a:cxnLst>
            <a:rect l="0" t="0" r="r" b="b"/>
            <a:pathLst>
              <a:path w="695960">
                <a:moveTo>
                  <a:pt x="0" y="0"/>
                </a:moveTo>
                <a:lnTo>
                  <a:pt x="695955" y="0"/>
                </a:lnTo>
              </a:path>
            </a:pathLst>
          </a:custGeom>
          <a:noFill/>
          <a:ln w="6353">
            <a:solidFill>
              <a:srgbClr val="FFAE3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45" name="object 201"/>
          <p:cNvSpPr>
            <a:spLocks/>
          </p:cNvSpPr>
          <p:nvPr/>
        </p:nvSpPr>
        <p:spPr bwMode="auto">
          <a:xfrm>
            <a:off x="1743075" y="615950"/>
            <a:ext cx="687388" cy="0"/>
          </a:xfrm>
          <a:custGeom>
            <a:avLst/>
            <a:gdLst>
              <a:gd name="T0" fmla="*/ 0 w 688340"/>
              <a:gd name="T1" fmla="*/ 688335 w 688340"/>
            </a:gdLst>
            <a:ahLst/>
            <a:cxnLst>
              <a:cxn ang="0">
                <a:pos x="T0" y="0"/>
              </a:cxn>
              <a:cxn ang="0">
                <a:pos x="T1" y="0"/>
              </a:cxn>
            </a:cxnLst>
            <a:rect l="0" t="0" r="r" b="b"/>
            <a:pathLst>
              <a:path w="688340">
                <a:moveTo>
                  <a:pt x="0" y="0"/>
                </a:moveTo>
                <a:lnTo>
                  <a:pt x="688335" y="0"/>
                </a:lnTo>
              </a:path>
            </a:pathLst>
          </a:custGeom>
          <a:noFill/>
          <a:ln w="5079">
            <a:solidFill>
              <a:srgbClr val="FFAE3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46" name="object 202"/>
          <p:cNvSpPr>
            <a:spLocks/>
          </p:cNvSpPr>
          <p:nvPr/>
        </p:nvSpPr>
        <p:spPr bwMode="auto">
          <a:xfrm>
            <a:off x="1746250" y="622300"/>
            <a:ext cx="681038" cy="0"/>
          </a:xfrm>
          <a:custGeom>
            <a:avLst/>
            <a:gdLst>
              <a:gd name="T0" fmla="*/ 0 w 680719"/>
              <a:gd name="T1" fmla="*/ 680715 w 680719"/>
            </a:gdLst>
            <a:ahLst/>
            <a:cxnLst>
              <a:cxn ang="0">
                <a:pos x="T0" y="0"/>
              </a:cxn>
              <a:cxn ang="0">
                <a:pos x="T1" y="0"/>
              </a:cxn>
            </a:cxnLst>
            <a:rect l="0" t="0" r="r" b="b"/>
            <a:pathLst>
              <a:path w="680719">
                <a:moveTo>
                  <a:pt x="0" y="0"/>
                </a:moveTo>
                <a:lnTo>
                  <a:pt x="680715" y="0"/>
                </a:lnTo>
              </a:path>
            </a:pathLst>
          </a:custGeom>
          <a:noFill/>
          <a:ln w="3789">
            <a:solidFill>
              <a:srgbClr val="FFAE3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47" name="object 203"/>
          <p:cNvSpPr>
            <a:spLocks/>
          </p:cNvSpPr>
          <p:nvPr/>
        </p:nvSpPr>
        <p:spPr bwMode="auto">
          <a:xfrm>
            <a:off x="1749425" y="625475"/>
            <a:ext cx="673100" cy="0"/>
          </a:xfrm>
          <a:custGeom>
            <a:avLst/>
            <a:gdLst>
              <a:gd name="T0" fmla="*/ 0 w 673100"/>
              <a:gd name="T1" fmla="*/ 673095 w 673100"/>
            </a:gdLst>
            <a:ahLst/>
            <a:cxnLst>
              <a:cxn ang="0">
                <a:pos x="T0" y="0"/>
              </a:cxn>
              <a:cxn ang="0">
                <a:pos x="T1" y="0"/>
              </a:cxn>
            </a:cxnLst>
            <a:rect l="0" t="0" r="r" b="b"/>
            <a:pathLst>
              <a:path w="673100">
                <a:moveTo>
                  <a:pt x="0" y="0"/>
                </a:moveTo>
                <a:lnTo>
                  <a:pt x="673095" y="0"/>
                </a:lnTo>
              </a:path>
            </a:pathLst>
          </a:custGeom>
          <a:noFill/>
          <a:ln w="3824">
            <a:solidFill>
              <a:srgbClr val="FFAE3A"/>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48" name="object 204"/>
          <p:cNvSpPr>
            <a:spLocks/>
          </p:cNvSpPr>
          <p:nvPr/>
        </p:nvSpPr>
        <p:spPr bwMode="auto">
          <a:xfrm>
            <a:off x="1752600" y="630238"/>
            <a:ext cx="668338" cy="0"/>
          </a:xfrm>
          <a:custGeom>
            <a:avLst/>
            <a:gdLst>
              <a:gd name="T0" fmla="*/ 0 w 668019"/>
              <a:gd name="T1" fmla="*/ 668024 w 668019"/>
            </a:gdLst>
            <a:ahLst/>
            <a:cxnLst>
              <a:cxn ang="0">
                <a:pos x="T0" y="0"/>
              </a:cxn>
              <a:cxn ang="0">
                <a:pos x="T1" y="0"/>
              </a:cxn>
            </a:cxnLst>
            <a:rect l="0" t="0" r="r" b="b"/>
            <a:pathLst>
              <a:path w="668019">
                <a:moveTo>
                  <a:pt x="0" y="0"/>
                </a:moveTo>
                <a:lnTo>
                  <a:pt x="668024" y="0"/>
                </a:lnTo>
              </a:path>
            </a:pathLst>
          </a:custGeom>
          <a:noFill/>
          <a:ln w="3789">
            <a:solidFill>
              <a:srgbClr val="FFAE3B"/>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49" name="object 205"/>
          <p:cNvSpPr>
            <a:spLocks/>
          </p:cNvSpPr>
          <p:nvPr/>
        </p:nvSpPr>
        <p:spPr bwMode="auto">
          <a:xfrm>
            <a:off x="1755775" y="631825"/>
            <a:ext cx="660400" cy="0"/>
          </a:xfrm>
          <a:custGeom>
            <a:avLst/>
            <a:gdLst>
              <a:gd name="T0" fmla="*/ 0 w 660400"/>
              <a:gd name="T1" fmla="*/ 660404 w 660400"/>
            </a:gdLst>
            <a:ahLst/>
            <a:cxnLst>
              <a:cxn ang="0">
                <a:pos x="T0" y="0"/>
              </a:cxn>
              <a:cxn ang="0">
                <a:pos x="T1" y="0"/>
              </a:cxn>
            </a:cxnLst>
            <a:rect l="0" t="0" r="r" b="b"/>
            <a:pathLst>
              <a:path w="660400">
                <a:moveTo>
                  <a:pt x="0" y="0"/>
                </a:moveTo>
                <a:lnTo>
                  <a:pt x="660404" y="0"/>
                </a:lnTo>
              </a:path>
            </a:pathLst>
          </a:custGeom>
          <a:noFill/>
          <a:ln w="3824">
            <a:solidFill>
              <a:srgbClr val="FFAE3B"/>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50" name="object 206"/>
          <p:cNvSpPr>
            <a:spLocks/>
          </p:cNvSpPr>
          <p:nvPr/>
        </p:nvSpPr>
        <p:spPr bwMode="auto">
          <a:xfrm>
            <a:off x="1758950" y="635000"/>
            <a:ext cx="655638" cy="0"/>
          </a:xfrm>
          <a:custGeom>
            <a:avLst/>
            <a:gdLst>
              <a:gd name="T0" fmla="*/ 0 w 655319"/>
              <a:gd name="T1" fmla="*/ 655320 w 655319"/>
            </a:gdLst>
            <a:ahLst/>
            <a:cxnLst>
              <a:cxn ang="0">
                <a:pos x="T0" y="0"/>
              </a:cxn>
              <a:cxn ang="0">
                <a:pos x="T1" y="0"/>
              </a:cxn>
            </a:cxnLst>
            <a:rect l="0" t="0" r="r" b="b"/>
            <a:pathLst>
              <a:path w="655319">
                <a:moveTo>
                  <a:pt x="0" y="0"/>
                </a:moveTo>
                <a:lnTo>
                  <a:pt x="655320" y="0"/>
                </a:lnTo>
              </a:path>
            </a:pathLst>
          </a:custGeom>
          <a:noFill/>
          <a:ln w="3800">
            <a:solidFill>
              <a:srgbClr val="FFAE3B"/>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51" name="object 207"/>
          <p:cNvSpPr>
            <a:spLocks/>
          </p:cNvSpPr>
          <p:nvPr/>
        </p:nvSpPr>
        <p:spPr bwMode="auto">
          <a:xfrm>
            <a:off x="1760538" y="638175"/>
            <a:ext cx="652462" cy="0"/>
          </a:xfrm>
          <a:custGeom>
            <a:avLst/>
            <a:gdLst>
              <a:gd name="T0" fmla="*/ 0 w 652780"/>
              <a:gd name="T1" fmla="*/ 652784 w 652780"/>
            </a:gdLst>
            <a:ahLst/>
            <a:cxnLst>
              <a:cxn ang="0">
                <a:pos x="T0" y="0"/>
              </a:cxn>
              <a:cxn ang="0">
                <a:pos x="T1" y="0"/>
              </a:cxn>
            </a:cxnLst>
            <a:rect l="0" t="0" r="r" b="b"/>
            <a:pathLst>
              <a:path w="652780">
                <a:moveTo>
                  <a:pt x="0" y="0"/>
                </a:moveTo>
                <a:lnTo>
                  <a:pt x="652784" y="0"/>
                </a:lnTo>
              </a:path>
            </a:pathLst>
          </a:custGeom>
          <a:noFill/>
          <a:ln w="3805">
            <a:solidFill>
              <a:srgbClr val="FFAF3C"/>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52" name="object 208"/>
          <p:cNvSpPr>
            <a:spLocks/>
          </p:cNvSpPr>
          <p:nvPr/>
        </p:nvSpPr>
        <p:spPr bwMode="auto">
          <a:xfrm>
            <a:off x="1762125" y="639763"/>
            <a:ext cx="647700" cy="0"/>
          </a:xfrm>
          <a:custGeom>
            <a:avLst/>
            <a:gdLst>
              <a:gd name="T0" fmla="*/ 0 w 647700"/>
              <a:gd name="T1" fmla="*/ 647700 w 647700"/>
            </a:gdLst>
            <a:ahLst/>
            <a:cxnLst>
              <a:cxn ang="0">
                <a:pos x="T0" y="0"/>
              </a:cxn>
              <a:cxn ang="0">
                <a:pos x="T1" y="0"/>
              </a:cxn>
            </a:cxnLst>
            <a:rect l="0" t="0" r="r" b="b"/>
            <a:pathLst>
              <a:path w="647700">
                <a:moveTo>
                  <a:pt x="0" y="0"/>
                </a:moveTo>
                <a:lnTo>
                  <a:pt x="647700" y="0"/>
                </a:lnTo>
              </a:path>
            </a:pathLst>
          </a:custGeom>
          <a:noFill/>
          <a:ln w="3824">
            <a:solidFill>
              <a:srgbClr val="FFAF3C"/>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53" name="object 209"/>
          <p:cNvSpPr>
            <a:spLocks/>
          </p:cNvSpPr>
          <p:nvPr/>
        </p:nvSpPr>
        <p:spPr bwMode="auto">
          <a:xfrm>
            <a:off x="1765300" y="642938"/>
            <a:ext cx="642938" cy="0"/>
          </a:xfrm>
          <a:custGeom>
            <a:avLst/>
            <a:gdLst>
              <a:gd name="T0" fmla="*/ 0 w 642619"/>
              <a:gd name="T1" fmla="*/ 642615 w 642619"/>
            </a:gdLst>
            <a:ahLst/>
            <a:cxnLst>
              <a:cxn ang="0">
                <a:pos x="T0" y="0"/>
              </a:cxn>
              <a:cxn ang="0">
                <a:pos x="T1" y="0"/>
              </a:cxn>
            </a:cxnLst>
            <a:rect l="0" t="0" r="r" b="b"/>
            <a:pathLst>
              <a:path w="642619">
                <a:moveTo>
                  <a:pt x="0" y="0"/>
                </a:moveTo>
                <a:lnTo>
                  <a:pt x="642615" y="0"/>
                </a:lnTo>
              </a:path>
            </a:pathLst>
          </a:custGeom>
          <a:noFill/>
          <a:ln w="5080">
            <a:solidFill>
              <a:srgbClr val="FFAF3C"/>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54" name="object 210"/>
          <p:cNvSpPr>
            <a:spLocks/>
          </p:cNvSpPr>
          <p:nvPr/>
        </p:nvSpPr>
        <p:spPr bwMode="auto">
          <a:xfrm>
            <a:off x="1768475" y="646113"/>
            <a:ext cx="635000" cy="0"/>
          </a:xfrm>
          <a:custGeom>
            <a:avLst/>
            <a:gdLst>
              <a:gd name="T0" fmla="*/ 0 w 635000"/>
              <a:gd name="T1" fmla="*/ 634995 w 635000"/>
            </a:gdLst>
            <a:ahLst/>
            <a:cxnLst>
              <a:cxn ang="0">
                <a:pos x="T0" y="0"/>
              </a:cxn>
              <a:cxn ang="0">
                <a:pos x="T1" y="0"/>
              </a:cxn>
            </a:cxnLst>
            <a:rect l="0" t="0" r="r" b="b"/>
            <a:pathLst>
              <a:path w="635000">
                <a:moveTo>
                  <a:pt x="0" y="0"/>
                </a:moveTo>
                <a:lnTo>
                  <a:pt x="634995" y="0"/>
                </a:lnTo>
              </a:path>
            </a:pathLst>
          </a:custGeom>
          <a:noFill/>
          <a:ln w="3175">
            <a:solidFill>
              <a:srgbClr val="FFAF3C"/>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55" name="object 211"/>
          <p:cNvSpPr>
            <a:spLocks/>
          </p:cNvSpPr>
          <p:nvPr/>
        </p:nvSpPr>
        <p:spPr bwMode="auto">
          <a:xfrm>
            <a:off x="1770063" y="647700"/>
            <a:ext cx="633412" cy="0"/>
          </a:xfrm>
          <a:custGeom>
            <a:avLst/>
            <a:gdLst>
              <a:gd name="T0" fmla="*/ 0 w 632460"/>
              <a:gd name="T1" fmla="*/ 632460 w 632460"/>
            </a:gdLst>
            <a:ahLst/>
            <a:cxnLst>
              <a:cxn ang="0">
                <a:pos x="T0" y="0"/>
              </a:cxn>
              <a:cxn ang="0">
                <a:pos x="T1" y="0"/>
              </a:cxn>
            </a:cxnLst>
            <a:rect l="0" t="0" r="r" b="b"/>
            <a:pathLst>
              <a:path w="632460">
                <a:moveTo>
                  <a:pt x="0" y="0"/>
                </a:moveTo>
                <a:lnTo>
                  <a:pt x="632460" y="0"/>
                </a:lnTo>
              </a:path>
            </a:pathLst>
          </a:custGeom>
          <a:noFill/>
          <a:ln w="3817">
            <a:solidFill>
              <a:srgbClr val="FFAF3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56" name="object 212"/>
          <p:cNvSpPr>
            <a:spLocks/>
          </p:cNvSpPr>
          <p:nvPr/>
        </p:nvSpPr>
        <p:spPr bwMode="auto">
          <a:xfrm>
            <a:off x="1773238" y="650875"/>
            <a:ext cx="627062" cy="0"/>
          </a:xfrm>
          <a:custGeom>
            <a:avLst/>
            <a:gdLst>
              <a:gd name="T0" fmla="*/ 0 w 627380"/>
              <a:gd name="T1" fmla="*/ 627375 w 627380"/>
            </a:gdLst>
            <a:ahLst/>
            <a:cxnLst>
              <a:cxn ang="0">
                <a:pos x="T0" y="0"/>
              </a:cxn>
              <a:cxn ang="0">
                <a:pos x="T1" y="0"/>
              </a:cxn>
            </a:cxnLst>
            <a:rect l="0" t="0" r="r" b="b"/>
            <a:pathLst>
              <a:path w="627380">
                <a:moveTo>
                  <a:pt x="0" y="0"/>
                </a:moveTo>
                <a:lnTo>
                  <a:pt x="627375" y="0"/>
                </a:lnTo>
              </a:path>
            </a:pathLst>
          </a:custGeom>
          <a:noFill/>
          <a:ln w="5080">
            <a:solidFill>
              <a:srgbClr val="FFAF3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57" name="object 213"/>
          <p:cNvSpPr>
            <a:spLocks/>
          </p:cNvSpPr>
          <p:nvPr/>
        </p:nvSpPr>
        <p:spPr bwMode="auto">
          <a:xfrm>
            <a:off x="1774825" y="654050"/>
            <a:ext cx="622300" cy="0"/>
          </a:xfrm>
          <a:custGeom>
            <a:avLst/>
            <a:gdLst>
              <a:gd name="T0" fmla="*/ 0 w 621030"/>
              <a:gd name="T1" fmla="*/ 621030 w 621030"/>
            </a:gdLst>
            <a:ahLst/>
            <a:cxnLst>
              <a:cxn ang="0">
                <a:pos x="T0" y="0"/>
              </a:cxn>
              <a:cxn ang="0">
                <a:pos x="T1" y="0"/>
              </a:cxn>
            </a:cxnLst>
            <a:rect l="0" t="0" r="r" b="b"/>
            <a:pathLst>
              <a:path w="621030">
                <a:moveTo>
                  <a:pt x="0" y="0"/>
                </a:moveTo>
                <a:lnTo>
                  <a:pt x="621030" y="0"/>
                </a:lnTo>
              </a:path>
            </a:pathLst>
          </a:custGeom>
          <a:noFill/>
          <a:ln w="5080">
            <a:solidFill>
              <a:srgbClr val="FFAF3D"/>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58" name="object 214"/>
          <p:cNvSpPr>
            <a:spLocks/>
          </p:cNvSpPr>
          <p:nvPr/>
        </p:nvSpPr>
        <p:spPr bwMode="auto">
          <a:xfrm>
            <a:off x="1779588" y="657225"/>
            <a:ext cx="614362" cy="0"/>
          </a:xfrm>
          <a:custGeom>
            <a:avLst/>
            <a:gdLst>
              <a:gd name="T0" fmla="*/ 0 w 614680"/>
              <a:gd name="T1" fmla="*/ 614684 w 614680"/>
            </a:gdLst>
            <a:ahLst/>
            <a:cxnLst>
              <a:cxn ang="0">
                <a:pos x="T0" y="0"/>
              </a:cxn>
              <a:cxn ang="0">
                <a:pos x="T1" y="0"/>
              </a:cxn>
            </a:cxnLst>
            <a:rect l="0" t="0" r="r" b="b"/>
            <a:pathLst>
              <a:path w="614680">
                <a:moveTo>
                  <a:pt x="0" y="0"/>
                </a:moveTo>
                <a:lnTo>
                  <a:pt x="614684" y="0"/>
                </a:lnTo>
              </a:path>
            </a:pathLst>
          </a:custGeom>
          <a:noFill/>
          <a:ln w="3799">
            <a:solidFill>
              <a:srgbClr val="FFB03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59" name="object 215"/>
          <p:cNvSpPr>
            <a:spLocks/>
          </p:cNvSpPr>
          <p:nvPr/>
        </p:nvSpPr>
        <p:spPr bwMode="auto">
          <a:xfrm>
            <a:off x="1781175" y="660400"/>
            <a:ext cx="609600" cy="0"/>
          </a:xfrm>
          <a:custGeom>
            <a:avLst/>
            <a:gdLst>
              <a:gd name="T0" fmla="*/ 0 w 609600"/>
              <a:gd name="T1" fmla="*/ 609600 w 609600"/>
            </a:gdLst>
            <a:ahLst/>
            <a:cxnLst>
              <a:cxn ang="0">
                <a:pos x="T0" y="0"/>
              </a:cxn>
              <a:cxn ang="0">
                <a:pos x="T1" y="0"/>
              </a:cxn>
            </a:cxnLst>
            <a:rect l="0" t="0" r="r" b="b"/>
            <a:pathLst>
              <a:path w="609600">
                <a:moveTo>
                  <a:pt x="0" y="0"/>
                </a:moveTo>
                <a:lnTo>
                  <a:pt x="609600" y="0"/>
                </a:lnTo>
              </a:path>
            </a:pathLst>
          </a:custGeom>
          <a:noFill/>
          <a:ln w="3793">
            <a:solidFill>
              <a:srgbClr val="FFB03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60" name="object 216"/>
          <p:cNvSpPr>
            <a:spLocks/>
          </p:cNvSpPr>
          <p:nvPr/>
        </p:nvSpPr>
        <p:spPr bwMode="auto">
          <a:xfrm>
            <a:off x="1784350" y="665163"/>
            <a:ext cx="604838" cy="0"/>
          </a:xfrm>
          <a:custGeom>
            <a:avLst/>
            <a:gdLst>
              <a:gd name="T0" fmla="*/ 0 w 604519"/>
              <a:gd name="T1" fmla="*/ 604515 w 604519"/>
            </a:gdLst>
            <a:ahLst/>
            <a:cxnLst>
              <a:cxn ang="0">
                <a:pos x="T0" y="0"/>
              </a:cxn>
              <a:cxn ang="0">
                <a:pos x="T1" y="0"/>
              </a:cxn>
            </a:cxnLst>
            <a:rect l="0" t="0" r="r" b="b"/>
            <a:pathLst>
              <a:path w="604519">
                <a:moveTo>
                  <a:pt x="0" y="0"/>
                </a:moveTo>
                <a:lnTo>
                  <a:pt x="604515" y="0"/>
                </a:lnTo>
              </a:path>
            </a:pathLst>
          </a:custGeom>
          <a:noFill/>
          <a:ln w="3175">
            <a:solidFill>
              <a:srgbClr val="FFB03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61" name="object 217"/>
          <p:cNvSpPr>
            <a:spLocks/>
          </p:cNvSpPr>
          <p:nvPr/>
        </p:nvSpPr>
        <p:spPr bwMode="auto">
          <a:xfrm>
            <a:off x="1787525" y="666750"/>
            <a:ext cx="596900" cy="0"/>
          </a:xfrm>
          <a:custGeom>
            <a:avLst/>
            <a:gdLst>
              <a:gd name="T0" fmla="*/ 0 w 596900"/>
              <a:gd name="T1" fmla="*/ 596895 w 596900"/>
            </a:gdLst>
            <a:ahLst/>
            <a:cxnLst>
              <a:cxn ang="0">
                <a:pos x="T0" y="0"/>
              </a:cxn>
              <a:cxn ang="0">
                <a:pos x="T1" y="0"/>
              </a:cxn>
            </a:cxnLst>
            <a:rect l="0" t="0" r="r" b="b"/>
            <a:pathLst>
              <a:path w="596900">
                <a:moveTo>
                  <a:pt x="0" y="0"/>
                </a:moveTo>
                <a:lnTo>
                  <a:pt x="596895" y="0"/>
                </a:lnTo>
              </a:path>
            </a:pathLst>
          </a:custGeom>
          <a:noFill/>
          <a:ln w="3824">
            <a:solidFill>
              <a:srgbClr val="FFB03E"/>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62" name="object 218"/>
          <p:cNvSpPr>
            <a:spLocks/>
          </p:cNvSpPr>
          <p:nvPr/>
        </p:nvSpPr>
        <p:spPr bwMode="auto">
          <a:xfrm>
            <a:off x="1790700" y="669925"/>
            <a:ext cx="592138" cy="0"/>
          </a:xfrm>
          <a:custGeom>
            <a:avLst/>
            <a:gdLst>
              <a:gd name="T0" fmla="*/ 0 w 591819"/>
              <a:gd name="T1" fmla="*/ 591824 w 591819"/>
            </a:gdLst>
            <a:ahLst/>
            <a:cxnLst>
              <a:cxn ang="0">
                <a:pos x="T0" y="0"/>
              </a:cxn>
              <a:cxn ang="0">
                <a:pos x="T1" y="0"/>
              </a:cxn>
            </a:cxnLst>
            <a:rect l="0" t="0" r="r" b="b"/>
            <a:pathLst>
              <a:path w="591819">
                <a:moveTo>
                  <a:pt x="0" y="0"/>
                </a:moveTo>
                <a:lnTo>
                  <a:pt x="591824" y="0"/>
                </a:lnTo>
              </a:path>
            </a:pathLst>
          </a:custGeom>
          <a:noFill/>
          <a:ln w="3799">
            <a:solidFill>
              <a:srgbClr val="FFB03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63" name="object 219"/>
          <p:cNvSpPr>
            <a:spLocks/>
          </p:cNvSpPr>
          <p:nvPr/>
        </p:nvSpPr>
        <p:spPr bwMode="auto">
          <a:xfrm>
            <a:off x="1793875" y="671513"/>
            <a:ext cx="585788" cy="0"/>
          </a:xfrm>
          <a:custGeom>
            <a:avLst/>
            <a:gdLst>
              <a:gd name="T0" fmla="*/ 0 w 585469"/>
              <a:gd name="T1" fmla="*/ 585465 w 585469"/>
            </a:gdLst>
            <a:ahLst/>
            <a:cxnLst>
              <a:cxn ang="0">
                <a:pos x="T0" y="0"/>
              </a:cxn>
              <a:cxn ang="0">
                <a:pos x="T1" y="0"/>
              </a:cxn>
            </a:cxnLst>
            <a:rect l="0" t="0" r="r" b="b"/>
            <a:pathLst>
              <a:path w="585469">
                <a:moveTo>
                  <a:pt x="0" y="0"/>
                </a:moveTo>
                <a:lnTo>
                  <a:pt x="585465" y="0"/>
                </a:lnTo>
              </a:path>
            </a:pathLst>
          </a:custGeom>
          <a:noFill/>
          <a:ln w="3793">
            <a:solidFill>
              <a:srgbClr val="FFB03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64" name="object 220"/>
          <p:cNvSpPr>
            <a:spLocks/>
          </p:cNvSpPr>
          <p:nvPr/>
        </p:nvSpPr>
        <p:spPr bwMode="auto">
          <a:xfrm>
            <a:off x="1797050" y="674688"/>
            <a:ext cx="579438" cy="0"/>
          </a:xfrm>
          <a:custGeom>
            <a:avLst/>
            <a:gdLst>
              <a:gd name="T0" fmla="*/ 0 w 579119"/>
              <a:gd name="T1" fmla="*/ 579120 w 579119"/>
            </a:gdLst>
            <a:ahLst/>
            <a:cxnLst>
              <a:cxn ang="0">
                <a:pos x="T0" y="0"/>
              </a:cxn>
              <a:cxn ang="0">
                <a:pos x="T1" y="0"/>
              </a:cxn>
            </a:cxnLst>
            <a:rect l="0" t="0" r="r" b="b"/>
            <a:pathLst>
              <a:path w="579119">
                <a:moveTo>
                  <a:pt x="0" y="0"/>
                </a:moveTo>
                <a:lnTo>
                  <a:pt x="579120" y="0"/>
                </a:lnTo>
              </a:path>
            </a:pathLst>
          </a:custGeom>
          <a:noFill/>
          <a:ln w="3824">
            <a:solidFill>
              <a:srgbClr val="FFB03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65" name="object 221"/>
          <p:cNvSpPr>
            <a:spLocks/>
          </p:cNvSpPr>
          <p:nvPr/>
        </p:nvSpPr>
        <p:spPr bwMode="auto">
          <a:xfrm>
            <a:off x="1800225" y="676275"/>
            <a:ext cx="573088" cy="0"/>
          </a:xfrm>
          <a:custGeom>
            <a:avLst/>
            <a:gdLst>
              <a:gd name="T0" fmla="*/ 0 w 572769"/>
              <a:gd name="T1" fmla="*/ 572774 w 572769"/>
            </a:gdLst>
            <a:ahLst/>
            <a:cxnLst>
              <a:cxn ang="0">
                <a:pos x="T0" y="0"/>
              </a:cxn>
              <a:cxn ang="0">
                <a:pos x="T1" y="0"/>
              </a:cxn>
            </a:cxnLst>
            <a:rect l="0" t="0" r="r" b="b"/>
            <a:pathLst>
              <a:path w="572769">
                <a:moveTo>
                  <a:pt x="0" y="0"/>
                </a:moveTo>
                <a:lnTo>
                  <a:pt x="572774" y="0"/>
                </a:lnTo>
              </a:path>
            </a:pathLst>
          </a:custGeom>
          <a:noFill/>
          <a:ln w="3799">
            <a:solidFill>
              <a:srgbClr val="FFB03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66" name="object 222"/>
          <p:cNvSpPr>
            <a:spLocks/>
          </p:cNvSpPr>
          <p:nvPr/>
        </p:nvSpPr>
        <p:spPr bwMode="auto">
          <a:xfrm>
            <a:off x="1803400" y="679450"/>
            <a:ext cx="566738" cy="0"/>
          </a:xfrm>
          <a:custGeom>
            <a:avLst/>
            <a:gdLst>
              <a:gd name="T0" fmla="*/ 0 w 566419"/>
              <a:gd name="T1" fmla="*/ 566415 w 566419"/>
            </a:gdLst>
            <a:ahLst/>
            <a:cxnLst>
              <a:cxn ang="0">
                <a:pos x="T0" y="0"/>
              </a:cxn>
              <a:cxn ang="0">
                <a:pos x="T1" y="0"/>
              </a:cxn>
            </a:cxnLst>
            <a:rect l="0" t="0" r="r" b="b"/>
            <a:pathLst>
              <a:path w="566419">
                <a:moveTo>
                  <a:pt x="0" y="0"/>
                </a:moveTo>
                <a:lnTo>
                  <a:pt x="566415" y="0"/>
                </a:lnTo>
              </a:path>
            </a:pathLst>
          </a:custGeom>
          <a:noFill/>
          <a:ln w="5073">
            <a:solidFill>
              <a:srgbClr val="FFB03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67" name="object 223"/>
          <p:cNvSpPr>
            <a:spLocks/>
          </p:cNvSpPr>
          <p:nvPr/>
        </p:nvSpPr>
        <p:spPr bwMode="auto">
          <a:xfrm>
            <a:off x="1808163" y="682625"/>
            <a:ext cx="557212" cy="0"/>
          </a:xfrm>
          <a:custGeom>
            <a:avLst/>
            <a:gdLst>
              <a:gd name="T0" fmla="*/ 0 w 557530"/>
              <a:gd name="T1" fmla="*/ 557534 w 557530"/>
            </a:gdLst>
            <a:ahLst/>
            <a:cxnLst>
              <a:cxn ang="0">
                <a:pos x="T0" y="0"/>
              </a:cxn>
              <a:cxn ang="0">
                <a:pos x="T1" y="0"/>
              </a:cxn>
            </a:cxnLst>
            <a:rect l="0" t="0" r="r" b="b"/>
            <a:pathLst>
              <a:path w="557530">
                <a:moveTo>
                  <a:pt x="0" y="0"/>
                </a:moveTo>
                <a:lnTo>
                  <a:pt x="557534" y="0"/>
                </a:lnTo>
              </a:path>
            </a:pathLst>
          </a:custGeom>
          <a:noFill/>
          <a:ln w="3793">
            <a:solidFill>
              <a:srgbClr val="FFB03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68" name="object 224"/>
          <p:cNvSpPr>
            <a:spLocks/>
          </p:cNvSpPr>
          <p:nvPr/>
        </p:nvSpPr>
        <p:spPr bwMode="auto">
          <a:xfrm>
            <a:off x="1811338" y="687388"/>
            <a:ext cx="550862" cy="0"/>
          </a:xfrm>
          <a:custGeom>
            <a:avLst/>
            <a:gdLst>
              <a:gd name="T0" fmla="*/ 0 w 551180"/>
              <a:gd name="T1" fmla="*/ 551175 w 551180"/>
            </a:gdLst>
            <a:ahLst/>
            <a:cxnLst>
              <a:cxn ang="0">
                <a:pos x="T0" y="0"/>
              </a:cxn>
              <a:cxn ang="0">
                <a:pos x="T1" y="0"/>
              </a:cxn>
            </a:cxnLst>
            <a:rect l="0" t="0" r="r" b="b"/>
            <a:pathLst>
              <a:path w="551180">
                <a:moveTo>
                  <a:pt x="0" y="0"/>
                </a:moveTo>
                <a:lnTo>
                  <a:pt x="551175" y="0"/>
                </a:lnTo>
              </a:path>
            </a:pathLst>
          </a:custGeom>
          <a:noFill/>
          <a:ln w="3175">
            <a:solidFill>
              <a:srgbClr val="FFB03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69" name="object 225"/>
          <p:cNvSpPr>
            <a:spLocks/>
          </p:cNvSpPr>
          <p:nvPr/>
        </p:nvSpPr>
        <p:spPr bwMode="auto">
          <a:xfrm>
            <a:off x="1816101" y="688975"/>
            <a:ext cx="542925" cy="0"/>
          </a:xfrm>
          <a:custGeom>
            <a:avLst/>
            <a:gdLst>
              <a:gd name="T0" fmla="*/ 0 w 542290"/>
              <a:gd name="T1" fmla="*/ 542294 w 542290"/>
            </a:gdLst>
            <a:ahLst/>
            <a:cxnLst>
              <a:cxn ang="0">
                <a:pos x="T0" y="0"/>
              </a:cxn>
              <a:cxn ang="0">
                <a:pos x="T1" y="0"/>
              </a:cxn>
            </a:cxnLst>
            <a:rect l="0" t="0" r="r" b="b"/>
            <a:pathLst>
              <a:path w="542290">
                <a:moveTo>
                  <a:pt x="0" y="0"/>
                </a:moveTo>
                <a:lnTo>
                  <a:pt x="542294" y="0"/>
                </a:lnTo>
              </a:path>
            </a:pathLst>
          </a:custGeom>
          <a:noFill/>
          <a:ln w="3817">
            <a:solidFill>
              <a:srgbClr val="FFB14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70" name="object 226"/>
          <p:cNvSpPr>
            <a:spLocks/>
          </p:cNvSpPr>
          <p:nvPr/>
        </p:nvSpPr>
        <p:spPr bwMode="auto">
          <a:xfrm>
            <a:off x="1819275" y="692150"/>
            <a:ext cx="534988" cy="0"/>
          </a:xfrm>
          <a:custGeom>
            <a:avLst/>
            <a:gdLst>
              <a:gd name="T0" fmla="*/ 0 w 535940"/>
              <a:gd name="T1" fmla="*/ 535935 w 535940"/>
            </a:gdLst>
            <a:ahLst/>
            <a:cxnLst>
              <a:cxn ang="0">
                <a:pos x="T0" y="0"/>
              </a:cxn>
              <a:cxn ang="0">
                <a:pos x="T1" y="0"/>
              </a:cxn>
            </a:cxnLst>
            <a:rect l="0" t="0" r="r" b="b"/>
            <a:pathLst>
              <a:path w="535940">
                <a:moveTo>
                  <a:pt x="0" y="0"/>
                </a:moveTo>
                <a:lnTo>
                  <a:pt x="535935" y="0"/>
                </a:lnTo>
              </a:path>
            </a:pathLst>
          </a:custGeom>
          <a:noFill/>
          <a:ln w="3799">
            <a:solidFill>
              <a:srgbClr val="FFB14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71" name="object 227"/>
          <p:cNvSpPr>
            <a:spLocks/>
          </p:cNvSpPr>
          <p:nvPr/>
        </p:nvSpPr>
        <p:spPr bwMode="auto">
          <a:xfrm>
            <a:off x="1822451" y="695325"/>
            <a:ext cx="530225" cy="0"/>
          </a:xfrm>
          <a:custGeom>
            <a:avLst/>
            <a:gdLst>
              <a:gd name="T0" fmla="*/ 0 w 529590"/>
              <a:gd name="T1" fmla="*/ 529590 w 529590"/>
            </a:gdLst>
            <a:ahLst/>
            <a:cxnLst>
              <a:cxn ang="0">
                <a:pos x="T0" y="0"/>
              </a:cxn>
              <a:cxn ang="0">
                <a:pos x="T1" y="0"/>
              </a:cxn>
            </a:cxnLst>
            <a:rect l="0" t="0" r="r" b="b"/>
            <a:pathLst>
              <a:path w="529590">
                <a:moveTo>
                  <a:pt x="0" y="0"/>
                </a:moveTo>
                <a:lnTo>
                  <a:pt x="529590" y="0"/>
                </a:lnTo>
              </a:path>
            </a:pathLst>
          </a:custGeom>
          <a:noFill/>
          <a:ln w="3793">
            <a:solidFill>
              <a:srgbClr val="FFB14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72" name="object 228"/>
          <p:cNvSpPr>
            <a:spLocks/>
          </p:cNvSpPr>
          <p:nvPr/>
        </p:nvSpPr>
        <p:spPr bwMode="auto">
          <a:xfrm>
            <a:off x="1825625" y="696913"/>
            <a:ext cx="522288" cy="0"/>
          </a:xfrm>
          <a:custGeom>
            <a:avLst/>
            <a:gdLst>
              <a:gd name="T0" fmla="*/ 0 w 523240"/>
              <a:gd name="T1" fmla="*/ 523244 w 523240"/>
            </a:gdLst>
            <a:ahLst/>
            <a:cxnLst>
              <a:cxn ang="0">
                <a:pos x="T0" y="0"/>
              </a:cxn>
              <a:cxn ang="0">
                <a:pos x="T1" y="0"/>
              </a:cxn>
            </a:cxnLst>
            <a:rect l="0" t="0" r="r" b="b"/>
            <a:pathLst>
              <a:path w="523240">
                <a:moveTo>
                  <a:pt x="0" y="0"/>
                </a:moveTo>
                <a:lnTo>
                  <a:pt x="523244" y="0"/>
                </a:lnTo>
              </a:path>
            </a:pathLst>
          </a:custGeom>
          <a:noFill/>
          <a:ln w="3824">
            <a:solidFill>
              <a:srgbClr val="FFB14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73" name="object 230"/>
          <p:cNvSpPr>
            <a:spLocks/>
          </p:cNvSpPr>
          <p:nvPr/>
        </p:nvSpPr>
        <p:spPr bwMode="auto">
          <a:xfrm>
            <a:off x="1831975" y="701675"/>
            <a:ext cx="508000" cy="0"/>
          </a:xfrm>
          <a:custGeom>
            <a:avLst/>
            <a:gdLst>
              <a:gd name="T0" fmla="*/ 0 w 508000"/>
              <a:gd name="T1" fmla="*/ 508004 w 508000"/>
            </a:gdLst>
            <a:ahLst/>
            <a:cxnLst>
              <a:cxn ang="0">
                <a:pos x="T0" y="0"/>
              </a:cxn>
              <a:cxn ang="0">
                <a:pos x="T1" y="0"/>
              </a:cxn>
            </a:cxnLst>
            <a:rect l="0" t="0" r="r" b="b"/>
            <a:pathLst>
              <a:path w="508000">
                <a:moveTo>
                  <a:pt x="0" y="0"/>
                </a:moveTo>
                <a:lnTo>
                  <a:pt x="508004" y="0"/>
                </a:lnTo>
              </a:path>
            </a:pathLst>
          </a:custGeom>
          <a:noFill/>
          <a:ln w="3793">
            <a:solidFill>
              <a:srgbClr val="FFB14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74" name="object 231"/>
          <p:cNvSpPr>
            <a:spLocks/>
          </p:cNvSpPr>
          <p:nvPr/>
        </p:nvSpPr>
        <p:spPr bwMode="auto">
          <a:xfrm>
            <a:off x="1836738" y="704850"/>
            <a:ext cx="501650" cy="0"/>
          </a:xfrm>
          <a:custGeom>
            <a:avLst/>
            <a:gdLst>
              <a:gd name="T0" fmla="*/ 0 w 501650"/>
              <a:gd name="T1" fmla="*/ 501645 w 501650"/>
            </a:gdLst>
            <a:ahLst/>
            <a:cxnLst>
              <a:cxn ang="0">
                <a:pos x="T0" y="0"/>
              </a:cxn>
              <a:cxn ang="0">
                <a:pos x="T1" y="0"/>
              </a:cxn>
            </a:cxnLst>
            <a:rect l="0" t="0" r="r" b="b"/>
            <a:pathLst>
              <a:path w="501650">
                <a:moveTo>
                  <a:pt x="0" y="0"/>
                </a:moveTo>
                <a:lnTo>
                  <a:pt x="501645" y="0"/>
                </a:lnTo>
              </a:path>
            </a:pathLst>
          </a:custGeom>
          <a:noFill/>
          <a:ln w="3824">
            <a:solidFill>
              <a:srgbClr val="FFB14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75" name="object 232"/>
          <p:cNvSpPr>
            <a:spLocks/>
          </p:cNvSpPr>
          <p:nvPr/>
        </p:nvSpPr>
        <p:spPr bwMode="auto">
          <a:xfrm>
            <a:off x="1838325" y="708025"/>
            <a:ext cx="495300" cy="0"/>
          </a:xfrm>
          <a:custGeom>
            <a:avLst/>
            <a:gdLst>
              <a:gd name="T0" fmla="*/ 0 w 495300"/>
              <a:gd name="T1" fmla="*/ 495300 w 495300"/>
            </a:gdLst>
            <a:ahLst/>
            <a:cxnLst>
              <a:cxn ang="0">
                <a:pos x="T0" y="0"/>
              </a:cxn>
              <a:cxn ang="0">
                <a:pos x="T1" y="0"/>
              </a:cxn>
            </a:cxnLst>
            <a:rect l="0" t="0" r="r" b="b"/>
            <a:pathLst>
              <a:path w="495300">
                <a:moveTo>
                  <a:pt x="0" y="0"/>
                </a:moveTo>
                <a:lnTo>
                  <a:pt x="495300" y="0"/>
                </a:lnTo>
              </a:path>
            </a:pathLst>
          </a:custGeom>
          <a:noFill/>
          <a:ln w="3799">
            <a:solidFill>
              <a:srgbClr val="FFB14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76" name="object 233"/>
          <p:cNvSpPr>
            <a:spLocks/>
          </p:cNvSpPr>
          <p:nvPr/>
        </p:nvSpPr>
        <p:spPr bwMode="auto">
          <a:xfrm>
            <a:off x="1843088" y="709613"/>
            <a:ext cx="487362" cy="0"/>
          </a:xfrm>
          <a:custGeom>
            <a:avLst/>
            <a:gdLst>
              <a:gd name="T0" fmla="*/ 0 w 487680"/>
              <a:gd name="T1" fmla="*/ 487680 w 487680"/>
            </a:gdLst>
            <a:ahLst/>
            <a:cxnLst>
              <a:cxn ang="0">
                <a:pos x="T0" y="0"/>
              </a:cxn>
              <a:cxn ang="0">
                <a:pos x="T1" y="0"/>
              </a:cxn>
            </a:cxnLst>
            <a:rect l="0" t="0" r="r" b="b"/>
            <a:pathLst>
              <a:path w="487680">
                <a:moveTo>
                  <a:pt x="0" y="0"/>
                </a:moveTo>
                <a:lnTo>
                  <a:pt x="487680" y="0"/>
                </a:lnTo>
              </a:path>
            </a:pathLst>
          </a:custGeom>
          <a:noFill/>
          <a:ln w="3793">
            <a:solidFill>
              <a:srgbClr val="FFB142"/>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77" name="object 234"/>
          <p:cNvSpPr>
            <a:spLocks/>
          </p:cNvSpPr>
          <p:nvPr/>
        </p:nvSpPr>
        <p:spPr bwMode="auto">
          <a:xfrm>
            <a:off x="1846263" y="712788"/>
            <a:ext cx="481012" cy="0"/>
          </a:xfrm>
          <a:custGeom>
            <a:avLst/>
            <a:gdLst>
              <a:gd name="T0" fmla="*/ 0 w 480059"/>
              <a:gd name="T1" fmla="*/ 480060 w 480059"/>
            </a:gdLst>
            <a:ahLst/>
            <a:cxnLst>
              <a:cxn ang="0">
                <a:pos x="T0" y="0"/>
              </a:cxn>
              <a:cxn ang="0">
                <a:pos x="T1" y="0"/>
              </a:cxn>
            </a:cxnLst>
            <a:rect l="0" t="0" r="r" b="b"/>
            <a:pathLst>
              <a:path w="480059">
                <a:moveTo>
                  <a:pt x="0" y="0"/>
                </a:moveTo>
                <a:lnTo>
                  <a:pt x="480060" y="0"/>
                </a:lnTo>
              </a:path>
            </a:pathLst>
          </a:custGeom>
          <a:noFill/>
          <a:ln w="3824">
            <a:solidFill>
              <a:srgbClr val="FFB142"/>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78" name="object 235"/>
          <p:cNvSpPr>
            <a:spLocks/>
          </p:cNvSpPr>
          <p:nvPr/>
        </p:nvSpPr>
        <p:spPr bwMode="auto">
          <a:xfrm>
            <a:off x="1851026" y="714375"/>
            <a:ext cx="473075" cy="0"/>
          </a:xfrm>
          <a:custGeom>
            <a:avLst/>
            <a:gdLst>
              <a:gd name="T0" fmla="*/ 0 w 473709"/>
              <a:gd name="T1" fmla="*/ 473714 w 473709"/>
            </a:gdLst>
            <a:ahLst/>
            <a:cxnLst>
              <a:cxn ang="0">
                <a:pos x="T0" y="0"/>
              </a:cxn>
              <a:cxn ang="0">
                <a:pos x="T1" y="0"/>
              </a:cxn>
            </a:cxnLst>
            <a:rect l="0" t="0" r="r" b="b"/>
            <a:pathLst>
              <a:path w="473709">
                <a:moveTo>
                  <a:pt x="0" y="0"/>
                </a:moveTo>
                <a:lnTo>
                  <a:pt x="473714" y="0"/>
                </a:lnTo>
              </a:path>
            </a:pathLst>
          </a:custGeom>
          <a:noFill/>
          <a:ln w="3799">
            <a:solidFill>
              <a:srgbClr val="FFB142"/>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79" name="object 236"/>
          <p:cNvSpPr>
            <a:spLocks/>
          </p:cNvSpPr>
          <p:nvPr/>
        </p:nvSpPr>
        <p:spPr bwMode="auto">
          <a:xfrm>
            <a:off x="1854201" y="717550"/>
            <a:ext cx="466725" cy="0"/>
          </a:xfrm>
          <a:custGeom>
            <a:avLst/>
            <a:gdLst>
              <a:gd name="T0" fmla="*/ 0 w 466090"/>
              <a:gd name="T1" fmla="*/ 466094 w 466090"/>
            </a:gdLst>
            <a:ahLst/>
            <a:cxnLst>
              <a:cxn ang="0">
                <a:pos x="T0" y="0"/>
              </a:cxn>
              <a:cxn ang="0">
                <a:pos x="T1" y="0"/>
              </a:cxn>
            </a:cxnLst>
            <a:rect l="0" t="0" r="r" b="b"/>
            <a:pathLst>
              <a:path w="466090">
                <a:moveTo>
                  <a:pt x="0" y="0"/>
                </a:moveTo>
                <a:lnTo>
                  <a:pt x="466094" y="0"/>
                </a:lnTo>
              </a:path>
            </a:pathLst>
          </a:custGeom>
          <a:noFill/>
          <a:ln w="3793">
            <a:solidFill>
              <a:srgbClr val="FFB142"/>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80" name="object 237"/>
          <p:cNvSpPr>
            <a:spLocks/>
          </p:cNvSpPr>
          <p:nvPr/>
        </p:nvSpPr>
        <p:spPr bwMode="auto">
          <a:xfrm>
            <a:off x="1858963" y="719138"/>
            <a:ext cx="455612" cy="0"/>
          </a:xfrm>
          <a:custGeom>
            <a:avLst/>
            <a:gdLst>
              <a:gd name="T0" fmla="*/ 0 w 455930"/>
              <a:gd name="T1" fmla="*/ 455925 w 455930"/>
            </a:gdLst>
            <a:ahLst/>
            <a:cxnLst>
              <a:cxn ang="0">
                <a:pos x="T0" y="0"/>
              </a:cxn>
              <a:cxn ang="0">
                <a:pos x="T1" y="0"/>
              </a:cxn>
            </a:cxnLst>
            <a:rect l="0" t="0" r="r" b="b"/>
            <a:pathLst>
              <a:path w="455930">
                <a:moveTo>
                  <a:pt x="0" y="0"/>
                </a:moveTo>
                <a:lnTo>
                  <a:pt x="455925" y="0"/>
                </a:lnTo>
              </a:path>
            </a:pathLst>
          </a:custGeom>
          <a:noFill/>
          <a:ln w="3175">
            <a:solidFill>
              <a:srgbClr val="FFB142"/>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81" name="object 238"/>
          <p:cNvSpPr>
            <a:spLocks/>
          </p:cNvSpPr>
          <p:nvPr/>
        </p:nvSpPr>
        <p:spPr bwMode="auto">
          <a:xfrm>
            <a:off x="1862138" y="720725"/>
            <a:ext cx="450850" cy="0"/>
          </a:xfrm>
          <a:custGeom>
            <a:avLst/>
            <a:gdLst>
              <a:gd name="T0" fmla="*/ 0 w 450850"/>
              <a:gd name="T1" fmla="*/ 450854 w 450850"/>
            </a:gdLst>
            <a:ahLst/>
            <a:cxnLst>
              <a:cxn ang="0">
                <a:pos x="T0" y="0"/>
              </a:cxn>
              <a:cxn ang="0">
                <a:pos x="T1" y="0"/>
              </a:cxn>
            </a:cxnLst>
            <a:rect l="0" t="0" r="r" b="b"/>
            <a:pathLst>
              <a:path w="450850">
                <a:moveTo>
                  <a:pt x="0" y="0"/>
                </a:moveTo>
                <a:lnTo>
                  <a:pt x="450854" y="0"/>
                </a:lnTo>
              </a:path>
            </a:pathLst>
          </a:custGeom>
          <a:noFill/>
          <a:ln w="3793">
            <a:solidFill>
              <a:srgbClr val="FFB24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82" name="object 239"/>
          <p:cNvSpPr>
            <a:spLocks/>
          </p:cNvSpPr>
          <p:nvPr/>
        </p:nvSpPr>
        <p:spPr bwMode="auto">
          <a:xfrm>
            <a:off x="1865313" y="723900"/>
            <a:ext cx="442912" cy="0"/>
          </a:xfrm>
          <a:custGeom>
            <a:avLst/>
            <a:gdLst>
              <a:gd name="T0" fmla="*/ 0 w 443230"/>
              <a:gd name="T1" fmla="*/ 443234 w 443230"/>
            </a:gdLst>
            <a:ahLst/>
            <a:cxnLst>
              <a:cxn ang="0">
                <a:pos x="T0" y="0"/>
              </a:cxn>
              <a:cxn ang="0">
                <a:pos x="T1" y="0"/>
              </a:cxn>
            </a:cxnLst>
            <a:rect l="0" t="0" r="r" b="b"/>
            <a:pathLst>
              <a:path w="443230">
                <a:moveTo>
                  <a:pt x="0" y="0"/>
                </a:moveTo>
                <a:lnTo>
                  <a:pt x="443234" y="0"/>
                </a:lnTo>
              </a:path>
            </a:pathLst>
          </a:custGeom>
          <a:noFill/>
          <a:ln w="3175">
            <a:solidFill>
              <a:srgbClr val="FFB24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83" name="object 240"/>
          <p:cNvSpPr>
            <a:spLocks/>
          </p:cNvSpPr>
          <p:nvPr/>
        </p:nvSpPr>
        <p:spPr bwMode="auto">
          <a:xfrm>
            <a:off x="1868488" y="725488"/>
            <a:ext cx="438150" cy="0"/>
          </a:xfrm>
          <a:custGeom>
            <a:avLst/>
            <a:gdLst>
              <a:gd name="T0" fmla="*/ 0 w 438150"/>
              <a:gd name="T1" fmla="*/ 438150 w 438150"/>
            </a:gdLst>
            <a:ahLst/>
            <a:cxnLst>
              <a:cxn ang="0">
                <a:pos x="T0" y="0"/>
              </a:cxn>
              <a:cxn ang="0">
                <a:pos x="T1" y="0"/>
              </a:cxn>
            </a:cxnLst>
            <a:rect l="0" t="0" r="r" b="b"/>
            <a:pathLst>
              <a:path w="438150">
                <a:moveTo>
                  <a:pt x="0" y="0"/>
                </a:moveTo>
                <a:lnTo>
                  <a:pt x="438150" y="0"/>
                </a:lnTo>
              </a:path>
            </a:pathLst>
          </a:custGeom>
          <a:noFill/>
          <a:ln w="3793">
            <a:solidFill>
              <a:srgbClr val="FFB24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84" name="object 241"/>
          <p:cNvSpPr>
            <a:spLocks/>
          </p:cNvSpPr>
          <p:nvPr/>
        </p:nvSpPr>
        <p:spPr bwMode="auto">
          <a:xfrm>
            <a:off x="1873251" y="727075"/>
            <a:ext cx="428625" cy="0"/>
          </a:xfrm>
          <a:custGeom>
            <a:avLst/>
            <a:gdLst>
              <a:gd name="T0" fmla="*/ 0 w 427990"/>
              <a:gd name="T1" fmla="*/ 427994 w 427990"/>
            </a:gdLst>
            <a:ahLst/>
            <a:cxnLst>
              <a:cxn ang="0">
                <a:pos x="T0" y="0"/>
              </a:cxn>
              <a:cxn ang="0">
                <a:pos x="T1" y="0"/>
              </a:cxn>
            </a:cxnLst>
            <a:rect l="0" t="0" r="r" b="b"/>
            <a:pathLst>
              <a:path w="427990">
                <a:moveTo>
                  <a:pt x="0" y="0"/>
                </a:moveTo>
                <a:lnTo>
                  <a:pt x="427994" y="0"/>
                </a:lnTo>
              </a:path>
            </a:pathLst>
          </a:custGeom>
          <a:noFill/>
          <a:ln w="3824">
            <a:solidFill>
              <a:srgbClr val="FFB24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85" name="object 242"/>
          <p:cNvSpPr>
            <a:spLocks/>
          </p:cNvSpPr>
          <p:nvPr/>
        </p:nvSpPr>
        <p:spPr bwMode="auto">
          <a:xfrm>
            <a:off x="1876425" y="730250"/>
            <a:ext cx="420688" cy="0"/>
          </a:xfrm>
          <a:custGeom>
            <a:avLst/>
            <a:gdLst>
              <a:gd name="T0" fmla="*/ 0 w 420370"/>
              <a:gd name="T1" fmla="*/ 420374 w 420370"/>
            </a:gdLst>
            <a:ahLst/>
            <a:cxnLst>
              <a:cxn ang="0">
                <a:pos x="T0" y="0"/>
              </a:cxn>
              <a:cxn ang="0">
                <a:pos x="T1" y="0"/>
              </a:cxn>
            </a:cxnLst>
            <a:rect l="0" t="0" r="r" b="b"/>
            <a:pathLst>
              <a:path w="420370">
                <a:moveTo>
                  <a:pt x="0" y="0"/>
                </a:moveTo>
                <a:lnTo>
                  <a:pt x="420374" y="0"/>
                </a:lnTo>
              </a:path>
            </a:pathLst>
          </a:custGeom>
          <a:noFill/>
          <a:ln w="3175">
            <a:solidFill>
              <a:srgbClr val="FFB24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86" name="object 243"/>
          <p:cNvSpPr>
            <a:spLocks/>
          </p:cNvSpPr>
          <p:nvPr/>
        </p:nvSpPr>
        <p:spPr bwMode="auto">
          <a:xfrm>
            <a:off x="1879601" y="730250"/>
            <a:ext cx="415925" cy="0"/>
          </a:xfrm>
          <a:custGeom>
            <a:avLst/>
            <a:gdLst>
              <a:gd name="T0" fmla="*/ 0 w 415290"/>
              <a:gd name="T1" fmla="*/ 415290 w 415290"/>
            </a:gdLst>
            <a:ahLst/>
            <a:cxnLst>
              <a:cxn ang="0">
                <a:pos x="T0" y="0"/>
              </a:cxn>
              <a:cxn ang="0">
                <a:pos x="T1" y="0"/>
              </a:cxn>
            </a:cxnLst>
            <a:rect l="0" t="0" r="r" b="b"/>
            <a:pathLst>
              <a:path w="415290">
                <a:moveTo>
                  <a:pt x="0" y="0"/>
                </a:moveTo>
                <a:lnTo>
                  <a:pt x="415290" y="0"/>
                </a:lnTo>
              </a:path>
            </a:pathLst>
          </a:custGeom>
          <a:noFill/>
          <a:ln w="3175">
            <a:solidFill>
              <a:srgbClr val="FFB24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87" name="object 244"/>
          <p:cNvSpPr>
            <a:spLocks/>
          </p:cNvSpPr>
          <p:nvPr/>
        </p:nvSpPr>
        <p:spPr bwMode="auto">
          <a:xfrm>
            <a:off x="1882776" y="733425"/>
            <a:ext cx="409575" cy="0"/>
          </a:xfrm>
          <a:custGeom>
            <a:avLst/>
            <a:gdLst>
              <a:gd name="T0" fmla="*/ 0 w 410209"/>
              <a:gd name="T1" fmla="*/ 410205 w 410209"/>
            </a:gdLst>
            <a:ahLst/>
            <a:cxnLst>
              <a:cxn ang="0">
                <a:pos x="T0" y="0"/>
              </a:cxn>
              <a:cxn ang="0">
                <a:pos x="T1" y="0"/>
              </a:cxn>
            </a:cxnLst>
            <a:rect l="0" t="0" r="r" b="b"/>
            <a:pathLst>
              <a:path w="410209">
                <a:moveTo>
                  <a:pt x="0" y="0"/>
                </a:moveTo>
                <a:lnTo>
                  <a:pt x="410205" y="0"/>
                </a:lnTo>
              </a:path>
            </a:pathLst>
          </a:custGeom>
          <a:noFill/>
          <a:ln w="3793">
            <a:solidFill>
              <a:srgbClr val="FFB24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88" name="object 245"/>
          <p:cNvSpPr>
            <a:spLocks/>
          </p:cNvSpPr>
          <p:nvPr/>
        </p:nvSpPr>
        <p:spPr bwMode="auto">
          <a:xfrm>
            <a:off x="1885950" y="735013"/>
            <a:ext cx="401638" cy="0"/>
          </a:xfrm>
          <a:custGeom>
            <a:avLst/>
            <a:gdLst>
              <a:gd name="T0" fmla="*/ 0 w 401320"/>
              <a:gd name="T1" fmla="*/ 401324 w 401320"/>
            </a:gdLst>
            <a:ahLst/>
            <a:cxnLst>
              <a:cxn ang="0">
                <a:pos x="T0" y="0"/>
              </a:cxn>
              <a:cxn ang="0">
                <a:pos x="T1" y="0"/>
              </a:cxn>
            </a:cxnLst>
            <a:rect l="0" t="0" r="r" b="b"/>
            <a:pathLst>
              <a:path w="401320">
                <a:moveTo>
                  <a:pt x="0" y="0"/>
                </a:moveTo>
                <a:lnTo>
                  <a:pt x="401324" y="0"/>
                </a:lnTo>
              </a:path>
            </a:pathLst>
          </a:custGeom>
          <a:noFill/>
          <a:ln w="3175">
            <a:solidFill>
              <a:srgbClr val="FFB24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89" name="object 246"/>
          <p:cNvSpPr>
            <a:spLocks/>
          </p:cNvSpPr>
          <p:nvPr/>
        </p:nvSpPr>
        <p:spPr bwMode="auto">
          <a:xfrm>
            <a:off x="1889125" y="736600"/>
            <a:ext cx="395288" cy="0"/>
          </a:xfrm>
          <a:custGeom>
            <a:avLst/>
            <a:gdLst>
              <a:gd name="T0" fmla="*/ 0 w 394970"/>
              <a:gd name="T1" fmla="*/ 394965 w 394970"/>
            </a:gdLst>
            <a:ahLst/>
            <a:cxnLst>
              <a:cxn ang="0">
                <a:pos x="T0" y="0"/>
              </a:cxn>
              <a:cxn ang="0">
                <a:pos x="T1" y="0"/>
              </a:cxn>
            </a:cxnLst>
            <a:rect l="0" t="0" r="r" b="b"/>
            <a:pathLst>
              <a:path w="394970">
                <a:moveTo>
                  <a:pt x="0" y="0"/>
                </a:moveTo>
                <a:lnTo>
                  <a:pt x="394965" y="0"/>
                </a:lnTo>
              </a:path>
            </a:pathLst>
          </a:custGeom>
          <a:noFill/>
          <a:ln w="3793">
            <a:solidFill>
              <a:srgbClr val="FFB24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90" name="object 247"/>
          <p:cNvSpPr>
            <a:spLocks/>
          </p:cNvSpPr>
          <p:nvPr/>
        </p:nvSpPr>
        <p:spPr bwMode="auto">
          <a:xfrm>
            <a:off x="1895476" y="738188"/>
            <a:ext cx="384175" cy="0"/>
          </a:xfrm>
          <a:custGeom>
            <a:avLst/>
            <a:gdLst>
              <a:gd name="T0" fmla="*/ 0 w 384809"/>
              <a:gd name="T1" fmla="*/ 384810 w 384809"/>
            </a:gdLst>
            <a:ahLst/>
            <a:cxnLst>
              <a:cxn ang="0">
                <a:pos x="T0" y="0"/>
              </a:cxn>
              <a:cxn ang="0">
                <a:pos x="T1" y="0"/>
              </a:cxn>
            </a:cxnLst>
            <a:rect l="0" t="0" r="r" b="b"/>
            <a:pathLst>
              <a:path w="384809">
                <a:moveTo>
                  <a:pt x="0" y="0"/>
                </a:moveTo>
                <a:lnTo>
                  <a:pt x="384810" y="0"/>
                </a:lnTo>
              </a:path>
            </a:pathLst>
          </a:custGeom>
          <a:noFill/>
          <a:ln w="3175">
            <a:solidFill>
              <a:srgbClr val="FFB24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91" name="object 248"/>
          <p:cNvSpPr>
            <a:spLocks/>
          </p:cNvSpPr>
          <p:nvPr/>
        </p:nvSpPr>
        <p:spPr bwMode="auto">
          <a:xfrm>
            <a:off x="1898651" y="739775"/>
            <a:ext cx="377825" cy="0"/>
          </a:xfrm>
          <a:custGeom>
            <a:avLst/>
            <a:gdLst>
              <a:gd name="T0" fmla="*/ 0 w 378459"/>
              <a:gd name="T1" fmla="*/ 378451 w 378459"/>
            </a:gdLst>
            <a:ahLst/>
            <a:cxnLst>
              <a:cxn ang="0">
                <a:pos x="T0" y="0"/>
              </a:cxn>
              <a:cxn ang="0">
                <a:pos x="T1" y="0"/>
              </a:cxn>
            </a:cxnLst>
            <a:rect l="0" t="0" r="r" b="b"/>
            <a:pathLst>
              <a:path w="378459">
                <a:moveTo>
                  <a:pt x="0" y="0"/>
                </a:moveTo>
                <a:lnTo>
                  <a:pt x="378451" y="0"/>
                </a:lnTo>
              </a:path>
            </a:pathLst>
          </a:custGeom>
          <a:noFill/>
          <a:ln w="3175">
            <a:solidFill>
              <a:srgbClr val="FFB244"/>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92" name="object 249"/>
          <p:cNvSpPr>
            <a:spLocks/>
          </p:cNvSpPr>
          <p:nvPr/>
        </p:nvSpPr>
        <p:spPr bwMode="auto">
          <a:xfrm>
            <a:off x="1901826" y="741363"/>
            <a:ext cx="371475" cy="0"/>
          </a:xfrm>
          <a:custGeom>
            <a:avLst/>
            <a:gdLst>
              <a:gd name="T0" fmla="*/ 0 w 372109"/>
              <a:gd name="T1" fmla="*/ 372105 w 372109"/>
            </a:gdLst>
            <a:ahLst/>
            <a:cxnLst>
              <a:cxn ang="0">
                <a:pos x="T0" y="0"/>
              </a:cxn>
              <a:cxn ang="0">
                <a:pos x="T1" y="0"/>
              </a:cxn>
            </a:cxnLst>
            <a:rect l="0" t="0" r="r" b="b"/>
            <a:pathLst>
              <a:path w="372109">
                <a:moveTo>
                  <a:pt x="0" y="0"/>
                </a:moveTo>
                <a:lnTo>
                  <a:pt x="372105" y="0"/>
                </a:lnTo>
              </a:path>
            </a:pathLst>
          </a:custGeom>
          <a:noFill/>
          <a:ln w="3799">
            <a:solidFill>
              <a:srgbClr val="FFB34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93" name="object 250"/>
          <p:cNvSpPr>
            <a:spLocks/>
          </p:cNvSpPr>
          <p:nvPr/>
        </p:nvSpPr>
        <p:spPr bwMode="auto">
          <a:xfrm>
            <a:off x="1906588" y="744538"/>
            <a:ext cx="361950" cy="0"/>
          </a:xfrm>
          <a:custGeom>
            <a:avLst/>
            <a:gdLst>
              <a:gd name="T0" fmla="*/ 0 w 361950"/>
              <a:gd name="T1" fmla="*/ 361950 w 361950"/>
            </a:gdLst>
            <a:ahLst/>
            <a:cxnLst>
              <a:cxn ang="0">
                <a:pos x="T0" y="0"/>
              </a:cxn>
              <a:cxn ang="0">
                <a:pos x="T1" y="0"/>
              </a:cxn>
            </a:cxnLst>
            <a:rect l="0" t="0" r="r" b="b"/>
            <a:pathLst>
              <a:path w="361950">
                <a:moveTo>
                  <a:pt x="0" y="0"/>
                </a:moveTo>
                <a:lnTo>
                  <a:pt x="361950" y="0"/>
                </a:lnTo>
              </a:path>
            </a:pathLst>
          </a:custGeom>
          <a:noFill/>
          <a:ln w="3793">
            <a:solidFill>
              <a:srgbClr val="FFB34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94" name="object 251"/>
          <p:cNvSpPr>
            <a:spLocks/>
          </p:cNvSpPr>
          <p:nvPr/>
        </p:nvSpPr>
        <p:spPr bwMode="auto">
          <a:xfrm>
            <a:off x="1912939" y="746125"/>
            <a:ext cx="350837" cy="0"/>
          </a:xfrm>
          <a:custGeom>
            <a:avLst/>
            <a:gdLst>
              <a:gd name="T0" fmla="*/ 0 w 350520"/>
              <a:gd name="T1" fmla="*/ 350520 w 350520"/>
            </a:gdLst>
            <a:ahLst/>
            <a:cxnLst>
              <a:cxn ang="0">
                <a:pos x="T0" y="0"/>
              </a:cxn>
              <a:cxn ang="0">
                <a:pos x="T1" y="0"/>
              </a:cxn>
            </a:cxnLst>
            <a:rect l="0" t="0" r="r" b="b"/>
            <a:pathLst>
              <a:path w="350520">
                <a:moveTo>
                  <a:pt x="0" y="0"/>
                </a:moveTo>
                <a:lnTo>
                  <a:pt x="350520" y="0"/>
                </a:lnTo>
              </a:path>
            </a:pathLst>
          </a:custGeom>
          <a:noFill/>
          <a:ln w="3175">
            <a:solidFill>
              <a:srgbClr val="FFB34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95" name="object 252"/>
          <p:cNvSpPr>
            <a:spLocks/>
          </p:cNvSpPr>
          <p:nvPr/>
        </p:nvSpPr>
        <p:spPr bwMode="auto">
          <a:xfrm>
            <a:off x="1914525" y="747713"/>
            <a:ext cx="344488" cy="0"/>
          </a:xfrm>
          <a:custGeom>
            <a:avLst/>
            <a:gdLst>
              <a:gd name="T0" fmla="*/ 0 w 344170"/>
              <a:gd name="T1" fmla="*/ 344174 w 344170"/>
            </a:gdLst>
            <a:ahLst/>
            <a:cxnLst>
              <a:cxn ang="0">
                <a:pos x="T0" y="0"/>
              </a:cxn>
              <a:cxn ang="0">
                <a:pos x="T1" y="0"/>
              </a:cxn>
            </a:cxnLst>
            <a:rect l="0" t="0" r="r" b="b"/>
            <a:pathLst>
              <a:path w="344170">
                <a:moveTo>
                  <a:pt x="0" y="0"/>
                </a:moveTo>
                <a:lnTo>
                  <a:pt x="344174" y="0"/>
                </a:lnTo>
              </a:path>
            </a:pathLst>
          </a:custGeom>
          <a:noFill/>
          <a:ln w="3793">
            <a:solidFill>
              <a:srgbClr val="FFB34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96" name="object 253"/>
          <p:cNvSpPr>
            <a:spLocks/>
          </p:cNvSpPr>
          <p:nvPr/>
        </p:nvSpPr>
        <p:spPr bwMode="auto">
          <a:xfrm>
            <a:off x="1920876" y="749300"/>
            <a:ext cx="333375" cy="0"/>
          </a:xfrm>
          <a:custGeom>
            <a:avLst/>
            <a:gdLst>
              <a:gd name="T0" fmla="*/ 0 w 334009"/>
              <a:gd name="T1" fmla="*/ 334005 w 334009"/>
            </a:gdLst>
            <a:ahLst/>
            <a:cxnLst>
              <a:cxn ang="0">
                <a:pos x="T0" y="0"/>
              </a:cxn>
              <a:cxn ang="0">
                <a:pos x="T1" y="0"/>
              </a:cxn>
            </a:cxnLst>
            <a:rect l="0" t="0" r="r" b="b"/>
            <a:pathLst>
              <a:path w="334009">
                <a:moveTo>
                  <a:pt x="0" y="0"/>
                </a:moveTo>
                <a:lnTo>
                  <a:pt x="334005" y="0"/>
                </a:lnTo>
              </a:path>
            </a:pathLst>
          </a:custGeom>
          <a:noFill/>
          <a:ln w="3175">
            <a:solidFill>
              <a:srgbClr val="FFB34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97" name="object 254"/>
          <p:cNvSpPr>
            <a:spLocks/>
          </p:cNvSpPr>
          <p:nvPr/>
        </p:nvSpPr>
        <p:spPr bwMode="auto">
          <a:xfrm>
            <a:off x="1922463" y="752475"/>
            <a:ext cx="328612" cy="0"/>
          </a:xfrm>
          <a:custGeom>
            <a:avLst/>
            <a:gdLst>
              <a:gd name="T0" fmla="*/ 0 w 327659"/>
              <a:gd name="T1" fmla="*/ 327660 w 327659"/>
            </a:gdLst>
            <a:ahLst/>
            <a:cxnLst>
              <a:cxn ang="0">
                <a:pos x="T0" y="0"/>
              </a:cxn>
              <a:cxn ang="0">
                <a:pos x="T1" y="0"/>
              </a:cxn>
            </a:cxnLst>
            <a:rect l="0" t="0" r="r" b="b"/>
            <a:pathLst>
              <a:path w="327659">
                <a:moveTo>
                  <a:pt x="0" y="0"/>
                </a:moveTo>
                <a:lnTo>
                  <a:pt x="327660" y="0"/>
                </a:lnTo>
              </a:path>
            </a:pathLst>
          </a:custGeom>
          <a:noFill/>
          <a:ln w="3793">
            <a:solidFill>
              <a:srgbClr val="FFB34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98" name="object 255"/>
          <p:cNvSpPr>
            <a:spLocks/>
          </p:cNvSpPr>
          <p:nvPr/>
        </p:nvSpPr>
        <p:spPr bwMode="auto">
          <a:xfrm>
            <a:off x="1931989" y="754063"/>
            <a:ext cx="312737" cy="0"/>
          </a:xfrm>
          <a:custGeom>
            <a:avLst/>
            <a:gdLst>
              <a:gd name="T0" fmla="*/ 0 w 312420"/>
              <a:gd name="T1" fmla="*/ 312420 w 312420"/>
            </a:gdLst>
            <a:ahLst/>
            <a:cxnLst>
              <a:cxn ang="0">
                <a:pos x="T0" y="0"/>
              </a:cxn>
              <a:cxn ang="0">
                <a:pos x="T1" y="0"/>
              </a:cxn>
            </a:cxnLst>
            <a:rect l="0" t="0" r="r" b="b"/>
            <a:pathLst>
              <a:path w="312420">
                <a:moveTo>
                  <a:pt x="0" y="0"/>
                </a:moveTo>
                <a:lnTo>
                  <a:pt x="312420" y="0"/>
                </a:lnTo>
              </a:path>
            </a:pathLst>
          </a:custGeom>
          <a:noFill/>
          <a:ln w="3175">
            <a:solidFill>
              <a:srgbClr val="FFB34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799" name="object 256"/>
          <p:cNvSpPr>
            <a:spLocks/>
          </p:cNvSpPr>
          <p:nvPr/>
        </p:nvSpPr>
        <p:spPr bwMode="auto">
          <a:xfrm>
            <a:off x="1935163" y="755650"/>
            <a:ext cx="304800" cy="0"/>
          </a:xfrm>
          <a:custGeom>
            <a:avLst/>
            <a:gdLst>
              <a:gd name="T0" fmla="*/ 0 w 304800"/>
              <a:gd name="T1" fmla="*/ 304800 w 304800"/>
            </a:gdLst>
            <a:ahLst/>
            <a:cxnLst>
              <a:cxn ang="0">
                <a:pos x="T0" y="0"/>
              </a:cxn>
              <a:cxn ang="0">
                <a:pos x="T1" y="0"/>
              </a:cxn>
            </a:cxnLst>
            <a:rect l="0" t="0" r="r" b="b"/>
            <a:pathLst>
              <a:path w="304800">
                <a:moveTo>
                  <a:pt x="0" y="0"/>
                </a:moveTo>
                <a:lnTo>
                  <a:pt x="304800" y="0"/>
                </a:lnTo>
              </a:path>
            </a:pathLst>
          </a:custGeom>
          <a:noFill/>
          <a:ln w="3793">
            <a:solidFill>
              <a:srgbClr val="FFB34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800" name="object 257"/>
          <p:cNvSpPr>
            <a:spLocks/>
          </p:cNvSpPr>
          <p:nvPr/>
        </p:nvSpPr>
        <p:spPr bwMode="auto">
          <a:xfrm>
            <a:off x="1943101" y="757238"/>
            <a:ext cx="288925" cy="0"/>
          </a:xfrm>
          <a:custGeom>
            <a:avLst/>
            <a:gdLst>
              <a:gd name="T0" fmla="*/ 0 w 289559"/>
              <a:gd name="T1" fmla="*/ 289560 w 289559"/>
            </a:gdLst>
            <a:ahLst/>
            <a:cxnLst>
              <a:cxn ang="0">
                <a:pos x="T0" y="0"/>
              </a:cxn>
              <a:cxn ang="0">
                <a:pos x="T1" y="0"/>
              </a:cxn>
            </a:cxnLst>
            <a:rect l="0" t="0" r="r" b="b"/>
            <a:pathLst>
              <a:path w="289559">
                <a:moveTo>
                  <a:pt x="0" y="0"/>
                </a:moveTo>
                <a:lnTo>
                  <a:pt x="289560" y="0"/>
                </a:lnTo>
              </a:path>
            </a:pathLst>
          </a:custGeom>
          <a:noFill/>
          <a:ln w="3175">
            <a:solidFill>
              <a:srgbClr val="FFB34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801" name="object 258"/>
          <p:cNvSpPr>
            <a:spLocks/>
          </p:cNvSpPr>
          <p:nvPr/>
        </p:nvSpPr>
        <p:spPr bwMode="auto">
          <a:xfrm>
            <a:off x="1946276" y="758825"/>
            <a:ext cx="282575" cy="0"/>
          </a:xfrm>
          <a:custGeom>
            <a:avLst/>
            <a:gdLst>
              <a:gd name="T0" fmla="*/ 0 w 281940"/>
              <a:gd name="T1" fmla="*/ 281940 w 281940"/>
            </a:gdLst>
            <a:ahLst/>
            <a:cxnLst>
              <a:cxn ang="0">
                <a:pos x="T0" y="0"/>
              </a:cxn>
              <a:cxn ang="0">
                <a:pos x="T1" y="0"/>
              </a:cxn>
            </a:cxnLst>
            <a:rect l="0" t="0" r="r" b="b"/>
            <a:pathLst>
              <a:path w="281940">
                <a:moveTo>
                  <a:pt x="0" y="0"/>
                </a:moveTo>
                <a:lnTo>
                  <a:pt x="281940" y="0"/>
                </a:lnTo>
              </a:path>
            </a:pathLst>
          </a:custGeom>
          <a:noFill/>
          <a:ln w="3793">
            <a:solidFill>
              <a:srgbClr val="FFB34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802" name="object 259"/>
          <p:cNvSpPr>
            <a:spLocks/>
          </p:cNvSpPr>
          <p:nvPr/>
        </p:nvSpPr>
        <p:spPr bwMode="auto">
          <a:xfrm>
            <a:off x="1954213" y="762000"/>
            <a:ext cx="266700" cy="0"/>
          </a:xfrm>
          <a:custGeom>
            <a:avLst/>
            <a:gdLst>
              <a:gd name="T0" fmla="*/ 0 w 266700"/>
              <a:gd name="T1" fmla="*/ 266700 w 266700"/>
            </a:gdLst>
            <a:ahLst/>
            <a:cxnLst>
              <a:cxn ang="0">
                <a:pos x="T0" y="0"/>
              </a:cxn>
              <a:cxn ang="0">
                <a:pos x="T1" y="0"/>
              </a:cxn>
            </a:cxnLst>
            <a:rect l="0" t="0" r="r" b="b"/>
            <a:pathLst>
              <a:path w="266700">
                <a:moveTo>
                  <a:pt x="0" y="0"/>
                </a:moveTo>
                <a:lnTo>
                  <a:pt x="266700" y="0"/>
                </a:lnTo>
              </a:path>
            </a:pathLst>
          </a:custGeom>
          <a:noFill/>
          <a:ln w="3175">
            <a:solidFill>
              <a:srgbClr val="FFB346"/>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803" name="object 260"/>
          <p:cNvSpPr>
            <a:spLocks/>
          </p:cNvSpPr>
          <p:nvPr/>
        </p:nvSpPr>
        <p:spPr bwMode="auto">
          <a:xfrm>
            <a:off x="1958976" y="763588"/>
            <a:ext cx="258763" cy="0"/>
          </a:xfrm>
          <a:custGeom>
            <a:avLst/>
            <a:gdLst>
              <a:gd name="T0" fmla="*/ 0 w 259079"/>
              <a:gd name="T1" fmla="*/ 259080 w 259079"/>
            </a:gdLst>
            <a:ahLst/>
            <a:cxnLst>
              <a:cxn ang="0">
                <a:pos x="T0" y="0"/>
              </a:cxn>
              <a:cxn ang="0">
                <a:pos x="T1" y="0"/>
              </a:cxn>
            </a:cxnLst>
            <a:rect l="0" t="0" r="r" b="b"/>
            <a:pathLst>
              <a:path w="259079">
                <a:moveTo>
                  <a:pt x="0" y="0"/>
                </a:moveTo>
                <a:lnTo>
                  <a:pt x="259080" y="0"/>
                </a:lnTo>
              </a:path>
            </a:pathLst>
          </a:custGeom>
          <a:noFill/>
          <a:ln w="3793">
            <a:solidFill>
              <a:srgbClr val="FFB34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804" name="object 261"/>
          <p:cNvSpPr>
            <a:spLocks/>
          </p:cNvSpPr>
          <p:nvPr/>
        </p:nvSpPr>
        <p:spPr bwMode="auto">
          <a:xfrm>
            <a:off x="1968500" y="765175"/>
            <a:ext cx="241300" cy="0"/>
          </a:xfrm>
          <a:custGeom>
            <a:avLst/>
            <a:gdLst>
              <a:gd name="T0" fmla="*/ 0 w 241300"/>
              <a:gd name="T1" fmla="*/ 241304 w 241300"/>
            </a:gdLst>
            <a:ahLst/>
            <a:cxnLst>
              <a:cxn ang="0">
                <a:pos x="T0" y="0"/>
              </a:cxn>
              <a:cxn ang="0">
                <a:pos x="T1" y="0"/>
              </a:cxn>
            </a:cxnLst>
            <a:rect l="0" t="0" r="r" b="b"/>
            <a:pathLst>
              <a:path w="241300">
                <a:moveTo>
                  <a:pt x="0" y="0"/>
                </a:moveTo>
                <a:lnTo>
                  <a:pt x="241304" y="0"/>
                </a:lnTo>
              </a:path>
            </a:pathLst>
          </a:custGeom>
          <a:noFill/>
          <a:ln w="3175">
            <a:solidFill>
              <a:srgbClr val="FFB34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805" name="object 262"/>
          <p:cNvSpPr>
            <a:spLocks/>
          </p:cNvSpPr>
          <p:nvPr/>
        </p:nvSpPr>
        <p:spPr bwMode="auto">
          <a:xfrm>
            <a:off x="1973264" y="766763"/>
            <a:ext cx="231775" cy="0"/>
          </a:xfrm>
          <a:custGeom>
            <a:avLst/>
            <a:gdLst>
              <a:gd name="T0" fmla="*/ 0 w 231140"/>
              <a:gd name="T1" fmla="*/ 231135 w 231140"/>
            </a:gdLst>
            <a:ahLst/>
            <a:cxnLst>
              <a:cxn ang="0">
                <a:pos x="T0" y="0"/>
              </a:cxn>
              <a:cxn ang="0">
                <a:pos x="T1" y="0"/>
              </a:cxn>
            </a:cxnLst>
            <a:rect l="0" t="0" r="r" b="b"/>
            <a:pathLst>
              <a:path w="231140">
                <a:moveTo>
                  <a:pt x="0" y="0"/>
                </a:moveTo>
                <a:lnTo>
                  <a:pt x="231135" y="0"/>
                </a:lnTo>
              </a:path>
            </a:pathLst>
          </a:custGeom>
          <a:noFill/>
          <a:ln w="3793">
            <a:solidFill>
              <a:srgbClr val="FFB34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806" name="object 263"/>
          <p:cNvSpPr>
            <a:spLocks/>
          </p:cNvSpPr>
          <p:nvPr/>
        </p:nvSpPr>
        <p:spPr bwMode="auto">
          <a:xfrm>
            <a:off x="1984375" y="768350"/>
            <a:ext cx="209550" cy="0"/>
          </a:xfrm>
          <a:custGeom>
            <a:avLst/>
            <a:gdLst>
              <a:gd name="T0" fmla="*/ 0 w 210820"/>
              <a:gd name="T1" fmla="*/ 210824 w 210820"/>
            </a:gdLst>
            <a:ahLst/>
            <a:cxnLst>
              <a:cxn ang="0">
                <a:pos x="T0" y="0"/>
              </a:cxn>
              <a:cxn ang="0">
                <a:pos x="T1" y="0"/>
              </a:cxn>
            </a:cxnLst>
            <a:rect l="0" t="0" r="r" b="b"/>
            <a:pathLst>
              <a:path w="210820">
                <a:moveTo>
                  <a:pt x="0" y="0"/>
                </a:moveTo>
                <a:lnTo>
                  <a:pt x="210824" y="0"/>
                </a:lnTo>
              </a:path>
            </a:pathLst>
          </a:custGeom>
          <a:noFill/>
          <a:ln w="3175">
            <a:solidFill>
              <a:srgbClr val="FFB34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807" name="object 264"/>
          <p:cNvSpPr>
            <a:spLocks/>
          </p:cNvSpPr>
          <p:nvPr/>
        </p:nvSpPr>
        <p:spPr bwMode="auto">
          <a:xfrm>
            <a:off x="1989139" y="771525"/>
            <a:ext cx="200025" cy="0"/>
          </a:xfrm>
          <a:custGeom>
            <a:avLst/>
            <a:gdLst>
              <a:gd name="T0" fmla="*/ 0 w 200659"/>
              <a:gd name="T1" fmla="*/ 200655 w 200659"/>
            </a:gdLst>
            <a:ahLst/>
            <a:cxnLst>
              <a:cxn ang="0">
                <a:pos x="T0" y="0"/>
              </a:cxn>
              <a:cxn ang="0">
                <a:pos x="T1" y="0"/>
              </a:cxn>
            </a:cxnLst>
            <a:rect l="0" t="0" r="r" b="b"/>
            <a:pathLst>
              <a:path w="200659">
                <a:moveTo>
                  <a:pt x="0" y="0"/>
                </a:moveTo>
                <a:lnTo>
                  <a:pt x="200655" y="0"/>
                </a:lnTo>
              </a:path>
            </a:pathLst>
          </a:custGeom>
          <a:noFill/>
          <a:ln w="3793">
            <a:solidFill>
              <a:srgbClr val="FFB348"/>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808" name="object 265"/>
          <p:cNvSpPr>
            <a:spLocks/>
          </p:cNvSpPr>
          <p:nvPr/>
        </p:nvSpPr>
        <p:spPr bwMode="auto">
          <a:xfrm>
            <a:off x="1998664" y="773113"/>
            <a:ext cx="180975" cy="0"/>
          </a:xfrm>
          <a:custGeom>
            <a:avLst/>
            <a:gdLst>
              <a:gd name="T0" fmla="*/ 0 w 180340"/>
              <a:gd name="T1" fmla="*/ 180344 w 180340"/>
            </a:gdLst>
            <a:ahLst/>
            <a:cxnLst>
              <a:cxn ang="0">
                <a:pos x="T0" y="0"/>
              </a:cxn>
              <a:cxn ang="0">
                <a:pos x="T1" y="0"/>
              </a:cxn>
            </a:cxnLst>
            <a:rect l="0" t="0" r="r" b="b"/>
            <a:pathLst>
              <a:path w="180340">
                <a:moveTo>
                  <a:pt x="0" y="0"/>
                </a:moveTo>
                <a:lnTo>
                  <a:pt x="180344" y="0"/>
                </a:lnTo>
              </a:path>
            </a:pathLst>
          </a:custGeom>
          <a:noFill/>
          <a:ln w="3175">
            <a:solidFill>
              <a:srgbClr val="FFB44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809" name="object 266"/>
          <p:cNvSpPr>
            <a:spLocks/>
          </p:cNvSpPr>
          <p:nvPr/>
        </p:nvSpPr>
        <p:spPr bwMode="auto">
          <a:xfrm>
            <a:off x="2001838" y="774700"/>
            <a:ext cx="169862" cy="0"/>
          </a:xfrm>
          <a:custGeom>
            <a:avLst/>
            <a:gdLst>
              <a:gd name="T0" fmla="*/ 0 w 170179"/>
              <a:gd name="T1" fmla="*/ 170175 w 170179"/>
            </a:gdLst>
            <a:ahLst/>
            <a:cxnLst>
              <a:cxn ang="0">
                <a:pos x="T0" y="0"/>
              </a:cxn>
              <a:cxn ang="0">
                <a:pos x="T1" y="0"/>
              </a:cxn>
            </a:cxnLst>
            <a:rect l="0" t="0" r="r" b="b"/>
            <a:pathLst>
              <a:path w="170179">
                <a:moveTo>
                  <a:pt x="0" y="0"/>
                </a:moveTo>
                <a:lnTo>
                  <a:pt x="170175" y="0"/>
                </a:lnTo>
              </a:path>
            </a:pathLst>
          </a:custGeom>
          <a:noFill/>
          <a:ln w="3793">
            <a:solidFill>
              <a:srgbClr val="FFB44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810" name="object 267"/>
          <p:cNvSpPr>
            <a:spLocks/>
          </p:cNvSpPr>
          <p:nvPr/>
        </p:nvSpPr>
        <p:spPr bwMode="auto">
          <a:xfrm>
            <a:off x="2027239" y="776288"/>
            <a:ext cx="128587" cy="0"/>
          </a:xfrm>
          <a:custGeom>
            <a:avLst/>
            <a:gdLst>
              <a:gd name="T0" fmla="*/ 0 w 128270"/>
              <a:gd name="T1" fmla="*/ 128265 w 128270"/>
            </a:gdLst>
            <a:ahLst/>
            <a:cxnLst>
              <a:cxn ang="0">
                <a:pos x="T0" y="0"/>
              </a:cxn>
              <a:cxn ang="0">
                <a:pos x="T1" y="0"/>
              </a:cxn>
            </a:cxnLst>
            <a:rect l="0" t="0" r="r" b="b"/>
            <a:pathLst>
              <a:path w="128270">
                <a:moveTo>
                  <a:pt x="0" y="0"/>
                </a:moveTo>
                <a:lnTo>
                  <a:pt x="128265" y="0"/>
                </a:lnTo>
              </a:path>
            </a:pathLst>
          </a:custGeom>
          <a:noFill/>
          <a:ln w="3175">
            <a:solidFill>
              <a:srgbClr val="FFB44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811" name="object 268"/>
          <p:cNvSpPr>
            <a:spLocks/>
          </p:cNvSpPr>
          <p:nvPr/>
        </p:nvSpPr>
        <p:spPr bwMode="auto">
          <a:xfrm>
            <a:off x="2036763" y="777875"/>
            <a:ext cx="107950" cy="0"/>
          </a:xfrm>
          <a:custGeom>
            <a:avLst/>
            <a:gdLst>
              <a:gd name="T0" fmla="*/ 0 w 107950"/>
              <a:gd name="T1" fmla="*/ 107954 w 107950"/>
            </a:gdLst>
            <a:ahLst/>
            <a:cxnLst>
              <a:cxn ang="0">
                <a:pos x="T0" y="0"/>
              </a:cxn>
              <a:cxn ang="0">
                <a:pos x="T1" y="0"/>
              </a:cxn>
            </a:cxnLst>
            <a:rect l="0" t="0" r="r" b="b"/>
            <a:pathLst>
              <a:path w="107950">
                <a:moveTo>
                  <a:pt x="0" y="0"/>
                </a:moveTo>
                <a:lnTo>
                  <a:pt x="107954" y="0"/>
                </a:lnTo>
              </a:path>
            </a:pathLst>
          </a:custGeom>
          <a:noFill/>
          <a:ln w="3793">
            <a:solidFill>
              <a:srgbClr val="FFB44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812" name="object 269"/>
          <p:cNvSpPr>
            <a:spLocks/>
          </p:cNvSpPr>
          <p:nvPr/>
        </p:nvSpPr>
        <p:spPr bwMode="auto">
          <a:xfrm>
            <a:off x="2073275" y="779464"/>
            <a:ext cx="44450" cy="1587"/>
          </a:xfrm>
          <a:custGeom>
            <a:avLst/>
            <a:gdLst>
              <a:gd name="T0" fmla="*/ 0 w 44450"/>
              <a:gd name="T1" fmla="*/ 636 h 1270"/>
              <a:gd name="T2" fmla="*/ 44445 w 44450"/>
              <a:gd name="T3" fmla="*/ 636 h 1270"/>
            </a:gdLst>
            <a:ahLst/>
            <a:cxnLst>
              <a:cxn ang="0">
                <a:pos x="T0" y="T1"/>
              </a:cxn>
              <a:cxn ang="0">
                <a:pos x="T2" y="T3"/>
              </a:cxn>
            </a:cxnLst>
            <a:rect l="0" t="0" r="r" b="b"/>
            <a:pathLst>
              <a:path w="44450" h="1270">
                <a:moveTo>
                  <a:pt x="0" y="636"/>
                </a:moveTo>
                <a:lnTo>
                  <a:pt x="44445" y="636"/>
                </a:lnTo>
              </a:path>
            </a:pathLst>
          </a:custGeom>
          <a:noFill/>
          <a:ln w="3175">
            <a:solidFill>
              <a:srgbClr val="FFB44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813" name="object 270"/>
          <p:cNvSpPr>
            <a:spLocks/>
          </p:cNvSpPr>
          <p:nvPr/>
        </p:nvSpPr>
        <p:spPr bwMode="auto">
          <a:xfrm>
            <a:off x="2085975" y="781050"/>
            <a:ext cx="0" cy="1588"/>
          </a:xfrm>
          <a:custGeom>
            <a:avLst/>
            <a:gdLst>
              <a:gd name="T0" fmla="*/ 0 w 1270"/>
              <a:gd name="T1" fmla="*/ 636 h 1270"/>
              <a:gd name="T2" fmla="*/ 1262 w 1270"/>
              <a:gd name="T3" fmla="*/ 636 h 1270"/>
            </a:gdLst>
            <a:ahLst/>
            <a:cxnLst>
              <a:cxn ang="0">
                <a:pos x="T0" y="T1"/>
              </a:cxn>
              <a:cxn ang="0">
                <a:pos x="T2" y="T3"/>
              </a:cxn>
            </a:cxnLst>
            <a:rect l="0" t="0" r="r" b="b"/>
            <a:pathLst>
              <a:path w="1270" h="1270">
                <a:moveTo>
                  <a:pt x="0" y="636"/>
                </a:moveTo>
                <a:lnTo>
                  <a:pt x="1262" y="636"/>
                </a:lnTo>
              </a:path>
            </a:pathLst>
          </a:custGeom>
          <a:noFill/>
          <a:ln w="3175">
            <a:solidFill>
              <a:srgbClr val="FFB449"/>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74" name="object 274"/>
          <p:cNvSpPr txBox="1">
            <a:spLocks noGrp="1"/>
          </p:cNvSpPr>
          <p:nvPr>
            <p:ph type="title"/>
          </p:nvPr>
        </p:nvSpPr>
        <p:spPr>
          <a:xfrm>
            <a:off x="2895600" y="545440"/>
            <a:ext cx="7620000" cy="661720"/>
          </a:xfrm>
        </p:spPr>
        <p:txBody>
          <a:bodyPr wrap="square" lIns="0" tIns="0" rIns="0" bIns="0" rtlCol="0" anchor="ctr">
            <a:spAutoFit/>
          </a:bodyPr>
          <a:lstStyle/>
          <a:p>
            <a:pPr marL="1711960">
              <a:defRPr/>
            </a:pPr>
            <a:r>
              <a:rPr spc="5" dirty="0"/>
              <a:t>A</a:t>
            </a:r>
            <a:r>
              <a:rPr dirty="0"/>
              <a:t>l</a:t>
            </a:r>
            <a:r>
              <a:rPr spc="-10" dirty="0"/>
              <a:t>t</a:t>
            </a:r>
            <a:r>
              <a:rPr spc="10" dirty="0"/>
              <a:t>e</a:t>
            </a:r>
            <a:r>
              <a:rPr spc="5" dirty="0"/>
              <a:t>r</a:t>
            </a:r>
            <a:r>
              <a:rPr dirty="0"/>
              <a:t>nati</a:t>
            </a:r>
            <a:r>
              <a:rPr spc="10" dirty="0"/>
              <a:t>v</a:t>
            </a:r>
            <a:r>
              <a:rPr dirty="0"/>
              <a:t>e </a:t>
            </a:r>
            <a:r>
              <a:rPr spc="5" dirty="0"/>
              <a:t>E</a:t>
            </a:r>
            <a:r>
              <a:rPr dirty="0"/>
              <a:t>-R </a:t>
            </a:r>
            <a:r>
              <a:rPr spc="5" dirty="0"/>
              <a:t>N</a:t>
            </a:r>
            <a:r>
              <a:rPr spc="-10" dirty="0"/>
              <a:t>o</a:t>
            </a:r>
            <a:r>
              <a:rPr dirty="0"/>
              <a:t>t</a:t>
            </a:r>
            <a:r>
              <a:rPr spc="10" dirty="0"/>
              <a:t>a</a:t>
            </a:r>
            <a:r>
              <a:rPr dirty="0"/>
              <a:t>ti</a:t>
            </a:r>
            <a:r>
              <a:rPr spc="-10" dirty="0"/>
              <a:t>o</a:t>
            </a:r>
            <a:r>
              <a:rPr dirty="0"/>
              <a:t>ns</a:t>
            </a:r>
          </a:p>
        </p:txBody>
      </p:sp>
      <p:sp>
        <p:nvSpPr>
          <p:cNvPr id="25815" name="object 275"/>
          <p:cNvSpPr>
            <a:spLocks/>
          </p:cNvSpPr>
          <p:nvPr/>
        </p:nvSpPr>
        <p:spPr bwMode="auto">
          <a:xfrm>
            <a:off x="2566988" y="1785939"/>
            <a:ext cx="7034212" cy="4789487"/>
          </a:xfrm>
          <a:custGeom>
            <a:avLst/>
            <a:gdLst>
              <a:gd name="T0" fmla="*/ 3516636 w 7034530"/>
              <a:gd name="T1" fmla="*/ 4787914 h 4788535"/>
              <a:gd name="T2" fmla="*/ 0 w 7034530"/>
              <a:gd name="T3" fmla="*/ 4787914 h 4788535"/>
              <a:gd name="T4" fmla="*/ 0 w 7034530"/>
              <a:gd name="T5" fmla="*/ 0 h 4788535"/>
              <a:gd name="T6" fmla="*/ 7034515 w 7034530"/>
              <a:gd name="T7" fmla="*/ 0 h 4788535"/>
              <a:gd name="T8" fmla="*/ 7034515 w 7034530"/>
              <a:gd name="T9" fmla="*/ 4787914 h 4788535"/>
              <a:gd name="T10" fmla="*/ 3516636 w 7034530"/>
              <a:gd name="T11" fmla="*/ 4787914 h 4788535"/>
            </a:gdLst>
            <a:ahLst/>
            <a:cxnLst>
              <a:cxn ang="0">
                <a:pos x="T0" y="T1"/>
              </a:cxn>
              <a:cxn ang="0">
                <a:pos x="T2" y="T3"/>
              </a:cxn>
              <a:cxn ang="0">
                <a:pos x="T4" y="T5"/>
              </a:cxn>
              <a:cxn ang="0">
                <a:pos x="T6" y="T7"/>
              </a:cxn>
              <a:cxn ang="0">
                <a:pos x="T8" y="T9"/>
              </a:cxn>
              <a:cxn ang="0">
                <a:pos x="T10" y="T11"/>
              </a:cxn>
            </a:cxnLst>
            <a:rect l="0" t="0" r="r" b="b"/>
            <a:pathLst>
              <a:path w="7034530" h="4788535">
                <a:moveTo>
                  <a:pt x="3516636" y="4787914"/>
                </a:moveTo>
                <a:lnTo>
                  <a:pt x="0" y="4787914"/>
                </a:lnTo>
                <a:lnTo>
                  <a:pt x="0" y="0"/>
                </a:lnTo>
                <a:lnTo>
                  <a:pt x="7034515" y="0"/>
                </a:lnTo>
                <a:lnTo>
                  <a:pt x="7034515" y="4787914"/>
                </a:lnTo>
                <a:lnTo>
                  <a:pt x="3516636" y="4787914"/>
                </a:lnTo>
                <a:close/>
              </a:path>
            </a:pathLst>
          </a:custGeom>
          <a:noFill/>
          <a:ln w="76194">
            <a:solidFill>
              <a:srgbClr val="CC32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25816" name="object 276"/>
          <p:cNvSpPr>
            <a:spLocks noChangeArrowheads="1"/>
          </p:cNvSpPr>
          <p:nvPr/>
        </p:nvSpPr>
        <p:spPr bwMode="auto">
          <a:xfrm>
            <a:off x="2641600" y="1792289"/>
            <a:ext cx="6959600" cy="471328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1070305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ubtitle 2"/>
          <p:cNvSpPr>
            <a:spLocks noGrp="1"/>
          </p:cNvSpPr>
          <p:nvPr>
            <p:ph type="subTitle" idx="1"/>
          </p:nvPr>
        </p:nvSpPr>
        <p:spPr>
          <a:xfrm>
            <a:off x="623392" y="0"/>
            <a:ext cx="11233248" cy="6629400"/>
          </a:xfrm>
        </p:spPr>
        <p:txBody>
          <a:bodyPr/>
          <a:lstStyle/>
          <a:p>
            <a:pPr lvl="1" algn="just" eaLnBrk="1" hangingPunct="1"/>
            <a:r>
              <a:rPr lang="en-US" altLang="en-US" b="1" dirty="0" smtClean="0"/>
              <a:t>TRADITIONAL FILE ORIENTED APPROACH</a:t>
            </a:r>
            <a:endParaRPr lang="en-US" altLang="en-US" dirty="0" smtClean="0"/>
          </a:p>
          <a:p>
            <a:pPr algn="just" eaLnBrk="1" hangingPunct="1"/>
            <a:r>
              <a:rPr lang="en-US" altLang="en-US" sz="2400" dirty="0"/>
              <a:t>Earlier the information was maintained in permanent system files. To allow users to manipulate the information, the system has a number of application programs that can manipulate with files. The application programs are written by system programmers in response to the needs of the organization. New programs are added to the system as the need arises. As a result, new permanent files are created. The file processing system is supported by a conventional operating system. Permanent records are stored in various files and different application programs are written to extract records from and to add records to the appropriate files.</a:t>
            </a:r>
          </a:p>
          <a:p>
            <a:pPr eaLnBrk="1" hangingPunct="1"/>
            <a:r>
              <a:rPr lang="en-US" altLang="en-US" sz="2400" b="1" dirty="0"/>
              <a:t>Disadvantages of Traditional File Approach</a:t>
            </a:r>
            <a:endParaRPr lang="en-US" altLang="en-US" sz="2400" dirty="0"/>
          </a:p>
          <a:p>
            <a:pPr algn="just" eaLnBrk="1" hangingPunct="1"/>
            <a:r>
              <a:rPr lang="en-US" altLang="en-US" sz="2400" dirty="0"/>
              <a:t>This approach has a number of major disadvantages:</a:t>
            </a:r>
          </a:p>
          <a:p>
            <a:pPr algn="just" eaLnBrk="1" hangingPunct="1"/>
            <a:r>
              <a:rPr lang="en-US" altLang="en-US" sz="2400" dirty="0"/>
              <a:t>Data redundancy and inconsistency, Difficulty in accessing data due to data isolation, Integrity problems, Concurrent access anomalies and Security problems</a:t>
            </a:r>
          </a:p>
          <a:p>
            <a:pPr algn="just" eaLnBrk="1" hangingPunct="1"/>
            <a:endParaRPr lang="en-US" altLang="en-US" sz="2400" dirty="0"/>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C2B162A-3CA3-4143-AE96-8EF07ECB6920}" type="slidenum">
              <a:rPr lang="en-US" altLang="en-US"/>
              <a:pPr eaLnBrk="1" hangingPunct="1"/>
              <a:t>8</a:t>
            </a:fld>
            <a:endParaRPr lang="en-US" altLang="en-US"/>
          </a:p>
        </p:txBody>
      </p:sp>
    </p:spTree>
    <p:extLst>
      <p:ext uri="{BB962C8B-B14F-4D97-AF65-F5344CB8AC3E}">
        <p14:creationId xmlns:p14="http://schemas.microsoft.com/office/powerpoint/2010/main" val="2975200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ubtitle 2"/>
          <p:cNvSpPr>
            <a:spLocks noGrp="1"/>
          </p:cNvSpPr>
          <p:nvPr>
            <p:ph type="subTitle" idx="1"/>
          </p:nvPr>
        </p:nvSpPr>
        <p:spPr>
          <a:xfrm>
            <a:off x="695400" y="0"/>
            <a:ext cx="11161240" cy="6629400"/>
          </a:xfrm>
        </p:spPr>
        <p:txBody>
          <a:bodyPr>
            <a:normAutofit/>
          </a:bodyPr>
          <a:lstStyle/>
          <a:p>
            <a:pPr algn="just" eaLnBrk="1" hangingPunct="1"/>
            <a:r>
              <a:rPr lang="en-US" altLang="en-US" b="1" dirty="0"/>
              <a:t>Data redundancy and inconsistency</a:t>
            </a:r>
            <a:endParaRPr lang="en-US" altLang="en-US" dirty="0"/>
          </a:p>
          <a:p>
            <a:pPr algn="just" eaLnBrk="1" hangingPunct="1"/>
            <a:r>
              <a:rPr lang="en-US" altLang="en-US" dirty="0"/>
              <a:t>In a file-based system, same information may be duplicated in several files. Redundancy leads to higher storage and access cost. In addition, it may lead to data inconsistency. Data inconsistency means various copies of the same data may not be the same.</a:t>
            </a:r>
          </a:p>
          <a:p>
            <a:pPr algn="just" eaLnBrk="1" hangingPunct="1"/>
            <a:r>
              <a:rPr lang="en-US" altLang="en-US" b="1" dirty="0"/>
              <a:t>Example: </a:t>
            </a:r>
            <a:r>
              <a:rPr lang="en-US" altLang="en-US" dirty="0"/>
              <a:t>An educational institute maintains the details of its students. The registration officer maintains the names of the students, date of joining and course to which they have registered. The accounting officer maintains student’s name, course to which he is admitted, date of joining and fee details (duplication).</a:t>
            </a:r>
          </a:p>
          <a:p>
            <a:pPr algn="just" eaLnBrk="1" hangingPunct="1"/>
            <a:r>
              <a:rPr lang="en-US" altLang="en-US" dirty="0"/>
              <a:t>This redundancy in storing the data in multiple files has some </a:t>
            </a:r>
            <a:r>
              <a:rPr lang="en-US" altLang="en-US" b="1" dirty="0"/>
              <a:t>disadvantages:</a:t>
            </a:r>
          </a:p>
          <a:p>
            <a:pPr algn="just" eaLnBrk="1" hangingPunct="1"/>
            <a:r>
              <a:rPr lang="en-US" altLang="en-US" dirty="0"/>
              <a:t>Wastage of manual effort to store in multiple files, Wastage of storage area and Problem of updating.</a:t>
            </a:r>
          </a:p>
          <a:p>
            <a:pPr algn="just" eaLnBrk="1" hangingPunct="1"/>
            <a:endParaRPr lang="en-US" altLang="en-US" dirty="0"/>
          </a:p>
        </p:txBody>
      </p:sp>
      <p:sp>
        <p:nvSpPr>
          <p:cNvPr id="2" name="Slide Number Placeholder 1"/>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32F881-2167-46DD-9277-F95E2471950E}" type="slidenum">
              <a:rPr lang="en-US" altLang="en-US"/>
              <a:pPr eaLnBrk="1" hangingPunct="1"/>
              <a:t>9</a:t>
            </a:fld>
            <a:endParaRPr lang="en-US" altLang="en-US"/>
          </a:p>
        </p:txBody>
      </p:sp>
    </p:spTree>
    <p:extLst>
      <p:ext uri="{BB962C8B-B14F-4D97-AF65-F5344CB8AC3E}">
        <p14:creationId xmlns:p14="http://schemas.microsoft.com/office/powerpoint/2010/main" val="10556338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1173</TotalTime>
  <Words>4552</Words>
  <Application>Microsoft Office PowerPoint</Application>
  <PresentationFormat>Widescreen</PresentationFormat>
  <Paragraphs>314</Paragraphs>
  <Slides>65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Arial</vt:lpstr>
      <vt:lpstr>Calibri</vt:lpstr>
      <vt:lpstr>Century Gothic</vt:lpstr>
      <vt:lpstr>Gill Sans MT</vt:lpstr>
      <vt:lpstr>Verdana</vt:lpstr>
      <vt:lpstr>Wingdings</vt:lpstr>
      <vt:lpstr>Wingdings 2</vt:lpstr>
      <vt:lpstr>Solstice</vt:lpstr>
      <vt:lpstr>  Functional dependencies and Normalization  LECTURER: Olivier Kevin ISHIMWE Email: kishimwe@uok.ac.rw tel 0788719655     </vt:lpstr>
      <vt:lpstr>Functional dependencies</vt:lpstr>
      <vt:lpstr>PowerPoint Presentation</vt:lpstr>
      <vt:lpstr>PowerPoint Presentation</vt:lpstr>
      <vt:lpstr>Summary of Symbols Used in E-R Notation </vt:lpstr>
      <vt:lpstr>Summary of Symbols (Cont.)</vt:lpstr>
      <vt:lpstr>Alternative E-R Notations</vt:lpstr>
      <vt:lpstr>PowerPoint Presentation</vt:lpstr>
      <vt:lpstr>PowerPoint Presentation</vt:lpstr>
      <vt:lpstr>PowerPoint Presentation</vt:lpstr>
      <vt:lpstr>Normalization </vt:lpstr>
      <vt:lpstr>Purpose of normalization</vt:lpstr>
      <vt:lpstr>Normalization techniques</vt:lpstr>
      <vt:lpstr>PowerPoint Presentation</vt:lpstr>
      <vt:lpstr>PowerPoint Presentation</vt:lpstr>
      <vt:lpstr>PowerPoint Presentation</vt:lpstr>
      <vt:lpstr>PowerPoint Presentation</vt:lpstr>
      <vt:lpstr>Second Normal Form (2NF)</vt:lpstr>
      <vt:lpstr>PowerPoint Presentation</vt:lpstr>
      <vt:lpstr>PowerPoint Presentation</vt:lpstr>
      <vt:lpstr>Third normal form (3NF)</vt:lpstr>
      <vt:lpstr>PowerPoint Presentation</vt:lpstr>
      <vt:lpstr>PowerPoint Presentation</vt:lpstr>
      <vt:lpstr>PowerPoint Presentation</vt:lpstr>
      <vt:lpstr>Result of the 1st normal form</vt:lpstr>
      <vt:lpstr>  2nd NORMAL FORM All attributes(Non-key columns) depend on the key After being identified the dependent key and attributes  </vt:lpstr>
      <vt:lpstr>Junction tables and relationship after the 2nd normal form  </vt:lpstr>
      <vt:lpstr>3rd Normal form </vt:lpstr>
      <vt:lpstr>Relationship of the tables after the 3rd normal form </vt:lpstr>
      <vt:lpstr>4th Normal Form</vt:lpstr>
      <vt:lpstr>After being separated using the 4th normal form</vt:lpstr>
      <vt:lpstr>4th normal form after where show no multi-valued dependencies</vt:lpstr>
      <vt:lpstr>Relationships  of the tables after the 4 normal form</vt:lpstr>
      <vt:lpstr>Full normalized database after passing the 4 steps of normalization</vt:lpstr>
      <vt:lpstr>DATABASE SYSTEM MODELS AND ARCHITECTURES</vt:lpstr>
      <vt:lpstr>DATA MODELS, SCHEMAS, AND INSTANCES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AK Waithima</dc:creator>
  <cp:lastModifiedBy>INEZA</cp:lastModifiedBy>
  <cp:revision>44</cp:revision>
  <dcterms:created xsi:type="dcterms:W3CDTF">2018-09-14T09:38:27Z</dcterms:created>
  <dcterms:modified xsi:type="dcterms:W3CDTF">2020-12-15T14:41:48Z</dcterms:modified>
</cp:coreProperties>
</file>