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60" r:id="rId2"/>
    <p:sldId id="258" r:id="rId3"/>
    <p:sldId id="272" r:id="rId4"/>
    <p:sldId id="273" r:id="rId5"/>
    <p:sldId id="274" r:id="rId6"/>
    <p:sldId id="275" r:id="rId7"/>
    <p:sldId id="276" r:id="rId8"/>
    <p:sldId id="261" r:id="rId9"/>
    <p:sldId id="297" r:id="rId10"/>
    <p:sldId id="262" r:id="rId11"/>
    <p:sldId id="263" r:id="rId12"/>
    <p:sldId id="298" r:id="rId13"/>
    <p:sldId id="299" r:id="rId14"/>
    <p:sldId id="266" r:id="rId15"/>
    <p:sldId id="267" r:id="rId16"/>
    <p:sldId id="268" r:id="rId17"/>
    <p:sldId id="277" r:id="rId18"/>
    <p:sldId id="279" r:id="rId19"/>
    <p:sldId id="278" r:id="rId20"/>
    <p:sldId id="269" r:id="rId21"/>
    <p:sldId id="280" r:id="rId22"/>
    <p:sldId id="281" r:id="rId23"/>
    <p:sldId id="300" r:id="rId24"/>
    <p:sldId id="282" r:id="rId25"/>
    <p:sldId id="29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1" r:id="rId34"/>
    <p:sldId id="290" r:id="rId35"/>
    <p:sldId id="291" r:id="rId36"/>
    <p:sldId id="294" r:id="rId37"/>
    <p:sldId id="295" r:id="rId38"/>
    <p:sldId id="292" r:id="rId39"/>
    <p:sldId id="293" r:id="rId40"/>
    <p:sldId id="270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478CA-241E-45B3-8DD0-E19C0A9DDAC1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9E5A-D2CA-4702-B1F7-6C21027A9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09B-9D2D-4554-9442-165FAE9DE9F4}" type="datetime1">
              <a:rPr lang="en-GB" smtClean="0"/>
              <a:t>10/12/2020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 dirty="0" err="1"/>
              <a:t>Labor</a:t>
            </a:r>
            <a:r>
              <a:rPr lang="en-GB" dirty="0"/>
              <a:t> for the future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86" y="5829748"/>
            <a:ext cx="5267524" cy="102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9795-6DCB-442C-8A2F-4EF1B6C5A588}" type="datetime1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E3F-810D-425E-95BA-04740128FC5A}" type="datetime1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CA40-4195-42EC-8D9F-FF0ACDBEB93F}" type="datetime1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/>
              <a:t>Labor for the future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5877273"/>
            <a:ext cx="4822196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7143-DD39-456A-B427-D41B15839F71}" type="datetime1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28D-0D48-422E-B6CF-D073DC0442D3}" type="datetime1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67F1-EC06-4B88-8658-7668082ED452}" type="datetime1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A3F6-0788-4046-B81C-53F54B9F108B}" type="datetime1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8E25-5DF7-4660-980B-CEB6F61648D7}" type="datetime1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3B7-057A-41B2-AEDD-23C6333AF471}" type="datetime1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CA63-FF5B-45A1-A03C-8837D5F946E7}" type="datetime1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E50C4D-B748-4988-884D-FB59822A1FC8}" type="datetime1">
              <a:rPr lang="en-GB" smtClean="0"/>
              <a:t>10/12/2020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Labor for the future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himwe@uok.ac.r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="" xmlns:a16="http://schemas.microsoft.com/office/drawing/2014/main" id="{AF435EF4-2A00-4369-9800-332027D44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0"/>
            <a:ext cx="7467600" cy="6705600"/>
          </a:xfrm>
        </p:spPr>
        <p:txBody>
          <a:bodyPr>
            <a:normAutofit/>
          </a:bodyPr>
          <a:lstStyle/>
          <a:p>
            <a:pPr algn="ctr"/>
            <a:r>
              <a:rPr lang="en-US" altLang="x-none" sz="4000" b="1" dirty="0"/>
              <a:t/>
            </a:r>
            <a:br>
              <a:rPr lang="en-US" altLang="x-none" sz="4000" b="1" dirty="0"/>
            </a:br>
            <a:r>
              <a:rPr lang="en-US" sz="4000" dirty="0">
                <a:cs typeface="Times New Roman" charset="0"/>
              </a:rPr>
              <a:t>DDL with Tables</a:t>
            </a:r>
            <a:r>
              <a:rPr lang="en-US" altLang="x-none" sz="3200" dirty="0"/>
              <a:t/>
            </a:r>
            <a:br>
              <a:rPr lang="en-US" altLang="x-none" sz="3200" dirty="0"/>
            </a:br>
            <a:r>
              <a:rPr lang="en-US" altLang="x-none" sz="3200" dirty="0"/>
              <a:t/>
            </a:r>
            <a:br>
              <a:rPr lang="en-US" altLang="x-none" sz="3200" dirty="0"/>
            </a:br>
            <a:r>
              <a:rPr lang="en-US" altLang="x-none" sz="2000" b="1" dirty="0"/>
              <a:t>LECTURER: Olivier Kevin ISHIMWE</a:t>
            </a:r>
            <a:r>
              <a:rPr lang="en-US" altLang="x-none" sz="2000" dirty="0"/>
              <a:t/>
            </a:r>
            <a:br>
              <a:rPr lang="en-US" altLang="x-none" sz="2000" dirty="0"/>
            </a:br>
            <a:r>
              <a:rPr lang="en-US" altLang="x-none" sz="2000" b="1" dirty="0"/>
              <a:t>Email: </a:t>
            </a:r>
            <a:r>
              <a:rPr lang="en-US" altLang="x-none" sz="2000" b="1" dirty="0">
                <a:hlinkClick r:id="rId2"/>
              </a:rPr>
              <a:t>kishimwe@uok.ac.rw</a:t>
            </a:r>
            <a:r>
              <a:rPr lang="en-US" altLang="x-none" sz="2000" b="1" dirty="0"/>
              <a:t/>
            </a:r>
            <a:br>
              <a:rPr lang="en-US" altLang="x-none" sz="2000" b="1" dirty="0"/>
            </a:br>
            <a:r>
              <a:rPr lang="en-US" altLang="x-none" sz="2000" b="1" dirty="0"/>
              <a:t/>
            </a:r>
            <a:br>
              <a:rPr lang="en-US" altLang="x-none" sz="2000" b="1" dirty="0"/>
            </a:br>
            <a:r>
              <a:rPr lang="en-US" altLang="x-none" sz="2000" b="1" dirty="0"/>
              <a:t/>
            </a:r>
            <a:br>
              <a:rPr lang="en-US" altLang="x-none" sz="2000" b="1" dirty="0"/>
            </a:br>
            <a:r>
              <a:rPr lang="en-US" altLang="x-none" sz="2000" b="1" dirty="0"/>
              <a:t/>
            </a:r>
            <a:br>
              <a:rPr lang="en-US" altLang="x-none" sz="2000" b="1" dirty="0"/>
            </a:br>
            <a:r>
              <a:rPr lang="en-US" altLang="x-none" sz="3200" dirty="0"/>
              <a:t/>
            </a:r>
            <a:br>
              <a:rPr lang="en-US" altLang="x-none" sz="3200" dirty="0"/>
            </a:br>
            <a:r>
              <a:rPr lang="en-US" altLang="x-none" sz="3200" dirty="0"/>
              <a:t/>
            </a:r>
            <a:br>
              <a:rPr lang="en-US" altLang="x-none" sz="3200" dirty="0"/>
            </a:br>
            <a:endParaRPr lang="en-US" altLang="x-none" sz="3200" dirty="0"/>
          </a:p>
        </p:txBody>
      </p:sp>
      <p:sp>
        <p:nvSpPr>
          <p:cNvPr id="19459" name="Slide Number Placeholder 1">
            <a:extLst>
              <a:ext uri="{FF2B5EF4-FFF2-40B4-BE49-F238E27FC236}">
                <a16:creationId xmlns="" xmlns:a16="http://schemas.microsoft.com/office/drawing/2014/main" id="{AEA87611-5F58-4F3F-A588-378E50D31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2AD9C11-CCD2-4A9B-BC32-21152681D89A}" type="slidenum">
              <a:rPr lang="en-US" altLang="x-none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x-none">
              <a:solidFill>
                <a:srgbClr val="FE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E6B871-9C5B-47BE-83CF-5856371B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Times New Roman" charset="0"/>
              </a:rPr>
              <a:t>Create Table – using table and column constraints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9144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cs typeface="Times New Roman" charset="0"/>
              </a:rPr>
              <a:t>Constraints enforce rules on data whenever a row is inserted, updated, or deleted from a table. The constraints have to be satisfied for the operation to succeed.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cs typeface="Times New Roman" charset="0"/>
              </a:rPr>
              <a:t>Data Integrity Constraints: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900" b="1" dirty="0">
                <a:cs typeface="Times New Roman" charset="0"/>
              </a:rPr>
              <a:t>Not null: </a:t>
            </a:r>
            <a:r>
              <a:rPr lang="en-US" sz="2900" dirty="0">
                <a:cs typeface="Times New Roman" charset="0"/>
              </a:rPr>
              <a:t>specifies that the column cannot contain a null value.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900" b="1" dirty="0">
                <a:cs typeface="Times New Roman" charset="0"/>
              </a:rPr>
              <a:t>Unique: </a:t>
            </a:r>
            <a:r>
              <a:rPr lang="en-US" sz="2900" dirty="0">
                <a:cs typeface="Times New Roman" charset="0"/>
              </a:rPr>
              <a:t>specifies that a column or combination of columns whose values must be unique for all rows in the table.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900" b="1" dirty="0">
                <a:cs typeface="Times New Roman" charset="0"/>
              </a:rPr>
              <a:t>Check: </a:t>
            </a:r>
            <a:r>
              <a:rPr lang="en-US" sz="2900" dirty="0">
                <a:cs typeface="Times New Roman" charset="0"/>
              </a:rPr>
              <a:t>specifies a condition that must be true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900" b="1" dirty="0">
                <a:cs typeface="Times New Roman" charset="0"/>
              </a:rPr>
              <a:t>Primary key: </a:t>
            </a:r>
            <a:r>
              <a:rPr lang="en-US" sz="2900" dirty="0">
                <a:cs typeface="Times New Roman" charset="0"/>
              </a:rPr>
              <a:t>uniquely identifies each row of the table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900" b="1" dirty="0">
                <a:cs typeface="Times New Roman" charset="0"/>
              </a:rPr>
              <a:t>Foreign key: </a:t>
            </a:r>
            <a:r>
              <a:rPr lang="en-US" sz="2900" dirty="0">
                <a:cs typeface="Times New Roman" charset="0"/>
              </a:rPr>
              <a:t>establishes and enforces a foreign key relationship between the column and a column of the referenced table.</a:t>
            </a:r>
            <a:endParaRPr lang="en-US" sz="2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400" b="1">
                <a:cs typeface="Times New Roman" charset="0"/>
              </a:rPr>
              <a:t>Create Table – using table and column constraints Cont’d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914400"/>
            <a:ext cx="11233248" cy="5562600"/>
          </a:xfrm>
        </p:spPr>
        <p:txBody>
          <a:bodyPr>
            <a:noAutofit/>
          </a:bodyPr>
          <a:lstStyle/>
          <a:p>
            <a:pPr marL="577850" indent="-577850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Constraints can be divided at one of the two levels</a:t>
            </a:r>
          </a:p>
          <a:p>
            <a:pPr marL="1327150" lvl="2" indent="-412750">
              <a:lnSpc>
                <a:spcPct val="90000"/>
              </a:lnSpc>
              <a:buFontTx/>
              <a:buAutoNum type="romanLcPeriod"/>
            </a:pPr>
            <a:r>
              <a:rPr lang="en-US" sz="2600" dirty="0">
                <a:cs typeface="Times New Roman" charset="0"/>
              </a:rPr>
              <a:t>Column constraint: </a:t>
            </a:r>
          </a:p>
          <a:p>
            <a:pPr marL="1743075" lvl="3" indent="-371475">
              <a:lnSpc>
                <a:spcPct val="90000"/>
              </a:lnSpc>
            </a:pPr>
            <a:r>
              <a:rPr lang="en-US" sz="2600" dirty="0">
                <a:cs typeface="Times New Roman" charset="0"/>
              </a:rPr>
              <a:t>References a single column and is defined within the column definition. </a:t>
            </a:r>
          </a:p>
          <a:p>
            <a:pPr marL="1743075" lvl="3" indent="-371475">
              <a:lnSpc>
                <a:spcPct val="90000"/>
              </a:lnSpc>
            </a:pPr>
            <a:r>
              <a:rPr lang="en-US" sz="2600" dirty="0">
                <a:cs typeface="Times New Roman" charset="0"/>
              </a:rPr>
              <a:t>Can define any type of integrity constraint. </a:t>
            </a:r>
          </a:p>
          <a:p>
            <a:pPr marL="1327150" lvl="2" indent="-412750">
              <a:lnSpc>
                <a:spcPct val="90000"/>
              </a:lnSpc>
              <a:buFontTx/>
              <a:buAutoNum type="romanLcPeriod" startAt="2"/>
            </a:pPr>
            <a:r>
              <a:rPr lang="en-US" sz="2600" dirty="0">
                <a:cs typeface="Times New Roman" charset="0"/>
              </a:rPr>
              <a:t>Table constraint: </a:t>
            </a:r>
          </a:p>
          <a:p>
            <a:pPr marL="1743075" lvl="3" indent="-371475">
              <a:lnSpc>
                <a:spcPct val="90000"/>
              </a:lnSpc>
            </a:pPr>
            <a:r>
              <a:rPr lang="en-US" sz="2600" dirty="0">
                <a:cs typeface="Times New Roman" charset="0"/>
              </a:rPr>
              <a:t>References one or more columns and is defined after the column list. </a:t>
            </a:r>
          </a:p>
          <a:p>
            <a:pPr marL="1743075" lvl="3" indent="-371475">
              <a:lnSpc>
                <a:spcPct val="90000"/>
              </a:lnSpc>
            </a:pPr>
            <a:r>
              <a:rPr lang="en-US" sz="2600" dirty="0">
                <a:cs typeface="Times New Roman" charset="0"/>
              </a:rPr>
              <a:t>Can define any constraint except </a:t>
            </a:r>
            <a:r>
              <a:rPr lang="en-US" sz="2600" b="1" dirty="0">
                <a:cs typeface="Times New Roman" charset="0"/>
              </a:rPr>
              <a:t>not null</a:t>
            </a:r>
            <a:r>
              <a:rPr lang="en-US" sz="2600" dirty="0">
                <a:cs typeface="Times New Roman" charset="0"/>
              </a:rPr>
              <a:t>.</a:t>
            </a:r>
          </a:p>
          <a:p>
            <a:pPr marL="577850" indent="-577850">
              <a:lnSpc>
                <a:spcPct val="90000"/>
              </a:lnSpc>
            </a:pPr>
            <a:r>
              <a:rPr lang="en-US" sz="2600" dirty="0">
                <a:cs typeface="Times New Roman" charset="0"/>
              </a:rPr>
              <a:t>It is an issue of style to define constraints at either table level or column level; however, the not null constraint must be strictly defined at the column level</a:t>
            </a:r>
            <a:r>
              <a:rPr lang="en-US" dirty="0">
                <a:cs typeface="Times New Roman" charset="0"/>
              </a:rPr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764104"/>
          </a:xfrm>
        </p:spPr>
        <p:txBody>
          <a:bodyPr>
            <a:normAutofit/>
          </a:bodyPr>
          <a:lstStyle/>
          <a:p>
            <a:r>
              <a:rPr lang="en-US" b="1" dirty="0"/>
              <a:t>Creating a table with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5769"/>
            <a:ext cx="10972800" cy="459883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1 The primary key constraint may be put immediately after the column which is going to be a primary key 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Create table students(</a:t>
            </a:r>
            <a:r>
              <a:rPr lang="en-US" dirty="0" err="1"/>
              <a:t>reg_no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(10) primary </a:t>
            </a:r>
            <a:r>
              <a:rPr lang="en-US" dirty="0" err="1"/>
              <a:t>key,F_name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</a:t>
            </a:r>
            <a:r>
              <a:rPr lang="en-US" dirty="0" err="1"/>
              <a:t>L_name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(20));</a:t>
            </a:r>
          </a:p>
          <a:p>
            <a:r>
              <a:rPr lang="en-US" dirty="0"/>
              <a:t>Therefore </a:t>
            </a:r>
            <a:r>
              <a:rPr lang="en-US" dirty="0" err="1"/>
              <a:t>reg_no</a:t>
            </a:r>
            <a:r>
              <a:rPr lang="en-US" dirty="0"/>
              <a:t> is the primary key.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 After the column list (field list) </a:t>
            </a:r>
          </a:p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Create table students(</a:t>
            </a:r>
            <a:r>
              <a:rPr lang="en-US" dirty="0" err="1"/>
              <a:t>reg_no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(10),</a:t>
            </a:r>
            <a:r>
              <a:rPr lang="en-US" dirty="0" err="1"/>
              <a:t>F_name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</a:t>
            </a:r>
            <a:r>
              <a:rPr lang="en-US" dirty="0" err="1"/>
              <a:t>L_name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(20),primary key(</a:t>
            </a:r>
            <a:r>
              <a:rPr lang="en-US" dirty="0" err="1"/>
              <a:t>reg_no</a:t>
            </a: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0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3645"/>
            <a:ext cx="10972800" cy="501095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3. Using the constraint key word 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Create table students(</a:t>
            </a:r>
            <a:r>
              <a:rPr lang="en-US" dirty="0" err="1"/>
              <a:t>reg_no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(10),</a:t>
            </a:r>
            <a:r>
              <a:rPr lang="en-US" dirty="0" err="1"/>
              <a:t>F_name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</a:t>
            </a:r>
            <a:r>
              <a:rPr lang="en-US" dirty="0" err="1"/>
              <a:t>L_name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(20),constraint primary key(</a:t>
            </a:r>
            <a:r>
              <a:rPr lang="en-US" dirty="0" err="1"/>
              <a:t>reg_no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/>
              <a:t>4. Using a students constraint name </a:t>
            </a:r>
          </a:p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Create table students(</a:t>
            </a:r>
            <a:r>
              <a:rPr lang="en-US" dirty="0" err="1"/>
              <a:t>reg_no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(10),</a:t>
            </a:r>
            <a:r>
              <a:rPr lang="en-US" dirty="0" err="1"/>
              <a:t>F_name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</a:t>
            </a:r>
            <a:r>
              <a:rPr lang="en-US" dirty="0" err="1"/>
              <a:t>L_name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(20),constraint </a:t>
            </a:r>
            <a:r>
              <a:rPr lang="en-US" dirty="0" err="1"/>
              <a:t>reg_pk</a:t>
            </a:r>
            <a:r>
              <a:rPr lang="en-US" dirty="0"/>
              <a:t> primary key(</a:t>
            </a:r>
            <a:r>
              <a:rPr lang="en-US" dirty="0" err="1"/>
              <a:t>reg_no</a:t>
            </a: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9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Times New Roman" charset="0"/>
              </a:rPr>
              <a:t>Notes on Creating Tables Using Subqueries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914400"/>
            <a:ext cx="8382000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The table is created with the specified column names, and the rows retrieved by the select statement are inserted into the table.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The column definition can contain only the column name and default value.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If column specifications are given, the number of columns must equal the number of columns in the </a:t>
            </a:r>
            <a:r>
              <a:rPr lang="en-US" dirty="0" err="1">
                <a:cs typeface="Times New Roman" charset="0"/>
              </a:rPr>
              <a:t>subquery</a:t>
            </a:r>
            <a:r>
              <a:rPr lang="en-US" dirty="0">
                <a:cs typeface="Times New Roman" charset="0"/>
              </a:rPr>
              <a:t> select list.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If no column specifications are given, the column names of the table are the same as the column names in the </a:t>
            </a:r>
            <a:r>
              <a:rPr lang="en-US" dirty="0" err="1">
                <a:cs typeface="Times New Roman" charset="0"/>
              </a:rPr>
              <a:t>subquery</a:t>
            </a:r>
            <a:r>
              <a:rPr lang="en-US" dirty="0">
                <a:cs typeface="Times New Roman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Only the not null constraint and data types are passed onto the new table.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Be sure to give a column alias when selecting an expression.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2800" b="1">
                <a:cs typeface="Times New Roman" charset="0"/>
              </a:rPr>
              <a:t>Modifying a Table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685800"/>
            <a:ext cx="8763000" cy="5943600"/>
          </a:xfrm>
        </p:spPr>
        <p:txBody>
          <a:bodyPr>
            <a:normAutofit/>
          </a:bodyPr>
          <a:lstStyle/>
          <a:p>
            <a:pPr marL="577850" indent="-577850"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Modifying a table involves using the ALTER TABLE statement which could cater for three kinds of adjustments: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MODIFY column (modify [data type/size][not null][default]) 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ADD column(s) / constraint(s), 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DROP column(s) / constraint(s)</a:t>
            </a:r>
          </a:p>
          <a:p>
            <a:pPr marL="577850" indent="-577850"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Examples: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add weight </a:t>
            </a:r>
            <a:r>
              <a:rPr lang="en-US" sz="2200" dirty="0" err="1">
                <a:cs typeface="Times New Roman" charset="0"/>
              </a:rPr>
              <a:t>int</a:t>
            </a:r>
            <a:r>
              <a:rPr lang="en-US" sz="2200" dirty="0">
                <a:cs typeface="Times New Roman" charset="0"/>
              </a:rPr>
              <a:t>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add height </a:t>
            </a:r>
            <a:r>
              <a:rPr lang="en-US" sz="2200" dirty="0" err="1">
                <a:cs typeface="Times New Roman" charset="0"/>
              </a:rPr>
              <a:t>int</a:t>
            </a:r>
            <a:r>
              <a:rPr lang="en-US" sz="2200" dirty="0">
                <a:cs typeface="Times New Roman" charset="0"/>
              </a:rPr>
              <a:t>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modify weight </a:t>
            </a:r>
            <a:r>
              <a:rPr lang="en-US" sz="2200" dirty="0" err="1">
                <a:cs typeface="Times New Roman" charset="0"/>
              </a:rPr>
              <a:t>int</a:t>
            </a:r>
            <a:r>
              <a:rPr lang="en-US" sz="2200" dirty="0">
                <a:cs typeface="Times New Roman" charset="0"/>
              </a:rPr>
              <a:t>(4);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drop column height;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modify gender default ‘F’;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add constraint </a:t>
            </a:r>
            <a:r>
              <a:rPr lang="en-US" sz="2200" dirty="0" err="1">
                <a:cs typeface="Times New Roman" charset="0"/>
              </a:rPr>
              <a:t>students_gender_ck</a:t>
            </a:r>
            <a:r>
              <a:rPr lang="en-US" sz="2200" dirty="0">
                <a:cs typeface="Times New Roman" charset="0"/>
              </a:rPr>
              <a:t> check (gender in (‘M’,’F’));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add constraint </a:t>
            </a:r>
            <a:r>
              <a:rPr lang="en-US" sz="2200" dirty="0" err="1">
                <a:cs typeface="Times New Roman" charset="0"/>
              </a:rPr>
              <a:t>students_name_uk</a:t>
            </a:r>
            <a:r>
              <a:rPr lang="en-US" sz="2200" dirty="0">
                <a:cs typeface="Times New Roman" charset="0"/>
              </a:rPr>
              <a:t> unique (name);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sz="2200" dirty="0">
                <a:cs typeface="Times New Roman" charset="0"/>
              </a:rPr>
              <a:t>alter table students drop constraint </a:t>
            </a:r>
            <a:r>
              <a:rPr lang="en-US" sz="2200" dirty="0" err="1">
                <a:cs typeface="Times New Roman" charset="0"/>
              </a:rPr>
              <a:t>students_name_uk</a:t>
            </a:r>
            <a:r>
              <a:rPr lang="en-US" sz="2200" dirty="0">
                <a:cs typeface="Times New Roman" charset="0"/>
              </a:rPr>
              <a:t>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800" b="1" dirty="0">
                <a:cs typeface="Times New Roman" charset="0"/>
              </a:rPr>
              <a:t>Modifying a Table Structure Cont’d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066800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>
                <a:cs typeface="Times New Roman" charset="0"/>
              </a:rPr>
              <a:t>Notes:</a:t>
            </a:r>
          </a:p>
          <a:p>
            <a:r>
              <a:rPr lang="en-US" sz="2800">
                <a:cs typeface="Times New Roman" charset="0"/>
              </a:rPr>
              <a:t>The not null constraint is added by modifying the column that is to be defined as not null</a:t>
            </a:r>
          </a:p>
          <a:p>
            <a:pPr>
              <a:buFontTx/>
              <a:buNone/>
            </a:pPr>
            <a:r>
              <a:rPr lang="en-US" sz="2400">
                <a:cs typeface="Times New Roman" charset="0"/>
              </a:rPr>
              <a:t>	</a:t>
            </a:r>
            <a:r>
              <a:rPr lang="en-US">
                <a:cs typeface="Times New Roman" charset="0"/>
              </a:rPr>
              <a:t>Example:</a:t>
            </a:r>
          </a:p>
          <a:p>
            <a:pPr>
              <a:buFontTx/>
              <a:buNone/>
            </a:pPr>
            <a:r>
              <a:rPr lang="en-US">
                <a:cs typeface="Times New Roman" charset="0"/>
              </a:rPr>
              <a:t>	</a:t>
            </a:r>
            <a:r>
              <a:rPr lang="en-US" i="1">
                <a:cs typeface="Times New Roman" charset="0"/>
              </a:rPr>
              <a:t>ALTER TABLE students </a:t>
            </a:r>
            <a:br>
              <a:rPr lang="en-US" i="1">
                <a:cs typeface="Times New Roman" charset="0"/>
              </a:rPr>
            </a:br>
            <a:r>
              <a:rPr lang="en-US" i="1">
                <a:cs typeface="Times New Roman" charset="0"/>
              </a:rPr>
              <a:t>MODIFY weight not null;</a:t>
            </a:r>
          </a:p>
          <a:p>
            <a:pPr>
              <a:buFontTx/>
              <a:buNone/>
            </a:pPr>
            <a:endParaRPr lang="en-US" sz="2000" i="1">
              <a:cs typeface="Times New Roman" charset="0"/>
            </a:endParaRPr>
          </a:p>
          <a:p>
            <a:r>
              <a:rPr lang="en-US" sz="2800">
                <a:cs typeface="Times New Roman" charset="0"/>
              </a:rPr>
              <a:t>Adjustments to populated tables is more restrictive because the adjustments should not violet the nature of data stored in the tables.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64" y="446511"/>
            <a:ext cx="10972800" cy="7383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Adding a primary key to a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189" y="1455313"/>
            <a:ext cx="9208394" cy="50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3493"/>
            <a:ext cx="10972800" cy="5101107"/>
          </a:xfrm>
        </p:spPr>
        <p:txBody>
          <a:bodyPr/>
          <a:lstStyle/>
          <a:p>
            <a:r>
              <a:rPr lang="en-US" dirty="0"/>
              <a:t>From the table above either Ayla </a:t>
            </a:r>
            <a:r>
              <a:rPr lang="en-US" dirty="0" err="1"/>
              <a:t>madina</a:t>
            </a:r>
            <a:r>
              <a:rPr lang="en-US" dirty="0"/>
              <a:t> or </a:t>
            </a:r>
            <a:r>
              <a:rPr lang="en-US" dirty="0" err="1"/>
              <a:t>suszan</a:t>
            </a:r>
            <a:r>
              <a:rPr lang="en-US" dirty="0"/>
              <a:t> </a:t>
            </a:r>
            <a:r>
              <a:rPr lang="en-US" dirty="0" err="1"/>
              <a:t>muwonge</a:t>
            </a:r>
            <a:r>
              <a:rPr lang="en-US" dirty="0"/>
              <a:t> has to be deleted from the table or both </a:t>
            </a:r>
          </a:p>
          <a:p>
            <a:r>
              <a:rPr lang="en-US" dirty="0"/>
              <a:t>To delete both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Delete from students where </a:t>
            </a:r>
            <a:r>
              <a:rPr lang="en-US" dirty="0" err="1"/>
              <a:t>reg_no</a:t>
            </a:r>
            <a:r>
              <a:rPr lang="en-US" dirty="0"/>
              <a:t>=’ku001’;</a:t>
            </a:r>
          </a:p>
          <a:p>
            <a:r>
              <a:rPr lang="en-US" dirty="0"/>
              <a:t>Or to delete only Ayla</a:t>
            </a:r>
          </a:p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Delete from students where </a:t>
            </a:r>
            <a:r>
              <a:rPr lang="en-US" dirty="0" err="1"/>
              <a:t>F_name</a:t>
            </a:r>
            <a:r>
              <a:rPr lang="en-US" dirty="0"/>
              <a:t>=’Ayla’;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9701"/>
            <a:ext cx="10972800" cy="5654899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Alter table students add constraint primary key(</a:t>
            </a:r>
            <a:r>
              <a:rPr lang="en-US" dirty="0" err="1"/>
              <a:t>reg_no</a:t>
            </a:r>
            <a:r>
              <a:rPr lang="en-US" dirty="0"/>
              <a:t>);</a:t>
            </a:r>
          </a:p>
          <a:p>
            <a:r>
              <a:rPr lang="en-US" dirty="0"/>
              <a:t>Query OK, 0 rows affected (0.79 sec)</a:t>
            </a:r>
          </a:p>
          <a:p>
            <a:r>
              <a:rPr lang="en-US" dirty="0"/>
              <a:t>Records: 0  Duplicates: 0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students;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Field       | Type        | Null | Key | Default | Extra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reg_no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NO   | PRI |         |       |</a:t>
            </a:r>
          </a:p>
          <a:p>
            <a:r>
              <a:rPr lang="en-US" dirty="0"/>
              <a:t>| </a:t>
            </a:r>
            <a:r>
              <a:rPr lang="en-US" dirty="0" err="1"/>
              <a:t>F_name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L_name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course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DOB         | date        | YES  |     | NULL    |       |</a:t>
            </a:r>
          </a:p>
          <a:p>
            <a:r>
              <a:rPr lang="en-US" dirty="0"/>
              <a:t>| Gender      | char(1)     | YES  |     | NULL    |       |</a:t>
            </a:r>
          </a:p>
          <a:p>
            <a:r>
              <a:rPr lang="en-US" dirty="0"/>
              <a:t>| nationality | </a:t>
            </a:r>
            <a:r>
              <a:rPr lang="en-US" dirty="0" err="1"/>
              <a:t>varchar</a:t>
            </a:r>
            <a:r>
              <a:rPr lang="en-US" dirty="0"/>
              <a:t>(15) | YES  |     | NULL    |      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7 rows in set (0.04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924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838200"/>
          </a:xfrm>
        </p:spPr>
        <p:txBody>
          <a:bodyPr>
            <a:noAutofit/>
          </a:bodyPr>
          <a:lstStyle/>
          <a:p>
            <a:r>
              <a:rPr lang="en-US" sz="3200" b="1" dirty="0"/>
              <a:t>Introduction to DDL Statements and Database Objects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9430816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All created objects / structures (such as tables, views, indexes) are stored in a database schema. A database schema is a logical grouping of objects that belong to a user.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Relation DB schema objects are created and maintained by using SQL DDL statements (such as CREATE, ALTER, DROP).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Whenever a database structure is created, definitive information about the structure is recorded in a data dictionary.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	</a:t>
            </a:r>
            <a:r>
              <a:rPr lang="en-US" sz="3600" dirty="0">
                <a:cs typeface="Times New Roman" charset="0"/>
              </a:rPr>
              <a:t>[</a:t>
            </a:r>
            <a:r>
              <a:rPr lang="en-US" sz="2400" dirty="0">
                <a:cs typeface="Times New Roman" charset="0"/>
              </a:rPr>
              <a:t>DDL with Views and Indexes is covered in another learning unit</a:t>
            </a:r>
            <a:r>
              <a:rPr lang="en-US" sz="3600" dirty="0">
                <a:cs typeface="Times New Roman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Removing a Table from a DB schema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362200"/>
            <a:ext cx="7772400" cy="37338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sz="4000" i="1" dirty="0"/>
              <a:t>	DROP TABLE students;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28498"/>
          </a:xfrm>
        </p:spPr>
        <p:txBody>
          <a:bodyPr>
            <a:normAutofit/>
          </a:bodyPr>
          <a:lstStyle/>
          <a:p>
            <a:r>
              <a:rPr lang="en-US" b="1" dirty="0"/>
              <a:t>OTHER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constraint or integrity constraint is a condition which is specific on a data base schema which restricts the kind of data that can be stored in an instance of a database.</a:t>
            </a:r>
          </a:p>
          <a:p>
            <a:r>
              <a:rPr lang="en-US" dirty="0"/>
              <a:t>Constraints enforce data integrity such that data which is inserted, deleted, updated has to </a:t>
            </a:r>
            <a:r>
              <a:rPr lang="en-US" dirty="0" err="1"/>
              <a:t>satify</a:t>
            </a:r>
            <a:r>
              <a:rPr lang="en-US" dirty="0"/>
              <a:t> the integrity constraint.</a:t>
            </a:r>
          </a:p>
          <a:p>
            <a:r>
              <a:rPr lang="en-US" dirty="0"/>
              <a:t>Constraints are grouped into two:</a:t>
            </a:r>
          </a:p>
          <a:p>
            <a:r>
              <a:rPr lang="en-US" dirty="0"/>
              <a:t>Column Constraints</a:t>
            </a:r>
          </a:p>
          <a:p>
            <a:r>
              <a:rPr lang="en-US" dirty="0"/>
              <a:t>Table Constraints</a:t>
            </a:r>
          </a:p>
          <a:p>
            <a:r>
              <a:rPr lang="en-US" b="1" dirty="0"/>
              <a:t>Column Constraints </a:t>
            </a:r>
            <a:r>
              <a:rPr lang="en-US" dirty="0"/>
              <a:t>reference a single column and they era defined in column definitions (which creates a table) and this can define any constraint</a:t>
            </a:r>
          </a:p>
          <a:p>
            <a:r>
              <a:rPr lang="en-US" b="1" dirty="0"/>
              <a:t>Table Constraints </a:t>
            </a:r>
            <a:r>
              <a:rPr lang="en-US" dirty="0"/>
              <a:t>define or reference one or more columns and is defined after the column list. It takes on any constraint except Not null</a:t>
            </a:r>
          </a:p>
        </p:txBody>
      </p:sp>
    </p:spTree>
    <p:extLst>
      <p:ext uri="{BB962C8B-B14F-4D97-AF65-F5344CB8AC3E}">
        <p14:creationId xmlns:p14="http://schemas.microsoft.com/office/powerpoint/2010/main" val="95206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80013"/>
          </a:xfrm>
        </p:spPr>
        <p:txBody>
          <a:bodyPr>
            <a:normAutofit/>
          </a:bodyPr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101"/>
            <a:ext cx="10972800" cy="4740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specifies that a column cannot have null values.</a:t>
            </a:r>
          </a:p>
          <a:p>
            <a:r>
              <a:rPr lang="en-US" dirty="0" err="1"/>
              <a:t>Eg</a:t>
            </a:r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(10),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(15)Not </a:t>
            </a:r>
            <a:r>
              <a:rPr lang="en-US" dirty="0" err="1"/>
              <a:t>null,gender</a:t>
            </a:r>
            <a:r>
              <a:rPr lang="en-US" dirty="0"/>
              <a:t> char(1));</a:t>
            </a:r>
          </a:p>
          <a:p>
            <a:r>
              <a:rPr lang="en-US" dirty="0"/>
              <a:t>In the above table </a:t>
            </a:r>
            <a:r>
              <a:rPr lang="en-US" dirty="0" err="1"/>
              <a:t>Fname</a:t>
            </a:r>
            <a:r>
              <a:rPr lang="en-US" dirty="0"/>
              <a:t> can not contain null values </a:t>
            </a:r>
            <a:r>
              <a:rPr lang="en-US" dirty="0" err="1"/>
              <a:t>ie</a:t>
            </a:r>
            <a:r>
              <a:rPr lang="en-US" dirty="0"/>
              <a:t> a statement like</a:t>
            </a:r>
          </a:p>
          <a:p>
            <a:r>
              <a:rPr lang="en-US" dirty="0"/>
              <a:t>Insert into </a:t>
            </a:r>
            <a:r>
              <a:rPr lang="en-US" dirty="0" err="1"/>
              <a:t>emp</a:t>
            </a:r>
            <a:r>
              <a:rPr lang="en-US" dirty="0"/>
              <a:t> values(‘D001’,’jonah’,null,’m’);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Update </a:t>
            </a:r>
            <a:r>
              <a:rPr lang="en-US" dirty="0" err="1"/>
              <a:t>emp</a:t>
            </a:r>
            <a:r>
              <a:rPr lang="en-US" dirty="0"/>
              <a:t> set </a:t>
            </a:r>
            <a:r>
              <a:rPr lang="en-US" dirty="0" err="1"/>
              <a:t>Fname</a:t>
            </a:r>
            <a:r>
              <a:rPr lang="en-US" dirty="0"/>
              <a:t>=Null;</a:t>
            </a:r>
          </a:p>
          <a:p>
            <a:r>
              <a:rPr lang="en-US" dirty="0"/>
              <a:t>Will not execute because </a:t>
            </a:r>
            <a:r>
              <a:rPr lang="en-US" dirty="0" err="1"/>
              <a:t>Fname</a:t>
            </a:r>
            <a:r>
              <a:rPr lang="en-US" dirty="0"/>
              <a:t> can not be Null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96348"/>
            <a:ext cx="10972800" cy="572825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 varchar(10),</a:t>
            </a:r>
            <a:r>
              <a:rPr lang="en-US" dirty="0" err="1"/>
              <a:t>Lname</a:t>
            </a:r>
            <a:r>
              <a:rPr lang="en-US" dirty="0"/>
              <a:t> varchar(20),</a:t>
            </a:r>
            <a:r>
              <a:rPr lang="en-US" dirty="0" err="1"/>
              <a:t>Fname</a:t>
            </a:r>
            <a:r>
              <a:rPr lang="en-US" dirty="0"/>
              <a:t> varchar(15)Not </a:t>
            </a:r>
            <a:r>
              <a:rPr lang="en-US" dirty="0" err="1"/>
              <a:t>null,gender</a:t>
            </a:r>
            <a:r>
              <a:rPr lang="en-US" dirty="0"/>
              <a:t> char(1));</a:t>
            </a:r>
          </a:p>
          <a:p>
            <a:r>
              <a:rPr lang="en-US" dirty="0"/>
              <a:t>Query OK, 0 rows affected (0.30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Field  | Type        | Null | Key | Default | Extra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empID</a:t>
            </a:r>
            <a:r>
              <a:rPr lang="en-US" dirty="0"/>
              <a:t>  | varchar(10)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Lname</a:t>
            </a:r>
            <a:r>
              <a:rPr lang="en-US" dirty="0"/>
              <a:t>  | varchar(20)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Fname</a:t>
            </a:r>
            <a:r>
              <a:rPr lang="en-US" dirty="0"/>
              <a:t>  | varchar(15) | NO   |     | NULL    |       |</a:t>
            </a:r>
          </a:p>
          <a:p>
            <a:r>
              <a:rPr lang="en-US" dirty="0"/>
              <a:t>| gender | char(1)     | YES  |     | NULL    |      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4 rows in set (0.01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Insert into </a:t>
            </a:r>
            <a:r>
              <a:rPr lang="en-US" dirty="0" err="1"/>
              <a:t>emp</a:t>
            </a:r>
            <a:r>
              <a:rPr lang="en-US" dirty="0"/>
              <a:t> values('D001','jonah',null,'m');</a:t>
            </a:r>
          </a:p>
          <a:p>
            <a:r>
              <a:rPr lang="en-US" dirty="0"/>
              <a:t>ERROR 1048 (23000): Column '</a:t>
            </a:r>
            <a:r>
              <a:rPr lang="en-US" dirty="0" err="1"/>
              <a:t>Fname</a:t>
            </a:r>
            <a:r>
              <a:rPr lang="en-US" dirty="0"/>
              <a:t>' cannot be null</a:t>
            </a:r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371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specifies that a column or a set of columns must contain values which are different from each other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Create 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(10),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</a:t>
            </a:r>
            <a:r>
              <a:rPr lang="en-US" dirty="0" err="1"/>
              <a:t>unique,gender</a:t>
            </a:r>
            <a:r>
              <a:rPr lang="en-US" dirty="0"/>
              <a:t> char(1));</a:t>
            </a:r>
          </a:p>
          <a:p>
            <a:r>
              <a:rPr lang="en-US" dirty="0"/>
              <a:t>A statement like </a:t>
            </a:r>
          </a:p>
          <a:p>
            <a:r>
              <a:rPr lang="en-US" dirty="0"/>
              <a:t>Insert into </a:t>
            </a:r>
            <a:r>
              <a:rPr lang="en-US" dirty="0" err="1"/>
              <a:t>emp</a:t>
            </a:r>
            <a:r>
              <a:rPr lang="en-US" dirty="0"/>
              <a:t> values(’D001’,’jonah’,’ben’,’m’);</a:t>
            </a:r>
          </a:p>
          <a:p>
            <a:r>
              <a:rPr lang="en-US" dirty="0"/>
              <a:t>Followed by</a:t>
            </a:r>
          </a:p>
          <a:p>
            <a:r>
              <a:rPr lang="en-US" dirty="0"/>
              <a:t>Insert into </a:t>
            </a:r>
            <a:r>
              <a:rPr lang="en-US" dirty="0" err="1"/>
              <a:t>emp</a:t>
            </a:r>
            <a:r>
              <a:rPr lang="en-US" dirty="0"/>
              <a:t> values(’D002’,’Robert’,ben,’m’);</a:t>
            </a:r>
          </a:p>
          <a:p>
            <a:r>
              <a:rPr lang="en-US" dirty="0"/>
              <a:t>Could not execute because Ben is duplicated and yet </a:t>
            </a:r>
            <a:r>
              <a:rPr lang="en-US" dirty="0" err="1"/>
              <a:t>Fname</a:t>
            </a:r>
            <a:r>
              <a:rPr lang="en-US" dirty="0"/>
              <a:t> has a constraint unique</a:t>
            </a:r>
          </a:p>
        </p:txBody>
      </p:sp>
    </p:spTree>
    <p:extLst>
      <p:ext uri="{BB962C8B-B14F-4D97-AF65-F5344CB8AC3E}">
        <p14:creationId xmlns:p14="http://schemas.microsoft.com/office/powerpoint/2010/main" val="3088864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8296"/>
            <a:ext cx="10972800" cy="604630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alter table students30 add constraint unique(</a:t>
            </a:r>
            <a:r>
              <a:rPr lang="en-US" dirty="0" err="1"/>
              <a:t>F_name</a:t>
            </a:r>
            <a:r>
              <a:rPr lang="en-US" dirty="0"/>
              <a:t>);</a:t>
            </a:r>
          </a:p>
          <a:p>
            <a:r>
              <a:rPr lang="en-US" dirty="0"/>
              <a:t>Query OK, 0 rows affected (0.25 sec)</a:t>
            </a:r>
          </a:p>
          <a:p>
            <a:r>
              <a:rPr lang="en-US" dirty="0"/>
              <a:t>Records: 0  Duplicates: 0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alter table students30 add constraint primary key(</a:t>
            </a:r>
            <a:r>
              <a:rPr lang="en-US" dirty="0" err="1"/>
              <a:t>reg_no</a:t>
            </a:r>
            <a:r>
              <a:rPr lang="en-US" dirty="0"/>
              <a:t>);</a:t>
            </a:r>
          </a:p>
          <a:p>
            <a:r>
              <a:rPr lang="en-US" dirty="0"/>
              <a:t>Query OK, 0 rows affected (0.44 sec)</a:t>
            </a:r>
          </a:p>
          <a:p>
            <a:r>
              <a:rPr lang="en-US" dirty="0"/>
              <a:t>Records: 0  Duplicates: 0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students30;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Field       | Type        | Null | Key | Default | Extra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reg_no</a:t>
            </a:r>
            <a:r>
              <a:rPr lang="en-US" dirty="0"/>
              <a:t>      | varchar(20) | NO   | PRI |         |       |</a:t>
            </a:r>
          </a:p>
          <a:p>
            <a:r>
              <a:rPr lang="en-US" dirty="0"/>
              <a:t>| </a:t>
            </a:r>
            <a:r>
              <a:rPr lang="en-US" dirty="0" err="1"/>
              <a:t>F_name</a:t>
            </a:r>
            <a:r>
              <a:rPr lang="en-US" dirty="0"/>
              <a:t>      | varchar(20) | YES  | UNI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L_name</a:t>
            </a:r>
            <a:r>
              <a:rPr lang="en-US" dirty="0"/>
              <a:t>      | varchar(20) | YES  |     | NULL    |       |</a:t>
            </a:r>
          </a:p>
          <a:p>
            <a:r>
              <a:rPr lang="en-US" dirty="0"/>
              <a:t>| course      | varchar(20) | YES  |     | NULL    |       |</a:t>
            </a:r>
          </a:p>
          <a:p>
            <a:r>
              <a:rPr lang="en-US" dirty="0"/>
              <a:t>| DOB         | date        | YES  |     | NULL    |       |</a:t>
            </a:r>
          </a:p>
          <a:p>
            <a:r>
              <a:rPr lang="en-US" dirty="0"/>
              <a:t>| Gender      | char(1)     | YES  |     | NULL    |       |</a:t>
            </a:r>
          </a:p>
          <a:p>
            <a:r>
              <a:rPr lang="en-US" dirty="0"/>
              <a:t>| nationality | varchar(15) | YES  |     | NULL    |      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7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245225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FOREIGN KEY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47087"/>
            <a:ext cx="9925318" cy="44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9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fathers(F_ID varchar (15) primary </a:t>
            </a:r>
            <a:r>
              <a:rPr lang="en-US" dirty="0" err="1"/>
              <a:t>key,name</a:t>
            </a:r>
            <a:r>
              <a:rPr lang="en-US" dirty="0"/>
              <a:t> varchar(20),village varchar (50));</a:t>
            </a:r>
          </a:p>
          <a:p>
            <a:endParaRPr lang="en-US" dirty="0"/>
          </a:p>
          <a:p>
            <a:r>
              <a:rPr lang="en-US" dirty="0"/>
              <a:t>Create table children (C_ID varchar (20) primary </a:t>
            </a:r>
            <a:r>
              <a:rPr lang="en-US" dirty="0" err="1"/>
              <a:t>key,name</a:t>
            </a:r>
            <a:r>
              <a:rPr lang="en-US" dirty="0"/>
              <a:t> varchar (20),F_ID varchar (15),constraint foreign key(F_ID) References fathers(F_ID));</a:t>
            </a:r>
          </a:p>
          <a:p>
            <a:endParaRPr lang="en-US" dirty="0"/>
          </a:p>
          <a:p>
            <a:r>
              <a:rPr lang="en-US" dirty="0"/>
              <a:t>F_ID is the foreign key in children which refences F_ID in fathers where it is a primary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4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4851"/>
            <a:ext cx="10972800" cy="5989749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fathers(F_ID </a:t>
            </a:r>
            <a:r>
              <a:rPr lang="en-US" dirty="0" err="1"/>
              <a:t>varchar</a:t>
            </a:r>
            <a:r>
              <a:rPr lang="en-US" dirty="0"/>
              <a:t> (15) primary </a:t>
            </a:r>
            <a:r>
              <a:rPr lang="en-US" dirty="0" err="1"/>
              <a:t>key,name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(20),village </a:t>
            </a:r>
            <a:r>
              <a:rPr lang="en-US" dirty="0" err="1"/>
              <a:t>varchar</a:t>
            </a:r>
            <a:r>
              <a:rPr lang="en-US" dirty="0"/>
              <a:t> (50));</a:t>
            </a:r>
          </a:p>
          <a:p>
            <a:r>
              <a:rPr lang="en-US" dirty="0"/>
              <a:t>Query OK, 0 rows affected (1.37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Create table children (C_ID </a:t>
            </a:r>
            <a:r>
              <a:rPr lang="en-US" dirty="0" err="1"/>
              <a:t>varchar</a:t>
            </a:r>
            <a:r>
              <a:rPr lang="en-US" dirty="0"/>
              <a:t> (20) primary </a:t>
            </a:r>
            <a:r>
              <a:rPr lang="en-US" dirty="0" err="1"/>
              <a:t>key,name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(20),F_ID </a:t>
            </a:r>
            <a:r>
              <a:rPr lang="en-US" dirty="0" err="1"/>
              <a:t>varchar</a:t>
            </a:r>
            <a:r>
              <a:rPr lang="en-US" dirty="0"/>
              <a:t> (15),constraint foreign key(F_ID) References fathers(F_ID));</a:t>
            </a:r>
          </a:p>
          <a:p>
            <a:r>
              <a:rPr lang="en-US" dirty="0"/>
              <a:t>Query OK, 0 rows affected (0.31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children;</a:t>
            </a:r>
          </a:p>
          <a:p>
            <a:r>
              <a:rPr lang="en-US" dirty="0"/>
              <a:t>+-------+-------------+------+-----+---------+-------+</a:t>
            </a:r>
          </a:p>
          <a:p>
            <a:r>
              <a:rPr lang="en-US" dirty="0"/>
              <a:t>| Field | Type        | Null | Key | Default | Extra |</a:t>
            </a:r>
          </a:p>
          <a:p>
            <a:r>
              <a:rPr lang="en-US" dirty="0"/>
              <a:t>+-------+-------------+------+-----+---------+-------+</a:t>
            </a:r>
          </a:p>
          <a:p>
            <a:r>
              <a:rPr lang="en-US" dirty="0"/>
              <a:t>| C_ID  | </a:t>
            </a:r>
            <a:r>
              <a:rPr lang="en-US" dirty="0" err="1"/>
              <a:t>varchar</a:t>
            </a:r>
            <a:r>
              <a:rPr lang="en-US" dirty="0"/>
              <a:t>(20) | NO   | PRI | NULL    |       |</a:t>
            </a:r>
          </a:p>
          <a:p>
            <a:r>
              <a:rPr lang="en-US" dirty="0"/>
              <a:t>| name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F_ID  | </a:t>
            </a:r>
            <a:r>
              <a:rPr lang="en-US" dirty="0" err="1"/>
              <a:t>varchar</a:t>
            </a:r>
            <a:r>
              <a:rPr lang="en-US" dirty="0"/>
              <a:t>(15) | YES  | MUL | NULL    |       |</a:t>
            </a:r>
          </a:p>
          <a:p>
            <a:r>
              <a:rPr lang="en-US" dirty="0"/>
              <a:t>+-------+-------------+------+-----+---------+-------+</a:t>
            </a:r>
          </a:p>
          <a:p>
            <a:r>
              <a:rPr lang="en-US" dirty="0"/>
              <a:t>3 rows in set (0.02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fathers;</a:t>
            </a:r>
          </a:p>
          <a:p>
            <a:r>
              <a:rPr lang="en-US" dirty="0"/>
              <a:t>+---------+-------------+------+-----+---------+-------+</a:t>
            </a:r>
          </a:p>
          <a:p>
            <a:r>
              <a:rPr lang="en-US" dirty="0"/>
              <a:t>| Field   | Type        | Null | Key | Default | Extra |</a:t>
            </a:r>
          </a:p>
          <a:p>
            <a:r>
              <a:rPr lang="en-US" dirty="0"/>
              <a:t>+---------+-------------+------+-----+---------+-------+</a:t>
            </a:r>
          </a:p>
          <a:p>
            <a:r>
              <a:rPr lang="en-US" dirty="0"/>
              <a:t>| F_ID    | </a:t>
            </a:r>
            <a:r>
              <a:rPr lang="en-US" dirty="0" err="1"/>
              <a:t>varchar</a:t>
            </a:r>
            <a:r>
              <a:rPr lang="en-US" dirty="0"/>
              <a:t>(15) | NO   | PRI | NULL    |       |</a:t>
            </a:r>
          </a:p>
          <a:p>
            <a:r>
              <a:rPr lang="en-US" dirty="0"/>
              <a:t>| name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village | </a:t>
            </a:r>
            <a:r>
              <a:rPr lang="en-US" dirty="0" err="1"/>
              <a:t>varchar</a:t>
            </a:r>
            <a:r>
              <a:rPr lang="en-US" dirty="0"/>
              <a:t>(50) | YES  |     | NULL    |       |</a:t>
            </a:r>
          </a:p>
          <a:p>
            <a:r>
              <a:rPr lang="en-US" dirty="0"/>
              <a:t>+---------+-------------+------+-----+---------+-------+</a:t>
            </a:r>
          </a:p>
          <a:p>
            <a:r>
              <a:rPr lang="en-US" dirty="0"/>
              <a:t>3 rows in set (0.02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3933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095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specifies the values which a certain column has to take such that it is only from those values where a value to be inserted comes from.</a:t>
            </a:r>
          </a:p>
          <a:p>
            <a:r>
              <a:rPr lang="en-US" dirty="0"/>
              <a:t>It is normally identified when the table is being created.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In gender there are two specific value F or M.</a:t>
            </a:r>
          </a:p>
          <a:p>
            <a:r>
              <a:rPr lang="en-US" dirty="0"/>
              <a:t>This restriction can be made as follows </a:t>
            </a:r>
          </a:p>
          <a:p>
            <a:r>
              <a:rPr lang="en-US" dirty="0"/>
              <a:t>Create 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(10),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</a:t>
            </a:r>
            <a:r>
              <a:rPr lang="en-US" dirty="0" err="1"/>
              <a:t>unique,gender</a:t>
            </a:r>
            <a:r>
              <a:rPr lang="en-US" dirty="0"/>
              <a:t> char(1),check(gender IN (‘F’,’M’)));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show databases;</a:t>
            </a:r>
          </a:p>
          <a:p>
            <a:r>
              <a:rPr lang="en-US" dirty="0"/>
              <a:t>+--------------------+</a:t>
            </a:r>
          </a:p>
          <a:p>
            <a:r>
              <a:rPr lang="en-US" dirty="0"/>
              <a:t>| Database           |</a:t>
            </a:r>
          </a:p>
          <a:p>
            <a:r>
              <a:rPr lang="en-US" dirty="0"/>
              <a:t>+--------------------+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information_schema</a:t>
            </a:r>
            <a:r>
              <a:rPr lang="en-US" dirty="0"/>
              <a:t> |</a:t>
            </a:r>
          </a:p>
          <a:p>
            <a:r>
              <a:rPr lang="en-US" dirty="0"/>
              <a:t>| </a:t>
            </a:r>
            <a:r>
              <a:rPr lang="en-US" dirty="0" err="1"/>
              <a:t>mysql</a:t>
            </a:r>
            <a:r>
              <a:rPr lang="en-US" dirty="0"/>
              <a:t>              |</a:t>
            </a:r>
          </a:p>
          <a:p>
            <a:r>
              <a:rPr lang="en-US" dirty="0"/>
              <a:t>| </a:t>
            </a:r>
            <a:r>
              <a:rPr lang="en-US" dirty="0" err="1"/>
              <a:t>performance_schema</a:t>
            </a:r>
            <a:r>
              <a:rPr lang="en-US" dirty="0"/>
              <a:t> |</a:t>
            </a:r>
          </a:p>
          <a:p>
            <a:r>
              <a:rPr lang="en-US" dirty="0"/>
              <a:t>| test               |</a:t>
            </a:r>
          </a:p>
          <a:p>
            <a:r>
              <a:rPr lang="en-US" dirty="0"/>
              <a:t>+--------------------+</a:t>
            </a:r>
          </a:p>
          <a:p>
            <a:r>
              <a:rPr lang="en-US" dirty="0"/>
              <a:t>4 rows in set (0.00 sec)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&gt; create database </a:t>
            </a:r>
            <a:r>
              <a:rPr lang="en-US" dirty="0" err="1"/>
              <a:t>uok</a:t>
            </a:r>
            <a:r>
              <a:rPr lang="en-US" dirty="0"/>
              <a:t>;</a:t>
            </a:r>
          </a:p>
          <a:p>
            <a:r>
              <a:rPr lang="en-US" dirty="0"/>
              <a:t>Query OK, 1 row affected (0.00 sec)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mysql</a:t>
            </a:r>
            <a:r>
              <a:rPr lang="en-US" dirty="0"/>
              <a:t>&gt; use </a:t>
            </a:r>
            <a:r>
              <a:rPr lang="en-US" dirty="0" err="1"/>
              <a:t>uok</a:t>
            </a:r>
            <a:r>
              <a:rPr lang="en-US" dirty="0"/>
              <a:t>;</a:t>
            </a:r>
          </a:p>
          <a:p>
            <a:r>
              <a:rPr lang="en-US" dirty="0"/>
              <a:t>Database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38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values which are automatically inserted in the table in case no values is provided for in that column. </a:t>
            </a:r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Create table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(15),gender char(1) </a:t>
            </a:r>
            <a:r>
              <a:rPr lang="en-US" dirty="0" err="1"/>
              <a:t>default’F</a:t>
            </a:r>
            <a:r>
              <a:rPr lang="en-US" dirty="0"/>
              <a:t>’)</a:t>
            </a:r>
          </a:p>
          <a:p>
            <a:r>
              <a:rPr lang="en-US"/>
              <a:t>Insert </a:t>
            </a:r>
            <a:r>
              <a:rPr lang="en-US" dirty="0"/>
              <a:t>into table values (‘</a:t>
            </a:r>
            <a:r>
              <a:rPr lang="en-US" dirty="0" err="1"/>
              <a:t>susan</a:t>
            </a:r>
            <a:r>
              <a:rPr lang="en-US" dirty="0"/>
              <a:t>’,’</a:t>
            </a:r>
            <a:r>
              <a:rPr lang="en-US" dirty="0" err="1"/>
              <a:t>Annet</a:t>
            </a:r>
            <a:r>
              <a:rPr lang="en-US" dirty="0"/>
              <a:t>’, default);    </a:t>
            </a:r>
          </a:p>
          <a:p>
            <a:r>
              <a:rPr lang="en-US" dirty="0"/>
              <a:t>In the above examples Susan has gender included but since it was identified that default is F then F will automatically be inserted.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6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1825"/>
            <a:ext cx="10972800" cy="52427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emp2(</a:t>
            </a:r>
            <a:r>
              <a:rPr lang="en-US" dirty="0" err="1"/>
              <a:t>Lname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(20),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(15),gender char(1) default 'F');</a:t>
            </a:r>
          </a:p>
          <a:p>
            <a:r>
              <a:rPr lang="en-US" dirty="0"/>
              <a:t>Query OK, 0 rows affected (0.26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emp2;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Field  | Type        | Null | Key | Default | Extra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Lname</a:t>
            </a:r>
            <a:r>
              <a:rPr lang="en-US" dirty="0"/>
              <a:t>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Fname</a:t>
            </a:r>
            <a:r>
              <a:rPr lang="en-US" dirty="0"/>
              <a:t>  | </a:t>
            </a:r>
            <a:r>
              <a:rPr lang="en-US" dirty="0" err="1"/>
              <a:t>varchar</a:t>
            </a:r>
            <a:r>
              <a:rPr lang="en-US" dirty="0"/>
              <a:t>(15) | YES  |     | NULL    |       |</a:t>
            </a:r>
          </a:p>
          <a:p>
            <a:r>
              <a:rPr lang="en-US" dirty="0"/>
              <a:t>| gender | char(1)     | YES  |     | F       |      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3 rows in set (0.19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8756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751225"/>
          </a:xfrm>
        </p:spPr>
        <p:txBody>
          <a:bodyPr>
            <a:normAutofit/>
          </a:bodyPr>
          <a:lstStyle/>
          <a:p>
            <a:r>
              <a:rPr lang="en-US" b="1" dirty="0"/>
              <a:t>UPDATING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083881"/>
            <a:ext cx="10238704" cy="48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10817"/>
            <a:ext cx="5384800" cy="594410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update student set name ='surname';</a:t>
            </a:r>
          </a:p>
          <a:p>
            <a:r>
              <a:rPr lang="en-US" dirty="0"/>
              <a:t>Query OK, 1 row affected (0.14 sec)</a:t>
            </a:r>
          </a:p>
          <a:p>
            <a:r>
              <a:rPr lang="en-US" dirty="0"/>
              <a:t>Rows matched: 1  Changed: 1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select * from student;</a:t>
            </a:r>
          </a:p>
          <a:p>
            <a:r>
              <a:rPr lang="en-US" dirty="0"/>
              <a:t>+-------+---------+------------+--------+--------+</a:t>
            </a:r>
          </a:p>
          <a:p>
            <a:r>
              <a:rPr lang="en-US" dirty="0"/>
              <a:t>| </a:t>
            </a:r>
            <a:r>
              <a:rPr lang="en-US" dirty="0" err="1"/>
              <a:t>regNo</a:t>
            </a:r>
            <a:r>
              <a:rPr lang="en-US" dirty="0"/>
              <a:t> | name    | </a:t>
            </a:r>
            <a:r>
              <a:rPr lang="en-US" dirty="0" err="1"/>
              <a:t>dob</a:t>
            </a:r>
            <a:r>
              <a:rPr lang="en-US" dirty="0"/>
              <a:t>        | gender | weight |</a:t>
            </a:r>
          </a:p>
          <a:p>
            <a:r>
              <a:rPr lang="en-US" dirty="0"/>
              <a:t>+-------+---------+------------+--------+--------+</a:t>
            </a:r>
          </a:p>
          <a:p>
            <a:r>
              <a:rPr lang="en-US" dirty="0"/>
              <a:t>| 00u   | surname | 0000-00-00 | m      |     89 |</a:t>
            </a:r>
          </a:p>
          <a:p>
            <a:r>
              <a:rPr lang="en-US" dirty="0"/>
              <a:t>+-------+---------+------------+--------+--------+</a:t>
            </a:r>
          </a:p>
          <a:p>
            <a:r>
              <a:rPr lang="en-US" dirty="0"/>
              <a:t>1 row in set (0.00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Insert into student values('001u','katende',20/02/1900,'m',89);</a:t>
            </a:r>
          </a:p>
          <a:p>
            <a:r>
              <a:rPr lang="en-US" dirty="0"/>
              <a:t>Query OK, 1 row affected (0.07 sec)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609600"/>
            <a:ext cx="5384800" cy="574532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update student set name ='nicholas' where </a:t>
            </a:r>
            <a:r>
              <a:rPr lang="en-US" dirty="0" err="1"/>
              <a:t>regNo</a:t>
            </a:r>
            <a:r>
              <a:rPr lang="en-US" dirty="0"/>
              <a:t>='00u';</a:t>
            </a:r>
          </a:p>
          <a:p>
            <a:r>
              <a:rPr lang="en-US" dirty="0"/>
              <a:t>Query OK, 1 row affected (0.12 sec)</a:t>
            </a:r>
          </a:p>
          <a:p>
            <a:r>
              <a:rPr lang="en-US" dirty="0"/>
              <a:t>Rows matched: 1  Changed: 1  Warnings: 0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select * from student;</a:t>
            </a:r>
          </a:p>
          <a:p>
            <a:r>
              <a:rPr lang="en-US" dirty="0"/>
              <a:t>+-------+----------+------------+--------+--------+</a:t>
            </a:r>
          </a:p>
          <a:p>
            <a:r>
              <a:rPr lang="en-US" dirty="0"/>
              <a:t>| </a:t>
            </a:r>
            <a:r>
              <a:rPr lang="en-US" dirty="0" err="1"/>
              <a:t>regNo</a:t>
            </a:r>
            <a:r>
              <a:rPr lang="en-US" dirty="0"/>
              <a:t> | name     | </a:t>
            </a:r>
            <a:r>
              <a:rPr lang="en-US" dirty="0" err="1"/>
              <a:t>dob</a:t>
            </a:r>
            <a:r>
              <a:rPr lang="en-US" dirty="0"/>
              <a:t>        | gender | weight |</a:t>
            </a:r>
          </a:p>
          <a:p>
            <a:r>
              <a:rPr lang="en-US" dirty="0"/>
              <a:t>+-------+----------+------------+--------+--------+</a:t>
            </a:r>
          </a:p>
          <a:p>
            <a:r>
              <a:rPr lang="en-US" dirty="0"/>
              <a:t>| 00u   | nicholas | 0000-00-00 | m      |     89 |</a:t>
            </a:r>
          </a:p>
          <a:p>
            <a:r>
              <a:rPr lang="en-US" dirty="0"/>
              <a:t>| 001u  | katende  | 0000-00-00 | m      |     89 |</a:t>
            </a:r>
          </a:p>
          <a:p>
            <a:r>
              <a:rPr lang="en-US" dirty="0"/>
              <a:t>+-------+----------+------------+--------+--------+</a:t>
            </a:r>
          </a:p>
          <a:p>
            <a:r>
              <a:rPr lang="en-US" dirty="0"/>
              <a:t>2 rows in set (0.00 sec)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3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63639"/>
            <a:ext cx="10972800" cy="586096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Deleting from a table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Delete from students;  //deletes all the records</a:t>
            </a:r>
          </a:p>
          <a:p>
            <a:r>
              <a:rPr lang="en-US" dirty="0"/>
              <a:t>Delete from students where </a:t>
            </a:r>
            <a:r>
              <a:rPr lang="en-US" dirty="0" err="1"/>
              <a:t>reg_no</a:t>
            </a:r>
            <a:r>
              <a:rPr lang="en-US" dirty="0"/>
              <a:t>=’ku0003’;  // deletes Arafat record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Altering a table</a:t>
            </a:r>
            <a:endParaRPr lang="en-US" dirty="0"/>
          </a:p>
          <a:p>
            <a:pPr lvl="0"/>
            <a:r>
              <a:rPr lang="en-US" dirty="0"/>
              <a:t>By adding a constraint</a:t>
            </a:r>
          </a:p>
          <a:p>
            <a:pPr lvl="0"/>
            <a:r>
              <a:rPr lang="en-US" dirty="0"/>
              <a:t>Modifying </a:t>
            </a:r>
            <a:r>
              <a:rPr lang="en-US" dirty="0" err="1"/>
              <a:t>data_types</a:t>
            </a:r>
            <a:endParaRPr lang="en-US" dirty="0"/>
          </a:p>
          <a:p>
            <a:r>
              <a:rPr lang="en-US" dirty="0"/>
              <a:t>If marks is a column on a table and it takes integral values it may be modified to take floating point </a:t>
            </a:r>
            <a:r>
              <a:rPr lang="en-US" dirty="0" err="1"/>
              <a:t>nos</a:t>
            </a:r>
            <a:r>
              <a:rPr lang="en-US" dirty="0"/>
              <a:t> 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Alter table students modify marks number (5, 2). Where 5 are the digits and 2 are decimal places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577"/>
            <a:ext cx="10972800" cy="60670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Modifying the length of a column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In table students </a:t>
            </a:r>
            <a:r>
              <a:rPr lang="en-US" dirty="0" err="1"/>
              <a:t>Fname</a:t>
            </a:r>
            <a:r>
              <a:rPr lang="en-US" dirty="0"/>
              <a:t> is a column which was initially defined as </a:t>
            </a:r>
            <a:r>
              <a:rPr lang="en-US" dirty="0" err="1"/>
              <a:t>varchar</a:t>
            </a:r>
            <a:r>
              <a:rPr lang="en-US" dirty="0"/>
              <a:t> (10), we can change it to </a:t>
            </a:r>
            <a:r>
              <a:rPr lang="en-US" dirty="0" err="1"/>
              <a:t>varchar</a:t>
            </a:r>
            <a:r>
              <a:rPr lang="en-US" dirty="0"/>
              <a:t> (20) as.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Alter table students modify 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(20);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Adding a column</a:t>
            </a:r>
            <a:endParaRPr lang="en-US" dirty="0"/>
          </a:p>
          <a:p>
            <a:r>
              <a:rPr lang="en-US" dirty="0"/>
              <a:t>In the above table students the column Hall is not there but can be added on to the table as.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Alter table students add [column] Hall </a:t>
            </a:r>
            <a:r>
              <a:rPr lang="en-US" dirty="0" err="1"/>
              <a:t>varchar</a:t>
            </a:r>
            <a:r>
              <a:rPr lang="en-US" dirty="0"/>
              <a:t> (15);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Removing a column</a:t>
            </a:r>
            <a:endParaRPr lang="en-US" dirty="0"/>
          </a:p>
          <a:p>
            <a:r>
              <a:rPr lang="en-US" dirty="0"/>
              <a:t>From the above table students the column course may be removed as</a:t>
            </a:r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Alter table students drop column course;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Constraints can also be dropped 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</a:t>
            </a:r>
          </a:p>
          <a:p>
            <a:r>
              <a:rPr lang="en-US" dirty="0"/>
              <a:t>Alter table students drop primary key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Alter table students drop constraint </a:t>
            </a:r>
            <a:r>
              <a:rPr lang="en-US" dirty="0" err="1"/>
              <a:t>reg_pk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2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6518"/>
            <a:ext cx="10972800" cy="5848082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 err="1"/>
              <a:t>mysql</a:t>
            </a:r>
            <a:r>
              <a:rPr lang="en-US" sz="1600" dirty="0"/>
              <a:t>&gt; Alter table students add Hall </a:t>
            </a:r>
            <a:r>
              <a:rPr lang="en-US" sz="1600" dirty="0" err="1"/>
              <a:t>varchar</a:t>
            </a:r>
            <a:r>
              <a:rPr lang="en-US" sz="1600" dirty="0"/>
              <a:t> (15);</a:t>
            </a:r>
          </a:p>
          <a:p>
            <a:r>
              <a:rPr lang="en-US" sz="1600" dirty="0"/>
              <a:t>Query OK, 0 rows affected (0.54 sec)</a:t>
            </a:r>
          </a:p>
          <a:p>
            <a:r>
              <a:rPr lang="en-US" sz="1600" dirty="0"/>
              <a:t>Records: 0  Duplicates: 0  Warnings: 0</a:t>
            </a:r>
          </a:p>
          <a:p>
            <a:endParaRPr lang="en-US" sz="1600" dirty="0"/>
          </a:p>
          <a:p>
            <a:r>
              <a:rPr lang="en-US" sz="1600" dirty="0" err="1"/>
              <a:t>mysql</a:t>
            </a:r>
            <a:r>
              <a:rPr lang="en-US" sz="1600" dirty="0"/>
              <a:t>&gt; </a:t>
            </a:r>
            <a:r>
              <a:rPr lang="en-US" sz="1600" dirty="0" err="1"/>
              <a:t>desc</a:t>
            </a:r>
            <a:r>
              <a:rPr lang="en-US" sz="1600" dirty="0"/>
              <a:t> students;</a:t>
            </a:r>
          </a:p>
          <a:p>
            <a:r>
              <a:rPr lang="en-US" sz="1600" dirty="0"/>
              <a:t>+-------------+-------------+------+-----+---------+-------+</a:t>
            </a:r>
          </a:p>
          <a:p>
            <a:r>
              <a:rPr lang="en-US" sz="1600" dirty="0"/>
              <a:t>| Field       | Type        | Null | Key | Default | Extra |</a:t>
            </a:r>
          </a:p>
          <a:p>
            <a:r>
              <a:rPr lang="en-US" sz="1600" dirty="0"/>
              <a:t>+-------------+-------------+------+-----+---------+-------+</a:t>
            </a:r>
          </a:p>
          <a:p>
            <a:r>
              <a:rPr lang="en-US" sz="1600" dirty="0"/>
              <a:t>| </a:t>
            </a:r>
            <a:r>
              <a:rPr lang="en-US" sz="1600" dirty="0" err="1"/>
              <a:t>reg_no</a:t>
            </a:r>
            <a:r>
              <a:rPr lang="en-US" sz="1600" dirty="0"/>
              <a:t>      | </a:t>
            </a:r>
            <a:r>
              <a:rPr lang="en-US" sz="1600" dirty="0" err="1"/>
              <a:t>varchar</a:t>
            </a:r>
            <a:r>
              <a:rPr lang="en-US" sz="1600" dirty="0"/>
              <a:t>(20) | NO   | PRI |         |       |</a:t>
            </a:r>
          </a:p>
          <a:p>
            <a:r>
              <a:rPr lang="en-US" sz="1600" dirty="0"/>
              <a:t>| </a:t>
            </a:r>
            <a:r>
              <a:rPr lang="en-US" sz="1600" dirty="0" err="1"/>
              <a:t>F_name</a:t>
            </a:r>
            <a:r>
              <a:rPr lang="en-US" sz="1600" dirty="0"/>
              <a:t>      | </a:t>
            </a:r>
            <a:r>
              <a:rPr lang="en-US" sz="1600" dirty="0" err="1"/>
              <a:t>varchar</a:t>
            </a:r>
            <a:r>
              <a:rPr lang="en-US" sz="1600" dirty="0"/>
              <a:t>(20) | YES  |     | NULL    |       |</a:t>
            </a:r>
          </a:p>
          <a:p>
            <a:r>
              <a:rPr lang="en-US" sz="1600" dirty="0"/>
              <a:t>| </a:t>
            </a:r>
            <a:r>
              <a:rPr lang="en-US" sz="1600" dirty="0" err="1"/>
              <a:t>L_name</a:t>
            </a:r>
            <a:r>
              <a:rPr lang="en-US" sz="1600" dirty="0"/>
              <a:t>      | </a:t>
            </a:r>
            <a:r>
              <a:rPr lang="en-US" sz="1600" dirty="0" err="1"/>
              <a:t>varchar</a:t>
            </a:r>
            <a:r>
              <a:rPr lang="en-US" sz="1600" dirty="0"/>
              <a:t>(20) | YES  |     | NULL    |       |</a:t>
            </a:r>
          </a:p>
          <a:p>
            <a:r>
              <a:rPr lang="en-US" sz="1600" dirty="0"/>
              <a:t>| course      | </a:t>
            </a:r>
            <a:r>
              <a:rPr lang="en-US" sz="1600" dirty="0" err="1"/>
              <a:t>varchar</a:t>
            </a:r>
            <a:r>
              <a:rPr lang="en-US" sz="1600" dirty="0"/>
              <a:t>(20) | YES  |     | NULL    |       |</a:t>
            </a:r>
          </a:p>
          <a:p>
            <a:r>
              <a:rPr lang="en-US" sz="1600" dirty="0"/>
              <a:t>| DOB         | date        | YES  |     | NULL    |       |</a:t>
            </a:r>
          </a:p>
          <a:p>
            <a:r>
              <a:rPr lang="en-US" sz="1600" dirty="0"/>
              <a:t>| Gender      | char(1)     | YES  |     | NULL    |       |</a:t>
            </a:r>
          </a:p>
          <a:p>
            <a:r>
              <a:rPr lang="en-US" sz="1600" dirty="0"/>
              <a:t>| nationality | </a:t>
            </a:r>
            <a:r>
              <a:rPr lang="en-US" sz="1600" dirty="0" err="1"/>
              <a:t>varchar</a:t>
            </a:r>
            <a:r>
              <a:rPr lang="en-US" sz="1600" dirty="0"/>
              <a:t>(15) | YES  |     | NULL    |       |</a:t>
            </a:r>
          </a:p>
          <a:p>
            <a:r>
              <a:rPr lang="en-US" sz="1600" dirty="0"/>
              <a:t>| Hall        | </a:t>
            </a:r>
            <a:r>
              <a:rPr lang="en-US" sz="1600" dirty="0" err="1"/>
              <a:t>varchar</a:t>
            </a:r>
            <a:r>
              <a:rPr lang="en-US" sz="1600" dirty="0"/>
              <a:t>(15) | YES  |     | NULL    |       |</a:t>
            </a:r>
          </a:p>
          <a:p>
            <a:r>
              <a:rPr lang="en-US" sz="1600" dirty="0"/>
              <a:t>+-------------+-------------+------+-----+---------+-------+</a:t>
            </a:r>
          </a:p>
          <a:p>
            <a:r>
              <a:rPr lang="en-US" sz="1600" dirty="0"/>
              <a:t>8 rows in set (0.02 sec)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3300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9251"/>
            <a:ext cx="10972800" cy="5075349"/>
          </a:xfrm>
        </p:spPr>
        <p:txBody>
          <a:bodyPr/>
          <a:lstStyle/>
          <a:p>
            <a:r>
              <a:rPr lang="en-US" sz="2400" dirty="0" err="1"/>
              <a:t>mysql</a:t>
            </a:r>
            <a:r>
              <a:rPr lang="en-US" sz="2400" dirty="0"/>
              <a:t>&gt; select * from students;</a:t>
            </a:r>
          </a:p>
          <a:p>
            <a:r>
              <a:rPr lang="en-US" sz="2400" dirty="0"/>
              <a:t>+--------+---------+----------+--------+------------+--------+-------------+------+</a:t>
            </a:r>
          </a:p>
          <a:p>
            <a:r>
              <a:rPr lang="en-US" sz="2400" dirty="0"/>
              <a:t>| </a:t>
            </a:r>
            <a:r>
              <a:rPr lang="en-US" sz="2400" dirty="0" err="1"/>
              <a:t>reg_no</a:t>
            </a:r>
            <a:r>
              <a:rPr lang="en-US" sz="2400" dirty="0"/>
              <a:t> | </a:t>
            </a:r>
            <a:r>
              <a:rPr lang="en-US" sz="2400" dirty="0" err="1"/>
              <a:t>F_name</a:t>
            </a:r>
            <a:r>
              <a:rPr lang="en-US" sz="2400" dirty="0"/>
              <a:t>  | </a:t>
            </a:r>
            <a:r>
              <a:rPr lang="en-US" sz="2400" dirty="0" err="1"/>
              <a:t>L_name</a:t>
            </a:r>
            <a:r>
              <a:rPr lang="en-US" sz="2400" dirty="0"/>
              <a:t>   | course | DOB        | Gender | nationality | Hall |</a:t>
            </a:r>
          </a:p>
          <a:p>
            <a:r>
              <a:rPr lang="en-US" sz="2400" dirty="0"/>
              <a:t>+--------+---------+----------+--------+------------+--------+-------------+------+</a:t>
            </a:r>
          </a:p>
          <a:p>
            <a:r>
              <a:rPr lang="en-US" sz="2400" dirty="0"/>
              <a:t>| 00u    | katende | nicholas | </a:t>
            </a:r>
            <a:r>
              <a:rPr lang="en-US" sz="2400" dirty="0" err="1"/>
              <a:t>bcsit</a:t>
            </a:r>
            <a:r>
              <a:rPr lang="en-US" sz="2400" dirty="0"/>
              <a:t>  | 0000-00-00 | m      | </a:t>
            </a:r>
            <a:r>
              <a:rPr lang="en-US" sz="2400" dirty="0" err="1"/>
              <a:t>ugandan</a:t>
            </a:r>
            <a:r>
              <a:rPr lang="en-US" sz="2400" dirty="0"/>
              <a:t>     | NULL |</a:t>
            </a:r>
          </a:p>
          <a:p>
            <a:r>
              <a:rPr lang="en-US" sz="2400" dirty="0"/>
              <a:t>+--------+---------+----------+--------+------------+--------+-------------+------+</a:t>
            </a:r>
          </a:p>
          <a:p>
            <a:r>
              <a:rPr lang="en-US" sz="2400" dirty="0"/>
              <a:t>1 row in set (0.00 sec)</a:t>
            </a:r>
          </a:p>
          <a:p>
            <a:endParaRPr lang="en-US" sz="2400" dirty="0"/>
          </a:p>
          <a:p>
            <a:r>
              <a:rPr lang="en-US" sz="2400" dirty="0" err="1"/>
              <a:t>mysql</a:t>
            </a:r>
            <a:r>
              <a:rPr lang="en-US" sz="24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5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400" b="1">
                <a:cs typeface="Times New Roman" charset="0"/>
              </a:rPr>
              <a:t>Create Table – using table and column constraints Cont’d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838200"/>
            <a:ext cx="7772400" cy="556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charset="0"/>
              </a:rPr>
              <a:t>	Example: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[using column constraints]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	create table students (</a:t>
            </a:r>
            <a:r>
              <a:rPr lang="en-US" dirty="0" err="1">
                <a:cs typeface="Times New Roman" charset="0"/>
              </a:rPr>
              <a:t>regNo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varchar</a:t>
            </a:r>
            <a:r>
              <a:rPr lang="en-US" dirty="0">
                <a:cs typeface="Times New Roman" charset="0"/>
              </a:rPr>
              <a:t>(15) constraint </a:t>
            </a:r>
            <a:r>
              <a:rPr lang="en-US" dirty="0" err="1">
                <a:cs typeface="Times New Roman" charset="0"/>
              </a:rPr>
              <a:t>students_regNo_pk</a:t>
            </a:r>
            <a:r>
              <a:rPr lang="en-US" dirty="0">
                <a:cs typeface="Times New Roman" charset="0"/>
              </a:rPr>
              <a:t> primary key, name </a:t>
            </a:r>
            <a:r>
              <a:rPr lang="en-US" dirty="0" err="1">
                <a:cs typeface="Times New Roman" charset="0"/>
              </a:rPr>
              <a:t>varchar</a:t>
            </a:r>
            <a:r>
              <a:rPr lang="en-US" dirty="0">
                <a:cs typeface="Times New Roman" charset="0"/>
              </a:rPr>
              <a:t>(20), dob date, gender char(1) constraint </a:t>
            </a:r>
            <a:r>
              <a:rPr lang="en-US" dirty="0" err="1">
                <a:cs typeface="Times New Roman" charset="0"/>
              </a:rPr>
              <a:t>students_gender_nn</a:t>
            </a:r>
            <a:r>
              <a:rPr lang="en-US" dirty="0">
                <a:cs typeface="Times New Roman" charset="0"/>
              </a:rPr>
              <a:t> not null);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cs typeface="Times New Roman" charset="0"/>
              </a:rPr>
              <a:t>	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charset="0"/>
              </a:rPr>
              <a:t>	</a:t>
            </a:r>
            <a:r>
              <a:rPr lang="en-US" sz="2000" b="1" dirty="0">
                <a:cs typeface="Times New Roman" charset="0"/>
              </a:rPr>
              <a:t>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cs typeface="Times New Roman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[using table constraints]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	create table students (</a:t>
            </a:r>
            <a:r>
              <a:rPr lang="en-US" dirty="0" err="1">
                <a:cs typeface="Times New Roman" charset="0"/>
              </a:rPr>
              <a:t>regNo</a:t>
            </a:r>
            <a:r>
              <a:rPr lang="en-US" dirty="0">
                <a:cs typeface="Times New Roman" charset="0"/>
              </a:rPr>
              <a:t> </a:t>
            </a:r>
            <a:r>
              <a:rPr lang="en-US" dirty="0" err="1">
                <a:cs typeface="Times New Roman" charset="0"/>
              </a:rPr>
              <a:t>varchar</a:t>
            </a:r>
            <a:r>
              <a:rPr lang="en-US" dirty="0">
                <a:cs typeface="Times New Roman" charset="0"/>
              </a:rPr>
              <a:t>(15), name </a:t>
            </a:r>
            <a:r>
              <a:rPr lang="en-US" dirty="0" err="1">
                <a:cs typeface="Times New Roman" charset="0"/>
              </a:rPr>
              <a:t>varchar</a:t>
            </a:r>
            <a:r>
              <a:rPr lang="en-US" dirty="0">
                <a:cs typeface="Times New Roman" charset="0"/>
              </a:rPr>
              <a:t>(20), dob date, gender char(1) not null, constraint </a:t>
            </a:r>
            <a:r>
              <a:rPr lang="en-US" dirty="0" err="1">
                <a:cs typeface="Times New Roman" charset="0"/>
              </a:rPr>
              <a:t>students_regNo_pk</a:t>
            </a:r>
            <a:r>
              <a:rPr lang="en-US" dirty="0">
                <a:cs typeface="Times New Roman" charset="0"/>
              </a:rPr>
              <a:t> primary key(</a:t>
            </a:r>
            <a:r>
              <a:rPr lang="en-US" dirty="0" err="1">
                <a:cs typeface="Times New Roman" charset="0"/>
              </a:rPr>
              <a:t>regNo</a:t>
            </a:r>
            <a:r>
              <a:rPr lang="en-US" dirty="0">
                <a:cs typeface="Times New Roman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>
                <a:cs typeface="Times New Roman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charset="0"/>
              </a:rPr>
              <a:t>How would you confirm constraints defined on a table?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>
                <a:cs typeface="Times New Roman" charset="0"/>
              </a:rPr>
              <a:t>Creating a table by using a subquery</a:t>
            </a:r>
            <a:endParaRPr lang="en-US" sz="3200">
              <a:cs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562600"/>
          </a:xfrm>
        </p:spPr>
        <p:txBody>
          <a:bodyPr>
            <a:normAutofit/>
          </a:bodyPr>
          <a:lstStyle/>
          <a:p>
            <a:r>
              <a:rPr lang="en-US" sz="2800">
                <a:cs typeface="Times New Roman" charset="0"/>
              </a:rPr>
              <a:t>[providing column specifications]</a:t>
            </a:r>
          </a:p>
          <a:p>
            <a:pPr>
              <a:buFontTx/>
              <a:buNone/>
            </a:pPr>
            <a:r>
              <a:rPr lang="en-US" sz="2800">
                <a:cs typeface="Times New Roman" charset="0"/>
              </a:rPr>
              <a:t>	create table dept20 (empno primary key, ename, ann_sal) as select employee_id, last_name || first_name, salary*12 “annual salary” from employees where department_id =20;</a:t>
            </a:r>
          </a:p>
          <a:p>
            <a:pPr>
              <a:buFontTx/>
              <a:buNone/>
            </a:pPr>
            <a:r>
              <a:rPr lang="en-US" sz="1000">
                <a:cs typeface="Times New Roman" charset="0"/>
              </a:rPr>
              <a:t> </a:t>
            </a:r>
          </a:p>
          <a:p>
            <a:pPr>
              <a:buFontTx/>
              <a:buNone/>
            </a:pPr>
            <a:r>
              <a:rPr lang="en-US" sz="2400" b="1">
                <a:cs typeface="Times New Roman" charset="0"/>
              </a:rPr>
              <a:t>OR</a:t>
            </a:r>
          </a:p>
          <a:p>
            <a:pPr>
              <a:buFontTx/>
              <a:buNone/>
            </a:pPr>
            <a:r>
              <a:rPr lang="en-US" sz="1000">
                <a:cs typeface="Times New Roman" charset="0"/>
              </a:rPr>
              <a:t> </a:t>
            </a:r>
          </a:p>
          <a:p>
            <a:r>
              <a:rPr lang="en-US" sz="2800">
                <a:cs typeface="Times New Roman" charset="0"/>
              </a:rPr>
              <a:t>[without providing column specifications]</a:t>
            </a:r>
          </a:p>
          <a:p>
            <a:pPr>
              <a:buFontTx/>
              <a:buNone/>
            </a:pPr>
            <a:r>
              <a:rPr lang="en-US" sz="2800">
                <a:cs typeface="Times New Roman" charset="0"/>
              </a:rPr>
              <a:t>	create table dept20 as select employee_id, last_name || ‘ ‘ || first_name name, salary*12 “annual salary” from employees where department_id=20;</a:t>
            </a:r>
            <a:endParaRPr lang="en-US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>
                <a:cs typeface="Times New Roman" charset="0"/>
              </a:rPr>
              <a:t>Creating a Table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43000"/>
            <a:ext cx="7772400" cy="5257800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Involves using the </a:t>
            </a:r>
            <a:r>
              <a:rPr lang="en-US" b="1">
                <a:cs typeface="Times New Roman" charset="0"/>
              </a:rPr>
              <a:t>CREATE TABLE</a:t>
            </a:r>
            <a:r>
              <a:rPr lang="en-US">
                <a:cs typeface="Times New Roman" charset="0"/>
              </a:rPr>
              <a:t> statement which includes:</a:t>
            </a:r>
          </a:p>
          <a:p>
            <a:pPr lvl="1"/>
            <a:r>
              <a:rPr lang="en-US">
                <a:cs typeface="Times New Roman" charset="0"/>
              </a:rPr>
              <a:t>Specifying a table name [mandatory]</a:t>
            </a:r>
          </a:p>
          <a:p>
            <a:pPr lvl="1"/>
            <a:r>
              <a:rPr lang="en-US">
                <a:cs typeface="Times New Roman" charset="0"/>
              </a:rPr>
              <a:t>Defining columns of the table [mandatory]</a:t>
            </a:r>
          </a:p>
          <a:p>
            <a:pPr lvl="1"/>
            <a:r>
              <a:rPr lang="en-US">
                <a:cs typeface="Times New Roman" charset="0"/>
              </a:rPr>
              <a:t>Column name [mandatory]</a:t>
            </a:r>
          </a:p>
          <a:p>
            <a:pPr lvl="1"/>
            <a:r>
              <a:rPr lang="en-US">
                <a:cs typeface="Times New Roman" charset="0"/>
              </a:rPr>
              <a:t>Column data type [mandatory]</a:t>
            </a:r>
          </a:p>
          <a:p>
            <a:pPr lvl="1"/>
            <a:r>
              <a:rPr lang="en-US">
                <a:cs typeface="Times New Roman" charset="0"/>
              </a:rPr>
              <a:t>Column constraints [optional]</a:t>
            </a:r>
          </a:p>
          <a:p>
            <a:pPr lvl="1"/>
            <a:r>
              <a:rPr lang="en-US">
                <a:cs typeface="Times New Roman" charset="0"/>
              </a:rPr>
              <a:t>Providing a default value [optional]</a:t>
            </a:r>
          </a:p>
          <a:p>
            <a:pPr lvl="1"/>
            <a:r>
              <a:rPr lang="en-US">
                <a:cs typeface="Times New Roman" charset="0"/>
              </a:rPr>
              <a:t>Specifying table constraints [optional]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1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Why does the statement fail to execute: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>
                <a:cs typeface="Times New Roman" charset="0"/>
              </a:rPr>
              <a:t>	</a:t>
            </a:r>
            <a:r>
              <a:rPr lang="en-US" i="1">
                <a:cs typeface="Times New Roman" charset="0"/>
              </a:rPr>
              <a:t>create table dept20 as select employee_id, last_name || '  ' || first_name, salary*12 "annual salary" from employees where department_id=20;</a:t>
            </a:r>
          </a:p>
          <a:p>
            <a:pPr>
              <a:lnSpc>
                <a:spcPct val="90000"/>
              </a:lnSpc>
            </a:pPr>
            <a:r>
              <a:rPr lang="en-US">
                <a:cs typeface="Times New Roman" charset="0"/>
              </a:rPr>
              <a:t>Identify the error in this statement: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i="1">
                <a:cs typeface="Times New Roman" charset="0"/>
              </a:rPr>
              <a:t>	alter table students add constraint students_name_nn not null;</a:t>
            </a:r>
            <a:endParaRPr lang="en-US" sz="2400">
              <a:cs typeface="Times New Roman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3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188640"/>
            <a:ext cx="7772400" cy="838200"/>
          </a:xfrm>
        </p:spPr>
        <p:txBody>
          <a:bodyPr/>
          <a:lstStyle/>
          <a:p>
            <a:r>
              <a:rPr lang="en-US" dirty="0"/>
              <a:t>Quiz Cont’d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607624" y="1004711"/>
            <a:ext cx="8854752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Write all SQL statements that will create the  relational DB schema: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cs typeface="Times New Roman" charset="0"/>
              </a:rPr>
              <a:t>DEPTS (</a:t>
            </a:r>
            <a:r>
              <a:rPr lang="en-US" b="1" u="sng" dirty="0" err="1">
                <a:cs typeface="Times New Roman" charset="0"/>
              </a:rPr>
              <a:t>DeptNo</a:t>
            </a:r>
            <a:r>
              <a:rPr lang="en-US" b="1" dirty="0">
                <a:cs typeface="Times New Roman" charset="0"/>
              </a:rPr>
              <a:t>, </a:t>
            </a:r>
            <a:r>
              <a:rPr lang="en-US" b="1" dirty="0" err="1">
                <a:cs typeface="Times New Roman" charset="0"/>
              </a:rPr>
              <a:t>DName</a:t>
            </a:r>
            <a:r>
              <a:rPr lang="en-US" b="1" dirty="0">
                <a:cs typeface="Times New Roman" charset="0"/>
              </a:rPr>
              <a:t>, </a:t>
            </a:r>
            <a:r>
              <a:rPr lang="en-US" b="1" dirty="0" err="1">
                <a:cs typeface="Times New Roman" charset="0"/>
              </a:rPr>
              <a:t>Loc</a:t>
            </a:r>
            <a:r>
              <a:rPr lang="en-US" b="1" dirty="0">
                <a:cs typeface="Times New Roman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cs typeface="Times New Roman" charset="0"/>
              </a:rPr>
              <a:t>PERSONNEL (</a:t>
            </a:r>
            <a:r>
              <a:rPr lang="en-US" b="1" u="sng" dirty="0" err="1">
                <a:cs typeface="Times New Roman" charset="0"/>
              </a:rPr>
              <a:t>EmpNo</a:t>
            </a:r>
            <a:r>
              <a:rPr lang="en-US" b="1" dirty="0">
                <a:cs typeface="Times New Roman" charset="0"/>
              </a:rPr>
              <a:t>, </a:t>
            </a:r>
            <a:r>
              <a:rPr lang="en-US" b="1" dirty="0" err="1">
                <a:cs typeface="Times New Roman" charset="0"/>
              </a:rPr>
              <a:t>EName</a:t>
            </a:r>
            <a:r>
              <a:rPr lang="en-US" b="1" dirty="0">
                <a:cs typeface="Times New Roman" charset="0"/>
              </a:rPr>
              <a:t>, Job, </a:t>
            </a:r>
            <a:r>
              <a:rPr lang="en-US" b="1" baseline="30000" dirty="0">
                <a:cs typeface="Times New Roman" charset="0"/>
              </a:rPr>
              <a:t>*</a:t>
            </a:r>
            <a:r>
              <a:rPr lang="en-US" b="1" dirty="0" err="1">
                <a:cs typeface="Times New Roman" charset="0"/>
              </a:rPr>
              <a:t>Mgr</a:t>
            </a:r>
            <a:r>
              <a:rPr lang="en-US" b="1" dirty="0">
                <a:cs typeface="Times New Roman" charset="0"/>
              </a:rPr>
              <a:t>, </a:t>
            </a:r>
            <a:r>
              <a:rPr lang="en-US" b="1" dirty="0" err="1">
                <a:cs typeface="Times New Roman" charset="0"/>
              </a:rPr>
              <a:t>HireDate</a:t>
            </a:r>
            <a:r>
              <a:rPr lang="en-US" b="1" dirty="0">
                <a:cs typeface="Times New Roman" charset="0"/>
              </a:rPr>
              <a:t>, Sal, </a:t>
            </a:r>
            <a:r>
              <a:rPr lang="en-US" b="1" dirty="0" err="1">
                <a:cs typeface="Times New Roman" charset="0"/>
              </a:rPr>
              <a:t>Comm</a:t>
            </a:r>
            <a:r>
              <a:rPr lang="en-US" b="1" dirty="0">
                <a:cs typeface="Times New Roman" charset="0"/>
              </a:rPr>
              <a:t>, </a:t>
            </a:r>
            <a:r>
              <a:rPr lang="en-US" b="1" baseline="30000" dirty="0">
                <a:cs typeface="Times New Roman" charset="0"/>
              </a:rPr>
              <a:t>*</a:t>
            </a:r>
            <a:r>
              <a:rPr lang="en-US" b="1" dirty="0" err="1">
                <a:cs typeface="Times New Roman" charset="0"/>
              </a:rPr>
              <a:t>DeptNo</a:t>
            </a:r>
            <a:r>
              <a:rPr lang="en-US" b="1" dirty="0">
                <a:cs typeface="Times New Roman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200" dirty="0">
              <a:cs typeface="Times New Roman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Data Constraints: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A department name value must never be repeated.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No person should earn a salary that is more than 5000.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cs typeface="Times New Roman" charset="0"/>
              </a:rPr>
              <a:t>Note: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charset="0"/>
              </a:rPr>
              <a:t>A foreign key is preceded by an asterisk (*);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cs typeface="Times New Roman" charset="0"/>
              </a:rPr>
              <a:t>Mgr</a:t>
            </a:r>
            <a:r>
              <a:rPr lang="en-US" dirty="0">
                <a:cs typeface="Times New Roman" charset="0"/>
              </a:rPr>
              <a:t> references </a:t>
            </a:r>
            <a:r>
              <a:rPr lang="en-US" dirty="0" err="1">
                <a:cs typeface="Times New Roman" charset="0"/>
              </a:rPr>
              <a:t>EmpNo</a:t>
            </a:r>
            <a:r>
              <a:rPr lang="en-US" dirty="0">
                <a:cs typeface="Times New Roman" charset="0"/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200">
                <a:cs typeface="Times New Roman" charset="0"/>
              </a:rPr>
              <a:t>Creating Table Syntax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77724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charset="0"/>
              </a:rPr>
              <a:t>CREATE TABLE </a:t>
            </a:r>
            <a:r>
              <a:rPr lang="en-US" sz="2400" dirty="0" err="1">
                <a:cs typeface="Times New Roman" charset="0"/>
              </a:rPr>
              <a:t>table_name</a:t>
            </a:r>
            <a:endParaRPr lang="en-US" sz="2400" dirty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charset="0"/>
              </a:rPr>
              <a:t>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charset="0"/>
              </a:rPr>
              <a:t>	</a:t>
            </a:r>
            <a:r>
              <a:rPr lang="en-US" sz="2000" b="1" dirty="0" err="1">
                <a:cs typeface="Times New Roman" charset="0"/>
              </a:rPr>
              <a:t>column_name</a:t>
            </a:r>
            <a:r>
              <a:rPr lang="en-US" sz="2000" b="1" dirty="0">
                <a:cs typeface="Times New Roman" charset="0"/>
              </a:rPr>
              <a:t>  </a:t>
            </a:r>
            <a:r>
              <a:rPr lang="en-US" sz="2000" b="1" dirty="0" err="1">
                <a:cs typeface="Times New Roman" charset="0"/>
              </a:rPr>
              <a:t>data_type</a:t>
            </a:r>
            <a:r>
              <a:rPr lang="en-US" sz="2000" b="1" dirty="0">
                <a:cs typeface="Times New Roman" charset="0"/>
              </a:rPr>
              <a:t>  [</a:t>
            </a:r>
            <a:r>
              <a:rPr lang="en-US" sz="2000" b="1" dirty="0" err="1">
                <a:cs typeface="Times New Roman" charset="0"/>
              </a:rPr>
              <a:t>column_constraint</a:t>
            </a:r>
            <a:r>
              <a:rPr lang="en-US" sz="2000" b="1" dirty="0">
                <a:cs typeface="Times New Roman" charset="0"/>
              </a:rPr>
              <a:t>]  [DEFAULT </a:t>
            </a:r>
            <a:r>
              <a:rPr lang="en-US" sz="2000" b="1" dirty="0" err="1">
                <a:cs typeface="Times New Roman" charset="0"/>
              </a:rPr>
              <a:t>expr</a:t>
            </a:r>
            <a:r>
              <a:rPr lang="en-US" sz="2000" b="1" dirty="0">
                <a:cs typeface="Times New Roman" charset="0"/>
              </a:rPr>
              <a:t>] ,</a:t>
            </a:r>
            <a:r>
              <a:rPr lang="en-US" sz="2000" dirty="0"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….….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charset="0"/>
              </a:rPr>
              <a:t>	[, </a:t>
            </a:r>
            <a:r>
              <a:rPr lang="en-US" sz="2400" dirty="0" err="1">
                <a:cs typeface="Times New Roman" charset="0"/>
              </a:rPr>
              <a:t>table_constraints</a:t>
            </a:r>
            <a:r>
              <a:rPr lang="en-US" sz="2400" dirty="0">
                <a:cs typeface="Times New Roman" charset="0"/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cs typeface="Times New Roman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   Example - considering only mandatory specifications.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	</a:t>
            </a:r>
            <a:r>
              <a:rPr lang="en-US" i="1" dirty="0">
                <a:cs typeface="Times New Roman" charset="0"/>
              </a:rPr>
              <a:t>CREATE TABLE </a:t>
            </a:r>
            <a:r>
              <a:rPr lang="en-US" i="1" dirty="0" err="1">
                <a:cs typeface="Times New Roman" charset="0"/>
              </a:rPr>
              <a:t>emp</a:t>
            </a:r>
            <a:r>
              <a:rPr lang="en-US" i="1" dirty="0">
                <a:cs typeface="Times New Roman" charset="0"/>
              </a:rPr>
              <a:t> (</a:t>
            </a:r>
            <a:r>
              <a:rPr lang="en-US" i="1" dirty="0" err="1">
                <a:cs typeface="Times New Roman" charset="0"/>
              </a:rPr>
              <a:t>emp_id</a:t>
            </a:r>
            <a:r>
              <a:rPr lang="en-US" i="1" dirty="0">
                <a:cs typeface="Times New Roman" charset="0"/>
              </a:rPr>
              <a:t> number, name </a:t>
            </a:r>
            <a:r>
              <a:rPr lang="en-US" i="1" dirty="0" err="1">
                <a:cs typeface="Times New Roman" charset="0"/>
              </a:rPr>
              <a:t>varchar</a:t>
            </a:r>
            <a:r>
              <a:rPr lang="en-US" i="1" dirty="0">
                <a:cs typeface="Times New Roman" charset="0"/>
              </a:rPr>
              <a:t>(30));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cs typeface="Times New Roman" charset="0"/>
              </a:rPr>
              <a:t> 	Confirm the creation of the table.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6823"/>
            <a:ext cx="10972800" cy="566777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&gt; Create table students (</a:t>
            </a:r>
            <a:r>
              <a:rPr lang="en-US" dirty="0" err="1">
                <a:solidFill>
                  <a:schemeClr val="bg1"/>
                </a:solidFill>
              </a:rPr>
              <a:t>reg_no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varchar</a:t>
            </a:r>
            <a:r>
              <a:rPr lang="en-US" dirty="0">
                <a:solidFill>
                  <a:schemeClr val="bg1"/>
                </a:solidFill>
              </a:rPr>
              <a:t> (20),</a:t>
            </a:r>
            <a:r>
              <a:rPr lang="en-US" dirty="0" err="1">
                <a:solidFill>
                  <a:schemeClr val="bg1"/>
                </a:solidFill>
              </a:rPr>
              <a:t>F_name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varchar</a:t>
            </a:r>
            <a:r>
              <a:rPr lang="en-US" dirty="0">
                <a:solidFill>
                  <a:schemeClr val="bg1"/>
                </a:solidFill>
              </a:rPr>
              <a:t> (20), </a:t>
            </a:r>
            <a:r>
              <a:rPr lang="en-US" dirty="0" err="1">
                <a:solidFill>
                  <a:schemeClr val="bg1"/>
                </a:solidFill>
              </a:rPr>
              <a:t>L_name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varchar</a:t>
            </a:r>
            <a:r>
              <a:rPr lang="en-US" dirty="0">
                <a:solidFill>
                  <a:schemeClr val="bg1"/>
                </a:solidFill>
              </a:rPr>
              <a:t> (20), course </a:t>
            </a:r>
            <a:r>
              <a:rPr lang="en-US" dirty="0" err="1">
                <a:solidFill>
                  <a:schemeClr val="bg1"/>
                </a:solidFill>
              </a:rPr>
              <a:t>varchar</a:t>
            </a:r>
            <a:r>
              <a:rPr lang="en-US" dirty="0">
                <a:solidFill>
                  <a:schemeClr val="bg1"/>
                </a:solidFill>
              </a:rPr>
              <a:t> (20),DOB date, Gender char (1),nationality </a:t>
            </a:r>
            <a:r>
              <a:rPr lang="en-US" dirty="0" err="1">
                <a:solidFill>
                  <a:schemeClr val="bg1"/>
                </a:solidFill>
              </a:rPr>
              <a:t>varchar</a:t>
            </a:r>
            <a:r>
              <a:rPr lang="en-US" dirty="0">
                <a:solidFill>
                  <a:schemeClr val="bg1"/>
                </a:solidFill>
              </a:rPr>
              <a:t> (15));</a:t>
            </a:r>
          </a:p>
          <a:p>
            <a:r>
              <a:rPr lang="en-US" dirty="0">
                <a:solidFill>
                  <a:schemeClr val="bg1"/>
                </a:solidFill>
              </a:rPr>
              <a:t>Query OK, 0 rows affected (0.40 sec)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students;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Field       | Type        | Null | Key | Default | Extra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reg_no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F_name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L_name</a:t>
            </a:r>
            <a:r>
              <a:rPr lang="en-US" dirty="0"/>
              <a:t>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course      | </a:t>
            </a:r>
            <a:r>
              <a:rPr lang="en-US" dirty="0" err="1"/>
              <a:t>varchar</a:t>
            </a:r>
            <a:r>
              <a:rPr lang="en-US" dirty="0"/>
              <a:t>(20) | YES  |     | NULL    |       |</a:t>
            </a:r>
          </a:p>
          <a:p>
            <a:r>
              <a:rPr lang="en-US" dirty="0"/>
              <a:t>| DOB         | date        | YES  |     | NULL    |       |</a:t>
            </a:r>
          </a:p>
          <a:p>
            <a:r>
              <a:rPr lang="en-US" dirty="0"/>
              <a:t>| Gender      | char(1)     | YES  |     | NULL    |       |</a:t>
            </a:r>
          </a:p>
          <a:p>
            <a:r>
              <a:rPr lang="en-US" dirty="0"/>
              <a:t>| nationality | </a:t>
            </a:r>
            <a:r>
              <a:rPr lang="en-US" dirty="0" err="1"/>
              <a:t>varchar</a:t>
            </a:r>
            <a:r>
              <a:rPr lang="en-US" dirty="0"/>
              <a:t>(15) | YES  |     | NULL    |       |</a:t>
            </a:r>
          </a:p>
          <a:p>
            <a:r>
              <a:rPr lang="en-US" dirty="0"/>
              <a:t>+-------------+-------------+------+-----+---------+-------+</a:t>
            </a:r>
          </a:p>
          <a:p>
            <a:r>
              <a:rPr lang="en-US" dirty="0"/>
              <a:t>7 rows in set (0.05 sec)</a:t>
            </a:r>
          </a:p>
        </p:txBody>
      </p:sp>
    </p:spTree>
    <p:extLst>
      <p:ext uri="{BB962C8B-B14F-4D97-AF65-F5344CB8AC3E}">
        <p14:creationId xmlns:p14="http://schemas.microsoft.com/office/powerpoint/2010/main" val="155790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43944"/>
            <a:ext cx="10972800" cy="56806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Insert into students values('00u','katende','nicholas','bcsit',20/02/1900,'m','ugandan');</a:t>
            </a:r>
          </a:p>
          <a:p>
            <a:r>
              <a:rPr lang="en-US" dirty="0"/>
              <a:t>Query OK, 1 row affected (0.08 sec)</a:t>
            </a:r>
          </a:p>
          <a:p>
            <a:r>
              <a:rPr lang="en-US" dirty="0" err="1"/>
              <a:t>mysql</a:t>
            </a:r>
            <a:r>
              <a:rPr lang="en-US" dirty="0"/>
              <a:t>&gt; select* from students;</a:t>
            </a:r>
          </a:p>
          <a:p>
            <a:r>
              <a:rPr lang="en-US" dirty="0"/>
              <a:t>+--------+---------+----------+--------+------------+--------+-------------+</a:t>
            </a:r>
          </a:p>
          <a:p>
            <a:r>
              <a:rPr lang="en-US" dirty="0"/>
              <a:t>| </a:t>
            </a:r>
            <a:r>
              <a:rPr lang="en-US" dirty="0" err="1"/>
              <a:t>reg_no</a:t>
            </a:r>
            <a:r>
              <a:rPr lang="en-US" dirty="0"/>
              <a:t> | </a:t>
            </a:r>
            <a:r>
              <a:rPr lang="en-US" dirty="0" err="1"/>
              <a:t>F_name</a:t>
            </a:r>
            <a:r>
              <a:rPr lang="en-US" dirty="0"/>
              <a:t>  | </a:t>
            </a:r>
            <a:r>
              <a:rPr lang="en-US" dirty="0" err="1"/>
              <a:t>L_name</a:t>
            </a:r>
            <a:r>
              <a:rPr lang="en-US" dirty="0"/>
              <a:t>   | course | DOB        | Gender | nationality |</a:t>
            </a:r>
          </a:p>
          <a:p>
            <a:r>
              <a:rPr lang="en-US" dirty="0"/>
              <a:t>+--------+---------+----------+--------+------------+--------+-------------+</a:t>
            </a:r>
          </a:p>
          <a:p>
            <a:r>
              <a:rPr lang="en-US" dirty="0"/>
              <a:t>| 00u    | katende | nicholas | </a:t>
            </a:r>
            <a:r>
              <a:rPr lang="en-US" dirty="0" err="1"/>
              <a:t>bcsit</a:t>
            </a:r>
            <a:r>
              <a:rPr lang="en-US" dirty="0"/>
              <a:t>  | 0000-00-00 | m      | </a:t>
            </a:r>
            <a:r>
              <a:rPr lang="en-US" dirty="0" err="1"/>
              <a:t>ugandan</a:t>
            </a:r>
            <a:r>
              <a:rPr lang="en-US" dirty="0"/>
              <a:t>     |</a:t>
            </a:r>
          </a:p>
          <a:p>
            <a:r>
              <a:rPr lang="en-US" dirty="0"/>
              <a:t>+--------+---------+----------+--------+------------+--------+-------------+</a:t>
            </a:r>
          </a:p>
          <a:p>
            <a:r>
              <a:rPr lang="en-US" dirty="0"/>
              <a:t>1 row in set (0.00 sec)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>
                <a:cs typeface="Times New Roman" charset="0"/>
              </a:rPr>
              <a:t>Create Table – using the DEFAULT option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r>
              <a:rPr lang="en-US" sz="3600" dirty="0">
                <a:cs typeface="Times New Roman" charset="0"/>
              </a:rPr>
              <a:t>Example:	</a:t>
            </a:r>
          </a:p>
          <a:p>
            <a:pPr>
              <a:buFontTx/>
              <a:buNone/>
            </a:pPr>
            <a:r>
              <a:rPr lang="en-US" sz="4000" i="1" dirty="0">
                <a:cs typeface="Times New Roman" charset="0"/>
              </a:rPr>
              <a:t>	CREATE TABLE students </a:t>
            </a:r>
            <a:br>
              <a:rPr lang="en-US" sz="4000" i="1" dirty="0">
                <a:cs typeface="Times New Roman" charset="0"/>
              </a:rPr>
            </a:br>
            <a:r>
              <a:rPr lang="en-US" sz="4000" i="1" dirty="0">
                <a:cs typeface="Times New Roman" charset="0"/>
              </a:rPr>
              <a:t>(</a:t>
            </a:r>
            <a:r>
              <a:rPr lang="en-US" sz="4000" i="1" dirty="0" err="1">
                <a:cs typeface="Times New Roman" charset="0"/>
              </a:rPr>
              <a:t>regNo</a:t>
            </a:r>
            <a:r>
              <a:rPr lang="en-US" sz="4000" i="1" dirty="0">
                <a:cs typeface="Times New Roman" charset="0"/>
              </a:rPr>
              <a:t> </a:t>
            </a:r>
            <a:r>
              <a:rPr lang="en-US" sz="4000" i="1" dirty="0" err="1">
                <a:cs typeface="Times New Roman" charset="0"/>
              </a:rPr>
              <a:t>varchar</a:t>
            </a:r>
            <a:r>
              <a:rPr lang="en-US" sz="4000" i="1" dirty="0">
                <a:cs typeface="Times New Roman" charset="0"/>
              </a:rPr>
              <a:t>(15), name </a:t>
            </a:r>
            <a:r>
              <a:rPr lang="en-US" sz="4000" i="1" dirty="0" err="1">
                <a:cs typeface="Times New Roman" charset="0"/>
              </a:rPr>
              <a:t>varchar</a:t>
            </a:r>
            <a:r>
              <a:rPr lang="en-US" sz="4000" i="1" dirty="0">
                <a:cs typeface="Times New Roman" charset="0"/>
              </a:rPr>
              <a:t>(20), dob date, gender char(1) default ‘M’);</a:t>
            </a:r>
            <a:endParaRPr lang="en-US" sz="4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7A73F-6A8A-428C-A708-DA87782F7B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8296"/>
            <a:ext cx="10972800" cy="604630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&gt; CREATE TABLE student(</a:t>
            </a:r>
            <a:r>
              <a:rPr lang="en-US" dirty="0" err="1"/>
              <a:t>regNo</a:t>
            </a:r>
            <a:r>
              <a:rPr lang="en-US" dirty="0"/>
              <a:t> varchar(15), name varchar(20), </a:t>
            </a:r>
            <a:r>
              <a:rPr lang="en-US" dirty="0" err="1"/>
              <a:t>dob</a:t>
            </a:r>
            <a:r>
              <a:rPr lang="en-US" dirty="0"/>
              <a:t> date, gender char(1) default 'M');</a:t>
            </a:r>
          </a:p>
          <a:p>
            <a:r>
              <a:rPr lang="en-US" dirty="0"/>
              <a:t>Query OK, 0 rows affected (0.28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student;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Field  | Type        | Null | Key | Default | Extra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| </a:t>
            </a:r>
            <a:r>
              <a:rPr lang="en-US" dirty="0" err="1"/>
              <a:t>regNo</a:t>
            </a:r>
            <a:r>
              <a:rPr lang="en-US" dirty="0"/>
              <a:t>  | varchar(15) | YES  |     | NULL    |       |</a:t>
            </a:r>
          </a:p>
          <a:p>
            <a:r>
              <a:rPr lang="en-US" dirty="0"/>
              <a:t>| name   | varchar(20) | YES  |     | NULL    |       |</a:t>
            </a:r>
          </a:p>
          <a:p>
            <a:r>
              <a:rPr lang="en-US" dirty="0"/>
              <a:t>| </a:t>
            </a:r>
            <a:r>
              <a:rPr lang="en-US" dirty="0" err="1"/>
              <a:t>dob</a:t>
            </a:r>
            <a:r>
              <a:rPr lang="en-US" dirty="0"/>
              <a:t>    | date        | YES  |     | NULL    |       |</a:t>
            </a:r>
          </a:p>
          <a:p>
            <a:r>
              <a:rPr lang="en-US" dirty="0"/>
              <a:t>| gender | char(1)     | YES  |     | M       |       |</a:t>
            </a:r>
          </a:p>
          <a:p>
            <a:r>
              <a:rPr lang="en-US" dirty="0"/>
              <a:t>+--------+-------------+------+-----+---------+-------+</a:t>
            </a:r>
          </a:p>
          <a:p>
            <a:r>
              <a:rPr lang="en-US" dirty="0"/>
              <a:t>4 rows in set (0.04 sec)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503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1614</TotalTime>
  <Words>2949</Words>
  <Application>Microsoft Office PowerPoint</Application>
  <PresentationFormat>Widescreen</PresentationFormat>
  <Paragraphs>441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Century Gothic</vt:lpstr>
      <vt:lpstr>Gill Sans MT</vt:lpstr>
      <vt:lpstr>Times New Roman</vt:lpstr>
      <vt:lpstr>Verdana</vt:lpstr>
      <vt:lpstr>Wingdings</vt:lpstr>
      <vt:lpstr>Wingdings 2</vt:lpstr>
      <vt:lpstr>Solstice</vt:lpstr>
      <vt:lpstr> DDL with Tables  LECTURER: Olivier Kevin ISHIMWE Email: kishimwe@uok.ac.rw      </vt:lpstr>
      <vt:lpstr>Introduction to DDL Statements and Database Objects </vt:lpstr>
      <vt:lpstr>Creating a data base</vt:lpstr>
      <vt:lpstr>Creating a Table</vt:lpstr>
      <vt:lpstr>Creating Table Syntax</vt:lpstr>
      <vt:lpstr>PowerPoint Presentation</vt:lpstr>
      <vt:lpstr>PowerPoint Presentation</vt:lpstr>
      <vt:lpstr>Create Table – using the DEFAULT option</vt:lpstr>
      <vt:lpstr>PowerPoint Presentation</vt:lpstr>
      <vt:lpstr>Create Table – using table and column constraints</vt:lpstr>
      <vt:lpstr>Create Table – using table and column constraints Cont’d</vt:lpstr>
      <vt:lpstr>Creating a table with primary key</vt:lpstr>
      <vt:lpstr>PowerPoint Presentation</vt:lpstr>
      <vt:lpstr>Notes on Creating Tables Using Subqueries</vt:lpstr>
      <vt:lpstr>Modifying a Table Structure</vt:lpstr>
      <vt:lpstr>Modifying a Table Structure Cont’d</vt:lpstr>
      <vt:lpstr>Adding a primary key to a table</vt:lpstr>
      <vt:lpstr>PowerPoint Presentation</vt:lpstr>
      <vt:lpstr>PowerPoint Presentation</vt:lpstr>
      <vt:lpstr>Removing a Table from a DB schema</vt:lpstr>
      <vt:lpstr>OTHER CONSTRAINTS</vt:lpstr>
      <vt:lpstr>NOT NULL</vt:lpstr>
      <vt:lpstr>PowerPoint Presentation</vt:lpstr>
      <vt:lpstr>UNIQUE</vt:lpstr>
      <vt:lpstr>PowerPoint Presentation</vt:lpstr>
      <vt:lpstr>FOREIGN KEY</vt:lpstr>
      <vt:lpstr>PowerPoint Presentation</vt:lpstr>
      <vt:lpstr>PowerPoint Presentation</vt:lpstr>
      <vt:lpstr>CHECK</vt:lpstr>
      <vt:lpstr>DEFAULT VALUES</vt:lpstr>
      <vt:lpstr>PowerPoint Presentation</vt:lpstr>
      <vt:lpstr>UPDATING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Table – using table and column constraints Cont’d</vt:lpstr>
      <vt:lpstr>Creating a table by using a subquery</vt:lpstr>
      <vt:lpstr>Quiz</vt:lpstr>
      <vt:lpstr>Quiz 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AK Waithima</dc:creator>
  <cp:lastModifiedBy>INEZA</cp:lastModifiedBy>
  <cp:revision>22</cp:revision>
  <dcterms:created xsi:type="dcterms:W3CDTF">2018-09-14T09:38:27Z</dcterms:created>
  <dcterms:modified xsi:type="dcterms:W3CDTF">2020-12-10T05:35:05Z</dcterms:modified>
</cp:coreProperties>
</file>