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6"/>
  </p:notesMasterIdLst>
  <p:sldIdLst>
    <p:sldId id="260" r:id="rId2"/>
    <p:sldId id="258" r:id="rId3"/>
    <p:sldId id="261" r:id="rId4"/>
    <p:sldId id="262" r:id="rId5"/>
    <p:sldId id="263" r:id="rId6"/>
    <p:sldId id="264" r:id="rId7"/>
    <p:sldId id="294" r:id="rId8"/>
    <p:sldId id="295" r:id="rId9"/>
    <p:sldId id="296" r:id="rId10"/>
    <p:sldId id="297" r:id="rId11"/>
    <p:sldId id="298" r:id="rId12"/>
    <p:sldId id="278" r:id="rId13"/>
    <p:sldId id="299" r:id="rId14"/>
    <p:sldId id="279" r:id="rId15"/>
    <p:sldId id="280" r:id="rId16"/>
    <p:sldId id="300" r:id="rId17"/>
    <p:sldId id="310" r:id="rId18"/>
    <p:sldId id="281" r:id="rId19"/>
    <p:sldId id="303" r:id="rId20"/>
    <p:sldId id="282" r:id="rId21"/>
    <p:sldId id="283" r:id="rId22"/>
    <p:sldId id="284" r:id="rId23"/>
    <p:sldId id="302" r:id="rId24"/>
    <p:sldId id="285" r:id="rId25"/>
    <p:sldId id="304" r:id="rId26"/>
    <p:sldId id="305" r:id="rId27"/>
    <p:sldId id="286" r:id="rId28"/>
    <p:sldId id="287" r:id="rId29"/>
    <p:sldId id="309" r:id="rId30"/>
    <p:sldId id="288" r:id="rId31"/>
    <p:sldId id="306" r:id="rId32"/>
    <p:sldId id="289" r:id="rId33"/>
    <p:sldId id="291" r:id="rId34"/>
    <p:sldId id="269" r:id="rId35"/>
    <p:sldId id="270" r:id="rId36"/>
    <p:sldId id="271" r:id="rId37"/>
    <p:sldId id="307" r:id="rId38"/>
    <p:sldId id="272" r:id="rId39"/>
    <p:sldId id="308" r:id="rId40"/>
    <p:sldId id="273" r:id="rId41"/>
    <p:sldId id="274" r:id="rId42"/>
    <p:sldId id="275" r:id="rId43"/>
    <p:sldId id="276" r:id="rId44"/>
    <p:sldId id="27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7478CA-241E-45B3-8DD0-E19C0A9DDAC1}" type="datetimeFigureOut">
              <a:rPr lang="en-GB" smtClean="0"/>
              <a:t>02/06/2020</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DB9E5A-D2CA-4702-B1F7-6C21027A9098}" type="slidenum">
              <a:rPr lang="en-GB" smtClean="0"/>
              <a:t>‹#›</a:t>
            </a:fld>
            <a:endParaRPr lang="en-GB"/>
          </a:p>
        </p:txBody>
      </p:sp>
    </p:spTree>
    <p:extLst>
      <p:ext uri="{BB962C8B-B14F-4D97-AF65-F5344CB8AC3E}">
        <p14:creationId xmlns:p14="http://schemas.microsoft.com/office/powerpoint/2010/main" val="2206864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3AE59BC0-581A-4CCA-8725-6494A17D2C9D}" type="slidenum">
              <a:rPr lang="en-US" sz="1200"/>
              <a:pPr eaLnBrk="1" hangingPunct="1"/>
              <a:t>2</a:t>
            </a:fld>
            <a:endParaRPr lang="en-US" sz="120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6618119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030C9AF0-D6AB-4FAD-9911-579FC32DBF58}" type="slidenum">
              <a:rPr lang="en-US" sz="1200"/>
              <a:pPr eaLnBrk="1" hangingPunct="1"/>
              <a:t>11</a:t>
            </a:fld>
            <a:endParaRPr 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982018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B98505F3-DF31-4768-9E25-6F497F99FD33}" type="slidenum">
              <a:rPr lang="en-US" sz="1200"/>
              <a:pPr eaLnBrk="1" hangingPunct="1"/>
              <a:t>34</a:t>
            </a:fld>
            <a:endParaRPr 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173180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48BA79E0-4EBD-4737-9BFE-B866ED8F93C6}" type="slidenum">
              <a:rPr lang="en-US" sz="1200"/>
              <a:pPr eaLnBrk="1" hangingPunct="1"/>
              <a:t>35</a:t>
            </a:fld>
            <a:endParaRPr lang="en-U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341407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64CE821C-A2CF-48C7-BF9D-23D4A6E24F65}" type="slidenum">
              <a:rPr lang="en-US" sz="1200"/>
              <a:pPr eaLnBrk="1" hangingPunct="1"/>
              <a:t>36</a:t>
            </a:fld>
            <a:endParaRPr 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408552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C3C7A882-E17B-4241-9379-52745A32D261}" type="slidenum">
              <a:rPr lang="en-US" sz="1200"/>
              <a:pPr eaLnBrk="1" hangingPunct="1"/>
              <a:t>38</a:t>
            </a:fld>
            <a:endParaRPr lang="en-US" sz="120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646867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7E46F586-4A75-4798-BDB0-75C984F76FC1}" type="slidenum">
              <a:rPr lang="en-US" sz="1200"/>
              <a:pPr eaLnBrk="1" hangingPunct="1"/>
              <a:t>40</a:t>
            </a:fld>
            <a:endParaRPr 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669097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30985643-52A7-4E3B-BC61-EC3016BE3E04}" type="slidenum">
              <a:rPr lang="en-US" sz="1200"/>
              <a:pPr eaLnBrk="1" hangingPunct="1"/>
              <a:t>41</a:t>
            </a:fld>
            <a:endParaRPr 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333263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C0B2CB2C-8873-47A9-AC1C-B3A7D5256295}" type="slidenum">
              <a:rPr lang="en-US" sz="1200"/>
              <a:pPr eaLnBrk="1" hangingPunct="1"/>
              <a:t>42</a:t>
            </a:fld>
            <a:endParaRPr 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2849068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8F64DE91-0D12-4A56-97BE-AF66CABF50A4}" type="slidenum">
              <a:rPr lang="en-US" sz="1200"/>
              <a:pPr eaLnBrk="1" hangingPunct="1"/>
              <a:t>43</a:t>
            </a:fld>
            <a:endParaRPr lang="en-US" sz="120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0715773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CBB60938-24CC-4EE8-AC2C-9F8788027073}" type="slidenum">
              <a:rPr lang="en-US" sz="1200"/>
              <a:pPr eaLnBrk="1" hangingPunct="1"/>
              <a:t>44</a:t>
            </a:fld>
            <a:endParaRPr 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555887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E64A5A16-929A-4D47-B059-FD2A8CCA71FB}" type="slidenum">
              <a:rPr lang="en-US" sz="1200"/>
              <a:pPr eaLnBrk="1" hangingPunct="1"/>
              <a:t>3</a:t>
            </a:fld>
            <a:endParaRPr 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20522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8C546666-510A-47B1-9846-848F46FF99A6}" type="slidenum">
              <a:rPr lang="en-US" sz="1200"/>
              <a:pPr eaLnBrk="1" hangingPunct="1"/>
              <a:t>4</a:t>
            </a:fld>
            <a:endParaRPr 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86353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342606F0-DF54-4D64-8642-2351F597D865}" type="slidenum">
              <a:rPr lang="en-US" sz="1200"/>
              <a:pPr eaLnBrk="1" hangingPunct="1"/>
              <a:t>5</a:t>
            </a:fld>
            <a:endParaRPr 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2881973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64CC7EAF-A6DE-4AAF-9A81-A0C7AE2C1A06}" type="slidenum">
              <a:rPr lang="en-US" sz="1200"/>
              <a:pPr eaLnBrk="1" hangingPunct="1"/>
              <a:t>6</a:t>
            </a:fld>
            <a:endParaRPr lang="en-US" sz="12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304045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BD2F04DF-11FB-4097-9F52-D71570C7A8D7}" type="slidenum">
              <a:rPr lang="en-US" sz="1200"/>
              <a:pPr eaLnBrk="1" hangingPunct="1"/>
              <a:t>7</a:t>
            </a:fld>
            <a:endParaRPr 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661240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A5A0E82B-45CF-45C8-AF32-686D3F02127A}" type="slidenum">
              <a:rPr lang="en-US" sz="1200"/>
              <a:pPr eaLnBrk="1" hangingPunct="1"/>
              <a:t>8</a:t>
            </a:fld>
            <a:endParaRPr lang="en-US" sz="12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1838807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90C2D44F-AB61-46C6-A350-54296D1B793F}" type="slidenum">
              <a:rPr lang="en-US" sz="1200"/>
              <a:pPr eaLnBrk="1" hangingPunct="1"/>
              <a:t>9</a:t>
            </a:fld>
            <a:endParaRPr 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3846667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fld id="{EBEE4381-E503-4AC0-B686-92E2173614C8}" type="slidenum">
              <a:rPr lang="en-US" sz="1200"/>
              <a:pPr eaLnBrk="1" hangingPunct="1"/>
              <a:t>10</a:t>
            </a:fld>
            <a:endParaRPr lang="en-US" sz="12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a:p>
        </p:txBody>
      </p:sp>
    </p:spTree>
    <p:extLst>
      <p:ext uri="{BB962C8B-B14F-4D97-AF65-F5344CB8AC3E}">
        <p14:creationId xmlns:p14="http://schemas.microsoft.com/office/powerpoint/2010/main" val="4131826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759509B-9D2D-4554-9442-165FAE9DE9F4}" type="datetime1">
              <a:rPr lang="en-GB" smtClean="0"/>
              <a:t>02/06/2020</a:t>
            </a:fld>
            <a:endParaRPr lang="en-GB"/>
          </a:p>
        </p:txBody>
      </p:sp>
      <p:sp>
        <p:nvSpPr>
          <p:cNvPr id="20" name="Footer Placeholder 19"/>
          <p:cNvSpPr>
            <a:spLocks noGrp="1"/>
          </p:cNvSpPr>
          <p:nvPr>
            <p:ph type="ftr" sz="quarter" idx="11"/>
          </p:nvPr>
        </p:nvSpPr>
        <p:spPr/>
        <p:txBody>
          <a:bodyPr/>
          <a:lstStyle>
            <a:lvl1pPr>
              <a:defRPr b="1">
                <a:solidFill>
                  <a:schemeClr val="accent3">
                    <a:lumMod val="75000"/>
                  </a:schemeClr>
                </a:solidFill>
              </a:defRPr>
            </a:lvl1pPr>
            <a:extLst/>
          </a:lstStyle>
          <a:p>
            <a:r>
              <a:rPr lang="en-GB" dirty="0" err="1"/>
              <a:t>Labor</a:t>
            </a:r>
            <a:r>
              <a:rPr lang="en-GB" dirty="0"/>
              <a:t> for the future</a:t>
            </a:r>
          </a:p>
        </p:txBody>
      </p:sp>
      <p:sp>
        <p:nvSpPr>
          <p:cNvPr id="10" name="Slide Number Placeholder 9"/>
          <p:cNvSpPr>
            <a:spLocks noGrp="1"/>
          </p:cNvSpPr>
          <p:nvPr>
            <p:ph type="sldNum" sz="quarter" idx="12"/>
          </p:nvPr>
        </p:nvSpPr>
        <p:spPr/>
        <p:txBody>
          <a:bodyPr/>
          <a:lstStyle/>
          <a:p>
            <a:fld id="{462C6507-2242-4096-87B2-B8983FFE7867}" type="slidenum">
              <a:rPr lang="en-GB" smtClean="0"/>
              <a:t>‹#›</a:t>
            </a:fld>
            <a:endParaRPr lang="en-GB"/>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pic>
        <p:nvPicPr>
          <p:cNvPr id="11"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39186" y="5829748"/>
            <a:ext cx="5267524" cy="1028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A99795-6DCB-442C-8A2F-4EF1B6C5A588}" type="datetime1">
              <a:rPr lang="en-GB" smtClean="0"/>
              <a:t>02/06/2020</a:t>
            </a:fld>
            <a:endParaRPr lang="en-GB"/>
          </a:p>
        </p:txBody>
      </p:sp>
      <p:sp>
        <p:nvSpPr>
          <p:cNvPr id="5" name="Footer Placeholder 4"/>
          <p:cNvSpPr>
            <a:spLocks noGrp="1"/>
          </p:cNvSpPr>
          <p:nvPr>
            <p:ph type="ftr" sz="quarter" idx="11"/>
          </p:nvPr>
        </p:nvSpPr>
        <p:spPr/>
        <p:txBody>
          <a:bodyPr/>
          <a:lstStyle/>
          <a:p>
            <a:r>
              <a:rPr lang="en-GB"/>
              <a:t>Labor for the future</a:t>
            </a:r>
          </a:p>
        </p:txBody>
      </p:sp>
      <p:sp>
        <p:nvSpPr>
          <p:cNvPr id="6" name="Slide Number Placeholder 5"/>
          <p:cNvSpPr>
            <a:spLocks noGrp="1"/>
          </p:cNvSpPr>
          <p:nvPr>
            <p:ph type="sldNum" sz="quarter" idx="12"/>
          </p:nvPr>
        </p:nvSpPr>
        <p:spPr/>
        <p:txBody>
          <a:bodyPr/>
          <a:lstStyle/>
          <a:p>
            <a:fld id="{462C6507-2242-4096-87B2-B8983FFE786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5240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A2A0E3F-810D-425E-95BA-04740128FC5A}" type="datetime1">
              <a:rPr lang="en-GB" smtClean="0"/>
              <a:t>02/06/2020</a:t>
            </a:fld>
            <a:endParaRPr lang="en-GB"/>
          </a:p>
        </p:txBody>
      </p:sp>
      <p:sp>
        <p:nvSpPr>
          <p:cNvPr id="5" name="Footer Placeholder 4"/>
          <p:cNvSpPr>
            <a:spLocks noGrp="1"/>
          </p:cNvSpPr>
          <p:nvPr>
            <p:ph type="ftr" sz="quarter" idx="11"/>
          </p:nvPr>
        </p:nvSpPr>
        <p:spPr/>
        <p:txBody>
          <a:bodyPr/>
          <a:lstStyle/>
          <a:p>
            <a:r>
              <a:rPr lang="en-GB"/>
              <a:t>Labor for the future</a:t>
            </a:r>
          </a:p>
        </p:txBody>
      </p:sp>
      <p:sp>
        <p:nvSpPr>
          <p:cNvPr id="6" name="Slide Number Placeholder 5"/>
          <p:cNvSpPr>
            <a:spLocks noGrp="1"/>
          </p:cNvSpPr>
          <p:nvPr>
            <p:ph type="sldNum" sz="quarter" idx="12"/>
          </p:nvPr>
        </p:nvSpPr>
        <p:spPr/>
        <p:txBody>
          <a:bodyPr/>
          <a:lstStyle/>
          <a:p>
            <a:fld id="{462C6507-2242-4096-87B2-B8983FFE7867}"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3BFCA40-4195-42EC-8D9F-FF0ACDBEB93F}" type="datetime1">
              <a:rPr lang="en-GB" smtClean="0"/>
              <a:t>02/06/2020</a:t>
            </a:fld>
            <a:endParaRPr lang="en-GB"/>
          </a:p>
        </p:txBody>
      </p:sp>
      <p:sp>
        <p:nvSpPr>
          <p:cNvPr id="5" name="Footer Placeholder 4"/>
          <p:cNvSpPr>
            <a:spLocks noGrp="1"/>
          </p:cNvSpPr>
          <p:nvPr>
            <p:ph type="ftr" sz="quarter" idx="11"/>
          </p:nvPr>
        </p:nvSpPr>
        <p:spPr/>
        <p:txBody>
          <a:bodyPr/>
          <a:lstStyle>
            <a:lvl1pPr>
              <a:defRPr b="1">
                <a:solidFill>
                  <a:schemeClr val="accent3">
                    <a:lumMod val="75000"/>
                  </a:schemeClr>
                </a:solidFill>
              </a:defRPr>
            </a:lvl1pPr>
            <a:extLst/>
          </a:lstStyle>
          <a:p>
            <a:r>
              <a:rPr lang="en-GB"/>
              <a:t>Labor for the future</a:t>
            </a:r>
            <a:endParaRPr lang="en-GB" dirty="0"/>
          </a:p>
        </p:txBody>
      </p:sp>
      <p:sp>
        <p:nvSpPr>
          <p:cNvPr id="6" name="Slide Number Placeholder 5"/>
          <p:cNvSpPr>
            <a:spLocks noGrp="1"/>
          </p:cNvSpPr>
          <p:nvPr>
            <p:ph type="sldNum" sz="quarter" idx="12"/>
          </p:nvPr>
        </p:nvSpPr>
        <p:spPr/>
        <p:txBody>
          <a:bodyPr/>
          <a:lstStyle/>
          <a:p>
            <a:fld id="{462C6507-2242-4096-87B2-B8983FFE7867}" type="slidenum">
              <a:rPr lang="en-GB" smtClean="0"/>
              <a:t>‹#›</a:t>
            </a:fld>
            <a:endParaRPr lang="en-GB"/>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91478" y="5877273"/>
            <a:ext cx="4822196"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4587143-DD39-456A-B427-D41B15839F71}" type="datetime1">
              <a:rPr lang="en-GB" smtClean="0"/>
              <a:t>02/06/2020</a:t>
            </a:fld>
            <a:endParaRPr lang="en-GB"/>
          </a:p>
        </p:txBody>
      </p:sp>
      <p:sp>
        <p:nvSpPr>
          <p:cNvPr id="5" name="Footer Placeholder 4"/>
          <p:cNvSpPr>
            <a:spLocks noGrp="1"/>
          </p:cNvSpPr>
          <p:nvPr>
            <p:ph type="ftr" sz="quarter" idx="11"/>
          </p:nvPr>
        </p:nvSpPr>
        <p:spPr/>
        <p:txBody>
          <a:bodyPr/>
          <a:lstStyle/>
          <a:p>
            <a:r>
              <a:rPr lang="en-GB"/>
              <a:t>Labor for the future</a:t>
            </a:r>
          </a:p>
        </p:txBody>
      </p:sp>
      <p:sp>
        <p:nvSpPr>
          <p:cNvPr id="6" name="Slide Number Placeholder 5"/>
          <p:cNvSpPr>
            <a:spLocks noGrp="1"/>
          </p:cNvSpPr>
          <p:nvPr>
            <p:ph type="sldNum" sz="quarter" idx="12"/>
          </p:nvPr>
        </p:nvSpPr>
        <p:spPr/>
        <p:txBody>
          <a:bodyPr/>
          <a:lstStyle/>
          <a:p>
            <a:fld id="{462C6507-2242-4096-87B2-B8983FFE7867}" type="slidenum">
              <a:rPr lang="en-GB" smtClean="0"/>
              <a:t>‹#›</a:t>
            </a:fld>
            <a:endParaRPr lang="en-GB"/>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sz="1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p>
            <a:r>
              <a:rPr kumimoji="0" lang="en-US"/>
              <a:t>Click to edit Master title style</a:t>
            </a:r>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B12928D-0D48-422E-B6CF-D073DC0442D3}" type="datetime1">
              <a:rPr lang="en-GB" smtClean="0"/>
              <a:t>02/06/2020</a:t>
            </a:fld>
            <a:endParaRPr lang="en-GB"/>
          </a:p>
        </p:txBody>
      </p:sp>
      <p:sp>
        <p:nvSpPr>
          <p:cNvPr id="6" name="Footer Placeholder 5"/>
          <p:cNvSpPr>
            <a:spLocks noGrp="1"/>
          </p:cNvSpPr>
          <p:nvPr>
            <p:ph type="ftr" sz="quarter" idx="11"/>
          </p:nvPr>
        </p:nvSpPr>
        <p:spPr/>
        <p:txBody>
          <a:bodyPr/>
          <a:lstStyle/>
          <a:p>
            <a:r>
              <a:rPr lang="en-GB"/>
              <a:t>Labor for the future</a:t>
            </a:r>
          </a:p>
        </p:txBody>
      </p:sp>
      <p:sp>
        <p:nvSpPr>
          <p:cNvPr id="7" name="Slide Number Placeholder 6"/>
          <p:cNvSpPr>
            <a:spLocks noGrp="1"/>
          </p:cNvSpPr>
          <p:nvPr>
            <p:ph type="sldNum" sz="quarter" idx="12"/>
          </p:nvPr>
        </p:nvSpPr>
        <p:spPr/>
        <p:txBody>
          <a:bodyPr/>
          <a:lstStyle/>
          <a:p>
            <a:fld id="{462C6507-2242-4096-87B2-B8983FFE7867}"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E2267F1-EC06-4B88-8658-7668082ED452}" type="datetime1">
              <a:rPr lang="en-GB" smtClean="0"/>
              <a:t>02/06/2020</a:t>
            </a:fld>
            <a:endParaRPr lang="en-GB"/>
          </a:p>
        </p:txBody>
      </p:sp>
      <p:sp>
        <p:nvSpPr>
          <p:cNvPr id="8" name="Footer Placeholder 7"/>
          <p:cNvSpPr>
            <a:spLocks noGrp="1"/>
          </p:cNvSpPr>
          <p:nvPr>
            <p:ph type="ftr" sz="quarter" idx="11"/>
          </p:nvPr>
        </p:nvSpPr>
        <p:spPr/>
        <p:txBody>
          <a:bodyPr/>
          <a:lstStyle/>
          <a:p>
            <a:r>
              <a:rPr lang="en-GB"/>
              <a:t>Labor for the future</a:t>
            </a:r>
          </a:p>
        </p:txBody>
      </p:sp>
      <p:sp>
        <p:nvSpPr>
          <p:cNvPr id="9" name="Slide Number Placeholder 8"/>
          <p:cNvSpPr>
            <a:spLocks noGrp="1"/>
          </p:cNvSpPr>
          <p:nvPr>
            <p:ph type="sldNum" sz="quarter" idx="12"/>
          </p:nvPr>
        </p:nvSpPr>
        <p:spPr/>
        <p:txBody>
          <a:bodyPr/>
          <a:lstStyle/>
          <a:p>
            <a:fld id="{462C6507-2242-4096-87B2-B8983FFE7867}"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60CA3F6-0788-4046-B81C-53F54B9F108B}" type="datetime1">
              <a:rPr lang="en-GB" smtClean="0"/>
              <a:t>02/06/2020</a:t>
            </a:fld>
            <a:endParaRPr lang="en-GB"/>
          </a:p>
        </p:txBody>
      </p:sp>
      <p:sp>
        <p:nvSpPr>
          <p:cNvPr id="4" name="Footer Placeholder 3"/>
          <p:cNvSpPr>
            <a:spLocks noGrp="1"/>
          </p:cNvSpPr>
          <p:nvPr>
            <p:ph type="ftr" sz="quarter" idx="11"/>
          </p:nvPr>
        </p:nvSpPr>
        <p:spPr/>
        <p:txBody>
          <a:bodyPr/>
          <a:lstStyle/>
          <a:p>
            <a:r>
              <a:rPr lang="en-GB"/>
              <a:t>Labor for the future</a:t>
            </a:r>
          </a:p>
        </p:txBody>
      </p:sp>
      <p:sp>
        <p:nvSpPr>
          <p:cNvPr id="5" name="Slide Number Placeholder 4"/>
          <p:cNvSpPr>
            <a:spLocks noGrp="1"/>
          </p:cNvSpPr>
          <p:nvPr>
            <p:ph type="sldNum" sz="quarter" idx="12"/>
          </p:nvPr>
        </p:nvSpPr>
        <p:spPr/>
        <p:txBody>
          <a:bodyPr/>
          <a:lstStyle/>
          <a:p>
            <a:fld id="{462C6507-2242-4096-87B2-B8983FFE7867}"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Date Placeholder 1"/>
          <p:cNvSpPr>
            <a:spLocks noGrp="1"/>
          </p:cNvSpPr>
          <p:nvPr>
            <p:ph type="dt" sz="half" idx="10"/>
          </p:nvPr>
        </p:nvSpPr>
        <p:spPr/>
        <p:txBody>
          <a:bodyPr/>
          <a:lstStyle/>
          <a:p>
            <a:fld id="{EA208E25-5DF7-4660-980B-CEB6F61648D7}" type="datetime1">
              <a:rPr lang="en-GB" smtClean="0"/>
              <a:t>02/06/2020</a:t>
            </a:fld>
            <a:endParaRPr lang="en-GB"/>
          </a:p>
        </p:txBody>
      </p:sp>
      <p:sp>
        <p:nvSpPr>
          <p:cNvPr id="3" name="Footer Placeholder 2"/>
          <p:cNvSpPr>
            <a:spLocks noGrp="1"/>
          </p:cNvSpPr>
          <p:nvPr>
            <p:ph type="ftr" sz="quarter" idx="11"/>
          </p:nvPr>
        </p:nvSpPr>
        <p:spPr/>
        <p:txBody>
          <a:bodyPr/>
          <a:lstStyle/>
          <a:p>
            <a:r>
              <a:rPr lang="en-GB"/>
              <a:t>Labor for the future</a:t>
            </a:r>
          </a:p>
        </p:txBody>
      </p:sp>
      <p:sp>
        <p:nvSpPr>
          <p:cNvPr id="4" name="Slide Number Placeholder 3"/>
          <p:cNvSpPr>
            <a:spLocks noGrp="1"/>
          </p:cNvSpPr>
          <p:nvPr>
            <p:ph type="sldNum" sz="quarter" idx="12"/>
          </p:nvPr>
        </p:nvSpPr>
        <p:spPr/>
        <p:txBody>
          <a:bodyPr/>
          <a:lstStyle/>
          <a:p>
            <a:fld id="{462C6507-2242-4096-87B2-B8983FFE7867}" type="slidenum">
              <a:rPr lang="en-GB" smtClean="0"/>
              <a:t>‹#›</a:t>
            </a:fld>
            <a:endParaRPr lang="en-GB"/>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18E13B7-057A-41B2-AEDD-23C6333AF471}" type="datetime1">
              <a:rPr lang="en-GB" smtClean="0"/>
              <a:t>02/06/2020</a:t>
            </a:fld>
            <a:endParaRPr lang="en-GB"/>
          </a:p>
        </p:txBody>
      </p:sp>
      <p:sp>
        <p:nvSpPr>
          <p:cNvPr id="6" name="Footer Placeholder 5"/>
          <p:cNvSpPr>
            <a:spLocks noGrp="1"/>
          </p:cNvSpPr>
          <p:nvPr>
            <p:ph type="ftr" sz="quarter" idx="11"/>
          </p:nvPr>
        </p:nvSpPr>
        <p:spPr/>
        <p:txBody>
          <a:bodyPr/>
          <a:lstStyle/>
          <a:p>
            <a:r>
              <a:rPr lang="en-GB"/>
              <a:t>Labor for the future</a:t>
            </a:r>
          </a:p>
        </p:txBody>
      </p:sp>
      <p:sp>
        <p:nvSpPr>
          <p:cNvPr id="7" name="Slide Number Placeholder 6"/>
          <p:cNvSpPr>
            <a:spLocks noGrp="1"/>
          </p:cNvSpPr>
          <p:nvPr>
            <p:ph type="sldNum" sz="quarter" idx="12"/>
          </p:nvPr>
        </p:nvSpPr>
        <p:spPr/>
        <p:txBody>
          <a:bodyPr/>
          <a:lstStyle/>
          <a:p>
            <a:fld id="{462C6507-2242-4096-87B2-B8983FFE7867}"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C679CA63-FF5B-45A1-A03C-8837D5F946E7}" type="datetime1">
              <a:rPr lang="en-GB" smtClean="0"/>
              <a:t>02/06/2020</a:t>
            </a:fld>
            <a:endParaRPr lang="en-GB"/>
          </a:p>
        </p:txBody>
      </p:sp>
      <p:sp>
        <p:nvSpPr>
          <p:cNvPr id="6" name="Footer Placeholder 5"/>
          <p:cNvSpPr>
            <a:spLocks noGrp="1"/>
          </p:cNvSpPr>
          <p:nvPr>
            <p:ph type="ftr" sz="quarter" idx="11"/>
          </p:nvPr>
        </p:nvSpPr>
        <p:spPr/>
        <p:txBody>
          <a:bodyPr/>
          <a:lstStyle/>
          <a:p>
            <a:r>
              <a:rPr lang="en-GB"/>
              <a:t>Labor for the future</a:t>
            </a:r>
          </a:p>
        </p:txBody>
      </p:sp>
      <p:sp>
        <p:nvSpPr>
          <p:cNvPr id="7" name="Slide Number Placeholder 6"/>
          <p:cNvSpPr>
            <a:spLocks noGrp="1"/>
          </p:cNvSpPr>
          <p:nvPr>
            <p:ph type="sldNum" sz="quarter" idx="12"/>
          </p:nvPr>
        </p:nvSpPr>
        <p:spPr/>
        <p:txBody>
          <a:bodyPr/>
          <a:lstStyle/>
          <a:p>
            <a:fld id="{462C6507-2242-4096-87B2-B8983FFE7867}" type="slidenum">
              <a:rPr lang="en-GB" smtClean="0"/>
              <a:t>‹#›</a:t>
            </a:fld>
            <a:endParaRPr lang="en-GB"/>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8E50C4D-B748-4988-884D-FB59822A1FC8}" type="datetime1">
              <a:rPr lang="en-GB" smtClean="0"/>
              <a:t>02/06/2020</a:t>
            </a:fld>
            <a:endParaRPr lang="en-GB"/>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GB"/>
              <a:t>Labor for the future</a:t>
            </a:r>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62C6507-2242-4096-87B2-B8983FFE7867}" type="slidenum">
              <a:rPr lang="en-GB" smtClean="0"/>
              <a:t>‹#›</a:t>
            </a:fld>
            <a:endParaRPr lang="en-GB"/>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ishimwe@uok.ac.r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xmlns="" id="{AF435EF4-2A00-4369-9800-332027D44DBE}"/>
              </a:ext>
            </a:extLst>
          </p:cNvPr>
          <p:cNvSpPr>
            <a:spLocks noGrp="1" noChangeArrowheads="1"/>
          </p:cNvSpPr>
          <p:nvPr>
            <p:ph type="ctrTitle"/>
          </p:nvPr>
        </p:nvSpPr>
        <p:spPr>
          <a:xfrm>
            <a:off x="2971800" y="0"/>
            <a:ext cx="7467600" cy="6705600"/>
          </a:xfrm>
        </p:spPr>
        <p:txBody>
          <a:bodyPr>
            <a:normAutofit/>
          </a:bodyPr>
          <a:lstStyle/>
          <a:p>
            <a:pPr algn="ctr"/>
            <a:r>
              <a:rPr lang="en-US" altLang="x-none" sz="4000" b="1" dirty="0"/>
              <a:t/>
            </a:r>
            <a:br>
              <a:rPr lang="en-US" altLang="x-none" sz="4000" b="1" dirty="0"/>
            </a:br>
            <a:r>
              <a:rPr lang="en-US" sz="4000" dirty="0">
                <a:cs typeface="Times New Roman" charset="0"/>
              </a:rPr>
              <a:t>Basic SELECT Statements</a:t>
            </a:r>
            <a:r>
              <a:rPr lang="en-US" altLang="x-none" sz="3200" dirty="0"/>
              <a:t/>
            </a:r>
            <a:br>
              <a:rPr lang="en-US" altLang="x-none" sz="3200" dirty="0"/>
            </a:br>
            <a:r>
              <a:rPr lang="en-US" altLang="x-none" sz="3200" dirty="0"/>
              <a:t/>
            </a:r>
            <a:br>
              <a:rPr lang="en-US" altLang="x-none" sz="3200" dirty="0"/>
            </a:br>
            <a:r>
              <a:rPr lang="en-US" altLang="x-none" sz="2000" b="1" dirty="0"/>
              <a:t>LECTURER: Olivier Kevin ISHIMWE</a:t>
            </a:r>
            <a:r>
              <a:rPr lang="en-US" altLang="x-none" sz="2000" dirty="0"/>
              <a:t/>
            </a:r>
            <a:br>
              <a:rPr lang="en-US" altLang="x-none" sz="2000" dirty="0"/>
            </a:br>
            <a:r>
              <a:rPr lang="en-US" altLang="x-none" sz="2000" b="1" dirty="0"/>
              <a:t>Email: </a:t>
            </a:r>
            <a:r>
              <a:rPr lang="en-US" altLang="x-none" sz="2000" b="1" dirty="0">
                <a:hlinkClick r:id="rId2"/>
              </a:rPr>
              <a:t>kishimwe@uok.ac.rw</a:t>
            </a:r>
            <a:r>
              <a:rPr lang="en-US" altLang="x-none" sz="2000" b="1" dirty="0"/>
              <a:t/>
            </a:r>
            <a:br>
              <a:rPr lang="en-US" altLang="x-none" sz="2000" b="1" dirty="0"/>
            </a:br>
            <a:r>
              <a:rPr lang="en-US" altLang="x-none" sz="2000" b="1" dirty="0"/>
              <a:t/>
            </a:r>
            <a:br>
              <a:rPr lang="en-US" altLang="x-none" sz="2000" b="1" dirty="0"/>
            </a:br>
            <a:r>
              <a:rPr lang="en-US" altLang="x-none" sz="2000" b="1" dirty="0"/>
              <a:t/>
            </a:r>
            <a:br>
              <a:rPr lang="en-US" altLang="x-none" sz="2000" b="1" dirty="0"/>
            </a:br>
            <a:r>
              <a:rPr lang="en-US" altLang="x-none" sz="2000" b="1" dirty="0"/>
              <a:t/>
            </a:r>
            <a:br>
              <a:rPr lang="en-US" altLang="x-none" sz="2000" b="1" dirty="0"/>
            </a:br>
            <a:r>
              <a:rPr lang="en-US" altLang="x-none" sz="3200" dirty="0"/>
              <a:t/>
            </a:r>
            <a:br>
              <a:rPr lang="en-US" altLang="x-none" sz="3200" dirty="0"/>
            </a:br>
            <a:r>
              <a:rPr lang="en-US" altLang="x-none" sz="3200" dirty="0"/>
              <a:t/>
            </a:r>
            <a:br>
              <a:rPr lang="en-US" altLang="x-none" sz="3200" dirty="0"/>
            </a:br>
            <a:endParaRPr lang="en-US" altLang="x-none" sz="3200" dirty="0"/>
          </a:p>
        </p:txBody>
      </p:sp>
      <p:sp>
        <p:nvSpPr>
          <p:cNvPr id="19459" name="Slide Number Placeholder 1">
            <a:extLst>
              <a:ext uri="{FF2B5EF4-FFF2-40B4-BE49-F238E27FC236}">
                <a16:creationId xmlns:a16="http://schemas.microsoft.com/office/drawing/2014/main" xmlns="" id="{AEA87611-5F58-4F3F-A588-378E50D31A6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fontAlgn="base">
              <a:spcBef>
                <a:spcPct val="0"/>
              </a:spcBef>
              <a:spcAft>
                <a:spcPct val="0"/>
              </a:spcAft>
              <a:buClrTx/>
              <a:buFontTx/>
              <a:buNone/>
            </a:pPr>
            <a:fld id="{A2AD9C11-CCD2-4A9B-BC32-21152681D89A}" type="slidenum">
              <a:rPr lang="en-US" altLang="x-none" smtClean="0">
                <a:solidFill>
                  <a:srgbClr val="FEFFFF"/>
                </a:solidFill>
              </a:rPr>
              <a:pPr fontAlgn="base">
                <a:spcBef>
                  <a:spcPct val="0"/>
                </a:spcBef>
                <a:spcAft>
                  <a:spcPct val="0"/>
                </a:spcAft>
                <a:buClrTx/>
                <a:buFontTx/>
                <a:buNone/>
              </a:pPr>
              <a:t>1</a:t>
            </a:fld>
            <a:endParaRPr lang="en-US" altLang="x-none">
              <a:solidFill>
                <a:srgbClr val="FEFFFF"/>
              </a:solidFill>
            </a:endParaRPr>
          </a:p>
        </p:txBody>
      </p:sp>
      <p:sp>
        <p:nvSpPr>
          <p:cNvPr id="2" name="Footer Placeholder 1">
            <a:extLst>
              <a:ext uri="{FF2B5EF4-FFF2-40B4-BE49-F238E27FC236}">
                <a16:creationId xmlns:a16="http://schemas.microsoft.com/office/drawing/2014/main" xmlns="" id="{97E6B871-9C5B-47BE-83CF-5856371B38AC}"/>
              </a:ext>
            </a:extLst>
          </p:cNvPr>
          <p:cNvSpPr>
            <a:spLocks noGrp="1"/>
          </p:cNvSpPr>
          <p:nvPr>
            <p:ph type="ftr" sz="quarter" idx="11"/>
          </p:nvPr>
        </p:nvSpPr>
        <p:spPr/>
        <p:txBody>
          <a:bodyPr/>
          <a:lstStyle/>
          <a:p>
            <a:r>
              <a:rPr lang="en-GB"/>
              <a:t>Labor for the future</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en-US" sz="3600">
                <a:cs typeface="Times New Roman" charset="0"/>
              </a:rPr>
              <a:t>(iii) Retrieving all columns and specific rows from the students1 table.</a:t>
            </a:r>
          </a:p>
        </p:txBody>
      </p:sp>
      <p:sp>
        <p:nvSpPr>
          <p:cNvPr id="11267" name="Rectangle 3"/>
          <p:cNvSpPr>
            <a:spLocks noGrp="1" noChangeArrowheads="1"/>
          </p:cNvSpPr>
          <p:nvPr>
            <p:ph idx="1"/>
          </p:nvPr>
        </p:nvSpPr>
        <p:spPr/>
        <p:txBody>
          <a:bodyPr>
            <a:normAutofit fontScale="85000" lnSpcReduction="10000"/>
          </a:bodyPr>
          <a:lstStyle/>
          <a:p>
            <a:pPr lvl="1" eaLnBrk="1" hangingPunct="1">
              <a:buFontTx/>
              <a:buNone/>
            </a:pPr>
            <a:r>
              <a:rPr lang="en-US" sz="3200" i="1" dirty="0">
                <a:cs typeface="Times New Roman" charset="0"/>
              </a:rPr>
              <a:t>SELECT  * FROM students1 WHERE </a:t>
            </a:r>
            <a:r>
              <a:rPr lang="en-US" sz="3200" i="1" dirty="0" err="1">
                <a:cs typeface="Times New Roman" charset="0"/>
              </a:rPr>
              <a:t>job_id</a:t>
            </a:r>
            <a:r>
              <a:rPr lang="en-US" sz="3200" i="1" dirty="0">
                <a:cs typeface="Times New Roman" charset="0"/>
              </a:rPr>
              <a:t> = 'IT_PROG';</a:t>
            </a:r>
          </a:p>
          <a:p>
            <a:pPr eaLnBrk="1" hangingPunct="1"/>
            <a:endParaRPr lang="en-US" i="1" dirty="0">
              <a:cs typeface="Times New Roman" charset="0"/>
            </a:endParaRPr>
          </a:p>
          <a:p>
            <a:r>
              <a:rPr lang="en-US" dirty="0" err="1"/>
              <a:t>mysql</a:t>
            </a:r>
            <a:r>
              <a:rPr lang="en-US" dirty="0"/>
              <a:t>&gt; SELECT  * FROM student1 WHERE </a:t>
            </a:r>
            <a:r>
              <a:rPr lang="en-US" dirty="0" err="1"/>
              <a:t>reg_no</a:t>
            </a:r>
            <a:r>
              <a:rPr lang="en-US" dirty="0"/>
              <a:t> = '100u';</a:t>
            </a:r>
          </a:p>
          <a:p>
            <a:r>
              <a:rPr lang="en-US" dirty="0"/>
              <a:t>+--------+---------+----------+--------+------------+--------+-------------+</a:t>
            </a:r>
          </a:p>
          <a:p>
            <a:r>
              <a:rPr lang="en-US" dirty="0"/>
              <a:t>| </a:t>
            </a:r>
            <a:r>
              <a:rPr lang="en-US" dirty="0" err="1"/>
              <a:t>reg_no</a:t>
            </a:r>
            <a:r>
              <a:rPr lang="en-US" dirty="0"/>
              <a:t> | </a:t>
            </a:r>
            <a:r>
              <a:rPr lang="en-US" dirty="0" err="1"/>
              <a:t>F_name</a:t>
            </a:r>
            <a:r>
              <a:rPr lang="en-US" dirty="0"/>
              <a:t>  | </a:t>
            </a:r>
            <a:r>
              <a:rPr lang="en-US" dirty="0" err="1"/>
              <a:t>L_name</a:t>
            </a:r>
            <a:r>
              <a:rPr lang="en-US" dirty="0"/>
              <a:t>   | course | DOB        | Gender | nationality |</a:t>
            </a:r>
          </a:p>
          <a:p>
            <a:r>
              <a:rPr lang="en-US" dirty="0"/>
              <a:t>+--------+---------+----------+--------+------------+--------+-------------+</a:t>
            </a:r>
          </a:p>
          <a:p>
            <a:r>
              <a:rPr lang="en-US" dirty="0"/>
              <a:t>| 100u   | katende | nicholas | </a:t>
            </a:r>
            <a:r>
              <a:rPr lang="en-US" dirty="0" err="1"/>
              <a:t>bcsit</a:t>
            </a:r>
            <a:r>
              <a:rPr lang="en-US" dirty="0"/>
              <a:t>  | 20/02/1985 | m      | </a:t>
            </a:r>
            <a:r>
              <a:rPr lang="en-US" dirty="0" err="1"/>
              <a:t>ugandan</a:t>
            </a:r>
            <a:r>
              <a:rPr lang="en-US" dirty="0"/>
              <a:t>     |</a:t>
            </a:r>
          </a:p>
          <a:p>
            <a:r>
              <a:rPr lang="en-US" dirty="0"/>
              <a:t>+--------+---------+----------+--------+------------+--------+-------------+</a:t>
            </a:r>
          </a:p>
          <a:p>
            <a:r>
              <a:rPr lang="en-US" dirty="0"/>
              <a:t>1 row in set (0.00 sec)</a:t>
            </a:r>
          </a:p>
          <a:p>
            <a:pPr eaLnBrk="1" hangingPunct="1"/>
            <a:endParaRPr lang="en-US" dirty="0"/>
          </a:p>
        </p:txBody>
      </p:sp>
      <p:sp>
        <p:nvSpPr>
          <p:cNvPr id="3" name="Slide Number Placeholder 2"/>
          <p:cNvSpPr>
            <a:spLocks noGrp="1"/>
          </p:cNvSpPr>
          <p:nvPr>
            <p:ph type="sldNum" sz="quarter" idx="12"/>
          </p:nvPr>
        </p:nvSpPr>
        <p:spPr/>
        <p:txBody>
          <a:bodyPr/>
          <a:lstStyle/>
          <a:p>
            <a:fld id="{9537A73F-6A8A-428C-A708-DA87782F7B6B}" type="slidenum">
              <a:rPr lang="en-US" smtClean="0"/>
              <a:t>10</a:t>
            </a:fld>
            <a:endParaRPr lang="en-US"/>
          </a:p>
        </p:txBody>
      </p:sp>
    </p:spTree>
    <p:extLst>
      <p:ext uri="{BB962C8B-B14F-4D97-AF65-F5344CB8AC3E}">
        <p14:creationId xmlns:p14="http://schemas.microsoft.com/office/powerpoint/2010/main" val="1012357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fontScale="90000"/>
          </a:bodyPr>
          <a:lstStyle/>
          <a:p>
            <a:pPr eaLnBrk="1" hangingPunct="1"/>
            <a:r>
              <a:rPr lang="en-US" sz="3600">
                <a:cs typeface="Times New Roman" charset="0"/>
              </a:rPr>
              <a:t>(iv) Retrieving specific columns and specific rows from the students1 table.</a:t>
            </a:r>
          </a:p>
        </p:txBody>
      </p:sp>
      <p:sp>
        <p:nvSpPr>
          <p:cNvPr id="12291" name="Rectangle 3"/>
          <p:cNvSpPr>
            <a:spLocks noGrp="1" noChangeArrowheads="1"/>
          </p:cNvSpPr>
          <p:nvPr>
            <p:ph idx="1"/>
          </p:nvPr>
        </p:nvSpPr>
        <p:spPr>
          <a:xfrm>
            <a:off x="609600" y="1847088"/>
            <a:ext cx="10972800" cy="4477512"/>
          </a:xfrm>
        </p:spPr>
        <p:txBody>
          <a:bodyPr>
            <a:normAutofit fontScale="70000" lnSpcReduction="20000"/>
          </a:bodyPr>
          <a:lstStyle/>
          <a:p>
            <a:pPr eaLnBrk="1" hangingPunct="1"/>
            <a:endParaRPr lang="en-US" dirty="0">
              <a:cs typeface="Times New Roman" charset="0"/>
            </a:endParaRPr>
          </a:p>
          <a:p>
            <a:pPr lvl="1" eaLnBrk="1" hangingPunct="1">
              <a:buFontTx/>
              <a:buNone/>
            </a:pPr>
            <a:r>
              <a:rPr lang="en-US" sz="3200" i="1" dirty="0">
                <a:cs typeface="Times New Roman" charset="0"/>
              </a:rPr>
              <a:t>SELECT </a:t>
            </a:r>
            <a:r>
              <a:rPr lang="en-US" sz="3200" i="1" dirty="0" err="1">
                <a:cs typeface="Times New Roman" charset="0"/>
              </a:rPr>
              <a:t>employee_id</a:t>
            </a:r>
            <a:r>
              <a:rPr lang="en-US" sz="3200" i="1" dirty="0">
                <a:cs typeface="Times New Roman" charset="0"/>
              </a:rPr>
              <a:t>, </a:t>
            </a:r>
            <a:r>
              <a:rPr lang="en-US" sz="3200" i="1" dirty="0" err="1">
                <a:cs typeface="Times New Roman" charset="0"/>
              </a:rPr>
              <a:t>job_id</a:t>
            </a:r>
            <a:r>
              <a:rPr lang="en-US" sz="3200" i="1" dirty="0">
                <a:cs typeface="Times New Roman" charset="0"/>
              </a:rPr>
              <a:t>, </a:t>
            </a:r>
            <a:r>
              <a:rPr lang="en-US" sz="3200" i="1" dirty="0" err="1">
                <a:cs typeface="Times New Roman" charset="0"/>
              </a:rPr>
              <a:t>last_name</a:t>
            </a:r>
            <a:r>
              <a:rPr lang="en-US" sz="3200" i="1" dirty="0">
                <a:cs typeface="Times New Roman" charset="0"/>
              </a:rPr>
              <a:t> </a:t>
            </a:r>
          </a:p>
          <a:p>
            <a:pPr lvl="1" eaLnBrk="1" hangingPunct="1">
              <a:buFontTx/>
              <a:buNone/>
            </a:pPr>
            <a:r>
              <a:rPr lang="en-US" sz="3200" i="1" dirty="0">
                <a:cs typeface="Times New Roman" charset="0"/>
              </a:rPr>
              <a:t>FROM students1 </a:t>
            </a:r>
          </a:p>
          <a:p>
            <a:pPr lvl="1" eaLnBrk="1" hangingPunct="1">
              <a:buFontTx/>
              <a:buNone/>
            </a:pPr>
            <a:r>
              <a:rPr lang="en-US" sz="3200" i="1" dirty="0">
                <a:cs typeface="Times New Roman" charset="0"/>
              </a:rPr>
              <a:t>WHERE </a:t>
            </a:r>
            <a:r>
              <a:rPr lang="en-US" sz="3200" i="1" dirty="0" err="1">
                <a:cs typeface="Times New Roman" charset="0"/>
              </a:rPr>
              <a:t>Job_id</a:t>
            </a:r>
            <a:r>
              <a:rPr lang="en-US" sz="3200" i="1" dirty="0">
                <a:cs typeface="Times New Roman" charset="0"/>
              </a:rPr>
              <a:t> = 'IT_PROG';</a:t>
            </a:r>
          </a:p>
          <a:p>
            <a:pPr lvl="1" eaLnBrk="1" hangingPunct="1">
              <a:buFontTx/>
              <a:buNone/>
            </a:pPr>
            <a:endParaRPr lang="en-US" sz="3200" i="1" dirty="0">
              <a:cs typeface="Times New Roman" charset="0"/>
            </a:endParaRPr>
          </a:p>
          <a:p>
            <a:pPr lvl="1">
              <a:buNone/>
            </a:pPr>
            <a:r>
              <a:rPr lang="en-US" sz="3200" i="1" dirty="0" err="1">
                <a:cs typeface="Times New Roman" charset="0"/>
              </a:rPr>
              <a:t>mysql</a:t>
            </a:r>
            <a:r>
              <a:rPr lang="en-US" sz="3200" i="1" dirty="0">
                <a:cs typeface="Times New Roman" charset="0"/>
              </a:rPr>
              <a:t>&gt; SELECT </a:t>
            </a:r>
            <a:r>
              <a:rPr lang="en-US" sz="3200" i="1" dirty="0" err="1">
                <a:cs typeface="Times New Roman" charset="0"/>
              </a:rPr>
              <a:t>reg_no</a:t>
            </a:r>
            <a:r>
              <a:rPr lang="en-US" sz="3200" i="1" dirty="0">
                <a:cs typeface="Times New Roman" charset="0"/>
              </a:rPr>
              <a:t>, </a:t>
            </a:r>
            <a:r>
              <a:rPr lang="en-US" sz="3200" i="1" dirty="0" err="1">
                <a:cs typeface="Times New Roman" charset="0"/>
              </a:rPr>
              <a:t>F_name</a:t>
            </a:r>
            <a:r>
              <a:rPr lang="en-US" sz="3200" i="1" dirty="0">
                <a:cs typeface="Times New Roman" charset="0"/>
              </a:rPr>
              <a:t> FROM student1 where </a:t>
            </a:r>
            <a:r>
              <a:rPr lang="en-US" sz="3200" i="1" dirty="0" err="1">
                <a:cs typeface="Times New Roman" charset="0"/>
              </a:rPr>
              <a:t>reg_no</a:t>
            </a:r>
            <a:r>
              <a:rPr lang="en-US" sz="3200" i="1" dirty="0">
                <a:cs typeface="Times New Roman" charset="0"/>
              </a:rPr>
              <a:t>='100u';</a:t>
            </a:r>
          </a:p>
          <a:p>
            <a:pPr lvl="1">
              <a:buNone/>
            </a:pPr>
            <a:r>
              <a:rPr lang="en-US" sz="3200" i="1" dirty="0">
                <a:cs typeface="Times New Roman" charset="0"/>
              </a:rPr>
              <a:t>+--------+---------+</a:t>
            </a:r>
          </a:p>
          <a:p>
            <a:pPr lvl="1">
              <a:buNone/>
            </a:pPr>
            <a:r>
              <a:rPr lang="en-US" sz="3200" i="1" dirty="0">
                <a:cs typeface="Times New Roman" charset="0"/>
              </a:rPr>
              <a:t>| </a:t>
            </a:r>
            <a:r>
              <a:rPr lang="en-US" sz="3200" i="1" dirty="0" err="1">
                <a:cs typeface="Times New Roman" charset="0"/>
              </a:rPr>
              <a:t>reg_no</a:t>
            </a:r>
            <a:r>
              <a:rPr lang="en-US" sz="3200" i="1" dirty="0">
                <a:cs typeface="Times New Roman" charset="0"/>
              </a:rPr>
              <a:t> | </a:t>
            </a:r>
            <a:r>
              <a:rPr lang="en-US" sz="3200" i="1" dirty="0" err="1">
                <a:cs typeface="Times New Roman" charset="0"/>
              </a:rPr>
              <a:t>F_name</a:t>
            </a:r>
            <a:r>
              <a:rPr lang="en-US" sz="3200" i="1" dirty="0">
                <a:cs typeface="Times New Roman" charset="0"/>
              </a:rPr>
              <a:t>  |</a:t>
            </a:r>
          </a:p>
          <a:p>
            <a:pPr lvl="1">
              <a:buNone/>
            </a:pPr>
            <a:r>
              <a:rPr lang="en-US" sz="3200" i="1" dirty="0">
                <a:cs typeface="Times New Roman" charset="0"/>
              </a:rPr>
              <a:t>+--------+---------+</a:t>
            </a:r>
          </a:p>
          <a:p>
            <a:pPr lvl="1">
              <a:buNone/>
            </a:pPr>
            <a:r>
              <a:rPr lang="en-US" sz="3200" i="1" dirty="0">
                <a:cs typeface="Times New Roman" charset="0"/>
              </a:rPr>
              <a:t>| 100u   | katende |</a:t>
            </a:r>
          </a:p>
          <a:p>
            <a:pPr lvl="1">
              <a:buNone/>
            </a:pPr>
            <a:r>
              <a:rPr lang="en-US" sz="3200" i="1" dirty="0">
                <a:cs typeface="Times New Roman" charset="0"/>
              </a:rPr>
              <a:t>+--------+---------+</a:t>
            </a:r>
          </a:p>
          <a:p>
            <a:pPr lvl="1">
              <a:buNone/>
            </a:pPr>
            <a:r>
              <a:rPr lang="en-US" sz="3200" i="1" dirty="0">
                <a:cs typeface="Times New Roman" charset="0"/>
              </a:rPr>
              <a:t>1 row in set (0.00 sec)</a:t>
            </a:r>
          </a:p>
          <a:p>
            <a:pPr eaLnBrk="1" hangingPunct="1">
              <a:buFontTx/>
              <a:buNone/>
            </a:pPr>
            <a:endParaRPr lang="en-US" i="1" dirty="0"/>
          </a:p>
        </p:txBody>
      </p:sp>
      <p:sp>
        <p:nvSpPr>
          <p:cNvPr id="3" name="Slide Number Placeholder 2"/>
          <p:cNvSpPr>
            <a:spLocks noGrp="1"/>
          </p:cNvSpPr>
          <p:nvPr>
            <p:ph type="sldNum" sz="quarter" idx="12"/>
          </p:nvPr>
        </p:nvSpPr>
        <p:spPr/>
        <p:txBody>
          <a:bodyPr/>
          <a:lstStyle/>
          <a:p>
            <a:fld id="{9537A73F-6A8A-428C-A708-DA87782F7B6B}" type="slidenum">
              <a:rPr lang="en-US" smtClean="0"/>
              <a:t>11</a:t>
            </a:fld>
            <a:endParaRPr lang="en-US"/>
          </a:p>
        </p:txBody>
      </p:sp>
    </p:spTree>
    <p:extLst>
      <p:ext uri="{BB962C8B-B14F-4D97-AF65-F5344CB8AC3E}">
        <p14:creationId xmlns:p14="http://schemas.microsoft.com/office/powerpoint/2010/main" val="427636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911424" y="188640"/>
            <a:ext cx="10654888" cy="5714213"/>
          </a:xfrm>
          <a:prstGeom prst="rect">
            <a:avLst/>
          </a:prstGeom>
        </p:spPr>
      </p:pic>
    </p:spTree>
    <p:extLst>
      <p:ext uri="{BB962C8B-B14F-4D97-AF65-F5344CB8AC3E}">
        <p14:creationId xmlns:p14="http://schemas.microsoft.com/office/powerpoint/2010/main" val="892720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457200"/>
            <a:ext cx="5384800" cy="5897725"/>
          </a:xfrm>
        </p:spPr>
        <p:txBody>
          <a:bodyPr>
            <a:normAutofit fontScale="62500" lnSpcReduction="20000"/>
          </a:bodyPr>
          <a:lstStyle/>
          <a:p>
            <a:r>
              <a:rPr lang="en-US" dirty="0" err="1"/>
              <a:t>mysql</a:t>
            </a:r>
            <a:r>
              <a:rPr lang="en-US" dirty="0"/>
              <a:t>&gt; create table class(name varchar (20),location varchar(20),seats varchar(20));</a:t>
            </a:r>
          </a:p>
          <a:p>
            <a:r>
              <a:rPr lang="en-US" dirty="0"/>
              <a:t>Query OK, 0 rows affected (0.33 sec)</a:t>
            </a:r>
          </a:p>
          <a:p>
            <a:endParaRPr lang="en-US" dirty="0"/>
          </a:p>
          <a:p>
            <a:r>
              <a:rPr lang="en-US" dirty="0" err="1"/>
              <a:t>mysql</a:t>
            </a:r>
            <a:r>
              <a:rPr lang="en-US" dirty="0"/>
              <a:t>&gt; insert into class values('LR1','basement','50');</a:t>
            </a:r>
          </a:p>
          <a:p>
            <a:r>
              <a:rPr lang="en-US" dirty="0"/>
              <a:t>Query OK, 1 row affected (0.31 sec)</a:t>
            </a:r>
          </a:p>
          <a:p>
            <a:endParaRPr lang="en-US" dirty="0"/>
          </a:p>
          <a:p>
            <a:r>
              <a:rPr lang="en-US" dirty="0" err="1"/>
              <a:t>mysql</a:t>
            </a:r>
            <a:r>
              <a:rPr lang="en-US" dirty="0"/>
              <a:t>&gt; insert into class values('LR2','level1','200');</a:t>
            </a:r>
          </a:p>
          <a:p>
            <a:r>
              <a:rPr lang="en-US" dirty="0"/>
              <a:t>Query OK, 1 row affected (0.07 sec)</a:t>
            </a:r>
          </a:p>
          <a:p>
            <a:endParaRPr lang="en-US" dirty="0"/>
          </a:p>
          <a:p>
            <a:r>
              <a:rPr lang="en-US" dirty="0" err="1"/>
              <a:t>mysql</a:t>
            </a:r>
            <a:r>
              <a:rPr lang="en-US" dirty="0"/>
              <a:t>&gt; insert into class values('LR3','level2','200');</a:t>
            </a:r>
          </a:p>
          <a:p>
            <a:r>
              <a:rPr lang="en-US" dirty="0"/>
              <a:t>Query OK, 1 row affected (0.06 sec)</a:t>
            </a:r>
          </a:p>
          <a:p>
            <a:endParaRPr lang="en-US" dirty="0"/>
          </a:p>
          <a:p>
            <a:endParaRPr lang="en-US" dirty="0"/>
          </a:p>
        </p:txBody>
      </p:sp>
      <p:sp>
        <p:nvSpPr>
          <p:cNvPr id="5" name="Content Placeholder 4"/>
          <p:cNvSpPr>
            <a:spLocks noGrp="1"/>
          </p:cNvSpPr>
          <p:nvPr>
            <p:ph sz="half" idx="2"/>
          </p:nvPr>
        </p:nvSpPr>
        <p:spPr>
          <a:xfrm>
            <a:off x="6197600" y="365760"/>
            <a:ext cx="5384800" cy="5989165"/>
          </a:xfrm>
        </p:spPr>
        <p:txBody>
          <a:bodyPr>
            <a:normAutofit fontScale="62500" lnSpcReduction="20000"/>
          </a:bodyPr>
          <a:lstStyle/>
          <a:p>
            <a:r>
              <a:rPr lang="en-US" dirty="0" err="1"/>
              <a:t>mysql</a:t>
            </a:r>
            <a:r>
              <a:rPr lang="en-US" dirty="0"/>
              <a:t>&gt; select * from class;</a:t>
            </a:r>
          </a:p>
          <a:p>
            <a:r>
              <a:rPr lang="en-US" dirty="0"/>
              <a:t>+------+----------+-------+</a:t>
            </a:r>
          </a:p>
          <a:p>
            <a:r>
              <a:rPr lang="en-US" dirty="0"/>
              <a:t>| name | location | seats |</a:t>
            </a:r>
          </a:p>
          <a:p>
            <a:r>
              <a:rPr lang="en-US" dirty="0"/>
              <a:t>+------+----------+-------+</a:t>
            </a:r>
          </a:p>
          <a:p>
            <a:r>
              <a:rPr lang="en-US" dirty="0"/>
              <a:t>| LR1  | basement | 50    |</a:t>
            </a:r>
          </a:p>
          <a:p>
            <a:r>
              <a:rPr lang="en-US" dirty="0"/>
              <a:t>| LR2  | level1   | 200   |</a:t>
            </a:r>
          </a:p>
          <a:p>
            <a:r>
              <a:rPr lang="en-US" dirty="0"/>
              <a:t>| LR3  | level2   | 200   |</a:t>
            </a:r>
          </a:p>
          <a:p>
            <a:r>
              <a:rPr lang="en-US" dirty="0"/>
              <a:t>+------+----------+-------+</a:t>
            </a:r>
          </a:p>
          <a:p>
            <a:r>
              <a:rPr lang="en-US" dirty="0"/>
              <a:t>3 rows in set (0.00 sec)</a:t>
            </a:r>
          </a:p>
          <a:p>
            <a:endParaRPr lang="en-US" dirty="0"/>
          </a:p>
          <a:p>
            <a:r>
              <a:rPr lang="en-US" dirty="0" err="1"/>
              <a:t>mysql</a:t>
            </a:r>
            <a:r>
              <a:rPr lang="en-US" dirty="0"/>
              <a:t>&gt; Select seats from class where location='basement';</a:t>
            </a:r>
          </a:p>
          <a:p>
            <a:r>
              <a:rPr lang="en-US" dirty="0"/>
              <a:t>+-------+</a:t>
            </a:r>
          </a:p>
          <a:p>
            <a:r>
              <a:rPr lang="en-US" dirty="0"/>
              <a:t>| seats |</a:t>
            </a:r>
          </a:p>
          <a:p>
            <a:r>
              <a:rPr lang="en-US" dirty="0"/>
              <a:t>+-------+</a:t>
            </a:r>
          </a:p>
          <a:p>
            <a:r>
              <a:rPr lang="en-US" dirty="0"/>
              <a:t>| 50    |</a:t>
            </a:r>
          </a:p>
          <a:p>
            <a:r>
              <a:rPr lang="en-US" dirty="0"/>
              <a:t>+-------+</a:t>
            </a:r>
          </a:p>
          <a:p>
            <a:r>
              <a:rPr lang="en-US" dirty="0"/>
              <a:t>1 row in set (0.00 sec)</a:t>
            </a:r>
          </a:p>
          <a:p>
            <a:endParaRPr lang="en-US" dirty="0"/>
          </a:p>
          <a:p>
            <a:r>
              <a:rPr lang="en-US" dirty="0" err="1"/>
              <a:t>mysql</a:t>
            </a:r>
            <a:r>
              <a:rPr lang="en-US" dirty="0"/>
              <a:t>&gt;</a:t>
            </a:r>
          </a:p>
          <a:p>
            <a:endParaRPr lang="en-US" dirty="0"/>
          </a:p>
        </p:txBody>
      </p:sp>
    </p:spTree>
    <p:extLst>
      <p:ext uri="{BB962C8B-B14F-4D97-AF65-F5344CB8AC3E}">
        <p14:creationId xmlns:p14="http://schemas.microsoft.com/office/powerpoint/2010/main" val="2221585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65915"/>
            <a:ext cx="10972800" cy="5358685"/>
          </a:xfrm>
        </p:spPr>
        <p:txBody>
          <a:bodyPr>
            <a:normAutofit fontScale="92500" lnSpcReduction="20000"/>
          </a:bodyPr>
          <a:lstStyle/>
          <a:p>
            <a:pPr marL="0" indent="0">
              <a:buNone/>
            </a:pPr>
            <a:r>
              <a:rPr lang="en-US" dirty="0"/>
              <a:t>For specified columns </a:t>
            </a:r>
            <a:r>
              <a:rPr lang="en-US" dirty="0" err="1"/>
              <a:t>eg</a:t>
            </a:r>
            <a:r>
              <a:rPr lang="en-US" dirty="0"/>
              <a:t> Name and No. of seats</a:t>
            </a:r>
          </a:p>
          <a:p>
            <a:r>
              <a:rPr lang="en-US" dirty="0"/>
              <a:t>Select Name, No. of seats from class;</a:t>
            </a:r>
          </a:p>
          <a:p>
            <a:pPr marL="0" indent="0">
              <a:buNone/>
            </a:pPr>
            <a:r>
              <a:rPr lang="en-US" dirty="0"/>
              <a:t>For specific information we use where clause </a:t>
            </a:r>
          </a:p>
          <a:p>
            <a:r>
              <a:rPr lang="en-US" dirty="0" err="1"/>
              <a:t>Eg</a:t>
            </a:r>
            <a:endParaRPr lang="en-US" dirty="0"/>
          </a:p>
          <a:p>
            <a:r>
              <a:rPr lang="en-US" dirty="0"/>
              <a:t>Display the No. of seats in the basement.</a:t>
            </a:r>
          </a:p>
          <a:p>
            <a:r>
              <a:rPr lang="en-US" dirty="0"/>
              <a:t>Select No. of seats from class where location=’Basement’</a:t>
            </a:r>
          </a:p>
          <a:p>
            <a:pPr marL="0" indent="0">
              <a:buNone/>
            </a:pPr>
            <a:r>
              <a:rPr lang="en-US" dirty="0"/>
              <a:t> </a:t>
            </a:r>
          </a:p>
          <a:p>
            <a:r>
              <a:rPr lang="en-US" dirty="0"/>
              <a:t>The group by clause groups the selected rows based on one or more attributes.</a:t>
            </a:r>
          </a:p>
          <a:p>
            <a:r>
              <a:rPr lang="en-US" dirty="0"/>
              <a:t>The having clause restricts the selection of grouped rows depending on the condition</a:t>
            </a:r>
          </a:p>
          <a:p>
            <a:r>
              <a:rPr lang="en-US" dirty="0"/>
              <a:t>The order by clause order the selected rows</a:t>
            </a:r>
          </a:p>
          <a:p>
            <a:endParaRPr lang="en-US" dirty="0"/>
          </a:p>
        </p:txBody>
      </p:sp>
    </p:spTree>
    <p:extLst>
      <p:ext uri="{BB962C8B-B14F-4D97-AF65-F5344CB8AC3E}">
        <p14:creationId xmlns:p14="http://schemas.microsoft.com/office/powerpoint/2010/main" val="2134931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673951"/>
          </a:xfrm>
        </p:spPr>
        <p:txBody>
          <a:bodyPr>
            <a:normAutofit fontScale="90000"/>
          </a:bodyPr>
          <a:lstStyle/>
          <a:p>
            <a:pPr lvl="0"/>
            <a:r>
              <a:rPr lang="en-US" b="1" dirty="0"/>
              <a:t>The order by clause</a:t>
            </a:r>
            <a:endParaRPr lang="en-US" dirty="0"/>
          </a:p>
        </p:txBody>
      </p:sp>
      <p:sp>
        <p:nvSpPr>
          <p:cNvPr id="3" name="Content Placeholder 2"/>
          <p:cNvSpPr>
            <a:spLocks noGrp="1"/>
          </p:cNvSpPr>
          <p:nvPr>
            <p:ph idx="1"/>
          </p:nvPr>
        </p:nvSpPr>
        <p:spPr>
          <a:xfrm>
            <a:off x="609600" y="1378039"/>
            <a:ext cx="10972800" cy="5479961"/>
          </a:xfrm>
        </p:spPr>
        <p:txBody>
          <a:bodyPr>
            <a:normAutofit/>
          </a:bodyPr>
          <a:lstStyle/>
          <a:p>
            <a:r>
              <a:rPr lang="en-US" sz="2000" dirty="0"/>
              <a:t>The order by if it is a character or </a:t>
            </a:r>
            <a:r>
              <a:rPr lang="en-US" sz="2000" dirty="0" err="1"/>
              <a:t>varchar</a:t>
            </a:r>
            <a:r>
              <a:rPr lang="en-US" sz="2000" dirty="0"/>
              <a:t> can be in ascending or descending alphabetical order.</a:t>
            </a:r>
          </a:p>
          <a:p>
            <a:r>
              <a:rPr lang="en-US" sz="2000" dirty="0"/>
              <a:t>For example in the table below Names the out put can be;</a:t>
            </a:r>
          </a:p>
          <a:p>
            <a:endParaRPr lang="en-US" sz="2000" dirty="0"/>
          </a:p>
          <a:p>
            <a:endParaRPr lang="en-US" sz="2000" dirty="0"/>
          </a:p>
          <a:p>
            <a:endParaRPr lang="en-US" sz="2000" dirty="0"/>
          </a:p>
          <a:p>
            <a:pPr marL="0" indent="0">
              <a:buNone/>
            </a:pPr>
            <a:endParaRPr lang="en-US" sz="2000" dirty="0"/>
          </a:p>
          <a:p>
            <a:r>
              <a:rPr lang="en-US" sz="2000" dirty="0"/>
              <a:t>Select*from Name order by </a:t>
            </a:r>
            <a:r>
              <a:rPr lang="en-US" sz="2000" dirty="0" err="1"/>
              <a:t>Fname</a:t>
            </a:r>
            <a:r>
              <a:rPr lang="en-US" sz="2000" dirty="0"/>
              <a:t> ASC //  ASC—ascending </a:t>
            </a:r>
          </a:p>
          <a:p>
            <a:r>
              <a:rPr lang="en-US" sz="2000" dirty="0"/>
              <a:t>Out put </a:t>
            </a:r>
          </a:p>
          <a:p>
            <a:endParaRPr lang="en-US" sz="2000" dirty="0"/>
          </a:p>
          <a:p>
            <a:endParaRPr lang="en-US" sz="2000" dirty="0"/>
          </a:p>
          <a:p>
            <a:endParaRPr lang="en-US" sz="2000" dirty="0"/>
          </a:p>
          <a:p>
            <a:r>
              <a:rPr lang="en-US" sz="2000" dirty="0"/>
              <a:t>For descending order it will be </a:t>
            </a:r>
            <a:r>
              <a:rPr lang="en-US" sz="2000" dirty="0" err="1"/>
              <a:t>desc</a:t>
            </a:r>
            <a:endParaRPr lang="en-US" sz="2000" dirty="0"/>
          </a:p>
          <a:p>
            <a:r>
              <a:rPr lang="en-US" sz="2000" dirty="0" err="1"/>
              <a:t>Eg</a:t>
            </a:r>
            <a:r>
              <a:rPr lang="en-US" sz="2000" dirty="0"/>
              <a:t> </a:t>
            </a:r>
          </a:p>
          <a:p>
            <a:r>
              <a:rPr lang="en-US" sz="2000" dirty="0"/>
              <a:t>Select*from Name order by </a:t>
            </a:r>
            <a:r>
              <a:rPr lang="en-US" sz="2000" dirty="0" err="1"/>
              <a:t>Fname</a:t>
            </a:r>
            <a:r>
              <a:rPr lang="en-US" sz="2000" dirty="0"/>
              <a:t> </a:t>
            </a:r>
            <a:r>
              <a:rPr lang="en-US" sz="2000" dirty="0" err="1"/>
              <a:t>desc</a:t>
            </a:r>
            <a:r>
              <a:rPr lang="en-US" sz="2000" dirty="0"/>
              <a:t>;</a:t>
            </a:r>
          </a:p>
          <a:p>
            <a:endParaRPr lang="en-US" sz="2000" dirty="0"/>
          </a:p>
          <a:p>
            <a:endParaRPr lang="en-US" sz="2000" dirty="0"/>
          </a:p>
          <a:p>
            <a:pPr marL="0" indent="0">
              <a:buNone/>
            </a:pPr>
            <a:endParaRPr lang="en-US" sz="2000" dirty="0"/>
          </a:p>
        </p:txBody>
      </p:sp>
      <p:graphicFrame>
        <p:nvGraphicFramePr>
          <p:cNvPr id="7" name="Table 6"/>
          <p:cNvGraphicFramePr>
            <a:graphicFrameLocks noGrp="1"/>
          </p:cNvGraphicFramePr>
          <p:nvPr>
            <p:extLst/>
          </p:nvPr>
        </p:nvGraphicFramePr>
        <p:xfrm>
          <a:off x="971716" y="4323363"/>
          <a:ext cx="6537960" cy="1097280"/>
        </p:xfrm>
        <a:graphic>
          <a:graphicData uri="http://schemas.openxmlformats.org/drawingml/2006/table">
            <a:tbl>
              <a:tblPr firstRow="1" firstCol="1" lastRow="1" lastCol="1" bandRow="1" bandCol="1"/>
              <a:tblGrid>
                <a:gridCol w="2179320">
                  <a:extLst>
                    <a:ext uri="{9D8B030D-6E8A-4147-A177-3AD203B41FA5}">
                      <a16:colId xmlns:a16="http://schemas.microsoft.com/office/drawing/2014/main" xmlns="" val="20000"/>
                    </a:ext>
                  </a:extLst>
                </a:gridCol>
                <a:gridCol w="2179320">
                  <a:extLst>
                    <a:ext uri="{9D8B030D-6E8A-4147-A177-3AD203B41FA5}">
                      <a16:colId xmlns:a16="http://schemas.microsoft.com/office/drawing/2014/main" xmlns="" val="20001"/>
                    </a:ext>
                  </a:extLst>
                </a:gridCol>
                <a:gridCol w="2179320">
                  <a:extLst>
                    <a:ext uri="{9D8B030D-6E8A-4147-A177-3AD203B41FA5}">
                      <a16:colId xmlns:a16="http://schemas.microsoft.com/office/drawing/2014/main" xmlns="" val="20002"/>
                    </a:ext>
                  </a:extLst>
                </a:gridCol>
              </a:tblGrid>
              <a:tr h="274320">
                <a:tc>
                  <a:txBody>
                    <a:bodyPr/>
                    <a:lstStyle/>
                    <a:p>
                      <a:pPr marL="0" marR="0">
                        <a:lnSpc>
                          <a:spcPct val="15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Fname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Lname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274320">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Faisa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Kamara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34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274320">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Abdu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Hakim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274320">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zaidi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baral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graphicFrame>
        <p:nvGraphicFramePr>
          <p:cNvPr id="8" name="Table 7"/>
          <p:cNvGraphicFramePr>
            <a:graphicFrameLocks noGrp="1"/>
          </p:cNvGraphicFramePr>
          <p:nvPr>
            <p:extLst/>
          </p:nvPr>
        </p:nvGraphicFramePr>
        <p:xfrm>
          <a:off x="958462" y="2229518"/>
          <a:ext cx="6953085" cy="1348568"/>
        </p:xfrm>
        <a:graphic>
          <a:graphicData uri="http://schemas.openxmlformats.org/drawingml/2006/table">
            <a:tbl>
              <a:tblPr firstRow="1" firstCol="1" lastRow="1" lastCol="1" bandRow="1" bandCol="1"/>
              <a:tblGrid>
                <a:gridCol w="2317695">
                  <a:extLst>
                    <a:ext uri="{9D8B030D-6E8A-4147-A177-3AD203B41FA5}">
                      <a16:colId xmlns:a16="http://schemas.microsoft.com/office/drawing/2014/main" xmlns="" val="20000"/>
                    </a:ext>
                  </a:extLst>
                </a:gridCol>
                <a:gridCol w="2317695">
                  <a:extLst>
                    <a:ext uri="{9D8B030D-6E8A-4147-A177-3AD203B41FA5}">
                      <a16:colId xmlns:a16="http://schemas.microsoft.com/office/drawing/2014/main" xmlns="" val="20001"/>
                    </a:ext>
                  </a:extLst>
                </a:gridCol>
                <a:gridCol w="2317695">
                  <a:extLst>
                    <a:ext uri="{9D8B030D-6E8A-4147-A177-3AD203B41FA5}">
                      <a16:colId xmlns:a16="http://schemas.microsoft.com/office/drawing/2014/main" xmlns="" val="20002"/>
                    </a:ext>
                  </a:extLst>
                </a:gridCol>
              </a:tblGrid>
              <a:tr h="337142">
                <a:tc>
                  <a:txBody>
                    <a:bodyPr/>
                    <a:lstStyle/>
                    <a:p>
                      <a:pPr marL="0" marR="0">
                        <a:lnSpc>
                          <a:spcPct val="150000"/>
                        </a:lnSpc>
                        <a:spcBef>
                          <a:spcPts val="0"/>
                        </a:spcBef>
                        <a:spcAft>
                          <a:spcPts val="0"/>
                        </a:spcAft>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Fname</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Lname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37142">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Abdu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Hakim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37142">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Faisa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Kamara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37142">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zaidi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baral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50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84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44474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09600" y="457200"/>
            <a:ext cx="5384800" cy="6230983"/>
          </a:xfrm>
        </p:spPr>
        <p:txBody>
          <a:bodyPr>
            <a:normAutofit fontScale="47500" lnSpcReduction="20000"/>
          </a:bodyPr>
          <a:lstStyle/>
          <a:p>
            <a:r>
              <a:rPr lang="en-US" sz="3600" dirty="0" err="1"/>
              <a:t>mysql</a:t>
            </a:r>
            <a:r>
              <a:rPr lang="en-US" sz="3600" dirty="0"/>
              <a:t>&gt; create table names(</a:t>
            </a:r>
            <a:r>
              <a:rPr lang="en-US" sz="3600" dirty="0" err="1"/>
              <a:t>Fname</a:t>
            </a:r>
            <a:r>
              <a:rPr lang="en-US" sz="3600" dirty="0"/>
              <a:t> varchar (20),</a:t>
            </a:r>
            <a:r>
              <a:rPr lang="en-US" sz="3600" dirty="0" err="1"/>
              <a:t>Lname</a:t>
            </a:r>
            <a:r>
              <a:rPr lang="en-US" sz="3600" dirty="0"/>
              <a:t> varchar(20),age </a:t>
            </a:r>
            <a:r>
              <a:rPr lang="en-US" sz="3600" dirty="0" err="1"/>
              <a:t>varchar</a:t>
            </a:r>
            <a:r>
              <a:rPr lang="en-US" sz="3600" dirty="0"/>
              <a:t>(20</a:t>
            </a:r>
            <a:r>
              <a:rPr lang="en-US" sz="3600" dirty="0" smtClean="0"/>
              <a:t>));</a:t>
            </a:r>
          </a:p>
          <a:p>
            <a:r>
              <a:rPr lang="en-US" sz="3600" dirty="0"/>
              <a:t>Query OK, 0 rows affected (0.26 sec)</a:t>
            </a:r>
          </a:p>
          <a:p>
            <a:endParaRPr lang="en-US" sz="3600" dirty="0"/>
          </a:p>
          <a:p>
            <a:r>
              <a:rPr lang="en-US" sz="3600" dirty="0" err="1"/>
              <a:t>mysql</a:t>
            </a:r>
            <a:r>
              <a:rPr lang="en-US" sz="3600" dirty="0"/>
              <a:t>&gt; </a:t>
            </a:r>
            <a:r>
              <a:rPr lang="en-US" sz="3600" dirty="0" err="1"/>
              <a:t>desc</a:t>
            </a:r>
            <a:r>
              <a:rPr lang="en-US" sz="3600" dirty="0"/>
              <a:t> names;</a:t>
            </a:r>
          </a:p>
          <a:p>
            <a:r>
              <a:rPr lang="en-US" sz="3600" dirty="0"/>
              <a:t>+-------+-------------+------+-----+---------+-------+</a:t>
            </a:r>
          </a:p>
          <a:p>
            <a:r>
              <a:rPr lang="en-US" sz="3600" dirty="0"/>
              <a:t>| Field | Type        | Null | Key | Default | Extra |</a:t>
            </a:r>
          </a:p>
          <a:p>
            <a:r>
              <a:rPr lang="en-US" sz="3600" dirty="0"/>
              <a:t>+-------+-------------+------+-----+---------+-------+</a:t>
            </a:r>
          </a:p>
          <a:p>
            <a:r>
              <a:rPr lang="en-US" sz="3600" dirty="0"/>
              <a:t>| </a:t>
            </a:r>
            <a:r>
              <a:rPr lang="en-US" sz="3600" dirty="0" err="1"/>
              <a:t>Fname</a:t>
            </a:r>
            <a:r>
              <a:rPr lang="en-US" sz="3600" dirty="0"/>
              <a:t> | varchar(20) | YES  |     | NULL    |       |</a:t>
            </a:r>
          </a:p>
          <a:p>
            <a:r>
              <a:rPr lang="en-US" sz="3600" dirty="0"/>
              <a:t>| </a:t>
            </a:r>
            <a:r>
              <a:rPr lang="en-US" sz="3600" dirty="0" err="1"/>
              <a:t>Lname</a:t>
            </a:r>
            <a:r>
              <a:rPr lang="en-US" sz="3600" dirty="0"/>
              <a:t> | varchar(20) | YES  |     | NULL    |       |</a:t>
            </a:r>
          </a:p>
          <a:p>
            <a:r>
              <a:rPr lang="en-US" sz="3600" dirty="0"/>
              <a:t>| age   | varchar(20) | YES  |     | NULL    |       |</a:t>
            </a:r>
          </a:p>
          <a:p>
            <a:r>
              <a:rPr lang="en-US" sz="3600" dirty="0"/>
              <a:t>+-------+-------------+------+-----+---------+-------+</a:t>
            </a:r>
          </a:p>
          <a:p>
            <a:r>
              <a:rPr lang="en-US" sz="3600" dirty="0"/>
              <a:t>3 rows in set (0.04 sec)</a:t>
            </a:r>
          </a:p>
          <a:p>
            <a:endParaRPr lang="en-US" sz="3600" dirty="0"/>
          </a:p>
          <a:p>
            <a:r>
              <a:rPr lang="en-US" sz="3600" dirty="0" err="1"/>
              <a:t>mysql</a:t>
            </a:r>
            <a:r>
              <a:rPr lang="en-US" sz="3600" dirty="0"/>
              <a:t>&gt; insert into names values('nich','kats','20');</a:t>
            </a:r>
          </a:p>
          <a:p>
            <a:r>
              <a:rPr lang="en-US" sz="3600" dirty="0"/>
              <a:t>Query OK, 1 row affected (0.04 sec)</a:t>
            </a:r>
          </a:p>
          <a:p>
            <a:endParaRPr lang="en-US" sz="3600" dirty="0"/>
          </a:p>
          <a:p>
            <a:r>
              <a:rPr lang="en-US" sz="3600" dirty="0" err="1"/>
              <a:t>mysql</a:t>
            </a:r>
            <a:r>
              <a:rPr lang="en-US" sz="3600" dirty="0"/>
              <a:t>&gt; insert into names values('jane','kats','23');</a:t>
            </a:r>
          </a:p>
          <a:p>
            <a:r>
              <a:rPr lang="en-US" sz="3600" dirty="0"/>
              <a:t>Query OK, 1 row affected (0.04 sec)</a:t>
            </a:r>
          </a:p>
          <a:p>
            <a:endParaRPr lang="en-US" sz="3600" dirty="0"/>
          </a:p>
        </p:txBody>
      </p:sp>
      <p:sp>
        <p:nvSpPr>
          <p:cNvPr id="3" name="TextBox 2"/>
          <p:cNvSpPr txBox="1"/>
          <p:nvPr/>
        </p:nvSpPr>
        <p:spPr>
          <a:xfrm>
            <a:off x="7032104" y="620688"/>
            <a:ext cx="4752528" cy="3416320"/>
          </a:xfrm>
          <a:prstGeom prst="rect">
            <a:avLst/>
          </a:prstGeom>
          <a:noFill/>
        </p:spPr>
        <p:txBody>
          <a:bodyPr wrap="square" rtlCol="0">
            <a:spAutoFit/>
          </a:bodyPr>
          <a:lstStyle/>
          <a:p>
            <a:r>
              <a:rPr lang="en-US" dirty="0" err="1"/>
              <a:t>mysql</a:t>
            </a:r>
            <a:r>
              <a:rPr lang="en-US" dirty="0"/>
              <a:t>&gt; insert into names values('jane','win','29');</a:t>
            </a:r>
          </a:p>
          <a:p>
            <a:r>
              <a:rPr lang="en-US" dirty="0"/>
              <a:t>Query OK, 1 row affected (0.06 sec)</a:t>
            </a:r>
          </a:p>
          <a:p>
            <a:r>
              <a:rPr lang="en-US" dirty="0" err="1"/>
              <a:t>mysql</a:t>
            </a:r>
            <a:r>
              <a:rPr lang="en-US" dirty="0"/>
              <a:t>&gt; select * from names;</a:t>
            </a:r>
          </a:p>
          <a:p>
            <a:r>
              <a:rPr lang="en-US" dirty="0"/>
              <a:t>+-------+-------+------+</a:t>
            </a:r>
          </a:p>
          <a:p>
            <a:r>
              <a:rPr lang="en-US" dirty="0"/>
              <a:t>| </a:t>
            </a:r>
            <a:r>
              <a:rPr lang="en-US" dirty="0" err="1"/>
              <a:t>Fname</a:t>
            </a:r>
            <a:r>
              <a:rPr lang="en-US" dirty="0"/>
              <a:t> | </a:t>
            </a:r>
            <a:r>
              <a:rPr lang="en-US" dirty="0" err="1"/>
              <a:t>Lname</a:t>
            </a:r>
            <a:r>
              <a:rPr lang="en-US" dirty="0"/>
              <a:t> | age  |</a:t>
            </a:r>
          </a:p>
          <a:p>
            <a:r>
              <a:rPr lang="en-US" dirty="0"/>
              <a:t>+-------+-------+------+</a:t>
            </a:r>
          </a:p>
          <a:p>
            <a:r>
              <a:rPr lang="en-US" dirty="0"/>
              <a:t>| </a:t>
            </a:r>
            <a:r>
              <a:rPr lang="en-US" dirty="0" err="1"/>
              <a:t>nich</a:t>
            </a:r>
            <a:r>
              <a:rPr lang="en-US" dirty="0"/>
              <a:t>  | </a:t>
            </a:r>
            <a:r>
              <a:rPr lang="en-US" dirty="0" err="1"/>
              <a:t>kats</a:t>
            </a:r>
            <a:r>
              <a:rPr lang="en-US" dirty="0"/>
              <a:t>  | 20   |</a:t>
            </a:r>
          </a:p>
          <a:p>
            <a:r>
              <a:rPr lang="en-US" dirty="0"/>
              <a:t>| </a:t>
            </a:r>
            <a:r>
              <a:rPr lang="en-US" dirty="0" err="1"/>
              <a:t>jane</a:t>
            </a:r>
            <a:r>
              <a:rPr lang="en-US" dirty="0"/>
              <a:t>  | </a:t>
            </a:r>
            <a:r>
              <a:rPr lang="en-US" dirty="0" err="1"/>
              <a:t>kats</a:t>
            </a:r>
            <a:r>
              <a:rPr lang="en-US" dirty="0"/>
              <a:t>  | 23   |</a:t>
            </a:r>
          </a:p>
          <a:p>
            <a:r>
              <a:rPr lang="en-US" dirty="0"/>
              <a:t>| </a:t>
            </a:r>
            <a:r>
              <a:rPr lang="en-US" dirty="0" err="1"/>
              <a:t>jane</a:t>
            </a:r>
            <a:r>
              <a:rPr lang="en-US" dirty="0"/>
              <a:t>  | win   | 29   |</a:t>
            </a:r>
          </a:p>
          <a:p>
            <a:r>
              <a:rPr lang="en-US" dirty="0"/>
              <a:t>+-------+-------+------+</a:t>
            </a:r>
          </a:p>
          <a:p>
            <a:r>
              <a:rPr lang="en-US" dirty="0"/>
              <a:t>3 rows in set (0.00 sec)</a:t>
            </a:r>
          </a:p>
          <a:p>
            <a:endParaRPr lang="en-GB" dirty="0"/>
          </a:p>
        </p:txBody>
      </p:sp>
    </p:spTree>
    <p:extLst>
      <p:ext uri="{BB962C8B-B14F-4D97-AF65-F5344CB8AC3E}">
        <p14:creationId xmlns:p14="http://schemas.microsoft.com/office/powerpoint/2010/main" val="1973099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09600" y="457200"/>
            <a:ext cx="5384800" cy="6230983"/>
          </a:xfrm>
        </p:spPr>
        <p:txBody>
          <a:bodyPr>
            <a:normAutofit lnSpcReduction="10000"/>
          </a:bodyPr>
          <a:lstStyle/>
          <a:p>
            <a:r>
              <a:rPr lang="en-US" sz="3600" dirty="0" err="1"/>
              <a:t>mysql</a:t>
            </a:r>
            <a:r>
              <a:rPr lang="en-US" sz="3600" dirty="0"/>
              <a:t>&gt; Select*from Names order by </a:t>
            </a:r>
            <a:r>
              <a:rPr lang="en-US" sz="3600" dirty="0" err="1"/>
              <a:t>Fname</a:t>
            </a:r>
            <a:r>
              <a:rPr lang="en-US" sz="3600" dirty="0"/>
              <a:t> </a:t>
            </a:r>
            <a:r>
              <a:rPr lang="en-US" sz="3600" dirty="0" err="1"/>
              <a:t>desc</a:t>
            </a:r>
            <a:r>
              <a:rPr lang="en-US" sz="3600" dirty="0"/>
              <a:t>;</a:t>
            </a:r>
          </a:p>
          <a:p>
            <a:r>
              <a:rPr lang="en-US" sz="3600" dirty="0"/>
              <a:t>+-------+-------+------+</a:t>
            </a:r>
          </a:p>
          <a:p>
            <a:r>
              <a:rPr lang="en-US" sz="3600" dirty="0"/>
              <a:t>| </a:t>
            </a:r>
            <a:r>
              <a:rPr lang="en-US" sz="3600" dirty="0" err="1"/>
              <a:t>Fname</a:t>
            </a:r>
            <a:r>
              <a:rPr lang="en-US" sz="3600" dirty="0"/>
              <a:t> | </a:t>
            </a:r>
            <a:r>
              <a:rPr lang="en-US" sz="3600" dirty="0" err="1"/>
              <a:t>Lname</a:t>
            </a:r>
            <a:r>
              <a:rPr lang="en-US" sz="3600" dirty="0"/>
              <a:t> | age  |</a:t>
            </a:r>
          </a:p>
          <a:p>
            <a:r>
              <a:rPr lang="en-US" sz="3600" dirty="0"/>
              <a:t>+-------+-------+------+</a:t>
            </a:r>
          </a:p>
          <a:p>
            <a:r>
              <a:rPr lang="en-US" sz="3600" dirty="0"/>
              <a:t>| </a:t>
            </a:r>
            <a:r>
              <a:rPr lang="en-US" sz="3600" dirty="0" err="1"/>
              <a:t>nich</a:t>
            </a:r>
            <a:r>
              <a:rPr lang="en-US" sz="3600" dirty="0"/>
              <a:t>  | </a:t>
            </a:r>
            <a:r>
              <a:rPr lang="en-US" sz="3600" dirty="0" err="1"/>
              <a:t>kats</a:t>
            </a:r>
            <a:r>
              <a:rPr lang="en-US" sz="3600" dirty="0"/>
              <a:t>  | 20   |</a:t>
            </a:r>
          </a:p>
          <a:p>
            <a:r>
              <a:rPr lang="en-US" sz="3600" dirty="0"/>
              <a:t>| </a:t>
            </a:r>
            <a:r>
              <a:rPr lang="en-US" sz="3600" dirty="0" err="1"/>
              <a:t>jane</a:t>
            </a:r>
            <a:r>
              <a:rPr lang="en-US" sz="3600" dirty="0"/>
              <a:t>  | </a:t>
            </a:r>
            <a:r>
              <a:rPr lang="en-US" sz="3600" dirty="0" err="1"/>
              <a:t>kats</a:t>
            </a:r>
            <a:r>
              <a:rPr lang="en-US" sz="3600" dirty="0"/>
              <a:t>  | 23   |</a:t>
            </a:r>
          </a:p>
          <a:p>
            <a:r>
              <a:rPr lang="en-US" sz="3600" dirty="0"/>
              <a:t>| </a:t>
            </a:r>
            <a:r>
              <a:rPr lang="en-US" sz="3600" dirty="0" err="1"/>
              <a:t>jane</a:t>
            </a:r>
            <a:r>
              <a:rPr lang="en-US" sz="3600" dirty="0"/>
              <a:t>  | win   | 29   |</a:t>
            </a:r>
          </a:p>
          <a:p>
            <a:r>
              <a:rPr lang="en-US" sz="3600" dirty="0"/>
              <a:t>+-------+-------+------+</a:t>
            </a:r>
          </a:p>
          <a:p>
            <a:r>
              <a:rPr lang="en-US" sz="3600" dirty="0"/>
              <a:t>3 rows in set (0.00 sec)</a:t>
            </a:r>
            <a:endParaRPr lang="en-US" sz="3600" dirty="0"/>
          </a:p>
        </p:txBody>
      </p:sp>
      <p:sp>
        <p:nvSpPr>
          <p:cNvPr id="6" name="Content Placeholder 5"/>
          <p:cNvSpPr>
            <a:spLocks noGrp="1"/>
          </p:cNvSpPr>
          <p:nvPr>
            <p:ph sz="half" idx="2"/>
          </p:nvPr>
        </p:nvSpPr>
        <p:spPr>
          <a:xfrm>
            <a:off x="6197600" y="248194"/>
            <a:ext cx="5384800" cy="6439989"/>
          </a:xfrm>
        </p:spPr>
        <p:txBody>
          <a:bodyPr>
            <a:noAutofit/>
          </a:bodyPr>
          <a:lstStyle/>
          <a:p>
            <a:endParaRPr lang="en-US" sz="1300" dirty="0"/>
          </a:p>
          <a:p>
            <a:endParaRPr lang="en-US" sz="1300" dirty="0"/>
          </a:p>
          <a:p>
            <a:r>
              <a:rPr lang="en-US" sz="3200" dirty="0" err="1"/>
              <a:t>mysql</a:t>
            </a:r>
            <a:r>
              <a:rPr lang="en-US" sz="3200" dirty="0"/>
              <a:t>&gt; Select*from Names order by </a:t>
            </a:r>
            <a:r>
              <a:rPr lang="en-US" sz="3200" dirty="0" err="1"/>
              <a:t>Fname</a:t>
            </a:r>
            <a:r>
              <a:rPr lang="en-US" sz="3200" dirty="0"/>
              <a:t> ASC;</a:t>
            </a:r>
          </a:p>
          <a:p>
            <a:r>
              <a:rPr lang="en-US" sz="3200" dirty="0"/>
              <a:t>+-------+-------+------+</a:t>
            </a:r>
          </a:p>
          <a:p>
            <a:r>
              <a:rPr lang="en-US" sz="3200" dirty="0"/>
              <a:t>| </a:t>
            </a:r>
            <a:r>
              <a:rPr lang="en-US" sz="3200" dirty="0" err="1"/>
              <a:t>Fname</a:t>
            </a:r>
            <a:r>
              <a:rPr lang="en-US" sz="3200" dirty="0"/>
              <a:t> | </a:t>
            </a:r>
            <a:r>
              <a:rPr lang="en-US" sz="3200" dirty="0" err="1"/>
              <a:t>Lname</a:t>
            </a:r>
            <a:r>
              <a:rPr lang="en-US" sz="3200" dirty="0"/>
              <a:t> | age  |</a:t>
            </a:r>
          </a:p>
          <a:p>
            <a:r>
              <a:rPr lang="en-US" sz="3200" dirty="0"/>
              <a:t>+-------+-------+------+</a:t>
            </a:r>
          </a:p>
          <a:p>
            <a:r>
              <a:rPr lang="en-US" sz="3200" dirty="0"/>
              <a:t>| </a:t>
            </a:r>
            <a:r>
              <a:rPr lang="en-US" sz="3200" dirty="0" err="1"/>
              <a:t>jane</a:t>
            </a:r>
            <a:r>
              <a:rPr lang="en-US" sz="3200" dirty="0"/>
              <a:t>  | </a:t>
            </a:r>
            <a:r>
              <a:rPr lang="en-US" sz="3200" dirty="0" err="1"/>
              <a:t>kats</a:t>
            </a:r>
            <a:r>
              <a:rPr lang="en-US" sz="3200" dirty="0"/>
              <a:t>  | 23   |</a:t>
            </a:r>
          </a:p>
          <a:p>
            <a:r>
              <a:rPr lang="en-US" sz="3200" dirty="0"/>
              <a:t>| </a:t>
            </a:r>
            <a:r>
              <a:rPr lang="en-US" sz="3200" dirty="0" err="1"/>
              <a:t>jane</a:t>
            </a:r>
            <a:r>
              <a:rPr lang="en-US" sz="3200" dirty="0"/>
              <a:t>  | win   | 29   |</a:t>
            </a:r>
          </a:p>
          <a:p>
            <a:r>
              <a:rPr lang="en-US" sz="3200" dirty="0"/>
              <a:t>| </a:t>
            </a:r>
            <a:r>
              <a:rPr lang="en-US" sz="3200" dirty="0" err="1"/>
              <a:t>nich</a:t>
            </a:r>
            <a:r>
              <a:rPr lang="en-US" sz="3200" dirty="0"/>
              <a:t>  | </a:t>
            </a:r>
            <a:r>
              <a:rPr lang="en-US" sz="3200" dirty="0" err="1"/>
              <a:t>kats</a:t>
            </a:r>
            <a:r>
              <a:rPr lang="en-US" sz="3200" dirty="0"/>
              <a:t>  | 20   |</a:t>
            </a:r>
          </a:p>
          <a:p>
            <a:r>
              <a:rPr lang="en-US" sz="3200" dirty="0"/>
              <a:t>+-------+-------+------+</a:t>
            </a:r>
          </a:p>
          <a:p>
            <a:r>
              <a:rPr lang="en-US" sz="3200" dirty="0"/>
              <a:t>3 rows in set (0.00 sec)</a:t>
            </a:r>
          </a:p>
          <a:p>
            <a:pPr marL="82296" indent="0">
              <a:buNone/>
            </a:pPr>
            <a:endParaRPr lang="en-US" sz="3200" dirty="0"/>
          </a:p>
        </p:txBody>
      </p:sp>
    </p:spTree>
    <p:extLst>
      <p:ext uri="{BB962C8B-B14F-4D97-AF65-F5344CB8AC3E}">
        <p14:creationId xmlns:p14="http://schemas.microsoft.com/office/powerpoint/2010/main" val="3968941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25004"/>
            <a:ext cx="10972800" cy="437881"/>
          </a:xfrm>
        </p:spPr>
        <p:txBody>
          <a:bodyPr>
            <a:normAutofit fontScale="90000"/>
          </a:bodyPr>
          <a:lstStyle/>
          <a:p>
            <a:pPr lvl="0"/>
            <a:r>
              <a:rPr lang="en-US" b="1" dirty="0"/>
              <a:t>The group by </a:t>
            </a:r>
            <a:endParaRPr lang="en-US" dirty="0"/>
          </a:p>
        </p:txBody>
      </p:sp>
      <p:sp>
        <p:nvSpPr>
          <p:cNvPr id="3" name="Content Placeholder 2"/>
          <p:cNvSpPr>
            <a:spLocks noGrp="1"/>
          </p:cNvSpPr>
          <p:nvPr>
            <p:ph idx="1"/>
          </p:nvPr>
        </p:nvSpPr>
        <p:spPr>
          <a:xfrm>
            <a:off x="609600" y="862885"/>
            <a:ext cx="10972800" cy="5461715"/>
          </a:xfrm>
        </p:spPr>
        <p:txBody>
          <a:bodyPr>
            <a:normAutofit fontScale="85000" lnSpcReduction="20000"/>
          </a:bodyPr>
          <a:lstStyle/>
          <a:p>
            <a:r>
              <a:rPr lang="en-US" dirty="0"/>
              <a:t>This expression returns distinct values depending on the column list given. Each result is representation of a group from the table below;</a:t>
            </a:r>
          </a:p>
          <a:p>
            <a:r>
              <a:rPr lang="en-US" dirty="0"/>
              <a:t>Names</a:t>
            </a:r>
          </a:p>
          <a:p>
            <a:endParaRPr lang="en-US" dirty="0"/>
          </a:p>
          <a:p>
            <a:endParaRPr lang="en-US" dirty="0"/>
          </a:p>
          <a:p>
            <a:endParaRPr lang="en-US" dirty="0"/>
          </a:p>
          <a:p>
            <a:endParaRPr lang="en-US" dirty="0"/>
          </a:p>
          <a:p>
            <a:r>
              <a:rPr lang="en-US" dirty="0"/>
              <a:t>Select*from Names group by </a:t>
            </a:r>
            <a:r>
              <a:rPr lang="en-US" dirty="0" err="1"/>
              <a:t>Lname</a:t>
            </a:r>
            <a:r>
              <a:rPr lang="en-US" dirty="0"/>
              <a:t>;</a:t>
            </a:r>
          </a:p>
          <a:p>
            <a:r>
              <a:rPr lang="en-US" dirty="0"/>
              <a:t>Hakim because they are two they will not be repeated the out put will be containing one Hakim because they are the same.</a:t>
            </a:r>
          </a:p>
          <a:p>
            <a:r>
              <a:rPr lang="en-US" dirty="0"/>
              <a:t>If it was select*from Names group by </a:t>
            </a:r>
            <a:r>
              <a:rPr lang="en-US" dirty="0" err="1"/>
              <a:t>Fname</a:t>
            </a:r>
            <a:r>
              <a:rPr lang="en-US" dirty="0"/>
              <a:t> or Age then the out put will contain the two Hakims since the age differs between the two. If the Age was also the same then there could be only one Hakim displayed.</a:t>
            </a:r>
          </a:p>
          <a:p>
            <a:endParaRPr lang="en-US" dirty="0"/>
          </a:p>
          <a:p>
            <a:endParaRPr lang="en-US" dirty="0"/>
          </a:p>
        </p:txBody>
      </p:sp>
      <p:graphicFrame>
        <p:nvGraphicFramePr>
          <p:cNvPr id="4" name="Table 3"/>
          <p:cNvGraphicFramePr>
            <a:graphicFrameLocks noGrp="1"/>
          </p:cNvGraphicFramePr>
          <p:nvPr>
            <p:extLst/>
          </p:nvPr>
        </p:nvGraphicFramePr>
        <p:xfrm>
          <a:off x="908068" y="2091799"/>
          <a:ext cx="7810929" cy="1371600"/>
        </p:xfrm>
        <a:graphic>
          <a:graphicData uri="http://schemas.openxmlformats.org/drawingml/2006/table">
            <a:tbl>
              <a:tblPr firstRow="1" firstCol="1" lastRow="1" lastCol="1" bandRow="1" bandCol="1">
                <a:tableStyleId>{5C22544A-7EE6-4342-B048-85BDC9FD1C3A}</a:tableStyleId>
              </a:tblPr>
              <a:tblGrid>
                <a:gridCol w="2603643">
                  <a:extLst>
                    <a:ext uri="{9D8B030D-6E8A-4147-A177-3AD203B41FA5}">
                      <a16:colId xmlns:a16="http://schemas.microsoft.com/office/drawing/2014/main" xmlns="" val="20000"/>
                    </a:ext>
                  </a:extLst>
                </a:gridCol>
                <a:gridCol w="2603643">
                  <a:extLst>
                    <a:ext uri="{9D8B030D-6E8A-4147-A177-3AD203B41FA5}">
                      <a16:colId xmlns:a16="http://schemas.microsoft.com/office/drawing/2014/main" xmlns="" val="20001"/>
                    </a:ext>
                  </a:extLst>
                </a:gridCol>
                <a:gridCol w="2603643">
                  <a:extLst>
                    <a:ext uri="{9D8B030D-6E8A-4147-A177-3AD203B41FA5}">
                      <a16:colId xmlns:a16="http://schemas.microsoft.com/office/drawing/2014/main" xmlns="" val="20002"/>
                    </a:ext>
                  </a:extLst>
                </a:gridCol>
              </a:tblGrid>
              <a:tr h="274320">
                <a:tc>
                  <a:txBody>
                    <a:bodyPr/>
                    <a:lstStyle/>
                    <a:p>
                      <a:pPr marL="0" marR="0">
                        <a:lnSpc>
                          <a:spcPct val="150000"/>
                        </a:lnSpc>
                        <a:spcBef>
                          <a:spcPts val="0"/>
                        </a:spcBef>
                        <a:spcAft>
                          <a:spcPts val="0"/>
                        </a:spcAft>
                      </a:pPr>
                      <a:r>
                        <a:rPr lang="en-US" sz="1200" dirty="0" err="1">
                          <a:effectLst/>
                        </a:rPr>
                        <a:t>Fname</a:t>
                      </a: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Lname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274320">
                <a:tc>
                  <a:txBody>
                    <a:bodyPr/>
                    <a:lstStyle/>
                    <a:p>
                      <a:pPr marL="0" marR="0">
                        <a:lnSpc>
                          <a:spcPct val="150000"/>
                        </a:lnSpc>
                        <a:spcBef>
                          <a:spcPts val="0"/>
                        </a:spcBef>
                        <a:spcAft>
                          <a:spcPts val="0"/>
                        </a:spcAft>
                      </a:pPr>
                      <a:r>
                        <a:rPr lang="en-US" sz="1200">
                          <a:effectLst/>
                        </a:rPr>
                        <a:t>Faisa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Kamara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274320">
                <a:tc>
                  <a:txBody>
                    <a:bodyPr/>
                    <a:lstStyle/>
                    <a:p>
                      <a:pPr marL="0" marR="0">
                        <a:lnSpc>
                          <a:spcPct val="150000"/>
                        </a:lnSpc>
                        <a:spcBef>
                          <a:spcPts val="0"/>
                        </a:spcBef>
                        <a:spcAft>
                          <a:spcPts val="0"/>
                        </a:spcAft>
                      </a:pPr>
                      <a:r>
                        <a:rPr lang="en-US" sz="1200">
                          <a:effectLst/>
                        </a:rPr>
                        <a:t>Abdu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Hakim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274320">
                <a:tc>
                  <a:txBody>
                    <a:bodyPr/>
                    <a:lstStyle/>
                    <a:p>
                      <a:pPr marL="0" marR="0">
                        <a:lnSpc>
                          <a:spcPct val="150000"/>
                        </a:lnSpc>
                        <a:spcBef>
                          <a:spcPts val="0"/>
                        </a:spcBef>
                        <a:spcAft>
                          <a:spcPts val="0"/>
                        </a:spcAft>
                      </a:pPr>
                      <a:r>
                        <a:rPr lang="en-US" sz="1200">
                          <a:effectLst/>
                        </a:rPr>
                        <a:t>zaidi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baral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274320">
                <a:tc>
                  <a:txBody>
                    <a:bodyPr/>
                    <a:lstStyle/>
                    <a:p>
                      <a:pPr marL="0" marR="0">
                        <a:lnSpc>
                          <a:spcPct val="150000"/>
                        </a:lnSpc>
                        <a:spcBef>
                          <a:spcPts val="0"/>
                        </a:spcBef>
                        <a:spcAft>
                          <a:spcPts val="0"/>
                        </a:spcAft>
                      </a:pPr>
                      <a:r>
                        <a:rPr lang="en-US" sz="1200">
                          <a:effectLst/>
                        </a:rPr>
                        <a:t>Mugabe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Hakim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13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712551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0"/>
            <a:ext cx="5414392" cy="6354925"/>
          </a:xfrm>
        </p:spPr>
        <p:txBody>
          <a:bodyPr>
            <a:noAutofit/>
          </a:bodyPr>
          <a:lstStyle/>
          <a:p>
            <a:r>
              <a:rPr lang="en-US" sz="2000" dirty="0" err="1"/>
              <a:t>mysql</a:t>
            </a:r>
            <a:r>
              <a:rPr lang="en-US" sz="2000" dirty="0"/>
              <a:t>&gt; select * from names;</a:t>
            </a:r>
          </a:p>
          <a:p>
            <a:r>
              <a:rPr lang="en-US" sz="2000" dirty="0"/>
              <a:t>+-------+-------+------+</a:t>
            </a:r>
          </a:p>
          <a:p>
            <a:r>
              <a:rPr lang="en-US" sz="2000" dirty="0"/>
              <a:t>| </a:t>
            </a:r>
            <a:r>
              <a:rPr lang="en-US" sz="2000" dirty="0" err="1"/>
              <a:t>Fname</a:t>
            </a:r>
            <a:r>
              <a:rPr lang="en-US" sz="2000" dirty="0"/>
              <a:t> | </a:t>
            </a:r>
            <a:r>
              <a:rPr lang="en-US" sz="2000" dirty="0" err="1"/>
              <a:t>Lname</a:t>
            </a:r>
            <a:r>
              <a:rPr lang="en-US" sz="2000" dirty="0"/>
              <a:t> | age  |</a:t>
            </a:r>
          </a:p>
          <a:p>
            <a:r>
              <a:rPr lang="en-US" sz="2000" dirty="0"/>
              <a:t>+-------+-------+------+</a:t>
            </a:r>
          </a:p>
          <a:p>
            <a:r>
              <a:rPr lang="en-US" sz="2000" dirty="0"/>
              <a:t>| </a:t>
            </a:r>
            <a:r>
              <a:rPr lang="en-US" sz="2000" dirty="0" err="1"/>
              <a:t>nich</a:t>
            </a:r>
            <a:r>
              <a:rPr lang="en-US" sz="2000" dirty="0"/>
              <a:t>  | </a:t>
            </a:r>
            <a:r>
              <a:rPr lang="en-US" sz="2000" dirty="0" err="1"/>
              <a:t>kats</a:t>
            </a:r>
            <a:r>
              <a:rPr lang="en-US" sz="2000" dirty="0"/>
              <a:t>  | 20   |</a:t>
            </a:r>
          </a:p>
          <a:p>
            <a:r>
              <a:rPr lang="en-US" sz="2000" dirty="0"/>
              <a:t>| jane  | </a:t>
            </a:r>
            <a:r>
              <a:rPr lang="en-US" sz="2000" dirty="0" err="1"/>
              <a:t>kats</a:t>
            </a:r>
            <a:r>
              <a:rPr lang="en-US" sz="2000" dirty="0"/>
              <a:t>  | 23   |</a:t>
            </a:r>
          </a:p>
          <a:p>
            <a:r>
              <a:rPr lang="en-US" sz="2000" dirty="0"/>
              <a:t>| jane  | win   | 29   |</a:t>
            </a:r>
          </a:p>
          <a:p>
            <a:r>
              <a:rPr lang="en-US" sz="2000" dirty="0"/>
              <a:t>+-------+-------+------+</a:t>
            </a:r>
          </a:p>
          <a:p>
            <a:r>
              <a:rPr lang="en-US" sz="2000" dirty="0"/>
              <a:t>3 rows in set (0.06 sec)</a:t>
            </a:r>
          </a:p>
          <a:p>
            <a:endParaRPr lang="en-US" sz="2000" dirty="0"/>
          </a:p>
          <a:p>
            <a:r>
              <a:rPr lang="en-US" sz="2000" dirty="0" err="1"/>
              <a:t>mysql</a:t>
            </a:r>
            <a:r>
              <a:rPr lang="en-US" sz="2000" dirty="0"/>
              <a:t>&gt; Select*from Names group by </a:t>
            </a:r>
            <a:r>
              <a:rPr lang="en-US" sz="2000" dirty="0" err="1"/>
              <a:t>Lname</a:t>
            </a:r>
            <a:r>
              <a:rPr lang="en-US" sz="2000" dirty="0"/>
              <a:t>;</a:t>
            </a:r>
          </a:p>
          <a:p>
            <a:r>
              <a:rPr lang="en-US" sz="2000" dirty="0"/>
              <a:t>+-------+-------+------+</a:t>
            </a:r>
          </a:p>
          <a:p>
            <a:r>
              <a:rPr lang="en-US" sz="2000" dirty="0"/>
              <a:t>| </a:t>
            </a:r>
            <a:r>
              <a:rPr lang="en-US" sz="2000" dirty="0" err="1"/>
              <a:t>Fname</a:t>
            </a:r>
            <a:r>
              <a:rPr lang="en-US" sz="2000" dirty="0"/>
              <a:t> | </a:t>
            </a:r>
            <a:r>
              <a:rPr lang="en-US" sz="2000" dirty="0" err="1"/>
              <a:t>Lname</a:t>
            </a:r>
            <a:r>
              <a:rPr lang="en-US" sz="2000" dirty="0"/>
              <a:t> | age  |</a:t>
            </a:r>
          </a:p>
          <a:p>
            <a:r>
              <a:rPr lang="en-US" sz="2000" dirty="0"/>
              <a:t>+-------+-------+------+</a:t>
            </a:r>
          </a:p>
          <a:p>
            <a:r>
              <a:rPr lang="en-US" sz="2000" dirty="0"/>
              <a:t>| </a:t>
            </a:r>
            <a:r>
              <a:rPr lang="en-US" sz="2000" dirty="0" err="1"/>
              <a:t>nich</a:t>
            </a:r>
            <a:r>
              <a:rPr lang="en-US" sz="2000" dirty="0"/>
              <a:t>  | </a:t>
            </a:r>
            <a:r>
              <a:rPr lang="en-US" sz="2000" dirty="0" err="1"/>
              <a:t>kats</a:t>
            </a:r>
            <a:r>
              <a:rPr lang="en-US" sz="2000" dirty="0"/>
              <a:t>  | 20   |</a:t>
            </a:r>
          </a:p>
          <a:p>
            <a:r>
              <a:rPr lang="en-US" sz="2000" dirty="0"/>
              <a:t>| jane  | win   | 29   |</a:t>
            </a:r>
          </a:p>
          <a:p>
            <a:r>
              <a:rPr lang="en-US" sz="2000" dirty="0"/>
              <a:t>+-------+-------+------+</a:t>
            </a:r>
          </a:p>
          <a:p>
            <a:r>
              <a:rPr lang="en-US" sz="2000" dirty="0"/>
              <a:t>2 rows in set (0.00 sec)</a:t>
            </a:r>
          </a:p>
        </p:txBody>
      </p:sp>
      <p:sp>
        <p:nvSpPr>
          <p:cNvPr id="9" name="Content Placeholder 8"/>
          <p:cNvSpPr>
            <a:spLocks noGrp="1"/>
          </p:cNvSpPr>
          <p:nvPr>
            <p:ph sz="half" idx="2"/>
          </p:nvPr>
        </p:nvSpPr>
        <p:spPr>
          <a:xfrm>
            <a:off x="6197600" y="666206"/>
            <a:ext cx="5384800" cy="5688719"/>
          </a:xfrm>
        </p:spPr>
        <p:txBody>
          <a:bodyPr>
            <a:normAutofit/>
          </a:bodyPr>
          <a:lstStyle/>
          <a:p>
            <a:r>
              <a:rPr lang="en-US" dirty="0" err="1"/>
              <a:t>mysql</a:t>
            </a:r>
            <a:r>
              <a:rPr lang="en-US" dirty="0"/>
              <a:t>&gt; Select*from Names group by age;</a:t>
            </a:r>
          </a:p>
          <a:p>
            <a:r>
              <a:rPr lang="en-US" dirty="0"/>
              <a:t>+-------+-------+------+</a:t>
            </a:r>
          </a:p>
          <a:p>
            <a:r>
              <a:rPr lang="en-US" dirty="0"/>
              <a:t>| </a:t>
            </a:r>
            <a:r>
              <a:rPr lang="en-US" dirty="0" err="1"/>
              <a:t>Fname</a:t>
            </a:r>
            <a:r>
              <a:rPr lang="en-US" dirty="0"/>
              <a:t> | </a:t>
            </a:r>
            <a:r>
              <a:rPr lang="en-US" dirty="0" err="1"/>
              <a:t>Lname</a:t>
            </a:r>
            <a:r>
              <a:rPr lang="en-US" dirty="0"/>
              <a:t> | age  |</a:t>
            </a:r>
          </a:p>
          <a:p>
            <a:r>
              <a:rPr lang="en-US" dirty="0"/>
              <a:t>+-------+-------+------+</a:t>
            </a:r>
          </a:p>
          <a:p>
            <a:r>
              <a:rPr lang="en-US" dirty="0"/>
              <a:t>| </a:t>
            </a:r>
            <a:r>
              <a:rPr lang="en-US" dirty="0" err="1"/>
              <a:t>nich</a:t>
            </a:r>
            <a:r>
              <a:rPr lang="en-US" dirty="0"/>
              <a:t>  | </a:t>
            </a:r>
            <a:r>
              <a:rPr lang="en-US" dirty="0" err="1"/>
              <a:t>kats</a:t>
            </a:r>
            <a:r>
              <a:rPr lang="en-US" dirty="0"/>
              <a:t>  | 20   |</a:t>
            </a:r>
          </a:p>
          <a:p>
            <a:r>
              <a:rPr lang="en-US" dirty="0"/>
              <a:t>| jane  | </a:t>
            </a:r>
            <a:r>
              <a:rPr lang="en-US" dirty="0" err="1"/>
              <a:t>kats</a:t>
            </a:r>
            <a:r>
              <a:rPr lang="en-US" dirty="0"/>
              <a:t>  | 23   |</a:t>
            </a:r>
          </a:p>
          <a:p>
            <a:r>
              <a:rPr lang="en-US" dirty="0"/>
              <a:t>| jane  | win   | 29   |</a:t>
            </a:r>
          </a:p>
          <a:p>
            <a:r>
              <a:rPr lang="en-US" dirty="0"/>
              <a:t>+-------+-------+------+</a:t>
            </a:r>
          </a:p>
          <a:p>
            <a:r>
              <a:rPr lang="en-US" dirty="0"/>
              <a:t>3 rows in set (0.00 sec)</a:t>
            </a:r>
          </a:p>
        </p:txBody>
      </p:sp>
    </p:spTree>
    <p:extLst>
      <p:ext uri="{BB962C8B-B14F-4D97-AF65-F5344CB8AC3E}">
        <p14:creationId xmlns:p14="http://schemas.microsoft.com/office/powerpoint/2010/main" val="1098554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2133600" y="457200"/>
            <a:ext cx="7772400" cy="838200"/>
          </a:xfrm>
        </p:spPr>
        <p:txBody>
          <a:bodyPr/>
          <a:lstStyle/>
          <a:p>
            <a:pPr eaLnBrk="1" hangingPunct="1"/>
            <a:r>
              <a:rPr lang="en-US"/>
              <a:t>DML Overview</a:t>
            </a:r>
          </a:p>
        </p:txBody>
      </p:sp>
      <p:sp>
        <p:nvSpPr>
          <p:cNvPr id="3075" name="Rectangle 3"/>
          <p:cNvSpPr>
            <a:spLocks noGrp="1" noChangeArrowheads="1"/>
          </p:cNvSpPr>
          <p:nvPr>
            <p:ph idx="1"/>
          </p:nvPr>
        </p:nvSpPr>
        <p:spPr>
          <a:xfrm>
            <a:off x="1343472" y="1295400"/>
            <a:ext cx="10750992" cy="4800600"/>
          </a:xfrm>
        </p:spPr>
        <p:txBody>
          <a:bodyPr>
            <a:normAutofit/>
          </a:bodyPr>
          <a:lstStyle/>
          <a:p>
            <a:pPr marL="660400" indent="-660400">
              <a:lnSpc>
                <a:spcPct val="90000"/>
              </a:lnSpc>
            </a:pPr>
            <a:r>
              <a:rPr lang="en-US" sz="2800" b="1" dirty="0"/>
              <a:t>4 types of DML Statements:</a:t>
            </a:r>
          </a:p>
          <a:p>
            <a:pPr marL="660400" indent="-660400">
              <a:lnSpc>
                <a:spcPct val="90000"/>
              </a:lnSpc>
              <a:buNone/>
            </a:pPr>
            <a:endParaRPr lang="en-US" sz="1400" b="1" dirty="0"/>
          </a:p>
          <a:p>
            <a:pPr marL="1409700" lvl="2" indent="-495300">
              <a:lnSpc>
                <a:spcPct val="90000"/>
              </a:lnSpc>
              <a:buFontTx/>
              <a:buAutoNum type="romanLcPeriod"/>
            </a:pPr>
            <a:r>
              <a:rPr lang="en-US" sz="2800" dirty="0"/>
              <a:t>SELECT – to query data in the database (could involve one table or many tables);</a:t>
            </a:r>
          </a:p>
          <a:p>
            <a:pPr marL="1409700" lvl="2" indent="-495300">
              <a:lnSpc>
                <a:spcPct val="90000"/>
              </a:lnSpc>
              <a:buFontTx/>
              <a:buAutoNum type="romanLcPeriod"/>
            </a:pPr>
            <a:r>
              <a:rPr lang="en-US" sz="2800" dirty="0"/>
              <a:t>INSERT – to add data to a table</a:t>
            </a:r>
            <a:r>
              <a:rPr lang="en-US" sz="2800" dirty="0" smtClean="0"/>
              <a:t>;</a:t>
            </a:r>
          </a:p>
          <a:p>
            <a:pPr marL="1409700" lvl="2" indent="-495300">
              <a:lnSpc>
                <a:spcPct val="90000"/>
              </a:lnSpc>
              <a:buFontTx/>
              <a:buAutoNum type="romanLcPeriod"/>
            </a:pPr>
            <a:r>
              <a:rPr lang="en-US" sz="2800" dirty="0" smtClean="0"/>
              <a:t>Insert into [table name ] (column ) values(values);</a:t>
            </a:r>
            <a:endParaRPr lang="en-US" sz="2800" dirty="0"/>
          </a:p>
          <a:p>
            <a:pPr marL="1409700" lvl="2" indent="-495300">
              <a:lnSpc>
                <a:spcPct val="90000"/>
              </a:lnSpc>
              <a:buFontTx/>
              <a:buAutoNum type="romanLcPeriod"/>
            </a:pPr>
            <a:r>
              <a:rPr lang="en-US" sz="2800" dirty="0"/>
              <a:t>UPDATE – to make changes to existing data in a table;</a:t>
            </a:r>
          </a:p>
          <a:p>
            <a:pPr marL="1409700" lvl="2" indent="-495300">
              <a:lnSpc>
                <a:spcPct val="90000"/>
              </a:lnSpc>
              <a:buFontTx/>
              <a:buAutoNum type="romanLcPeriod"/>
            </a:pPr>
            <a:r>
              <a:rPr lang="en-US" sz="2800" dirty="0"/>
              <a:t>DELETE – to remove data from a table.</a:t>
            </a:r>
          </a:p>
          <a:p>
            <a:pPr marL="1409700" lvl="2" indent="-495300">
              <a:lnSpc>
                <a:spcPct val="90000"/>
              </a:lnSpc>
              <a:buNone/>
            </a:pPr>
            <a:endParaRPr lang="en-US" sz="1400" dirty="0"/>
          </a:p>
          <a:p>
            <a:pPr marL="1409700" lvl="2" indent="-495300">
              <a:lnSpc>
                <a:spcPct val="90000"/>
              </a:lnSpc>
              <a:buNone/>
            </a:pPr>
            <a:r>
              <a:rPr lang="en-US" sz="2800" dirty="0"/>
              <a:t>	[ Insert, update and delete statements are covered in a learning unit called ‘Updating Statements’ ] </a:t>
            </a:r>
          </a:p>
        </p:txBody>
      </p:sp>
      <p:sp>
        <p:nvSpPr>
          <p:cNvPr id="3" name="Slide Number Placeholder 2"/>
          <p:cNvSpPr>
            <a:spLocks noGrp="1"/>
          </p:cNvSpPr>
          <p:nvPr>
            <p:ph type="sldNum" sz="quarter" idx="12"/>
          </p:nvPr>
        </p:nvSpPr>
        <p:spPr/>
        <p:txBody>
          <a:bodyPr/>
          <a:lstStyle/>
          <a:p>
            <a:fld id="{9537A73F-6A8A-428C-A708-DA87782F7B6B}" type="slidenum">
              <a:rPr lang="en-US" smtClean="0"/>
              <a:t>2</a:t>
            </a:fld>
            <a:endParaRPr lang="en-US"/>
          </a:p>
        </p:txBody>
      </p:sp>
    </p:spTree>
    <p:extLst>
      <p:ext uri="{BB962C8B-B14F-4D97-AF65-F5344CB8AC3E}">
        <p14:creationId xmlns:p14="http://schemas.microsoft.com/office/powerpoint/2010/main" val="2010006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6366"/>
            <a:ext cx="10972800" cy="631065"/>
          </a:xfrm>
        </p:spPr>
        <p:txBody>
          <a:bodyPr>
            <a:normAutofit fontScale="90000"/>
          </a:bodyPr>
          <a:lstStyle/>
          <a:p>
            <a:pPr lvl="0"/>
            <a:r>
              <a:rPr lang="en-US" b="1" dirty="0"/>
              <a:t>Conditional operators (comparison operators) </a:t>
            </a:r>
            <a:endParaRPr lang="en-US" dirty="0"/>
          </a:p>
        </p:txBody>
      </p:sp>
      <p:sp>
        <p:nvSpPr>
          <p:cNvPr id="3" name="Content Placeholder 2"/>
          <p:cNvSpPr>
            <a:spLocks noGrp="1"/>
          </p:cNvSpPr>
          <p:nvPr>
            <p:ph idx="1"/>
          </p:nvPr>
        </p:nvSpPr>
        <p:spPr>
          <a:xfrm>
            <a:off x="609600" y="1017431"/>
            <a:ext cx="10972800" cy="5307169"/>
          </a:xfrm>
        </p:spPr>
        <p:txBody>
          <a:bodyPr>
            <a:normAutofit fontScale="85000" lnSpcReduction="20000"/>
          </a:bodyPr>
          <a:lstStyle/>
          <a:p>
            <a:r>
              <a:rPr lang="en-US" dirty="0"/>
              <a:t>They include =,&gt;, &lt;,&gt;=, &lt;=, &lt;&gt;</a:t>
            </a:r>
          </a:p>
          <a:p>
            <a:r>
              <a:rPr lang="en-US" dirty="0" err="1"/>
              <a:t>Eg</a:t>
            </a:r>
            <a:r>
              <a:rPr lang="en-US" dirty="0"/>
              <a:t> </a:t>
            </a:r>
          </a:p>
          <a:p>
            <a:r>
              <a:rPr lang="en-US" dirty="0"/>
              <a:t>Select all people with age above 23 </a:t>
            </a:r>
          </a:p>
          <a:p>
            <a:r>
              <a:rPr lang="en-US" dirty="0" err="1" smtClean="0"/>
              <a:t>mysql</a:t>
            </a:r>
            <a:r>
              <a:rPr lang="en-US" dirty="0"/>
              <a:t>&gt; Select*from Names where age&gt;23;</a:t>
            </a:r>
          </a:p>
          <a:p>
            <a:r>
              <a:rPr lang="en-US" dirty="0"/>
              <a:t>+-------+-------+------+</a:t>
            </a:r>
          </a:p>
          <a:p>
            <a:r>
              <a:rPr lang="en-US" dirty="0"/>
              <a:t>| </a:t>
            </a:r>
            <a:r>
              <a:rPr lang="en-US" dirty="0" err="1"/>
              <a:t>Fname</a:t>
            </a:r>
            <a:r>
              <a:rPr lang="en-US" dirty="0"/>
              <a:t> | </a:t>
            </a:r>
            <a:r>
              <a:rPr lang="en-US" dirty="0" err="1"/>
              <a:t>Lname</a:t>
            </a:r>
            <a:r>
              <a:rPr lang="en-US" dirty="0"/>
              <a:t> | age  |</a:t>
            </a:r>
          </a:p>
          <a:p>
            <a:r>
              <a:rPr lang="en-US" dirty="0"/>
              <a:t>+-------+-------+------+</a:t>
            </a:r>
          </a:p>
          <a:p>
            <a:r>
              <a:rPr lang="en-US" dirty="0"/>
              <a:t>| jane  | win   | 29   |</a:t>
            </a:r>
          </a:p>
          <a:p>
            <a:r>
              <a:rPr lang="en-US" dirty="0"/>
              <a:t>+-------+-------+------+</a:t>
            </a:r>
          </a:p>
          <a:p>
            <a:r>
              <a:rPr lang="en-US" dirty="0" smtClean="0"/>
              <a:t>If </a:t>
            </a:r>
            <a:r>
              <a:rPr lang="en-US" dirty="0"/>
              <a:t>you want Hakim’s age then use</a:t>
            </a:r>
          </a:p>
          <a:p>
            <a:r>
              <a:rPr lang="en-US" dirty="0"/>
              <a:t>Select Age from Name where </a:t>
            </a:r>
            <a:r>
              <a:rPr lang="en-US" dirty="0" err="1"/>
              <a:t>Lname</a:t>
            </a:r>
            <a:r>
              <a:rPr lang="en-US" dirty="0"/>
              <a:t>=’Hakim’;</a:t>
            </a:r>
          </a:p>
          <a:p>
            <a:r>
              <a:rPr lang="en-US" dirty="0"/>
              <a:t>The out put is </a:t>
            </a:r>
          </a:p>
          <a:p>
            <a:endParaRPr lang="en-US" dirty="0"/>
          </a:p>
        </p:txBody>
      </p:sp>
      <p:graphicFrame>
        <p:nvGraphicFramePr>
          <p:cNvPr id="4" name="Table 3"/>
          <p:cNvGraphicFramePr>
            <a:graphicFrameLocks noGrp="1"/>
          </p:cNvGraphicFramePr>
          <p:nvPr>
            <p:extLst/>
          </p:nvPr>
        </p:nvGraphicFramePr>
        <p:xfrm>
          <a:off x="8422773" y="5105885"/>
          <a:ext cx="1014681" cy="1218715"/>
        </p:xfrm>
        <a:graphic>
          <a:graphicData uri="http://schemas.openxmlformats.org/drawingml/2006/table">
            <a:tbl>
              <a:tblPr firstRow="1" firstCol="1" bandRow="1">
                <a:tableStyleId>{5C22544A-7EE6-4342-B048-85BDC9FD1C3A}</a:tableStyleId>
              </a:tblPr>
              <a:tblGrid>
                <a:gridCol w="1014681">
                  <a:extLst>
                    <a:ext uri="{9D8B030D-6E8A-4147-A177-3AD203B41FA5}">
                      <a16:colId xmlns:a16="http://schemas.microsoft.com/office/drawing/2014/main" xmlns="" val="20000"/>
                    </a:ext>
                  </a:extLst>
                </a:gridCol>
              </a:tblGrid>
              <a:tr h="603438">
                <a:tc>
                  <a:txBody>
                    <a:bodyPr/>
                    <a:lstStyle/>
                    <a:p>
                      <a:pPr marL="0" marR="0">
                        <a:lnSpc>
                          <a:spcPct val="150000"/>
                        </a:lnSpc>
                        <a:spcBef>
                          <a:spcPts val="0"/>
                        </a:spcBef>
                        <a:spcAft>
                          <a:spcPts val="0"/>
                        </a:spcAft>
                      </a:pPr>
                      <a:r>
                        <a:rPr lang="en-US" sz="2000" dirty="0">
                          <a:effectLst/>
                        </a:rPr>
                        <a:t>23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615277">
                <a:tc>
                  <a:txBody>
                    <a:bodyPr/>
                    <a:lstStyle/>
                    <a:p>
                      <a:pPr marL="0" marR="0">
                        <a:lnSpc>
                          <a:spcPct val="150000"/>
                        </a:lnSpc>
                        <a:spcBef>
                          <a:spcPts val="0"/>
                        </a:spcBef>
                        <a:spcAft>
                          <a:spcPts val="0"/>
                        </a:spcAft>
                      </a:pPr>
                      <a:r>
                        <a:rPr lang="en-US" sz="2000" dirty="0">
                          <a:effectLst/>
                        </a:rPr>
                        <a:t>13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679511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712588"/>
          </a:xfrm>
        </p:spPr>
        <p:txBody>
          <a:bodyPr>
            <a:normAutofit fontScale="90000"/>
          </a:bodyPr>
          <a:lstStyle/>
          <a:p>
            <a:pPr lvl="0"/>
            <a:r>
              <a:rPr lang="en-US" b="1" dirty="0"/>
              <a:t>Logical operators used in select statement </a:t>
            </a:r>
            <a:endParaRPr lang="en-US" dirty="0"/>
          </a:p>
        </p:txBody>
      </p:sp>
      <p:sp>
        <p:nvSpPr>
          <p:cNvPr id="3" name="Content Placeholder 2"/>
          <p:cNvSpPr>
            <a:spLocks noGrp="1"/>
          </p:cNvSpPr>
          <p:nvPr>
            <p:ph idx="1"/>
          </p:nvPr>
        </p:nvSpPr>
        <p:spPr>
          <a:xfrm>
            <a:off x="609600" y="1519707"/>
            <a:ext cx="10972800" cy="4804893"/>
          </a:xfrm>
        </p:spPr>
        <p:txBody>
          <a:bodyPr/>
          <a:lstStyle/>
          <a:p>
            <a:r>
              <a:rPr lang="en-US" dirty="0"/>
              <a:t>They include AND, OR, NOT.</a:t>
            </a:r>
          </a:p>
          <a:p>
            <a:r>
              <a:rPr lang="en-US" dirty="0" err="1"/>
              <a:t>Eg</a:t>
            </a:r>
            <a:r>
              <a:rPr lang="en-US" dirty="0"/>
              <a:t> </a:t>
            </a:r>
          </a:p>
          <a:p>
            <a:r>
              <a:rPr lang="en-US" dirty="0"/>
              <a:t>Select the Age Abdu Hakim from the table below</a:t>
            </a:r>
          </a:p>
          <a:p>
            <a:r>
              <a:rPr lang="en-US" dirty="0"/>
              <a:t>Names</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248127007"/>
              </p:ext>
            </p:extLst>
          </p:nvPr>
        </p:nvGraphicFramePr>
        <p:xfrm>
          <a:off x="856552" y="4005064"/>
          <a:ext cx="8338962" cy="2190194"/>
        </p:xfrm>
        <a:graphic>
          <a:graphicData uri="http://schemas.openxmlformats.org/drawingml/2006/table">
            <a:tbl>
              <a:tblPr firstRow="1" firstCol="1" lastRow="1" lastCol="1" bandRow="1" bandCol="1">
                <a:tableStyleId>{5C22544A-7EE6-4342-B048-85BDC9FD1C3A}</a:tableStyleId>
              </a:tblPr>
              <a:tblGrid>
                <a:gridCol w="2779654">
                  <a:extLst>
                    <a:ext uri="{9D8B030D-6E8A-4147-A177-3AD203B41FA5}">
                      <a16:colId xmlns:a16="http://schemas.microsoft.com/office/drawing/2014/main" xmlns="" val="20000"/>
                    </a:ext>
                  </a:extLst>
                </a:gridCol>
                <a:gridCol w="2779654">
                  <a:extLst>
                    <a:ext uri="{9D8B030D-6E8A-4147-A177-3AD203B41FA5}">
                      <a16:colId xmlns:a16="http://schemas.microsoft.com/office/drawing/2014/main" xmlns="" val="20001"/>
                    </a:ext>
                  </a:extLst>
                </a:gridCol>
                <a:gridCol w="2779654">
                  <a:extLst>
                    <a:ext uri="{9D8B030D-6E8A-4147-A177-3AD203B41FA5}">
                      <a16:colId xmlns:a16="http://schemas.microsoft.com/office/drawing/2014/main" xmlns="" val="20002"/>
                    </a:ext>
                  </a:extLst>
                </a:gridCol>
              </a:tblGrid>
              <a:tr h="29150">
                <a:tc>
                  <a:txBody>
                    <a:bodyPr/>
                    <a:lstStyle/>
                    <a:p>
                      <a:pPr marL="0" marR="0">
                        <a:lnSpc>
                          <a:spcPct val="150000"/>
                        </a:lnSpc>
                        <a:spcBef>
                          <a:spcPts val="0"/>
                        </a:spcBef>
                        <a:spcAft>
                          <a:spcPts val="0"/>
                        </a:spcAft>
                      </a:pPr>
                      <a:r>
                        <a:rPr lang="en-US" sz="1200">
                          <a:effectLst/>
                        </a:rPr>
                        <a:t>Fname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Lname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Age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389004">
                <a:tc>
                  <a:txBody>
                    <a:bodyPr/>
                    <a:lstStyle/>
                    <a:p>
                      <a:pPr marL="0" marR="0">
                        <a:lnSpc>
                          <a:spcPct val="150000"/>
                        </a:lnSpc>
                        <a:spcBef>
                          <a:spcPts val="0"/>
                        </a:spcBef>
                        <a:spcAft>
                          <a:spcPts val="0"/>
                        </a:spcAft>
                      </a:pPr>
                      <a:r>
                        <a:rPr lang="en-US" sz="1200">
                          <a:effectLst/>
                        </a:rPr>
                        <a:t>Faisa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Kamara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34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389004">
                <a:tc>
                  <a:txBody>
                    <a:bodyPr/>
                    <a:lstStyle/>
                    <a:p>
                      <a:pPr marL="0" marR="0">
                        <a:lnSpc>
                          <a:spcPct val="150000"/>
                        </a:lnSpc>
                        <a:spcBef>
                          <a:spcPts val="0"/>
                        </a:spcBef>
                        <a:spcAft>
                          <a:spcPts val="0"/>
                        </a:spcAft>
                      </a:pPr>
                      <a:r>
                        <a:rPr lang="en-US" sz="1200">
                          <a:effectLst/>
                        </a:rPr>
                        <a:t>Abdu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Hakim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23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389004">
                <a:tc>
                  <a:txBody>
                    <a:bodyPr/>
                    <a:lstStyle/>
                    <a:p>
                      <a:pPr marL="0" marR="0">
                        <a:lnSpc>
                          <a:spcPct val="150000"/>
                        </a:lnSpc>
                        <a:spcBef>
                          <a:spcPts val="0"/>
                        </a:spcBef>
                        <a:spcAft>
                          <a:spcPts val="0"/>
                        </a:spcAft>
                      </a:pPr>
                      <a:r>
                        <a:rPr lang="en-US" sz="1200">
                          <a:effectLst/>
                        </a:rPr>
                        <a:t>zaidi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baral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84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389004">
                <a:tc>
                  <a:txBody>
                    <a:bodyPr/>
                    <a:lstStyle/>
                    <a:p>
                      <a:pPr marL="0" marR="0">
                        <a:lnSpc>
                          <a:spcPct val="150000"/>
                        </a:lnSpc>
                        <a:spcBef>
                          <a:spcPts val="0"/>
                        </a:spcBef>
                        <a:spcAft>
                          <a:spcPts val="0"/>
                        </a:spcAft>
                      </a:pPr>
                      <a:r>
                        <a:rPr lang="en-US" sz="1200">
                          <a:effectLst/>
                        </a:rPr>
                        <a:t>Mugabe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Hakim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13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r h="389004">
                <a:tc>
                  <a:txBody>
                    <a:bodyPr/>
                    <a:lstStyle/>
                    <a:p>
                      <a:pPr marL="0" marR="0">
                        <a:lnSpc>
                          <a:spcPct val="150000"/>
                        </a:lnSpc>
                        <a:spcBef>
                          <a:spcPts val="0"/>
                        </a:spcBef>
                        <a:spcAft>
                          <a:spcPts val="0"/>
                        </a:spcAft>
                      </a:pPr>
                      <a:r>
                        <a:rPr lang="en-US" sz="1200">
                          <a:effectLst/>
                        </a:rPr>
                        <a:t>Abdu</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Kadala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14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1183147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50761"/>
            <a:ext cx="10972800" cy="5873839"/>
          </a:xfrm>
        </p:spPr>
        <p:txBody>
          <a:bodyPr>
            <a:normAutofit fontScale="85000" lnSpcReduction="10000"/>
          </a:bodyPr>
          <a:lstStyle/>
          <a:p>
            <a:r>
              <a:rPr lang="en-US" dirty="0"/>
              <a:t>I.e. select Age from Names where </a:t>
            </a:r>
            <a:r>
              <a:rPr lang="en-US" dirty="0" err="1"/>
              <a:t>Fname</a:t>
            </a:r>
            <a:r>
              <a:rPr lang="en-US" dirty="0"/>
              <a:t>=’Abdu’ AND </a:t>
            </a:r>
            <a:r>
              <a:rPr lang="en-US" dirty="0" err="1"/>
              <a:t>Lname</a:t>
            </a:r>
            <a:r>
              <a:rPr lang="en-US" dirty="0"/>
              <a:t>=’Hakim’;</a:t>
            </a:r>
          </a:p>
          <a:p>
            <a:r>
              <a:rPr lang="en-US" dirty="0"/>
              <a:t>Where AND is used, the two conditions must be true.</a:t>
            </a:r>
          </a:p>
          <a:p>
            <a:r>
              <a:rPr lang="en-US" dirty="0"/>
              <a:t>Where OR is used, either of them is true.</a:t>
            </a:r>
          </a:p>
          <a:p>
            <a:r>
              <a:rPr lang="en-US" dirty="0" err="1"/>
              <a:t>Eg</a:t>
            </a:r>
            <a:r>
              <a:rPr lang="en-US" dirty="0"/>
              <a:t> </a:t>
            </a:r>
          </a:p>
          <a:p>
            <a:r>
              <a:rPr lang="en-US" dirty="0"/>
              <a:t>Select Age from Names where </a:t>
            </a:r>
            <a:r>
              <a:rPr lang="en-US" dirty="0" err="1"/>
              <a:t>Fname</a:t>
            </a:r>
            <a:r>
              <a:rPr lang="en-US" dirty="0"/>
              <a:t>=’Abdu’ OR </a:t>
            </a:r>
            <a:r>
              <a:rPr lang="en-US" dirty="0" err="1"/>
              <a:t>Lname</a:t>
            </a:r>
            <a:r>
              <a:rPr lang="en-US" dirty="0"/>
              <a:t>=’Hakim’;</a:t>
            </a:r>
          </a:p>
          <a:p>
            <a:r>
              <a:rPr lang="en-US" dirty="0"/>
              <a:t>The out put will include the Age of Abdu Hakim, Mugabe Hakim, and Abdu </a:t>
            </a:r>
            <a:r>
              <a:rPr lang="en-US" dirty="0" err="1"/>
              <a:t>Kadala</a:t>
            </a:r>
            <a:r>
              <a:rPr lang="en-US" dirty="0"/>
              <a:t>.</a:t>
            </a:r>
          </a:p>
          <a:p>
            <a:r>
              <a:rPr lang="en-US" dirty="0"/>
              <a:t>Assuming that the Age of Faisal and Zaidi is known and be would like to know the Age of the remaining people we may exclude these two;</a:t>
            </a:r>
          </a:p>
          <a:p>
            <a:r>
              <a:rPr lang="en-US" dirty="0"/>
              <a:t> </a:t>
            </a:r>
          </a:p>
          <a:p>
            <a:r>
              <a:rPr lang="en-US" dirty="0" err="1"/>
              <a:t>Eg</a:t>
            </a:r>
            <a:endParaRPr lang="en-US" dirty="0"/>
          </a:p>
          <a:p>
            <a:r>
              <a:rPr lang="en-US" dirty="0"/>
              <a:t>Select Age from Names where </a:t>
            </a:r>
            <a:r>
              <a:rPr lang="en-US" dirty="0" err="1"/>
              <a:t>Fname</a:t>
            </a:r>
            <a:r>
              <a:rPr lang="en-US" dirty="0"/>
              <a:t> NOT IN (‘</a:t>
            </a:r>
            <a:r>
              <a:rPr lang="en-US" dirty="0" err="1"/>
              <a:t>Faisal’,’Zaidi</a:t>
            </a:r>
            <a:r>
              <a:rPr lang="en-US" dirty="0"/>
              <a:t>’);</a:t>
            </a:r>
          </a:p>
          <a:p>
            <a:pPr marL="0" indent="0">
              <a:buNone/>
            </a:pPr>
            <a:endParaRPr lang="en-US" dirty="0"/>
          </a:p>
        </p:txBody>
      </p:sp>
    </p:spTree>
    <p:extLst>
      <p:ext uri="{BB962C8B-B14F-4D97-AF65-F5344CB8AC3E}">
        <p14:creationId xmlns:p14="http://schemas.microsoft.com/office/powerpoint/2010/main" val="2818774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70263"/>
            <a:ext cx="10972800" cy="5854337"/>
          </a:xfrm>
        </p:spPr>
        <p:txBody>
          <a:bodyPr>
            <a:normAutofit fontScale="47500" lnSpcReduction="20000"/>
          </a:bodyPr>
          <a:lstStyle/>
          <a:p>
            <a:r>
              <a:rPr lang="en-US" sz="3800" dirty="0" err="1"/>
              <a:t>mysql</a:t>
            </a:r>
            <a:r>
              <a:rPr lang="en-US" sz="3800" dirty="0"/>
              <a:t>&gt; select age from names where </a:t>
            </a:r>
            <a:r>
              <a:rPr lang="en-US" sz="3800" dirty="0" err="1"/>
              <a:t>Fname</a:t>
            </a:r>
            <a:r>
              <a:rPr lang="en-US" sz="3800" dirty="0"/>
              <a:t>='win' AND </a:t>
            </a:r>
            <a:r>
              <a:rPr lang="en-US" sz="3800" dirty="0" err="1"/>
              <a:t>Lname</a:t>
            </a:r>
            <a:r>
              <a:rPr lang="en-US" sz="3800" dirty="0"/>
              <a:t>='</a:t>
            </a:r>
            <a:r>
              <a:rPr lang="en-US" sz="3800" dirty="0" err="1"/>
              <a:t>kats</a:t>
            </a:r>
            <a:r>
              <a:rPr lang="en-US" sz="3800" dirty="0"/>
              <a:t>';</a:t>
            </a:r>
          </a:p>
          <a:p>
            <a:r>
              <a:rPr lang="en-US" sz="3800" dirty="0"/>
              <a:t>Empty set (0.00 sec)</a:t>
            </a:r>
          </a:p>
          <a:p>
            <a:endParaRPr lang="en-US" sz="3800" dirty="0"/>
          </a:p>
          <a:p>
            <a:r>
              <a:rPr lang="en-US" sz="3800" dirty="0" err="1"/>
              <a:t>mysql</a:t>
            </a:r>
            <a:r>
              <a:rPr lang="en-US" sz="3800" dirty="0"/>
              <a:t>&gt; select age from names where </a:t>
            </a:r>
            <a:r>
              <a:rPr lang="en-US" sz="3800" dirty="0" err="1"/>
              <a:t>Fname</a:t>
            </a:r>
            <a:r>
              <a:rPr lang="en-US" sz="3800" dirty="0"/>
              <a:t>='jane' AND </a:t>
            </a:r>
            <a:r>
              <a:rPr lang="en-US" sz="3800" dirty="0" err="1"/>
              <a:t>Lname</a:t>
            </a:r>
            <a:r>
              <a:rPr lang="en-US" sz="3800" dirty="0"/>
              <a:t>='win';</a:t>
            </a:r>
          </a:p>
          <a:p>
            <a:r>
              <a:rPr lang="en-US" sz="3800" dirty="0"/>
              <a:t>+------+</a:t>
            </a:r>
          </a:p>
          <a:p>
            <a:r>
              <a:rPr lang="en-US" sz="3800" dirty="0"/>
              <a:t>| age  |</a:t>
            </a:r>
          </a:p>
          <a:p>
            <a:r>
              <a:rPr lang="en-US" sz="3800" dirty="0"/>
              <a:t>+------+</a:t>
            </a:r>
          </a:p>
          <a:p>
            <a:r>
              <a:rPr lang="en-US" sz="3800" dirty="0"/>
              <a:t>| 29   |</a:t>
            </a:r>
          </a:p>
          <a:p>
            <a:r>
              <a:rPr lang="en-US" sz="3800" dirty="0"/>
              <a:t>+------+</a:t>
            </a:r>
          </a:p>
          <a:p>
            <a:r>
              <a:rPr lang="en-US" sz="3800" dirty="0"/>
              <a:t>1 row in set (0.00 sec)</a:t>
            </a:r>
          </a:p>
          <a:p>
            <a:endParaRPr lang="en-US" sz="3800" dirty="0"/>
          </a:p>
          <a:p>
            <a:r>
              <a:rPr lang="en-US" sz="3800" dirty="0" err="1"/>
              <a:t>mysql</a:t>
            </a:r>
            <a:r>
              <a:rPr lang="en-US" sz="3800" dirty="0"/>
              <a:t>&gt; select age from names where </a:t>
            </a:r>
            <a:r>
              <a:rPr lang="en-US" sz="3800" dirty="0" err="1"/>
              <a:t>Fname</a:t>
            </a:r>
            <a:r>
              <a:rPr lang="en-US" sz="3800" dirty="0"/>
              <a:t>='jane' OR </a:t>
            </a:r>
            <a:r>
              <a:rPr lang="en-US" sz="3800" dirty="0" err="1"/>
              <a:t>Lname</a:t>
            </a:r>
            <a:r>
              <a:rPr lang="en-US" sz="3800" dirty="0"/>
              <a:t>='win';</a:t>
            </a:r>
          </a:p>
          <a:p>
            <a:r>
              <a:rPr lang="en-US" sz="3800" dirty="0"/>
              <a:t>+------+</a:t>
            </a:r>
          </a:p>
          <a:p>
            <a:r>
              <a:rPr lang="en-US" sz="3800" dirty="0"/>
              <a:t>| age  |</a:t>
            </a:r>
          </a:p>
          <a:p>
            <a:r>
              <a:rPr lang="en-US" sz="3800" dirty="0"/>
              <a:t>+------+</a:t>
            </a:r>
          </a:p>
          <a:p>
            <a:r>
              <a:rPr lang="en-US" sz="3800" dirty="0"/>
              <a:t>| 23   |</a:t>
            </a:r>
          </a:p>
          <a:p>
            <a:r>
              <a:rPr lang="en-US" sz="3800" dirty="0"/>
              <a:t>| 29   |</a:t>
            </a:r>
          </a:p>
          <a:p>
            <a:r>
              <a:rPr lang="en-US" sz="3800" dirty="0"/>
              <a:t>+------+</a:t>
            </a:r>
          </a:p>
          <a:p>
            <a:r>
              <a:rPr lang="en-US" sz="3800" dirty="0"/>
              <a:t>2 rows in set (0.00 </a:t>
            </a:r>
            <a:r>
              <a:rPr lang="en-US" sz="3800" dirty="0" err="1" smtClean="0"/>
              <a:t>sec</a:t>
            </a:r>
            <a:r>
              <a:rPr lang="en-US" sz="3800" dirty="0" err="1"/>
              <a:t>s</a:t>
            </a:r>
            <a:endParaRPr lang="en-US" sz="3800" dirty="0"/>
          </a:p>
        </p:txBody>
      </p:sp>
    </p:spTree>
    <p:extLst>
      <p:ext uri="{BB962C8B-B14F-4D97-AF65-F5344CB8AC3E}">
        <p14:creationId xmlns:p14="http://schemas.microsoft.com/office/powerpoint/2010/main" val="4207874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751225"/>
          </a:xfrm>
        </p:spPr>
        <p:txBody>
          <a:bodyPr>
            <a:normAutofit fontScale="90000"/>
          </a:bodyPr>
          <a:lstStyle/>
          <a:p>
            <a:pPr lvl="0"/>
            <a:r>
              <a:rPr lang="en-US" b="1" dirty="0"/>
              <a:t>Special operators used in select statement.</a:t>
            </a:r>
            <a:endParaRPr lang="en-US" dirty="0"/>
          </a:p>
        </p:txBody>
      </p:sp>
      <p:sp>
        <p:nvSpPr>
          <p:cNvPr id="3" name="Content Placeholder 2"/>
          <p:cNvSpPr>
            <a:spLocks noGrp="1"/>
          </p:cNvSpPr>
          <p:nvPr>
            <p:ph idx="1"/>
          </p:nvPr>
        </p:nvSpPr>
        <p:spPr/>
        <p:txBody>
          <a:bodyPr/>
          <a:lstStyle/>
          <a:p>
            <a:r>
              <a:rPr lang="en-US" dirty="0" err="1"/>
              <a:t>Emp</a:t>
            </a:r>
            <a:r>
              <a:rPr lang="en-US" dirty="0"/>
              <a:t> table </a:t>
            </a:r>
          </a:p>
          <a:p>
            <a:endParaRPr lang="en-US" dirty="0"/>
          </a:p>
        </p:txBody>
      </p:sp>
      <p:graphicFrame>
        <p:nvGraphicFramePr>
          <p:cNvPr id="4" name="Table 3"/>
          <p:cNvGraphicFramePr>
            <a:graphicFrameLocks noGrp="1"/>
          </p:cNvGraphicFramePr>
          <p:nvPr>
            <p:extLst/>
          </p:nvPr>
        </p:nvGraphicFramePr>
        <p:xfrm>
          <a:off x="817916" y="2491044"/>
          <a:ext cx="8879876" cy="3252935"/>
        </p:xfrm>
        <a:graphic>
          <a:graphicData uri="http://schemas.openxmlformats.org/drawingml/2006/table">
            <a:tbl>
              <a:tblPr firstRow="1" firstCol="1" lastRow="1" lastCol="1" bandRow="1" bandCol="1">
                <a:tableStyleId>{5C22544A-7EE6-4342-B048-85BDC9FD1C3A}</a:tableStyleId>
              </a:tblPr>
              <a:tblGrid>
                <a:gridCol w="2219969">
                  <a:extLst>
                    <a:ext uri="{9D8B030D-6E8A-4147-A177-3AD203B41FA5}">
                      <a16:colId xmlns:a16="http://schemas.microsoft.com/office/drawing/2014/main" xmlns="" val="20000"/>
                    </a:ext>
                  </a:extLst>
                </a:gridCol>
                <a:gridCol w="2219969">
                  <a:extLst>
                    <a:ext uri="{9D8B030D-6E8A-4147-A177-3AD203B41FA5}">
                      <a16:colId xmlns:a16="http://schemas.microsoft.com/office/drawing/2014/main" xmlns="" val="20001"/>
                    </a:ext>
                  </a:extLst>
                </a:gridCol>
                <a:gridCol w="2219969">
                  <a:extLst>
                    <a:ext uri="{9D8B030D-6E8A-4147-A177-3AD203B41FA5}">
                      <a16:colId xmlns:a16="http://schemas.microsoft.com/office/drawing/2014/main" xmlns="" val="20002"/>
                    </a:ext>
                  </a:extLst>
                </a:gridCol>
                <a:gridCol w="2219969">
                  <a:extLst>
                    <a:ext uri="{9D8B030D-6E8A-4147-A177-3AD203B41FA5}">
                      <a16:colId xmlns:a16="http://schemas.microsoft.com/office/drawing/2014/main" xmlns="" val="20003"/>
                    </a:ext>
                  </a:extLst>
                </a:gridCol>
              </a:tblGrid>
              <a:tr h="650587">
                <a:tc>
                  <a:txBody>
                    <a:bodyPr/>
                    <a:lstStyle/>
                    <a:p>
                      <a:pPr marL="0" marR="0">
                        <a:lnSpc>
                          <a:spcPct val="150000"/>
                        </a:lnSpc>
                        <a:spcBef>
                          <a:spcPts val="0"/>
                        </a:spcBef>
                        <a:spcAft>
                          <a:spcPts val="0"/>
                        </a:spcAft>
                      </a:pPr>
                      <a:r>
                        <a:rPr lang="en-US" sz="2400">
                          <a:effectLst/>
                        </a:rPr>
                        <a:t>IDNO</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Fname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Lname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DOB</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650587">
                <a:tc>
                  <a:txBody>
                    <a:bodyPr/>
                    <a:lstStyle/>
                    <a:p>
                      <a:pPr marL="0" marR="0">
                        <a:lnSpc>
                          <a:spcPct val="150000"/>
                        </a:lnSpc>
                        <a:spcBef>
                          <a:spcPts val="0"/>
                        </a:spcBef>
                        <a:spcAft>
                          <a:spcPts val="0"/>
                        </a:spcAft>
                      </a:pPr>
                      <a:r>
                        <a:rPr lang="en-US" sz="2400">
                          <a:effectLst/>
                        </a:rPr>
                        <a:t>050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Agnes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Kiara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1998-11-13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650587">
                <a:tc>
                  <a:txBody>
                    <a:bodyPr/>
                    <a:lstStyle/>
                    <a:p>
                      <a:pPr marL="0" marR="0">
                        <a:lnSpc>
                          <a:spcPct val="150000"/>
                        </a:lnSpc>
                        <a:spcBef>
                          <a:spcPts val="0"/>
                        </a:spcBef>
                        <a:spcAft>
                          <a:spcPts val="0"/>
                        </a:spcAft>
                      </a:pPr>
                      <a:r>
                        <a:rPr lang="en-US" sz="2400">
                          <a:effectLst/>
                        </a:rPr>
                        <a:t>060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Labour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dirty="0" err="1">
                          <a:effectLst/>
                        </a:rPr>
                        <a:t>Simeo</a:t>
                      </a:r>
                      <a:r>
                        <a:rPr lang="en-US" sz="2400" dirty="0">
                          <a:effectLst/>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1981-10-14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650587">
                <a:tc>
                  <a:txBody>
                    <a:bodyPr/>
                    <a:lstStyle/>
                    <a:p>
                      <a:pPr marL="0" marR="0">
                        <a:lnSpc>
                          <a:spcPct val="150000"/>
                        </a:lnSpc>
                        <a:spcBef>
                          <a:spcPts val="0"/>
                        </a:spcBef>
                        <a:spcAft>
                          <a:spcPts val="0"/>
                        </a:spcAft>
                      </a:pPr>
                      <a:r>
                        <a:rPr lang="en-US" sz="2400">
                          <a:effectLst/>
                        </a:rPr>
                        <a:t>062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Abel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Susan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1992-02-09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r h="650587">
                <a:tc>
                  <a:txBody>
                    <a:bodyPr/>
                    <a:lstStyle/>
                    <a:p>
                      <a:pPr marL="0" marR="0">
                        <a:lnSpc>
                          <a:spcPct val="150000"/>
                        </a:lnSpc>
                        <a:spcBef>
                          <a:spcPts val="0"/>
                        </a:spcBef>
                        <a:spcAft>
                          <a:spcPts val="0"/>
                        </a:spcAft>
                      </a:pPr>
                      <a:r>
                        <a:rPr lang="en-US" sz="2400">
                          <a:effectLst/>
                        </a:rPr>
                        <a:t>091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Kamau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a:effectLst/>
                        </a:rPr>
                        <a:t>Lillian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2400" dirty="0">
                          <a:effectLst/>
                        </a:rPr>
                        <a:t>Null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005271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55983"/>
            <a:ext cx="10972800" cy="5668617"/>
          </a:xfrm>
        </p:spPr>
        <p:txBody>
          <a:bodyPr>
            <a:normAutofit fontScale="70000" lnSpcReduction="20000"/>
          </a:bodyPr>
          <a:lstStyle/>
          <a:p>
            <a:r>
              <a:rPr lang="en-US" dirty="0" err="1"/>
              <a:t>mysql</a:t>
            </a:r>
            <a:r>
              <a:rPr lang="en-US" dirty="0"/>
              <a:t>&gt; create table emp5(</a:t>
            </a:r>
            <a:r>
              <a:rPr lang="en-US" dirty="0" err="1"/>
              <a:t>id_no</a:t>
            </a:r>
            <a:r>
              <a:rPr lang="en-US" dirty="0"/>
              <a:t> </a:t>
            </a:r>
            <a:r>
              <a:rPr lang="en-US" dirty="0" err="1"/>
              <a:t>int</a:t>
            </a:r>
            <a:r>
              <a:rPr lang="en-US" dirty="0"/>
              <a:t> primary key, </a:t>
            </a:r>
            <a:r>
              <a:rPr lang="en-US" dirty="0" err="1"/>
              <a:t>Lname</a:t>
            </a:r>
            <a:r>
              <a:rPr lang="en-US" dirty="0"/>
              <a:t> varchar (20), </a:t>
            </a:r>
            <a:r>
              <a:rPr lang="en-US" dirty="0" err="1"/>
              <a:t>Fname</a:t>
            </a:r>
            <a:r>
              <a:rPr lang="en-US" dirty="0"/>
              <a:t> varchar (20), DOB varchar(15));</a:t>
            </a:r>
          </a:p>
          <a:p>
            <a:r>
              <a:rPr lang="en-US" dirty="0"/>
              <a:t>Query OK, 0 rows affected (0.43 sec)</a:t>
            </a:r>
          </a:p>
          <a:p>
            <a:r>
              <a:rPr lang="en-US" dirty="0" err="1"/>
              <a:t>mysql</a:t>
            </a:r>
            <a:r>
              <a:rPr lang="en-US" dirty="0"/>
              <a:t>&gt; insert into emp5 values(50,'agnes','kiara','1998/11/13');</a:t>
            </a:r>
          </a:p>
          <a:p>
            <a:r>
              <a:rPr lang="en-US" dirty="0"/>
              <a:t>Query OK, 1 row affected (0.06 sec)</a:t>
            </a:r>
          </a:p>
          <a:p>
            <a:endParaRPr lang="en-US" dirty="0"/>
          </a:p>
          <a:p>
            <a:r>
              <a:rPr lang="en-US" dirty="0" err="1"/>
              <a:t>mysql</a:t>
            </a:r>
            <a:r>
              <a:rPr lang="en-US" dirty="0"/>
              <a:t>&gt; insert into emp5 values(60,'labour','simeo','1981/10/14');</a:t>
            </a:r>
          </a:p>
          <a:p>
            <a:r>
              <a:rPr lang="en-US" dirty="0"/>
              <a:t>Query OK, 1 row affected (0.07 sec)</a:t>
            </a:r>
          </a:p>
          <a:p>
            <a:endParaRPr lang="en-US" dirty="0"/>
          </a:p>
          <a:p>
            <a:r>
              <a:rPr lang="en-US" dirty="0" err="1"/>
              <a:t>mysql</a:t>
            </a:r>
            <a:r>
              <a:rPr lang="en-US" dirty="0"/>
              <a:t>&gt; insert into emp5 values(62,'abel','susan','1992/02/09');</a:t>
            </a:r>
          </a:p>
          <a:p>
            <a:r>
              <a:rPr lang="en-US" dirty="0"/>
              <a:t>Query OK, 1 row affected (0.05 sec)</a:t>
            </a:r>
          </a:p>
          <a:p>
            <a:endParaRPr lang="en-US" dirty="0"/>
          </a:p>
          <a:p>
            <a:r>
              <a:rPr lang="en-US" dirty="0" err="1"/>
              <a:t>mysql</a:t>
            </a:r>
            <a:r>
              <a:rPr lang="en-US" dirty="0"/>
              <a:t>&gt; insert into emp5 values(91,'kamau','lillian','');</a:t>
            </a:r>
          </a:p>
          <a:p>
            <a:r>
              <a:rPr lang="en-US" dirty="0"/>
              <a:t>Query OK, 1 row affected (0.03 sec)</a:t>
            </a:r>
          </a:p>
          <a:p>
            <a:r>
              <a:rPr lang="en-US" dirty="0" err="1"/>
              <a:t>mysql</a:t>
            </a:r>
            <a:r>
              <a:rPr lang="en-US" dirty="0"/>
              <a:t>&gt; insert into emp5 values(92,'kamau','lillian',null);</a:t>
            </a:r>
          </a:p>
          <a:p>
            <a:r>
              <a:rPr lang="en-US" dirty="0"/>
              <a:t>Query OK, 1 row affected (0.06 sec)</a:t>
            </a:r>
          </a:p>
        </p:txBody>
      </p:sp>
    </p:spTree>
    <p:extLst>
      <p:ext uri="{BB962C8B-B14F-4D97-AF65-F5344CB8AC3E}">
        <p14:creationId xmlns:p14="http://schemas.microsoft.com/office/powerpoint/2010/main" val="3348126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496957"/>
            <a:ext cx="10972800" cy="5827643"/>
          </a:xfrm>
        </p:spPr>
        <p:txBody>
          <a:bodyPr/>
          <a:lstStyle/>
          <a:p>
            <a:r>
              <a:rPr lang="en-US" dirty="0" err="1"/>
              <a:t>mysql</a:t>
            </a:r>
            <a:r>
              <a:rPr lang="en-US" dirty="0"/>
              <a:t>&gt; select * from emp5;</a:t>
            </a:r>
          </a:p>
          <a:p>
            <a:r>
              <a:rPr lang="en-US" dirty="0"/>
              <a:t>+-------+--------+---------+------------+</a:t>
            </a:r>
          </a:p>
          <a:p>
            <a:r>
              <a:rPr lang="en-US" dirty="0"/>
              <a:t>| </a:t>
            </a:r>
            <a:r>
              <a:rPr lang="en-US" dirty="0" err="1"/>
              <a:t>id_no</a:t>
            </a:r>
            <a:r>
              <a:rPr lang="en-US" dirty="0"/>
              <a:t> | </a:t>
            </a:r>
            <a:r>
              <a:rPr lang="en-US" dirty="0" err="1"/>
              <a:t>Lname</a:t>
            </a:r>
            <a:r>
              <a:rPr lang="en-US" dirty="0"/>
              <a:t>  | </a:t>
            </a:r>
            <a:r>
              <a:rPr lang="en-US" dirty="0" err="1"/>
              <a:t>Fname</a:t>
            </a:r>
            <a:r>
              <a:rPr lang="en-US" dirty="0"/>
              <a:t>   | DOB        |</a:t>
            </a:r>
          </a:p>
          <a:p>
            <a:r>
              <a:rPr lang="en-US" dirty="0"/>
              <a:t>+-------+--------+---------+------------+</a:t>
            </a:r>
          </a:p>
          <a:p>
            <a:r>
              <a:rPr lang="en-US" dirty="0"/>
              <a:t>|    50 | </a:t>
            </a:r>
            <a:r>
              <a:rPr lang="en-US" dirty="0" err="1"/>
              <a:t>agnes</a:t>
            </a:r>
            <a:r>
              <a:rPr lang="en-US" dirty="0"/>
              <a:t>  | </a:t>
            </a:r>
            <a:r>
              <a:rPr lang="en-US" dirty="0" err="1"/>
              <a:t>kiara</a:t>
            </a:r>
            <a:r>
              <a:rPr lang="en-US" dirty="0"/>
              <a:t>   | 1998/11/13 |</a:t>
            </a:r>
          </a:p>
          <a:p>
            <a:r>
              <a:rPr lang="en-US" dirty="0"/>
              <a:t>|    60 | </a:t>
            </a:r>
            <a:r>
              <a:rPr lang="en-US" dirty="0" err="1"/>
              <a:t>labour</a:t>
            </a:r>
            <a:r>
              <a:rPr lang="en-US" dirty="0"/>
              <a:t> | </a:t>
            </a:r>
            <a:r>
              <a:rPr lang="en-US" dirty="0" err="1"/>
              <a:t>simeo</a:t>
            </a:r>
            <a:r>
              <a:rPr lang="en-US" dirty="0"/>
              <a:t>   | 1981/10/14 |</a:t>
            </a:r>
          </a:p>
          <a:p>
            <a:r>
              <a:rPr lang="en-US" dirty="0"/>
              <a:t>|    62 | </a:t>
            </a:r>
            <a:r>
              <a:rPr lang="en-US" dirty="0" err="1"/>
              <a:t>abel</a:t>
            </a:r>
            <a:r>
              <a:rPr lang="en-US" dirty="0"/>
              <a:t>   | </a:t>
            </a:r>
            <a:r>
              <a:rPr lang="en-US" dirty="0" err="1"/>
              <a:t>susan</a:t>
            </a:r>
            <a:r>
              <a:rPr lang="en-US" dirty="0"/>
              <a:t>   | 1992/02/09 |</a:t>
            </a:r>
          </a:p>
          <a:p>
            <a:r>
              <a:rPr lang="en-US" dirty="0"/>
              <a:t>|    91 | </a:t>
            </a:r>
            <a:r>
              <a:rPr lang="en-US" dirty="0" err="1"/>
              <a:t>kamau</a:t>
            </a:r>
            <a:r>
              <a:rPr lang="en-US" dirty="0"/>
              <a:t>  | </a:t>
            </a:r>
            <a:r>
              <a:rPr lang="en-US" dirty="0" err="1"/>
              <a:t>lillian</a:t>
            </a:r>
            <a:r>
              <a:rPr lang="en-US" dirty="0"/>
              <a:t> |            |</a:t>
            </a:r>
          </a:p>
          <a:p>
            <a:r>
              <a:rPr lang="en-US" dirty="0"/>
              <a:t>+-------+--------+---------+------------+</a:t>
            </a:r>
          </a:p>
          <a:p>
            <a:r>
              <a:rPr lang="en-US" dirty="0"/>
              <a:t>4 rows in set (0.00 sec)</a:t>
            </a:r>
          </a:p>
        </p:txBody>
      </p:sp>
    </p:spTree>
    <p:extLst>
      <p:ext uri="{BB962C8B-B14F-4D97-AF65-F5344CB8AC3E}">
        <p14:creationId xmlns:p14="http://schemas.microsoft.com/office/powerpoint/2010/main" val="830410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686830"/>
          </a:xfrm>
        </p:spPr>
        <p:txBody>
          <a:bodyPr>
            <a:normAutofit fontScale="90000"/>
          </a:bodyPr>
          <a:lstStyle/>
          <a:p>
            <a:pPr lvl="0"/>
            <a:r>
              <a:rPr lang="en-US" b="1" dirty="0"/>
              <a:t>IS NULL</a:t>
            </a:r>
            <a:endParaRPr lang="en-US" dirty="0"/>
          </a:p>
        </p:txBody>
      </p:sp>
      <p:sp>
        <p:nvSpPr>
          <p:cNvPr id="3" name="Content Placeholder 2"/>
          <p:cNvSpPr>
            <a:spLocks noGrp="1"/>
          </p:cNvSpPr>
          <p:nvPr>
            <p:ph idx="1"/>
          </p:nvPr>
        </p:nvSpPr>
        <p:spPr>
          <a:xfrm>
            <a:off x="609600" y="1390918"/>
            <a:ext cx="10972800" cy="4933682"/>
          </a:xfrm>
        </p:spPr>
        <p:txBody>
          <a:bodyPr/>
          <a:lstStyle/>
          <a:p>
            <a:r>
              <a:rPr lang="en-US" dirty="0"/>
              <a:t>For you to get the Null column you use;</a:t>
            </a:r>
          </a:p>
          <a:p>
            <a:r>
              <a:rPr lang="en-US" dirty="0"/>
              <a:t>Insert into </a:t>
            </a:r>
            <a:r>
              <a:rPr lang="en-US" dirty="0" err="1"/>
              <a:t>Emp</a:t>
            </a:r>
            <a:r>
              <a:rPr lang="en-US" dirty="0"/>
              <a:t> values (‘091’,’Kamau’,’Lillian, );</a:t>
            </a:r>
          </a:p>
          <a:p>
            <a:r>
              <a:rPr lang="en-US" dirty="0"/>
              <a:t>Or </a:t>
            </a:r>
          </a:p>
          <a:p>
            <a:r>
              <a:rPr lang="en-US" dirty="0"/>
              <a:t>Insert into </a:t>
            </a:r>
            <a:r>
              <a:rPr lang="en-US" dirty="0" err="1"/>
              <a:t>Emp</a:t>
            </a:r>
            <a:r>
              <a:rPr lang="en-US" dirty="0"/>
              <a:t> values (‘091’,’Kamau’,’Lillian,Null );</a:t>
            </a:r>
          </a:p>
          <a:p>
            <a:r>
              <a:rPr lang="en-US" dirty="0"/>
              <a:t>Displaying Lillian’s details.</a:t>
            </a:r>
          </a:p>
          <a:p>
            <a:r>
              <a:rPr lang="en-US" dirty="0"/>
              <a:t>Select*from </a:t>
            </a:r>
            <a:r>
              <a:rPr lang="en-US" dirty="0" err="1"/>
              <a:t>Emp</a:t>
            </a:r>
            <a:r>
              <a:rPr lang="en-US" dirty="0"/>
              <a:t> where DOB is Null;</a:t>
            </a:r>
          </a:p>
          <a:p>
            <a:r>
              <a:rPr lang="en-US" dirty="0"/>
              <a:t>Out put will be</a:t>
            </a:r>
          </a:p>
          <a:p>
            <a:endParaRPr lang="en-US" dirty="0"/>
          </a:p>
        </p:txBody>
      </p:sp>
      <p:graphicFrame>
        <p:nvGraphicFramePr>
          <p:cNvPr id="4" name="Table 3"/>
          <p:cNvGraphicFramePr>
            <a:graphicFrameLocks noGrp="1"/>
          </p:cNvGraphicFramePr>
          <p:nvPr>
            <p:extLst/>
          </p:nvPr>
        </p:nvGraphicFramePr>
        <p:xfrm>
          <a:off x="856921" y="5415836"/>
          <a:ext cx="7424564" cy="643674"/>
        </p:xfrm>
        <a:graphic>
          <a:graphicData uri="http://schemas.openxmlformats.org/drawingml/2006/table">
            <a:tbl>
              <a:tblPr firstRow="1" firstCol="1" lastRow="1" lastCol="1" bandRow="1" bandCol="1">
                <a:tableStyleId>{5C22544A-7EE6-4342-B048-85BDC9FD1C3A}</a:tableStyleId>
              </a:tblPr>
              <a:tblGrid>
                <a:gridCol w="1856141">
                  <a:extLst>
                    <a:ext uri="{9D8B030D-6E8A-4147-A177-3AD203B41FA5}">
                      <a16:colId xmlns:a16="http://schemas.microsoft.com/office/drawing/2014/main" xmlns="" val="20000"/>
                    </a:ext>
                  </a:extLst>
                </a:gridCol>
                <a:gridCol w="1856141">
                  <a:extLst>
                    <a:ext uri="{9D8B030D-6E8A-4147-A177-3AD203B41FA5}">
                      <a16:colId xmlns:a16="http://schemas.microsoft.com/office/drawing/2014/main" xmlns="" val="20001"/>
                    </a:ext>
                  </a:extLst>
                </a:gridCol>
                <a:gridCol w="1856141">
                  <a:extLst>
                    <a:ext uri="{9D8B030D-6E8A-4147-A177-3AD203B41FA5}">
                      <a16:colId xmlns:a16="http://schemas.microsoft.com/office/drawing/2014/main" xmlns="" val="20002"/>
                    </a:ext>
                  </a:extLst>
                </a:gridCol>
                <a:gridCol w="1856141">
                  <a:extLst>
                    <a:ext uri="{9D8B030D-6E8A-4147-A177-3AD203B41FA5}">
                      <a16:colId xmlns:a16="http://schemas.microsoft.com/office/drawing/2014/main" xmlns="" val="20003"/>
                    </a:ext>
                  </a:extLst>
                </a:gridCol>
              </a:tblGrid>
              <a:tr h="643674">
                <a:tc>
                  <a:txBody>
                    <a:bodyPr/>
                    <a:lstStyle/>
                    <a:p>
                      <a:pPr marL="0" marR="0">
                        <a:lnSpc>
                          <a:spcPct val="150000"/>
                        </a:lnSpc>
                        <a:spcBef>
                          <a:spcPts val="0"/>
                        </a:spcBef>
                        <a:spcAft>
                          <a:spcPts val="0"/>
                        </a:spcAft>
                      </a:pPr>
                      <a:r>
                        <a:rPr lang="en-US" sz="1600" dirty="0">
                          <a:effectLst/>
                        </a:rPr>
                        <a:t>091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err="1">
                          <a:effectLst/>
                        </a:rPr>
                        <a:t>Kamau</a:t>
                      </a:r>
                      <a:r>
                        <a:rPr lang="en-US" sz="1600" dirty="0">
                          <a:effectLst/>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a:effectLst/>
                        </a:rPr>
                        <a:t>Lillian </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600" dirty="0">
                          <a:effectLst/>
                        </a:rPr>
                        <a:t>Null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1564828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45671"/>
            <a:ext cx="10972800" cy="1143000"/>
          </a:xfrm>
        </p:spPr>
        <p:txBody>
          <a:bodyPr>
            <a:normAutofit/>
          </a:bodyPr>
          <a:lstStyle/>
          <a:p>
            <a:pPr lvl="0"/>
            <a:r>
              <a:rPr lang="en-US" b="1" dirty="0"/>
              <a:t>BETWEEN OPERATOR</a:t>
            </a:r>
            <a:endParaRPr lang="en-US" dirty="0"/>
          </a:p>
        </p:txBody>
      </p:sp>
      <p:sp>
        <p:nvSpPr>
          <p:cNvPr id="3" name="Content Placeholder 2"/>
          <p:cNvSpPr>
            <a:spLocks noGrp="1"/>
          </p:cNvSpPr>
          <p:nvPr>
            <p:ph idx="1"/>
          </p:nvPr>
        </p:nvSpPr>
        <p:spPr>
          <a:xfrm>
            <a:off x="609600" y="1588671"/>
            <a:ext cx="10972800" cy="4735929"/>
          </a:xfrm>
        </p:spPr>
        <p:txBody>
          <a:bodyPr>
            <a:normAutofit fontScale="62500" lnSpcReduction="20000"/>
          </a:bodyPr>
          <a:lstStyle/>
          <a:p>
            <a:r>
              <a:rPr lang="en-US" dirty="0"/>
              <a:t>Listing all people who were born between 1980 and 1995.</a:t>
            </a:r>
          </a:p>
          <a:p>
            <a:r>
              <a:rPr lang="en-US" dirty="0" err="1"/>
              <a:t>Eg</a:t>
            </a:r>
            <a:r>
              <a:rPr lang="en-US" dirty="0"/>
              <a:t> </a:t>
            </a:r>
          </a:p>
          <a:p>
            <a:r>
              <a:rPr lang="en-US" dirty="0"/>
              <a:t>Select*from </a:t>
            </a:r>
            <a:r>
              <a:rPr lang="en-US" dirty="0" err="1"/>
              <a:t>Emp</a:t>
            </a:r>
            <a:r>
              <a:rPr lang="en-US" dirty="0"/>
              <a:t> where DOB BETWEEN ‘1980-01-01’AND ‘1995-01-01’;</a:t>
            </a:r>
          </a:p>
          <a:p>
            <a:r>
              <a:rPr lang="en-US" dirty="0"/>
              <a:t>Listing all people who were born after 1990</a:t>
            </a:r>
          </a:p>
          <a:p>
            <a:r>
              <a:rPr lang="en-US" dirty="0" err="1"/>
              <a:t>Eg</a:t>
            </a:r>
            <a:r>
              <a:rPr lang="en-US" dirty="0"/>
              <a:t> </a:t>
            </a:r>
          </a:p>
          <a:p>
            <a:r>
              <a:rPr lang="en-US" dirty="0"/>
              <a:t>Select*from </a:t>
            </a:r>
            <a:r>
              <a:rPr lang="en-US" dirty="0" err="1"/>
              <a:t>Emp</a:t>
            </a:r>
            <a:r>
              <a:rPr lang="en-US" dirty="0"/>
              <a:t> where DOB &gt;’1990-12-01’;</a:t>
            </a:r>
          </a:p>
          <a:p>
            <a:r>
              <a:rPr lang="en-US" dirty="0" err="1"/>
              <a:t>mysql</a:t>
            </a:r>
            <a:r>
              <a:rPr lang="en-US" dirty="0"/>
              <a:t>&gt; Select*from Emp5 where DOB &gt;'1990/12/01';</a:t>
            </a:r>
          </a:p>
          <a:p>
            <a:r>
              <a:rPr lang="en-US" dirty="0"/>
              <a:t>+-------+-------+-------+------------+</a:t>
            </a:r>
          </a:p>
          <a:p>
            <a:r>
              <a:rPr lang="en-US" dirty="0"/>
              <a:t>| </a:t>
            </a:r>
            <a:r>
              <a:rPr lang="en-US" dirty="0" err="1"/>
              <a:t>id_no</a:t>
            </a:r>
            <a:r>
              <a:rPr lang="en-US" dirty="0"/>
              <a:t> | </a:t>
            </a:r>
            <a:r>
              <a:rPr lang="en-US" dirty="0" err="1"/>
              <a:t>Lname</a:t>
            </a:r>
            <a:r>
              <a:rPr lang="en-US" dirty="0"/>
              <a:t> | </a:t>
            </a:r>
            <a:r>
              <a:rPr lang="en-US" dirty="0" err="1"/>
              <a:t>Fname</a:t>
            </a:r>
            <a:r>
              <a:rPr lang="en-US" dirty="0"/>
              <a:t> | DOB        |</a:t>
            </a:r>
          </a:p>
          <a:p>
            <a:r>
              <a:rPr lang="en-US" dirty="0"/>
              <a:t>+-------+-------+-------+------------+</a:t>
            </a:r>
          </a:p>
          <a:p>
            <a:r>
              <a:rPr lang="en-US" dirty="0"/>
              <a:t>|    50 | </a:t>
            </a:r>
            <a:r>
              <a:rPr lang="en-US" dirty="0" err="1"/>
              <a:t>agnes</a:t>
            </a:r>
            <a:r>
              <a:rPr lang="en-US" dirty="0"/>
              <a:t> | </a:t>
            </a:r>
            <a:r>
              <a:rPr lang="en-US" dirty="0" err="1"/>
              <a:t>kiara</a:t>
            </a:r>
            <a:r>
              <a:rPr lang="en-US" dirty="0"/>
              <a:t> | 1998/11/13 |</a:t>
            </a:r>
          </a:p>
          <a:p>
            <a:r>
              <a:rPr lang="en-US" dirty="0"/>
              <a:t>|    62 | </a:t>
            </a:r>
            <a:r>
              <a:rPr lang="en-US" dirty="0" err="1"/>
              <a:t>abel</a:t>
            </a:r>
            <a:r>
              <a:rPr lang="en-US" dirty="0"/>
              <a:t>  | </a:t>
            </a:r>
            <a:r>
              <a:rPr lang="en-US" dirty="0" err="1"/>
              <a:t>susan</a:t>
            </a:r>
            <a:r>
              <a:rPr lang="en-US" dirty="0"/>
              <a:t> | 1992/02/09 |</a:t>
            </a:r>
          </a:p>
          <a:p>
            <a:r>
              <a:rPr lang="en-US" dirty="0"/>
              <a:t>+-------+-------+-------+------------+</a:t>
            </a:r>
          </a:p>
          <a:p>
            <a:r>
              <a:rPr lang="en-US" dirty="0"/>
              <a:t>2 rows in set (0.00 sec)</a:t>
            </a:r>
          </a:p>
        </p:txBody>
      </p:sp>
    </p:spTree>
    <p:extLst>
      <p:ext uri="{BB962C8B-B14F-4D97-AF65-F5344CB8AC3E}">
        <p14:creationId xmlns:p14="http://schemas.microsoft.com/office/powerpoint/2010/main" val="3324323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err="1"/>
              <a:t>mysql</a:t>
            </a:r>
            <a:r>
              <a:rPr lang="en-US" dirty="0"/>
              <a:t>&gt; Select*from Emp5 where DOB  BETWEEN '1980/01/01' AND '1995/01/01';</a:t>
            </a:r>
          </a:p>
          <a:p>
            <a:r>
              <a:rPr lang="en-US" dirty="0"/>
              <a:t>+-------+--------+-------+------------+</a:t>
            </a:r>
          </a:p>
          <a:p>
            <a:r>
              <a:rPr lang="en-US" dirty="0"/>
              <a:t>| </a:t>
            </a:r>
            <a:r>
              <a:rPr lang="en-US" dirty="0" err="1"/>
              <a:t>id_no</a:t>
            </a:r>
            <a:r>
              <a:rPr lang="en-US" dirty="0"/>
              <a:t> | </a:t>
            </a:r>
            <a:r>
              <a:rPr lang="en-US" dirty="0" err="1"/>
              <a:t>Lname</a:t>
            </a:r>
            <a:r>
              <a:rPr lang="en-US" dirty="0"/>
              <a:t>  | </a:t>
            </a:r>
            <a:r>
              <a:rPr lang="en-US" dirty="0" err="1"/>
              <a:t>Fname</a:t>
            </a:r>
            <a:r>
              <a:rPr lang="en-US" dirty="0"/>
              <a:t> | DOB        |</a:t>
            </a:r>
          </a:p>
          <a:p>
            <a:r>
              <a:rPr lang="en-US" dirty="0"/>
              <a:t>+-------+--------+-------+------------+</a:t>
            </a:r>
          </a:p>
          <a:p>
            <a:r>
              <a:rPr lang="en-US" dirty="0"/>
              <a:t>|    60 | </a:t>
            </a:r>
            <a:r>
              <a:rPr lang="en-US" dirty="0" err="1"/>
              <a:t>labour</a:t>
            </a:r>
            <a:r>
              <a:rPr lang="en-US" dirty="0"/>
              <a:t> | </a:t>
            </a:r>
            <a:r>
              <a:rPr lang="en-US" dirty="0" err="1"/>
              <a:t>simeo</a:t>
            </a:r>
            <a:r>
              <a:rPr lang="en-US" dirty="0"/>
              <a:t> | 1981/10/14 |</a:t>
            </a:r>
          </a:p>
          <a:p>
            <a:r>
              <a:rPr lang="en-US" dirty="0"/>
              <a:t>|    62 | </a:t>
            </a:r>
            <a:r>
              <a:rPr lang="en-US" dirty="0" err="1"/>
              <a:t>abel</a:t>
            </a:r>
            <a:r>
              <a:rPr lang="en-US" dirty="0"/>
              <a:t>   | </a:t>
            </a:r>
            <a:r>
              <a:rPr lang="en-US" dirty="0" err="1"/>
              <a:t>susan</a:t>
            </a:r>
            <a:r>
              <a:rPr lang="en-US" dirty="0"/>
              <a:t> | 1992/02/09 |</a:t>
            </a:r>
          </a:p>
          <a:p>
            <a:r>
              <a:rPr lang="en-US" dirty="0"/>
              <a:t>+-------+--------+-------+------------+</a:t>
            </a:r>
          </a:p>
          <a:p>
            <a:r>
              <a:rPr lang="en-US" dirty="0"/>
              <a:t>2 rows in set (0.00 sec)</a:t>
            </a:r>
          </a:p>
        </p:txBody>
      </p:sp>
    </p:spTree>
    <p:extLst>
      <p:ext uri="{BB962C8B-B14F-4D97-AF65-F5344CB8AC3E}">
        <p14:creationId xmlns:p14="http://schemas.microsoft.com/office/powerpoint/2010/main" val="1877618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2209800" y="381000"/>
            <a:ext cx="7772400" cy="914400"/>
          </a:xfrm>
        </p:spPr>
        <p:txBody>
          <a:bodyPr/>
          <a:lstStyle/>
          <a:p>
            <a:pPr eaLnBrk="1" hangingPunct="1"/>
            <a:r>
              <a:rPr lang="en-US">
                <a:cs typeface="Times New Roman" charset="0"/>
              </a:rPr>
              <a:t>SELECT Statement</a:t>
            </a:r>
          </a:p>
        </p:txBody>
      </p:sp>
      <p:sp>
        <p:nvSpPr>
          <p:cNvPr id="4099" name="Rectangle 3"/>
          <p:cNvSpPr>
            <a:spLocks noGrp="1" noChangeArrowheads="1"/>
          </p:cNvSpPr>
          <p:nvPr>
            <p:ph idx="1"/>
          </p:nvPr>
        </p:nvSpPr>
        <p:spPr>
          <a:xfrm>
            <a:off x="1343472" y="1524000"/>
            <a:ext cx="10750992" cy="5105400"/>
          </a:xfrm>
        </p:spPr>
        <p:txBody>
          <a:bodyPr/>
          <a:lstStyle/>
          <a:p>
            <a:pPr eaLnBrk="1" hangingPunct="1">
              <a:lnSpc>
                <a:spcPct val="90000"/>
              </a:lnSpc>
            </a:pPr>
            <a:r>
              <a:rPr lang="en-US" sz="2800" u="sng" dirty="0">
                <a:cs typeface="Times New Roman" charset="0"/>
              </a:rPr>
              <a:t>Purpose:</a:t>
            </a:r>
            <a:endParaRPr lang="en-US" sz="2800" dirty="0">
              <a:cs typeface="Times New Roman" charset="0"/>
            </a:endParaRPr>
          </a:p>
          <a:p>
            <a:pPr eaLnBrk="1" hangingPunct="1">
              <a:lnSpc>
                <a:spcPct val="90000"/>
              </a:lnSpc>
              <a:buFontTx/>
              <a:buNone/>
            </a:pPr>
            <a:r>
              <a:rPr lang="en-US" sz="2800" dirty="0">
                <a:cs typeface="Times New Roman" charset="0"/>
              </a:rPr>
              <a:t>	To retrieve data from one or more tables so as to produce a </a:t>
            </a:r>
            <a:r>
              <a:rPr lang="en-US" sz="2800" b="1" dirty="0">
                <a:cs typeface="Times New Roman" charset="0"/>
              </a:rPr>
              <a:t>result table</a:t>
            </a:r>
            <a:r>
              <a:rPr lang="en-US" sz="2800" dirty="0">
                <a:cs typeface="Times New Roman" charset="0"/>
              </a:rPr>
              <a:t>. </a:t>
            </a:r>
          </a:p>
          <a:p>
            <a:pPr eaLnBrk="1" hangingPunct="1">
              <a:lnSpc>
                <a:spcPct val="90000"/>
              </a:lnSpc>
              <a:buFontTx/>
              <a:buNone/>
            </a:pPr>
            <a:r>
              <a:rPr lang="en-US" sz="2800" dirty="0">
                <a:cs typeface="Times New Roman" charset="0"/>
              </a:rPr>
              <a:t> </a:t>
            </a:r>
            <a:r>
              <a:rPr lang="en-US" sz="2800" u="sng" dirty="0" smtClean="0">
                <a:cs typeface="Times New Roman" charset="0"/>
              </a:rPr>
              <a:t>Syntax</a:t>
            </a:r>
            <a:r>
              <a:rPr lang="en-US" sz="2800" u="sng" dirty="0">
                <a:cs typeface="Times New Roman" charset="0"/>
              </a:rPr>
              <a:t>:</a:t>
            </a:r>
            <a:endParaRPr lang="en-US" sz="2800" dirty="0">
              <a:cs typeface="Times New Roman" charset="0"/>
            </a:endParaRPr>
          </a:p>
          <a:p>
            <a:pPr lvl="1" algn="just" eaLnBrk="1" hangingPunct="1">
              <a:lnSpc>
                <a:spcPct val="90000"/>
              </a:lnSpc>
              <a:buFontTx/>
              <a:buNone/>
            </a:pPr>
            <a:r>
              <a:rPr lang="en-US" dirty="0">
                <a:cs typeface="Times New Roman" charset="0"/>
              </a:rPr>
              <a:t>SELECT </a:t>
            </a:r>
            <a:r>
              <a:rPr lang="en-US" dirty="0" err="1" smtClean="0">
                <a:cs typeface="Times New Roman" charset="0"/>
              </a:rPr>
              <a:t>column_list</a:t>
            </a:r>
            <a:r>
              <a:rPr lang="en-US" dirty="0">
                <a:cs typeface="Times New Roman" charset="0"/>
              </a:rPr>
              <a:t> </a:t>
            </a:r>
            <a:r>
              <a:rPr lang="en-US" dirty="0" smtClean="0">
                <a:cs typeface="Times New Roman" charset="0"/>
              </a:rPr>
              <a:t>FROM </a:t>
            </a:r>
            <a:r>
              <a:rPr lang="en-US" dirty="0">
                <a:cs typeface="Times New Roman" charset="0"/>
              </a:rPr>
              <a:t>table(s)</a:t>
            </a:r>
          </a:p>
          <a:p>
            <a:pPr lvl="1" algn="just" eaLnBrk="1" hangingPunct="1">
              <a:lnSpc>
                <a:spcPct val="90000"/>
              </a:lnSpc>
              <a:buFontTx/>
              <a:buNone/>
            </a:pPr>
            <a:r>
              <a:rPr lang="en-US" dirty="0">
                <a:cs typeface="Times New Roman" charset="0"/>
              </a:rPr>
              <a:t>[WHERE condition]</a:t>
            </a:r>
          </a:p>
          <a:p>
            <a:pPr lvl="1" algn="just" eaLnBrk="1" hangingPunct="1">
              <a:lnSpc>
                <a:spcPct val="90000"/>
              </a:lnSpc>
              <a:buFontTx/>
              <a:buNone/>
            </a:pPr>
            <a:r>
              <a:rPr lang="en-US" dirty="0">
                <a:cs typeface="Times New Roman" charset="0"/>
              </a:rPr>
              <a:t>[GROUP BY </a:t>
            </a:r>
            <a:r>
              <a:rPr lang="en-US" dirty="0" err="1">
                <a:cs typeface="Times New Roman" charset="0"/>
              </a:rPr>
              <a:t>group_by_expression</a:t>
            </a:r>
            <a:r>
              <a:rPr lang="en-US" dirty="0">
                <a:cs typeface="Times New Roman" charset="0"/>
              </a:rPr>
              <a:t>]</a:t>
            </a:r>
          </a:p>
          <a:p>
            <a:pPr lvl="1" algn="just" eaLnBrk="1" hangingPunct="1">
              <a:lnSpc>
                <a:spcPct val="90000"/>
              </a:lnSpc>
              <a:buFontTx/>
              <a:buNone/>
            </a:pPr>
            <a:r>
              <a:rPr lang="en-US" dirty="0">
                <a:cs typeface="Times New Roman" charset="0"/>
              </a:rPr>
              <a:t>[HAVING </a:t>
            </a:r>
            <a:r>
              <a:rPr lang="en-US" dirty="0" err="1">
                <a:cs typeface="Times New Roman" charset="0"/>
              </a:rPr>
              <a:t>group_condition</a:t>
            </a:r>
            <a:r>
              <a:rPr lang="en-US" dirty="0">
                <a:cs typeface="Times New Roman" charset="0"/>
              </a:rPr>
              <a:t>]</a:t>
            </a:r>
          </a:p>
          <a:p>
            <a:pPr lvl="1" algn="just" eaLnBrk="1" hangingPunct="1">
              <a:lnSpc>
                <a:spcPct val="90000"/>
              </a:lnSpc>
              <a:buFontTx/>
              <a:buNone/>
            </a:pPr>
            <a:r>
              <a:rPr lang="en-US" dirty="0">
                <a:cs typeface="Times New Roman" charset="0"/>
              </a:rPr>
              <a:t>[ORDER BY </a:t>
            </a:r>
            <a:r>
              <a:rPr lang="en-US" dirty="0" err="1">
                <a:cs typeface="Times New Roman" charset="0"/>
              </a:rPr>
              <a:t>column_list</a:t>
            </a:r>
            <a:r>
              <a:rPr lang="en-US" dirty="0">
                <a:cs typeface="Times New Roman" charset="0"/>
              </a:rPr>
              <a:t>];</a:t>
            </a:r>
          </a:p>
          <a:p>
            <a:pPr eaLnBrk="1" hangingPunct="1">
              <a:lnSpc>
                <a:spcPct val="90000"/>
              </a:lnSpc>
            </a:pPr>
            <a:endParaRPr lang="en-US" sz="2400" dirty="0"/>
          </a:p>
        </p:txBody>
      </p:sp>
      <p:sp>
        <p:nvSpPr>
          <p:cNvPr id="3" name="Slide Number Placeholder 2"/>
          <p:cNvSpPr>
            <a:spLocks noGrp="1"/>
          </p:cNvSpPr>
          <p:nvPr>
            <p:ph type="sldNum" sz="quarter" idx="12"/>
          </p:nvPr>
        </p:nvSpPr>
        <p:spPr/>
        <p:txBody>
          <a:bodyPr/>
          <a:lstStyle/>
          <a:p>
            <a:fld id="{9537A73F-6A8A-428C-A708-DA87782F7B6B}" type="slidenum">
              <a:rPr lang="en-US" smtClean="0"/>
              <a:t>3</a:t>
            </a:fld>
            <a:endParaRPr lang="en-US"/>
          </a:p>
        </p:txBody>
      </p:sp>
    </p:spTree>
    <p:extLst>
      <p:ext uri="{BB962C8B-B14F-4D97-AF65-F5344CB8AC3E}">
        <p14:creationId xmlns:p14="http://schemas.microsoft.com/office/powerpoint/2010/main" val="1180979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44700"/>
            <a:ext cx="10972800" cy="695458"/>
          </a:xfrm>
        </p:spPr>
        <p:txBody>
          <a:bodyPr>
            <a:normAutofit fontScale="90000"/>
          </a:bodyPr>
          <a:lstStyle/>
          <a:p>
            <a:pPr lvl="0"/>
            <a:r>
              <a:rPr lang="en-US" b="1" dirty="0"/>
              <a:t>Like operators (is case sensitive)</a:t>
            </a:r>
            <a:endParaRPr lang="en-US" dirty="0"/>
          </a:p>
        </p:txBody>
      </p:sp>
      <p:sp>
        <p:nvSpPr>
          <p:cNvPr id="3" name="Content Placeholder 2"/>
          <p:cNvSpPr>
            <a:spLocks noGrp="1"/>
          </p:cNvSpPr>
          <p:nvPr>
            <p:ph idx="1"/>
          </p:nvPr>
        </p:nvSpPr>
        <p:spPr>
          <a:xfrm>
            <a:off x="609600" y="940158"/>
            <a:ext cx="10972800" cy="5384442"/>
          </a:xfrm>
        </p:spPr>
        <p:txBody>
          <a:bodyPr>
            <a:normAutofit fontScale="55000" lnSpcReduction="20000"/>
          </a:bodyPr>
          <a:lstStyle/>
          <a:p>
            <a:r>
              <a:rPr lang="en-US" dirty="0"/>
              <a:t>Uses two special wild card characters </a:t>
            </a:r>
            <a:r>
              <a:rPr lang="en-US" dirty="0" err="1"/>
              <a:t>i.e</a:t>
            </a:r>
            <a:r>
              <a:rPr lang="en-US" dirty="0"/>
              <a:t> percentage (%) and under score (</a:t>
            </a:r>
            <a:r>
              <a:rPr lang="en-US" b="1" dirty="0"/>
              <a:t>_)</a:t>
            </a:r>
            <a:endParaRPr lang="en-US" dirty="0"/>
          </a:p>
          <a:p>
            <a:r>
              <a:rPr lang="en-US" b="1" dirty="0"/>
              <a:t>We </a:t>
            </a:r>
            <a:r>
              <a:rPr lang="en-US" dirty="0"/>
              <a:t>use % for many characters and use under score (_) for a single character</a:t>
            </a:r>
          </a:p>
          <a:p>
            <a:pPr marL="0" indent="0">
              <a:buNone/>
            </a:pPr>
            <a:r>
              <a:rPr lang="en-US" dirty="0"/>
              <a:t> </a:t>
            </a:r>
          </a:p>
          <a:p>
            <a:r>
              <a:rPr lang="en-US" dirty="0" err="1"/>
              <a:t>Eg</a:t>
            </a:r>
            <a:r>
              <a:rPr lang="en-US" dirty="0"/>
              <a:t> </a:t>
            </a:r>
          </a:p>
          <a:p>
            <a:r>
              <a:rPr lang="en-US" dirty="0"/>
              <a:t>Display all employees whose first name starts with A.</a:t>
            </a:r>
          </a:p>
          <a:p>
            <a:r>
              <a:rPr lang="en-US" dirty="0" err="1"/>
              <a:t>Eg</a:t>
            </a:r>
            <a:endParaRPr lang="en-US" dirty="0"/>
          </a:p>
          <a:p>
            <a:r>
              <a:rPr lang="en-US" dirty="0"/>
              <a:t>A% // display all names starting with A</a:t>
            </a:r>
          </a:p>
          <a:p>
            <a:r>
              <a:rPr lang="en-US" dirty="0"/>
              <a:t>A%B // display all names starting with A but ending with B.</a:t>
            </a:r>
          </a:p>
          <a:p>
            <a:r>
              <a:rPr lang="en-US" dirty="0"/>
              <a:t>A_B // display names with 3 characters only starting with A and ending with B.</a:t>
            </a:r>
          </a:p>
          <a:p>
            <a:r>
              <a:rPr lang="en-US" dirty="0"/>
              <a:t>Example </a:t>
            </a:r>
          </a:p>
          <a:p>
            <a:r>
              <a:rPr lang="en-US" dirty="0"/>
              <a:t>Select*from </a:t>
            </a:r>
            <a:r>
              <a:rPr lang="en-US" dirty="0" err="1"/>
              <a:t>Emp</a:t>
            </a:r>
            <a:r>
              <a:rPr lang="en-US" dirty="0"/>
              <a:t> where </a:t>
            </a:r>
            <a:r>
              <a:rPr lang="en-US" dirty="0" err="1"/>
              <a:t>Fname</a:t>
            </a:r>
            <a:r>
              <a:rPr lang="en-US" dirty="0"/>
              <a:t> Like ‘</a:t>
            </a:r>
            <a:r>
              <a:rPr lang="en-US"/>
              <a:t>A%’;</a:t>
            </a:r>
            <a:endParaRPr lang="en-US" dirty="0"/>
          </a:p>
          <a:p>
            <a:r>
              <a:rPr lang="en-US" dirty="0"/>
              <a:t>Display all people whose </a:t>
            </a:r>
            <a:r>
              <a:rPr lang="en-US" dirty="0" err="1"/>
              <a:t>Lname</a:t>
            </a:r>
            <a:r>
              <a:rPr lang="en-US" dirty="0"/>
              <a:t> ends with ‘an’.</a:t>
            </a:r>
          </a:p>
          <a:p>
            <a:r>
              <a:rPr lang="en-US" dirty="0" err="1"/>
              <a:t>Eg</a:t>
            </a:r>
            <a:r>
              <a:rPr lang="en-US" dirty="0"/>
              <a:t> </a:t>
            </a:r>
          </a:p>
          <a:p>
            <a:r>
              <a:rPr lang="en-US" dirty="0"/>
              <a:t>Select*from </a:t>
            </a:r>
            <a:r>
              <a:rPr lang="en-US" dirty="0" err="1"/>
              <a:t>Emp</a:t>
            </a:r>
            <a:r>
              <a:rPr lang="en-US" dirty="0"/>
              <a:t> where </a:t>
            </a:r>
            <a:r>
              <a:rPr lang="en-US" dirty="0" err="1"/>
              <a:t>Lname</a:t>
            </a:r>
            <a:r>
              <a:rPr lang="en-US" dirty="0"/>
              <a:t> Like ‘%an’;</a:t>
            </a:r>
          </a:p>
          <a:p>
            <a:r>
              <a:rPr lang="en-US" dirty="0"/>
              <a:t>Write a query which will display all people whose </a:t>
            </a:r>
            <a:r>
              <a:rPr lang="en-US" dirty="0" err="1"/>
              <a:t>Fname</a:t>
            </a:r>
            <a:r>
              <a:rPr lang="en-US" dirty="0"/>
              <a:t> are only 5 characters.</a:t>
            </a:r>
          </a:p>
          <a:p>
            <a:r>
              <a:rPr lang="en-US" dirty="0" err="1"/>
              <a:t>Eg</a:t>
            </a:r>
            <a:r>
              <a:rPr lang="en-US" dirty="0"/>
              <a:t> </a:t>
            </a:r>
          </a:p>
          <a:p>
            <a:r>
              <a:rPr lang="en-US" dirty="0"/>
              <a:t>Select*from </a:t>
            </a:r>
            <a:r>
              <a:rPr lang="en-US" dirty="0" err="1"/>
              <a:t>Emp</a:t>
            </a:r>
            <a:r>
              <a:rPr lang="en-US" dirty="0"/>
              <a:t> where </a:t>
            </a:r>
            <a:r>
              <a:rPr lang="en-US" dirty="0" err="1"/>
              <a:t>Fname</a:t>
            </a:r>
            <a:r>
              <a:rPr lang="en-US" dirty="0"/>
              <a:t> Like’_ _ _ _ _’;</a:t>
            </a:r>
          </a:p>
          <a:p>
            <a:endParaRPr lang="en-US" dirty="0"/>
          </a:p>
        </p:txBody>
      </p:sp>
    </p:spTree>
    <p:extLst>
      <p:ext uri="{BB962C8B-B14F-4D97-AF65-F5344CB8AC3E}">
        <p14:creationId xmlns:p14="http://schemas.microsoft.com/office/powerpoint/2010/main" val="2973406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65760"/>
            <a:ext cx="10972800" cy="5958840"/>
          </a:xfrm>
        </p:spPr>
        <p:txBody>
          <a:bodyPr>
            <a:normAutofit fontScale="70000" lnSpcReduction="20000"/>
          </a:bodyPr>
          <a:lstStyle/>
          <a:p>
            <a:r>
              <a:rPr lang="en-US" dirty="0" err="1"/>
              <a:t>mysql</a:t>
            </a:r>
            <a:r>
              <a:rPr lang="en-US" dirty="0"/>
              <a:t>&gt; Select*from Emp5 where </a:t>
            </a:r>
            <a:r>
              <a:rPr lang="en-US" dirty="0" err="1"/>
              <a:t>Lname</a:t>
            </a:r>
            <a:r>
              <a:rPr lang="en-US" dirty="0"/>
              <a:t> Like 'a%';</a:t>
            </a:r>
          </a:p>
          <a:p>
            <a:r>
              <a:rPr lang="en-US" dirty="0"/>
              <a:t>+-------+-------+-------+------------+</a:t>
            </a:r>
          </a:p>
          <a:p>
            <a:r>
              <a:rPr lang="en-US" dirty="0"/>
              <a:t>| </a:t>
            </a:r>
            <a:r>
              <a:rPr lang="en-US" dirty="0" err="1"/>
              <a:t>id_no</a:t>
            </a:r>
            <a:r>
              <a:rPr lang="en-US" dirty="0"/>
              <a:t> | </a:t>
            </a:r>
            <a:r>
              <a:rPr lang="en-US" dirty="0" err="1"/>
              <a:t>Lname</a:t>
            </a:r>
            <a:r>
              <a:rPr lang="en-US" dirty="0"/>
              <a:t> | </a:t>
            </a:r>
            <a:r>
              <a:rPr lang="en-US" dirty="0" err="1"/>
              <a:t>Fname</a:t>
            </a:r>
            <a:r>
              <a:rPr lang="en-US" dirty="0"/>
              <a:t> | DOB        |</a:t>
            </a:r>
          </a:p>
          <a:p>
            <a:r>
              <a:rPr lang="en-US" dirty="0"/>
              <a:t>+-------+-------+-------+------------+</a:t>
            </a:r>
          </a:p>
          <a:p>
            <a:r>
              <a:rPr lang="en-US" dirty="0"/>
              <a:t>|    50 | </a:t>
            </a:r>
            <a:r>
              <a:rPr lang="en-US" dirty="0" err="1"/>
              <a:t>agnes</a:t>
            </a:r>
            <a:r>
              <a:rPr lang="en-US" dirty="0"/>
              <a:t> | </a:t>
            </a:r>
            <a:r>
              <a:rPr lang="en-US" dirty="0" err="1"/>
              <a:t>kiara</a:t>
            </a:r>
            <a:r>
              <a:rPr lang="en-US" dirty="0"/>
              <a:t> | 1998/11/13 |</a:t>
            </a:r>
          </a:p>
          <a:p>
            <a:r>
              <a:rPr lang="en-US" dirty="0"/>
              <a:t>|    62 | </a:t>
            </a:r>
            <a:r>
              <a:rPr lang="en-US" dirty="0" err="1"/>
              <a:t>abel</a:t>
            </a:r>
            <a:r>
              <a:rPr lang="en-US" dirty="0"/>
              <a:t>  | </a:t>
            </a:r>
            <a:r>
              <a:rPr lang="en-US" dirty="0" err="1"/>
              <a:t>susan</a:t>
            </a:r>
            <a:r>
              <a:rPr lang="en-US" dirty="0"/>
              <a:t> | 1992/02/09 |</a:t>
            </a:r>
          </a:p>
          <a:p>
            <a:r>
              <a:rPr lang="en-US" dirty="0"/>
              <a:t>+-------+-------+-------+------------+</a:t>
            </a:r>
          </a:p>
          <a:p>
            <a:r>
              <a:rPr lang="en-US" dirty="0"/>
              <a:t>2 rows in set (0.00 sec)</a:t>
            </a:r>
          </a:p>
          <a:p>
            <a:r>
              <a:rPr lang="en-US" dirty="0" err="1"/>
              <a:t>mysql</a:t>
            </a:r>
            <a:r>
              <a:rPr lang="en-US" dirty="0"/>
              <a:t>&gt; Select*from Emp5 where </a:t>
            </a:r>
            <a:r>
              <a:rPr lang="en-US" dirty="0" err="1"/>
              <a:t>Fname</a:t>
            </a:r>
            <a:r>
              <a:rPr lang="en-US" dirty="0"/>
              <a:t> Like '_____';</a:t>
            </a:r>
          </a:p>
          <a:p>
            <a:r>
              <a:rPr lang="en-US" dirty="0"/>
              <a:t>+-------+--------+-------+------------+</a:t>
            </a:r>
          </a:p>
          <a:p>
            <a:r>
              <a:rPr lang="en-US" dirty="0"/>
              <a:t>| </a:t>
            </a:r>
            <a:r>
              <a:rPr lang="en-US" dirty="0" err="1"/>
              <a:t>id_no</a:t>
            </a:r>
            <a:r>
              <a:rPr lang="en-US" dirty="0"/>
              <a:t> | </a:t>
            </a:r>
            <a:r>
              <a:rPr lang="en-US" dirty="0" err="1"/>
              <a:t>Lname</a:t>
            </a:r>
            <a:r>
              <a:rPr lang="en-US" dirty="0"/>
              <a:t>  | </a:t>
            </a:r>
            <a:r>
              <a:rPr lang="en-US" dirty="0" err="1"/>
              <a:t>Fname</a:t>
            </a:r>
            <a:r>
              <a:rPr lang="en-US" dirty="0"/>
              <a:t> | DOB        |</a:t>
            </a:r>
          </a:p>
          <a:p>
            <a:r>
              <a:rPr lang="en-US" dirty="0"/>
              <a:t>+-------+--------+-------+------------+</a:t>
            </a:r>
          </a:p>
          <a:p>
            <a:r>
              <a:rPr lang="en-US" dirty="0"/>
              <a:t>|    50 | </a:t>
            </a:r>
            <a:r>
              <a:rPr lang="en-US" dirty="0" err="1"/>
              <a:t>agnes</a:t>
            </a:r>
            <a:r>
              <a:rPr lang="en-US" dirty="0"/>
              <a:t>  | </a:t>
            </a:r>
            <a:r>
              <a:rPr lang="en-US" dirty="0" err="1"/>
              <a:t>kiara</a:t>
            </a:r>
            <a:r>
              <a:rPr lang="en-US" dirty="0"/>
              <a:t> | 1998/11/13 |</a:t>
            </a:r>
          </a:p>
          <a:p>
            <a:r>
              <a:rPr lang="en-US" dirty="0"/>
              <a:t>|    60 | </a:t>
            </a:r>
            <a:r>
              <a:rPr lang="en-US" dirty="0" err="1"/>
              <a:t>labour</a:t>
            </a:r>
            <a:r>
              <a:rPr lang="en-US" dirty="0"/>
              <a:t> | </a:t>
            </a:r>
            <a:r>
              <a:rPr lang="en-US" dirty="0" err="1"/>
              <a:t>simeo</a:t>
            </a:r>
            <a:r>
              <a:rPr lang="en-US" dirty="0"/>
              <a:t> | 1981/10/14 |</a:t>
            </a:r>
          </a:p>
          <a:p>
            <a:r>
              <a:rPr lang="en-US" dirty="0"/>
              <a:t>|    62 | </a:t>
            </a:r>
            <a:r>
              <a:rPr lang="en-US" dirty="0" err="1"/>
              <a:t>abel</a:t>
            </a:r>
            <a:r>
              <a:rPr lang="en-US" dirty="0"/>
              <a:t>   | </a:t>
            </a:r>
            <a:r>
              <a:rPr lang="en-US" dirty="0" err="1"/>
              <a:t>susan</a:t>
            </a:r>
            <a:r>
              <a:rPr lang="en-US" dirty="0"/>
              <a:t> | 1992/02/09 |</a:t>
            </a:r>
          </a:p>
          <a:p>
            <a:r>
              <a:rPr lang="en-US" dirty="0"/>
              <a:t>+-------+--------+-------+------------+</a:t>
            </a:r>
          </a:p>
          <a:p>
            <a:r>
              <a:rPr lang="en-US" dirty="0"/>
              <a:t>3 rows in set (0.00 sec)</a:t>
            </a:r>
          </a:p>
          <a:p>
            <a:endParaRPr lang="en-US" dirty="0"/>
          </a:p>
        </p:txBody>
      </p:sp>
    </p:spTree>
    <p:extLst>
      <p:ext uri="{BB962C8B-B14F-4D97-AF65-F5344CB8AC3E}">
        <p14:creationId xmlns:p14="http://schemas.microsoft.com/office/powerpoint/2010/main" val="1618815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782" y="259951"/>
            <a:ext cx="10972800" cy="661073"/>
          </a:xfrm>
        </p:spPr>
        <p:txBody>
          <a:bodyPr>
            <a:normAutofit fontScale="90000"/>
          </a:bodyPr>
          <a:lstStyle/>
          <a:p>
            <a:pPr lvl="0"/>
            <a:r>
              <a:rPr lang="en-US" b="1" dirty="0"/>
              <a:t>IN operator </a:t>
            </a:r>
            <a:endParaRPr lang="en-US" dirty="0"/>
          </a:p>
        </p:txBody>
      </p:sp>
      <p:sp>
        <p:nvSpPr>
          <p:cNvPr id="3" name="Content Placeholder 2"/>
          <p:cNvSpPr>
            <a:spLocks noGrp="1"/>
          </p:cNvSpPr>
          <p:nvPr>
            <p:ph idx="1"/>
          </p:nvPr>
        </p:nvSpPr>
        <p:spPr>
          <a:xfrm>
            <a:off x="609600" y="921025"/>
            <a:ext cx="10972800" cy="5403576"/>
          </a:xfrm>
        </p:spPr>
        <p:txBody>
          <a:bodyPr>
            <a:normAutofit fontScale="55000" lnSpcReduction="20000"/>
          </a:bodyPr>
          <a:lstStyle/>
          <a:p>
            <a:r>
              <a:rPr lang="en-US" dirty="0"/>
              <a:t>It gives a list of all the values which have to be selected.</a:t>
            </a:r>
          </a:p>
          <a:p>
            <a:r>
              <a:rPr lang="en-US" dirty="0" err="1"/>
              <a:t>Eg</a:t>
            </a:r>
            <a:r>
              <a:rPr lang="en-US" dirty="0"/>
              <a:t> </a:t>
            </a:r>
          </a:p>
          <a:p>
            <a:r>
              <a:rPr lang="en-US" dirty="0"/>
              <a:t>Display all employees whose IDNO are 050, 060, 091.</a:t>
            </a:r>
          </a:p>
          <a:p>
            <a:r>
              <a:rPr lang="en-US" dirty="0" err="1"/>
              <a:t>Eg</a:t>
            </a:r>
            <a:endParaRPr lang="en-US" dirty="0"/>
          </a:p>
          <a:p>
            <a:r>
              <a:rPr lang="en-US" dirty="0"/>
              <a:t>Select*from </a:t>
            </a:r>
            <a:r>
              <a:rPr lang="en-US" dirty="0" err="1"/>
              <a:t>Emp</a:t>
            </a:r>
            <a:r>
              <a:rPr lang="en-US" dirty="0"/>
              <a:t> where IDNO IN (‘050’,’060’,’091’);</a:t>
            </a:r>
          </a:p>
          <a:p>
            <a:pPr marL="0" lvl="0" indent="0">
              <a:buNone/>
            </a:pPr>
            <a:r>
              <a:rPr lang="en-US" b="1" dirty="0" err="1"/>
              <a:t>mysql</a:t>
            </a:r>
            <a:r>
              <a:rPr lang="en-US" b="1" dirty="0"/>
              <a:t>&gt; Select*from Emp5 where </a:t>
            </a:r>
            <a:r>
              <a:rPr lang="en-US" b="1" dirty="0" err="1"/>
              <a:t>id_no</a:t>
            </a:r>
            <a:r>
              <a:rPr lang="en-US" b="1" dirty="0"/>
              <a:t> IN ('50','60','91');</a:t>
            </a:r>
          </a:p>
          <a:p>
            <a:pPr marL="0" lvl="0" indent="0">
              <a:buNone/>
            </a:pPr>
            <a:r>
              <a:rPr lang="en-US" b="1" dirty="0"/>
              <a:t>+-------+--------+---------+------------+</a:t>
            </a:r>
          </a:p>
          <a:p>
            <a:pPr marL="0" lvl="0" indent="0">
              <a:buNone/>
            </a:pPr>
            <a:r>
              <a:rPr lang="en-US" b="1" dirty="0"/>
              <a:t>| </a:t>
            </a:r>
            <a:r>
              <a:rPr lang="en-US" b="1" dirty="0" err="1"/>
              <a:t>id_no</a:t>
            </a:r>
            <a:r>
              <a:rPr lang="en-US" b="1" dirty="0"/>
              <a:t> | </a:t>
            </a:r>
            <a:r>
              <a:rPr lang="en-US" b="1" dirty="0" err="1"/>
              <a:t>Lname</a:t>
            </a:r>
            <a:r>
              <a:rPr lang="en-US" b="1" dirty="0"/>
              <a:t>  | </a:t>
            </a:r>
            <a:r>
              <a:rPr lang="en-US" b="1" dirty="0" err="1"/>
              <a:t>Fname</a:t>
            </a:r>
            <a:r>
              <a:rPr lang="en-US" b="1" dirty="0"/>
              <a:t>   | DOB        |</a:t>
            </a:r>
          </a:p>
          <a:p>
            <a:pPr marL="0" lvl="0" indent="0">
              <a:buNone/>
            </a:pPr>
            <a:r>
              <a:rPr lang="en-US" b="1" dirty="0"/>
              <a:t>+-------+--------+---------+------------+</a:t>
            </a:r>
          </a:p>
          <a:p>
            <a:pPr marL="0" lvl="0" indent="0">
              <a:buNone/>
            </a:pPr>
            <a:r>
              <a:rPr lang="en-US" b="1" dirty="0"/>
              <a:t>|    50 | </a:t>
            </a:r>
            <a:r>
              <a:rPr lang="en-US" b="1" dirty="0" err="1"/>
              <a:t>agnes</a:t>
            </a:r>
            <a:r>
              <a:rPr lang="en-US" b="1" dirty="0"/>
              <a:t>  | </a:t>
            </a:r>
            <a:r>
              <a:rPr lang="en-US" b="1" dirty="0" err="1"/>
              <a:t>kiara</a:t>
            </a:r>
            <a:r>
              <a:rPr lang="en-US" b="1" dirty="0"/>
              <a:t>   | 1998/11/13 |</a:t>
            </a:r>
          </a:p>
          <a:p>
            <a:pPr marL="0" lvl="0" indent="0">
              <a:buNone/>
            </a:pPr>
            <a:r>
              <a:rPr lang="en-US" b="1" dirty="0"/>
              <a:t>|    60 | </a:t>
            </a:r>
            <a:r>
              <a:rPr lang="en-US" b="1" dirty="0" err="1"/>
              <a:t>labour</a:t>
            </a:r>
            <a:r>
              <a:rPr lang="en-US" b="1" dirty="0"/>
              <a:t> | </a:t>
            </a:r>
            <a:r>
              <a:rPr lang="en-US" b="1" dirty="0" err="1"/>
              <a:t>simeo</a:t>
            </a:r>
            <a:r>
              <a:rPr lang="en-US" b="1" dirty="0"/>
              <a:t>   | 1981/10/14 |</a:t>
            </a:r>
          </a:p>
          <a:p>
            <a:pPr marL="0" lvl="0" indent="0">
              <a:buNone/>
            </a:pPr>
            <a:r>
              <a:rPr lang="en-US" b="1" dirty="0"/>
              <a:t>|    91 | </a:t>
            </a:r>
            <a:r>
              <a:rPr lang="en-US" b="1" dirty="0" err="1"/>
              <a:t>kamau</a:t>
            </a:r>
            <a:r>
              <a:rPr lang="en-US" b="1" dirty="0"/>
              <a:t>  | </a:t>
            </a:r>
            <a:r>
              <a:rPr lang="en-US" b="1" dirty="0" err="1"/>
              <a:t>lillian</a:t>
            </a:r>
            <a:r>
              <a:rPr lang="en-US" b="1" dirty="0"/>
              <a:t> |            |</a:t>
            </a:r>
          </a:p>
          <a:p>
            <a:pPr marL="0" lvl="0" indent="0">
              <a:buNone/>
            </a:pPr>
            <a:r>
              <a:rPr lang="en-US" b="1" dirty="0"/>
              <a:t>+-------+--------+---------+------------+</a:t>
            </a:r>
          </a:p>
          <a:p>
            <a:pPr marL="0" lvl="0" indent="0">
              <a:buNone/>
            </a:pPr>
            <a:r>
              <a:rPr lang="en-US" b="1" dirty="0"/>
              <a:t>Distinct operator </a:t>
            </a:r>
            <a:endParaRPr lang="en-US" dirty="0"/>
          </a:p>
          <a:p>
            <a:r>
              <a:rPr lang="en-US" dirty="0"/>
              <a:t>It eliminates duplicates</a:t>
            </a:r>
          </a:p>
          <a:p>
            <a:r>
              <a:rPr lang="en-US" dirty="0" err="1"/>
              <a:t>Eg</a:t>
            </a:r>
            <a:r>
              <a:rPr lang="en-US" dirty="0"/>
              <a:t> </a:t>
            </a:r>
          </a:p>
          <a:p>
            <a:r>
              <a:rPr lang="en-US" dirty="0"/>
              <a:t>Select distinct Name, </a:t>
            </a:r>
            <a:r>
              <a:rPr lang="en-US" dirty="0" err="1"/>
              <a:t>Reg_no</a:t>
            </a:r>
            <a:r>
              <a:rPr lang="en-US" dirty="0"/>
              <a:t> from student KU;</a:t>
            </a:r>
          </a:p>
          <a:p>
            <a:endParaRPr lang="en-US" dirty="0"/>
          </a:p>
        </p:txBody>
      </p:sp>
    </p:spTree>
    <p:extLst>
      <p:ext uri="{BB962C8B-B14F-4D97-AF65-F5344CB8AC3E}">
        <p14:creationId xmlns:p14="http://schemas.microsoft.com/office/powerpoint/2010/main" val="1724810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9094"/>
            <a:ext cx="10972800" cy="656822"/>
          </a:xfrm>
        </p:spPr>
        <p:txBody>
          <a:bodyPr>
            <a:normAutofit fontScale="90000"/>
          </a:bodyPr>
          <a:lstStyle/>
          <a:p>
            <a:pPr lvl="0"/>
            <a:r>
              <a:rPr lang="en-US" b="1" dirty="0"/>
              <a:t>EXISTS operator</a:t>
            </a:r>
            <a:endParaRPr lang="en-US" dirty="0"/>
          </a:p>
        </p:txBody>
      </p:sp>
      <p:sp>
        <p:nvSpPr>
          <p:cNvPr id="3" name="Content Placeholder 2"/>
          <p:cNvSpPr>
            <a:spLocks noGrp="1"/>
          </p:cNvSpPr>
          <p:nvPr>
            <p:ph idx="1"/>
          </p:nvPr>
        </p:nvSpPr>
        <p:spPr>
          <a:xfrm>
            <a:off x="609600" y="965916"/>
            <a:ext cx="10972800" cy="5358684"/>
          </a:xfrm>
        </p:spPr>
        <p:txBody>
          <a:bodyPr>
            <a:normAutofit fontScale="62500" lnSpcReduction="20000"/>
          </a:bodyPr>
          <a:lstStyle/>
          <a:p>
            <a:r>
              <a:rPr lang="en-US" dirty="0"/>
              <a:t>It can be used whenever there is a requirement to execute a command based on the result of another query (sub query).</a:t>
            </a:r>
          </a:p>
          <a:p>
            <a:r>
              <a:rPr lang="en-US" dirty="0" err="1"/>
              <a:t>Eg</a:t>
            </a:r>
            <a:r>
              <a:rPr lang="en-US" dirty="0"/>
              <a:t> </a:t>
            </a:r>
          </a:p>
          <a:p>
            <a:r>
              <a:rPr lang="en-US" dirty="0"/>
              <a:t>Students KU                                                                  IT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Based on these two tables if we want to select the name of students who does IT but are also students of KU. This can be done as;</a:t>
            </a:r>
          </a:p>
          <a:p>
            <a:r>
              <a:rPr lang="en-US" dirty="0" err="1"/>
              <a:t>Eg</a:t>
            </a:r>
            <a:r>
              <a:rPr lang="en-US" dirty="0"/>
              <a:t> </a:t>
            </a:r>
          </a:p>
          <a:p>
            <a:r>
              <a:rPr lang="en-US" dirty="0"/>
              <a:t>Select Name from IT table where </a:t>
            </a:r>
            <a:r>
              <a:rPr lang="en-US" dirty="0" err="1"/>
              <a:t>Reg_no</a:t>
            </a:r>
            <a:r>
              <a:rPr lang="en-US" dirty="0"/>
              <a:t> Exists (select </a:t>
            </a:r>
            <a:r>
              <a:rPr lang="en-US" dirty="0" err="1"/>
              <a:t>Reg_no</a:t>
            </a:r>
            <a:r>
              <a:rPr lang="en-US" dirty="0"/>
              <a:t> from students KU);</a:t>
            </a:r>
          </a:p>
          <a:p>
            <a:endParaRPr lang="en-US" dirty="0"/>
          </a:p>
          <a:p>
            <a:endParaRPr lang="en-US" dirty="0"/>
          </a:p>
        </p:txBody>
      </p:sp>
      <p:graphicFrame>
        <p:nvGraphicFramePr>
          <p:cNvPr id="4" name="Table 3"/>
          <p:cNvGraphicFramePr>
            <a:graphicFrameLocks noGrp="1"/>
          </p:cNvGraphicFramePr>
          <p:nvPr>
            <p:extLst/>
          </p:nvPr>
        </p:nvGraphicFramePr>
        <p:xfrm>
          <a:off x="892960" y="2898660"/>
          <a:ext cx="4297226" cy="1827886"/>
        </p:xfrm>
        <a:graphic>
          <a:graphicData uri="http://schemas.openxmlformats.org/drawingml/2006/table">
            <a:tbl>
              <a:tblPr firstRow="1" firstCol="1" lastRow="1" lastCol="1" bandRow="1" bandCol="1">
                <a:tableStyleId>{5C22544A-7EE6-4342-B048-85BDC9FD1C3A}</a:tableStyleId>
              </a:tblPr>
              <a:tblGrid>
                <a:gridCol w="2148613">
                  <a:extLst>
                    <a:ext uri="{9D8B030D-6E8A-4147-A177-3AD203B41FA5}">
                      <a16:colId xmlns:a16="http://schemas.microsoft.com/office/drawing/2014/main" xmlns="" val="20000"/>
                    </a:ext>
                  </a:extLst>
                </a:gridCol>
                <a:gridCol w="2148613">
                  <a:extLst>
                    <a:ext uri="{9D8B030D-6E8A-4147-A177-3AD203B41FA5}">
                      <a16:colId xmlns:a16="http://schemas.microsoft.com/office/drawing/2014/main" xmlns="" val="20001"/>
                    </a:ext>
                  </a:extLst>
                </a:gridCol>
              </a:tblGrid>
              <a:tr h="449089">
                <a:tc>
                  <a:txBody>
                    <a:bodyPr/>
                    <a:lstStyle/>
                    <a:p>
                      <a:pPr marL="0" marR="0" algn="l">
                        <a:lnSpc>
                          <a:spcPct val="150000"/>
                        </a:lnSpc>
                        <a:spcBef>
                          <a:spcPts val="0"/>
                        </a:spcBef>
                        <a:spcAft>
                          <a:spcPts val="0"/>
                        </a:spcAft>
                      </a:pPr>
                      <a:r>
                        <a:rPr lang="en-US" sz="1200">
                          <a:effectLst/>
                        </a:rPr>
                        <a:t>Reg_no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200">
                          <a:effectLst/>
                        </a:rPr>
                        <a:t>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464854">
                <a:tc>
                  <a:txBody>
                    <a:bodyPr/>
                    <a:lstStyle/>
                    <a:p>
                      <a:pPr marL="0" marR="0" algn="l">
                        <a:lnSpc>
                          <a:spcPct val="150000"/>
                        </a:lnSpc>
                        <a:spcBef>
                          <a:spcPts val="0"/>
                        </a:spcBef>
                        <a:spcAft>
                          <a:spcPts val="0"/>
                        </a:spcAft>
                      </a:pPr>
                      <a:r>
                        <a:rPr lang="en-US" sz="1200">
                          <a:effectLst/>
                        </a:rPr>
                        <a:t> KU001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200">
                          <a:effectLst/>
                        </a:rPr>
                        <a:t>Abel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449089">
                <a:tc>
                  <a:txBody>
                    <a:bodyPr/>
                    <a:lstStyle/>
                    <a:p>
                      <a:pPr marL="0" marR="0" algn="l">
                        <a:lnSpc>
                          <a:spcPct val="150000"/>
                        </a:lnSpc>
                        <a:spcBef>
                          <a:spcPts val="0"/>
                        </a:spcBef>
                        <a:spcAft>
                          <a:spcPts val="0"/>
                        </a:spcAft>
                      </a:pPr>
                      <a:r>
                        <a:rPr lang="en-US" sz="1200">
                          <a:effectLst/>
                        </a:rPr>
                        <a:t>KU002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200">
                          <a:effectLst/>
                        </a:rPr>
                        <a:t>Anita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464854">
                <a:tc>
                  <a:txBody>
                    <a:bodyPr/>
                    <a:lstStyle/>
                    <a:p>
                      <a:pPr marL="0" marR="0" algn="l">
                        <a:lnSpc>
                          <a:spcPct val="150000"/>
                        </a:lnSpc>
                        <a:spcBef>
                          <a:spcPts val="0"/>
                        </a:spcBef>
                        <a:spcAft>
                          <a:spcPts val="0"/>
                        </a:spcAft>
                      </a:pPr>
                      <a:r>
                        <a:rPr lang="en-US" sz="1200">
                          <a:effectLst/>
                        </a:rPr>
                        <a:t>KU004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50000"/>
                        </a:lnSpc>
                        <a:spcBef>
                          <a:spcPts val="0"/>
                        </a:spcBef>
                        <a:spcAft>
                          <a:spcPts val="0"/>
                        </a:spcAft>
                      </a:pPr>
                      <a:r>
                        <a:rPr lang="en-US" sz="1200" dirty="0" err="1">
                          <a:effectLst/>
                        </a:rPr>
                        <a:t>Bingi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bl>
          </a:graphicData>
        </a:graphic>
      </p:graphicFrame>
      <p:graphicFrame>
        <p:nvGraphicFramePr>
          <p:cNvPr id="5" name="Table 4"/>
          <p:cNvGraphicFramePr>
            <a:graphicFrameLocks noGrp="1"/>
          </p:cNvGraphicFramePr>
          <p:nvPr>
            <p:extLst/>
          </p:nvPr>
        </p:nvGraphicFramePr>
        <p:xfrm>
          <a:off x="5470596" y="2885781"/>
          <a:ext cx="3879466" cy="1840764"/>
        </p:xfrm>
        <a:graphic>
          <a:graphicData uri="http://schemas.openxmlformats.org/drawingml/2006/table">
            <a:tbl>
              <a:tblPr firstRow="1" firstCol="1" lastRow="1" lastCol="1" bandRow="1" bandCol="1">
                <a:tableStyleId>{5C22544A-7EE6-4342-B048-85BDC9FD1C3A}</a:tableStyleId>
              </a:tblPr>
              <a:tblGrid>
                <a:gridCol w="1939733">
                  <a:extLst>
                    <a:ext uri="{9D8B030D-6E8A-4147-A177-3AD203B41FA5}">
                      <a16:colId xmlns:a16="http://schemas.microsoft.com/office/drawing/2014/main" xmlns="" val="20000"/>
                    </a:ext>
                  </a:extLst>
                </a:gridCol>
                <a:gridCol w="1939733">
                  <a:extLst>
                    <a:ext uri="{9D8B030D-6E8A-4147-A177-3AD203B41FA5}">
                      <a16:colId xmlns:a16="http://schemas.microsoft.com/office/drawing/2014/main" xmlns="" val="20001"/>
                    </a:ext>
                  </a:extLst>
                </a:gridCol>
              </a:tblGrid>
              <a:tr h="452097">
                <a:tc>
                  <a:txBody>
                    <a:bodyPr/>
                    <a:lstStyle/>
                    <a:p>
                      <a:pPr marL="0" marR="0">
                        <a:lnSpc>
                          <a:spcPct val="150000"/>
                        </a:lnSpc>
                        <a:spcBef>
                          <a:spcPts val="0"/>
                        </a:spcBef>
                        <a:spcAft>
                          <a:spcPts val="0"/>
                        </a:spcAft>
                      </a:pPr>
                      <a:r>
                        <a:rPr lang="en-US" sz="1200">
                          <a:effectLst/>
                        </a:rPr>
                        <a:t>Name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Reg_no</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r h="468285">
                <a:tc>
                  <a:txBody>
                    <a:bodyPr/>
                    <a:lstStyle/>
                    <a:p>
                      <a:pPr marL="0" marR="0">
                        <a:lnSpc>
                          <a:spcPct val="150000"/>
                        </a:lnSpc>
                        <a:spcBef>
                          <a:spcPts val="0"/>
                        </a:spcBef>
                        <a:spcAft>
                          <a:spcPts val="0"/>
                        </a:spcAft>
                      </a:pPr>
                      <a:r>
                        <a:rPr lang="en-US" sz="1200">
                          <a:effectLst/>
                        </a:rPr>
                        <a:t>Sadia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Muk001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1"/>
                  </a:ext>
                </a:extLst>
              </a:tr>
              <a:tr h="452097">
                <a:tc>
                  <a:txBody>
                    <a:bodyPr/>
                    <a:lstStyle/>
                    <a:p>
                      <a:pPr marL="0" marR="0">
                        <a:lnSpc>
                          <a:spcPct val="150000"/>
                        </a:lnSpc>
                        <a:spcBef>
                          <a:spcPts val="0"/>
                        </a:spcBef>
                        <a:spcAft>
                          <a:spcPts val="0"/>
                        </a:spcAft>
                      </a:pPr>
                      <a:r>
                        <a:rPr lang="en-US" sz="1200">
                          <a:effectLst/>
                        </a:rPr>
                        <a:t>Anita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a:effectLst/>
                        </a:rPr>
                        <a:t>Ku002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2"/>
                  </a:ext>
                </a:extLst>
              </a:tr>
              <a:tr h="468285">
                <a:tc>
                  <a:txBody>
                    <a:bodyPr/>
                    <a:lstStyle/>
                    <a:p>
                      <a:pPr marL="0" marR="0">
                        <a:lnSpc>
                          <a:spcPct val="150000"/>
                        </a:lnSpc>
                        <a:spcBef>
                          <a:spcPts val="0"/>
                        </a:spcBef>
                        <a:spcAft>
                          <a:spcPts val="0"/>
                        </a:spcAft>
                      </a:pPr>
                      <a:r>
                        <a:rPr lang="en-US"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0"/>
                        </a:spcAft>
                      </a:pPr>
                      <a:r>
                        <a:rPr lang="en-US"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4158633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09800" y="381000"/>
            <a:ext cx="7772400" cy="457200"/>
          </a:xfrm>
        </p:spPr>
        <p:txBody>
          <a:bodyPr>
            <a:normAutofit fontScale="90000"/>
          </a:bodyPr>
          <a:lstStyle/>
          <a:p>
            <a:pPr eaLnBrk="1" hangingPunct="1"/>
            <a:r>
              <a:rPr lang="en-US"/>
              <a:t>Row Selection Cont’d</a:t>
            </a:r>
          </a:p>
        </p:txBody>
      </p:sp>
      <p:sp>
        <p:nvSpPr>
          <p:cNvPr id="14339" name="Rectangle 3"/>
          <p:cNvSpPr>
            <a:spLocks noGrp="1" noChangeArrowheads="1"/>
          </p:cNvSpPr>
          <p:nvPr>
            <p:ph idx="1"/>
          </p:nvPr>
        </p:nvSpPr>
        <p:spPr>
          <a:xfrm>
            <a:off x="1905000" y="990600"/>
            <a:ext cx="8534400" cy="5638800"/>
          </a:xfrm>
        </p:spPr>
        <p:txBody>
          <a:bodyPr>
            <a:normAutofit fontScale="92500" lnSpcReduction="20000"/>
          </a:bodyPr>
          <a:lstStyle/>
          <a:p>
            <a:pPr marL="0" indent="0">
              <a:lnSpc>
                <a:spcPct val="90000"/>
              </a:lnSpc>
              <a:buNone/>
            </a:pPr>
            <a:r>
              <a:rPr lang="en-US" b="1" dirty="0">
                <a:cs typeface="Times New Roman" charset="0"/>
              </a:rPr>
              <a:t>Note:::</a:t>
            </a:r>
          </a:p>
          <a:p>
            <a:pPr lvl="2" indent="0" algn="just">
              <a:lnSpc>
                <a:spcPct val="90000"/>
              </a:lnSpc>
              <a:buNone/>
            </a:pPr>
            <a:r>
              <a:rPr lang="en-US" sz="2600" dirty="0">
                <a:cs typeface="Times New Roman" charset="0"/>
              </a:rPr>
              <a:t>Character strings and dates in the where clause must be enclosed in single quotation marks (‘ ‘). Numeric constants should not be enclosed in single quotation marks.</a:t>
            </a:r>
          </a:p>
          <a:p>
            <a:pPr lvl="2" indent="0" algn="just">
              <a:lnSpc>
                <a:spcPct val="90000"/>
              </a:lnSpc>
              <a:buNone/>
            </a:pPr>
            <a:r>
              <a:rPr lang="en-US" sz="2600" dirty="0">
                <a:cs typeface="Times New Roman" charset="0"/>
              </a:rPr>
              <a:t>All character searches are case sensitive.</a:t>
            </a:r>
          </a:p>
          <a:p>
            <a:pPr marL="0" indent="0">
              <a:lnSpc>
                <a:spcPct val="90000"/>
              </a:lnSpc>
              <a:buNone/>
            </a:pPr>
            <a:r>
              <a:rPr lang="en-US" b="1" dirty="0">
                <a:cs typeface="Times New Roman" charset="0"/>
              </a:rPr>
              <a:t>Logical Conditions</a:t>
            </a:r>
          </a:p>
          <a:p>
            <a:pPr marL="0" indent="0" algn="just">
              <a:lnSpc>
                <a:spcPct val="90000"/>
              </a:lnSpc>
              <a:buNone/>
            </a:pPr>
            <a:r>
              <a:rPr lang="en-US" dirty="0">
                <a:cs typeface="Times New Roman" charset="0"/>
              </a:rPr>
              <a:t>	A logical condition combines the result of two component conditions to produce a single result based on them or inverts the result of a single condition. A row is returned only if the overall result of the condition is true. The three logical operators available in SQL are: </a:t>
            </a:r>
          </a:p>
          <a:p>
            <a:pPr marL="1371600" lvl="3" indent="0">
              <a:lnSpc>
                <a:spcPct val="90000"/>
              </a:lnSpc>
              <a:buNone/>
            </a:pPr>
            <a:r>
              <a:rPr lang="en-US" sz="2800" dirty="0">
                <a:cs typeface="Times New Roman" charset="0"/>
              </a:rPr>
              <a:t>NOT </a:t>
            </a:r>
          </a:p>
          <a:p>
            <a:pPr marL="1371600" lvl="3" indent="0">
              <a:lnSpc>
                <a:spcPct val="90000"/>
              </a:lnSpc>
              <a:buNone/>
            </a:pPr>
            <a:r>
              <a:rPr lang="en-US" sz="2800" dirty="0">
                <a:cs typeface="Times New Roman" charset="0"/>
              </a:rPr>
              <a:t>AND</a:t>
            </a:r>
          </a:p>
          <a:p>
            <a:pPr marL="1371600" lvl="3" indent="0">
              <a:lnSpc>
                <a:spcPct val="90000"/>
              </a:lnSpc>
              <a:buNone/>
            </a:pPr>
            <a:r>
              <a:rPr lang="en-US" sz="2800" dirty="0">
                <a:cs typeface="Times New Roman" charset="0"/>
              </a:rPr>
              <a:t>OR</a:t>
            </a:r>
          </a:p>
          <a:p>
            <a:pPr marL="577850" indent="-577850">
              <a:lnSpc>
                <a:spcPct val="90000"/>
              </a:lnSpc>
            </a:pPr>
            <a:endParaRPr lang="en-US" sz="2400" dirty="0">
              <a:cs typeface="Times New Roman" charset="0"/>
            </a:endParaRPr>
          </a:p>
          <a:p>
            <a:pPr marL="577850" indent="-577850">
              <a:lnSpc>
                <a:spcPct val="90000"/>
              </a:lnSpc>
            </a:pPr>
            <a:endParaRPr lang="en-US" sz="2800" dirty="0"/>
          </a:p>
        </p:txBody>
      </p:sp>
      <p:sp>
        <p:nvSpPr>
          <p:cNvPr id="3" name="Slide Number Placeholder 2"/>
          <p:cNvSpPr>
            <a:spLocks noGrp="1"/>
          </p:cNvSpPr>
          <p:nvPr>
            <p:ph type="sldNum" sz="quarter" idx="12"/>
          </p:nvPr>
        </p:nvSpPr>
        <p:spPr/>
        <p:txBody>
          <a:bodyPr/>
          <a:lstStyle/>
          <a:p>
            <a:fld id="{9537A73F-6A8A-428C-A708-DA87782F7B6B}" type="slidenum">
              <a:rPr lang="en-US" smtClean="0"/>
              <a:t>34</a:t>
            </a:fld>
            <a:endParaRPr lang="en-US"/>
          </a:p>
        </p:txBody>
      </p:sp>
    </p:spTree>
    <p:extLst>
      <p:ext uri="{BB962C8B-B14F-4D97-AF65-F5344CB8AC3E}">
        <p14:creationId xmlns:p14="http://schemas.microsoft.com/office/powerpoint/2010/main" val="3874944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09800" y="304800"/>
            <a:ext cx="7772400" cy="609600"/>
          </a:xfrm>
        </p:spPr>
        <p:txBody>
          <a:bodyPr>
            <a:normAutofit fontScale="90000"/>
          </a:bodyPr>
          <a:lstStyle/>
          <a:p>
            <a:pPr eaLnBrk="1" hangingPunct="1"/>
            <a:r>
              <a:rPr lang="en-US"/>
              <a:t>Quiz 1/3</a:t>
            </a:r>
          </a:p>
        </p:txBody>
      </p:sp>
      <p:sp>
        <p:nvSpPr>
          <p:cNvPr id="15363" name="Rectangle 3"/>
          <p:cNvSpPr>
            <a:spLocks noGrp="1" noChangeArrowheads="1"/>
          </p:cNvSpPr>
          <p:nvPr>
            <p:ph idx="1"/>
          </p:nvPr>
        </p:nvSpPr>
        <p:spPr>
          <a:xfrm>
            <a:off x="1981200" y="990600"/>
            <a:ext cx="8305800" cy="5410200"/>
          </a:xfrm>
        </p:spPr>
        <p:txBody>
          <a:bodyPr>
            <a:normAutofit/>
          </a:bodyPr>
          <a:lstStyle/>
          <a:p>
            <a:pPr marL="577850" indent="-577850"/>
            <a:r>
              <a:rPr lang="en-US" dirty="0">
                <a:cs typeface="Times New Roman" charset="0"/>
              </a:rPr>
              <a:t>Describe the intension of the following SQL queries:</a:t>
            </a:r>
          </a:p>
          <a:p>
            <a:pPr marL="1327150" lvl="2" indent="-412750">
              <a:buFontTx/>
              <a:buAutoNum type="romanLcPeriod"/>
            </a:pPr>
            <a:r>
              <a:rPr lang="en-US" sz="2800" i="1" dirty="0">
                <a:cs typeface="Times New Roman" charset="0"/>
              </a:rPr>
              <a:t>SELECT </a:t>
            </a:r>
            <a:r>
              <a:rPr lang="en-US" sz="2800" i="1" dirty="0" err="1">
                <a:cs typeface="Times New Roman" charset="0"/>
              </a:rPr>
              <a:t>first_name,last_name</a:t>
            </a:r>
            <a:r>
              <a:rPr lang="en-US" sz="2800" i="1" dirty="0">
                <a:cs typeface="Times New Roman" charset="0"/>
              </a:rPr>
              <a:t>, </a:t>
            </a:r>
            <a:r>
              <a:rPr lang="en-US" sz="2800" i="1" dirty="0" err="1">
                <a:cs typeface="Times New Roman" charset="0"/>
              </a:rPr>
              <a:t>job_id</a:t>
            </a:r>
            <a:r>
              <a:rPr lang="en-US" sz="2800" i="1" dirty="0">
                <a:cs typeface="Times New Roman" charset="0"/>
              </a:rPr>
              <a:t>, </a:t>
            </a:r>
            <a:r>
              <a:rPr lang="en-US" sz="2800" i="1" dirty="0" err="1">
                <a:cs typeface="Times New Roman" charset="0"/>
              </a:rPr>
              <a:t>department_id</a:t>
            </a:r>
            <a:r>
              <a:rPr lang="en-US" sz="2800" i="1" dirty="0">
                <a:cs typeface="Times New Roman" charset="0"/>
              </a:rPr>
              <a:t> FROM students1 WHERE </a:t>
            </a:r>
            <a:r>
              <a:rPr lang="en-US" sz="2800" i="1" dirty="0" err="1">
                <a:cs typeface="Times New Roman" charset="0"/>
              </a:rPr>
              <a:t>first_name</a:t>
            </a:r>
            <a:r>
              <a:rPr lang="en-US" sz="2800" i="1" dirty="0">
                <a:cs typeface="Times New Roman" charset="0"/>
              </a:rPr>
              <a:t> &gt;'Susan';</a:t>
            </a:r>
          </a:p>
          <a:p>
            <a:pPr marL="1327150" lvl="2" indent="-412750">
              <a:buFontTx/>
              <a:buAutoNum type="romanLcPeriod"/>
            </a:pPr>
            <a:r>
              <a:rPr lang="en-US" sz="2800" i="1" dirty="0">
                <a:cs typeface="Times New Roman" charset="0"/>
              </a:rPr>
              <a:t>SELECT </a:t>
            </a:r>
            <a:r>
              <a:rPr lang="en-US" sz="2800" i="1" dirty="0" err="1">
                <a:cs typeface="Times New Roman" charset="0"/>
              </a:rPr>
              <a:t>employee_id</a:t>
            </a:r>
            <a:r>
              <a:rPr lang="en-US" sz="2800" i="1" dirty="0">
                <a:cs typeface="Times New Roman" charset="0"/>
              </a:rPr>
              <a:t>, </a:t>
            </a:r>
            <a:r>
              <a:rPr lang="en-US" sz="2800" i="1" dirty="0" err="1">
                <a:cs typeface="Times New Roman" charset="0"/>
              </a:rPr>
              <a:t>last_name</a:t>
            </a:r>
            <a:r>
              <a:rPr lang="en-US" sz="2800" i="1" dirty="0">
                <a:cs typeface="Times New Roman" charset="0"/>
              </a:rPr>
              <a:t>, </a:t>
            </a:r>
            <a:r>
              <a:rPr lang="en-US" sz="2800" i="1" dirty="0" err="1">
                <a:cs typeface="Times New Roman" charset="0"/>
              </a:rPr>
              <a:t>job_id</a:t>
            </a:r>
            <a:r>
              <a:rPr lang="en-US" sz="2800" i="1" dirty="0">
                <a:cs typeface="Times New Roman" charset="0"/>
              </a:rPr>
              <a:t>, salary </a:t>
            </a:r>
            <a:br>
              <a:rPr lang="en-US" sz="2800" i="1" dirty="0">
                <a:cs typeface="Times New Roman" charset="0"/>
              </a:rPr>
            </a:br>
            <a:r>
              <a:rPr lang="en-US" sz="2800" i="1" dirty="0">
                <a:cs typeface="Times New Roman" charset="0"/>
              </a:rPr>
              <a:t> FROM students1 WHERE salary &gt;= 2500 and </a:t>
            </a:r>
            <a:r>
              <a:rPr lang="en-US" sz="2800" i="1" dirty="0" err="1">
                <a:cs typeface="Times New Roman" charset="0"/>
              </a:rPr>
              <a:t>job_id</a:t>
            </a:r>
            <a:r>
              <a:rPr lang="en-US" sz="2800" i="1" dirty="0">
                <a:cs typeface="Times New Roman" charset="0"/>
              </a:rPr>
              <a:t> like '%MAN%';</a:t>
            </a:r>
            <a:endParaRPr lang="en-US" sz="2800" dirty="0">
              <a:cs typeface="Times New Roman" charset="0"/>
            </a:endParaRPr>
          </a:p>
          <a:p>
            <a:pPr marL="1327150" lvl="2" indent="-412750">
              <a:buFontTx/>
              <a:buAutoNum type="romanLcPeriod"/>
            </a:pPr>
            <a:r>
              <a:rPr lang="en-US" sz="2800" i="1" dirty="0">
                <a:cs typeface="Times New Roman" charset="0"/>
              </a:rPr>
              <a:t>SELECT </a:t>
            </a:r>
            <a:r>
              <a:rPr lang="en-US" sz="2800" i="1" dirty="0" err="1">
                <a:cs typeface="Times New Roman" charset="0"/>
              </a:rPr>
              <a:t>last_name</a:t>
            </a:r>
            <a:r>
              <a:rPr lang="en-US" sz="2800" i="1" dirty="0">
                <a:cs typeface="Times New Roman" charset="0"/>
              </a:rPr>
              <a:t>, </a:t>
            </a:r>
            <a:r>
              <a:rPr lang="en-US" sz="2800" i="1" dirty="0" err="1">
                <a:cs typeface="Times New Roman" charset="0"/>
              </a:rPr>
              <a:t>job_id</a:t>
            </a:r>
            <a:r>
              <a:rPr lang="en-US" sz="2800" i="1" dirty="0">
                <a:cs typeface="Times New Roman" charset="0"/>
              </a:rPr>
              <a:t> FROM students1 WHERE </a:t>
            </a:r>
            <a:r>
              <a:rPr lang="en-US" sz="2800" i="1" dirty="0" err="1">
                <a:cs typeface="Times New Roman" charset="0"/>
              </a:rPr>
              <a:t>job_id</a:t>
            </a:r>
            <a:r>
              <a:rPr lang="en-US" sz="2800" i="1" dirty="0">
                <a:cs typeface="Times New Roman" charset="0"/>
              </a:rPr>
              <a:t> not in ('AC_ACCOUNT', 'FI_ACCOUNT');</a:t>
            </a:r>
            <a:endParaRPr lang="en-US" sz="2800" dirty="0">
              <a:cs typeface="Times New Roman" charset="0"/>
            </a:endParaRPr>
          </a:p>
          <a:p>
            <a:pPr marL="577850" indent="-577850">
              <a:buNone/>
            </a:pPr>
            <a:endParaRPr lang="en-US" dirty="0"/>
          </a:p>
        </p:txBody>
      </p:sp>
      <p:sp>
        <p:nvSpPr>
          <p:cNvPr id="3" name="Slide Number Placeholder 2"/>
          <p:cNvSpPr>
            <a:spLocks noGrp="1"/>
          </p:cNvSpPr>
          <p:nvPr>
            <p:ph type="sldNum" sz="quarter" idx="12"/>
          </p:nvPr>
        </p:nvSpPr>
        <p:spPr/>
        <p:txBody>
          <a:bodyPr/>
          <a:lstStyle/>
          <a:p>
            <a:fld id="{9537A73F-6A8A-428C-A708-DA87782F7B6B}" type="slidenum">
              <a:rPr lang="en-US" smtClean="0"/>
              <a:t>35</a:t>
            </a:fld>
            <a:endParaRPr lang="en-US"/>
          </a:p>
        </p:txBody>
      </p:sp>
    </p:spTree>
    <p:extLst>
      <p:ext uri="{BB962C8B-B14F-4D97-AF65-F5344CB8AC3E}">
        <p14:creationId xmlns:p14="http://schemas.microsoft.com/office/powerpoint/2010/main" val="9733329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09800" y="457200"/>
            <a:ext cx="7772400" cy="762000"/>
          </a:xfrm>
        </p:spPr>
        <p:txBody>
          <a:bodyPr>
            <a:normAutofit/>
          </a:bodyPr>
          <a:lstStyle/>
          <a:p>
            <a:pPr eaLnBrk="1" hangingPunct="1"/>
            <a:r>
              <a:rPr lang="en-US">
                <a:cs typeface="Times New Roman" charset="0"/>
              </a:rPr>
              <a:t>Using the DISTINCT Keyword</a:t>
            </a:r>
          </a:p>
        </p:txBody>
      </p:sp>
      <p:sp>
        <p:nvSpPr>
          <p:cNvPr id="16387" name="Rectangle 3"/>
          <p:cNvSpPr>
            <a:spLocks noGrp="1" noChangeArrowheads="1"/>
          </p:cNvSpPr>
          <p:nvPr>
            <p:ph idx="1"/>
          </p:nvPr>
        </p:nvSpPr>
        <p:spPr>
          <a:xfrm>
            <a:off x="2209800" y="1371600"/>
            <a:ext cx="7772400" cy="4724400"/>
          </a:xfrm>
        </p:spPr>
        <p:txBody>
          <a:bodyPr/>
          <a:lstStyle/>
          <a:p>
            <a:pPr algn="just" eaLnBrk="1" hangingPunct="1"/>
            <a:r>
              <a:rPr lang="en-US" sz="2800" dirty="0">
                <a:cs typeface="Times New Roman" charset="0"/>
              </a:rPr>
              <a:t>Purpose – enables the retrieval of a unique set of tuple(s) or row(s).</a:t>
            </a:r>
          </a:p>
          <a:p>
            <a:pPr lvl="2" algn="just" eaLnBrk="1" hangingPunct="1">
              <a:buFontTx/>
              <a:buNone/>
            </a:pPr>
            <a:r>
              <a:rPr lang="en-US" sz="3200" i="1" dirty="0">
                <a:cs typeface="Times New Roman" charset="0"/>
              </a:rPr>
              <a:t>	SELECT DISTINCT </a:t>
            </a:r>
            <a:r>
              <a:rPr lang="en-US" sz="3200" i="1" dirty="0" err="1">
                <a:cs typeface="Times New Roman" charset="0"/>
              </a:rPr>
              <a:t>department_id</a:t>
            </a:r>
            <a:r>
              <a:rPr lang="en-US" sz="3200" i="1" dirty="0">
                <a:cs typeface="Times New Roman" charset="0"/>
              </a:rPr>
              <a:t> FROM students1;</a:t>
            </a:r>
            <a:endParaRPr lang="en-US" sz="3200" dirty="0">
              <a:cs typeface="Times New Roman" charset="0"/>
            </a:endParaRPr>
          </a:p>
          <a:p>
            <a:pPr algn="just" eaLnBrk="1" hangingPunct="1"/>
            <a:r>
              <a:rPr lang="en-US" sz="2800" dirty="0">
                <a:cs typeface="Times New Roman" charset="0"/>
              </a:rPr>
              <a:t>You can specify multiple columns after the DISTINCT qualifier which results into distinct tuples. </a:t>
            </a:r>
          </a:p>
          <a:p>
            <a:pPr algn="just" eaLnBrk="1" hangingPunct="1">
              <a:buFontTx/>
              <a:buNone/>
            </a:pPr>
            <a:r>
              <a:rPr lang="en-US" sz="2800" i="1" dirty="0">
                <a:cs typeface="Times New Roman" charset="0"/>
              </a:rPr>
              <a:t>		 </a:t>
            </a:r>
            <a:r>
              <a:rPr lang="en-US" i="1" dirty="0">
                <a:cs typeface="Times New Roman" charset="0"/>
              </a:rPr>
              <a:t>SELECT DISTINCT </a:t>
            </a:r>
            <a:r>
              <a:rPr lang="en-US" sz="2800" i="1" dirty="0" err="1">
                <a:cs typeface="Times New Roman" charset="0"/>
              </a:rPr>
              <a:t>department_id</a:t>
            </a:r>
            <a:r>
              <a:rPr lang="en-US" sz="2800" i="1" dirty="0">
                <a:cs typeface="Times New Roman" charset="0"/>
              </a:rPr>
              <a:t>, </a:t>
            </a:r>
            <a:r>
              <a:rPr lang="en-US" sz="2800" i="1" dirty="0" err="1">
                <a:cs typeface="Times New Roman" charset="0"/>
              </a:rPr>
              <a:t>job_id</a:t>
            </a:r>
            <a:r>
              <a:rPr lang="en-US" sz="2800" i="1" dirty="0">
                <a:cs typeface="Times New Roman" charset="0"/>
              </a:rPr>
              <a:t> </a:t>
            </a:r>
          </a:p>
          <a:p>
            <a:pPr algn="just" eaLnBrk="1" hangingPunct="1">
              <a:buFontTx/>
              <a:buNone/>
            </a:pPr>
            <a:r>
              <a:rPr lang="en-US" sz="2800" i="1" dirty="0">
                <a:cs typeface="Times New Roman" charset="0"/>
              </a:rPr>
              <a:t>		 </a:t>
            </a:r>
            <a:r>
              <a:rPr lang="en-US" i="1" dirty="0">
                <a:cs typeface="Times New Roman" charset="0"/>
              </a:rPr>
              <a:t>FROM </a:t>
            </a:r>
            <a:r>
              <a:rPr lang="en-US" sz="2800" i="1" dirty="0">
                <a:cs typeface="Times New Roman" charset="0"/>
              </a:rPr>
              <a:t>students1;</a:t>
            </a:r>
          </a:p>
          <a:p>
            <a:pPr eaLnBrk="1" hangingPunct="1"/>
            <a:endParaRPr lang="en-US" sz="2800" dirty="0"/>
          </a:p>
        </p:txBody>
      </p:sp>
      <p:sp>
        <p:nvSpPr>
          <p:cNvPr id="3" name="Slide Number Placeholder 2"/>
          <p:cNvSpPr>
            <a:spLocks noGrp="1"/>
          </p:cNvSpPr>
          <p:nvPr>
            <p:ph type="sldNum" sz="quarter" idx="12"/>
          </p:nvPr>
        </p:nvSpPr>
        <p:spPr/>
        <p:txBody>
          <a:bodyPr/>
          <a:lstStyle/>
          <a:p>
            <a:fld id="{9537A73F-6A8A-428C-A708-DA87782F7B6B}" type="slidenum">
              <a:rPr lang="en-US" smtClean="0"/>
              <a:t>36</a:t>
            </a:fld>
            <a:endParaRPr lang="en-US"/>
          </a:p>
        </p:txBody>
      </p:sp>
    </p:spTree>
    <p:extLst>
      <p:ext uri="{BB962C8B-B14F-4D97-AF65-F5344CB8AC3E}">
        <p14:creationId xmlns:p14="http://schemas.microsoft.com/office/powerpoint/2010/main" val="3183088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09600" y="431074"/>
            <a:ext cx="5384800" cy="5923851"/>
          </a:xfrm>
        </p:spPr>
        <p:txBody>
          <a:bodyPr>
            <a:normAutofit lnSpcReduction="10000"/>
          </a:bodyPr>
          <a:lstStyle/>
          <a:p>
            <a:r>
              <a:rPr lang="en-US" dirty="0" err="1"/>
              <a:t>mysql</a:t>
            </a:r>
            <a:r>
              <a:rPr lang="en-US" dirty="0"/>
              <a:t>&gt; SELECT DISTINCT </a:t>
            </a:r>
            <a:r>
              <a:rPr lang="en-US" dirty="0" err="1"/>
              <a:t>id_no</a:t>
            </a:r>
            <a:r>
              <a:rPr lang="en-US" dirty="0"/>
              <a:t> FROM emp5;</a:t>
            </a:r>
          </a:p>
          <a:p>
            <a:r>
              <a:rPr lang="en-US" dirty="0"/>
              <a:t>+-------+</a:t>
            </a:r>
          </a:p>
          <a:p>
            <a:r>
              <a:rPr lang="en-US" dirty="0"/>
              <a:t>| </a:t>
            </a:r>
            <a:r>
              <a:rPr lang="en-US" dirty="0" err="1"/>
              <a:t>id_no</a:t>
            </a:r>
            <a:r>
              <a:rPr lang="en-US" dirty="0"/>
              <a:t> |</a:t>
            </a:r>
          </a:p>
          <a:p>
            <a:r>
              <a:rPr lang="en-US" dirty="0"/>
              <a:t>+-------+</a:t>
            </a:r>
          </a:p>
          <a:p>
            <a:r>
              <a:rPr lang="en-US" dirty="0"/>
              <a:t>|    50 |</a:t>
            </a:r>
          </a:p>
          <a:p>
            <a:r>
              <a:rPr lang="en-US" dirty="0"/>
              <a:t>|    60 |</a:t>
            </a:r>
          </a:p>
          <a:p>
            <a:r>
              <a:rPr lang="en-US" dirty="0"/>
              <a:t>|    62 |</a:t>
            </a:r>
          </a:p>
          <a:p>
            <a:r>
              <a:rPr lang="en-US" dirty="0"/>
              <a:t>|    91 |</a:t>
            </a:r>
          </a:p>
          <a:p>
            <a:r>
              <a:rPr lang="en-US" dirty="0"/>
              <a:t>|    92 |</a:t>
            </a:r>
          </a:p>
          <a:p>
            <a:r>
              <a:rPr lang="en-US" dirty="0"/>
              <a:t>+-------+</a:t>
            </a:r>
          </a:p>
          <a:p>
            <a:r>
              <a:rPr lang="en-US" dirty="0"/>
              <a:t>5 rows in set (0.01 sec)</a:t>
            </a:r>
          </a:p>
        </p:txBody>
      </p:sp>
      <p:sp>
        <p:nvSpPr>
          <p:cNvPr id="6" name="Content Placeholder 5"/>
          <p:cNvSpPr>
            <a:spLocks noGrp="1"/>
          </p:cNvSpPr>
          <p:nvPr>
            <p:ph sz="half" idx="2"/>
          </p:nvPr>
        </p:nvSpPr>
        <p:spPr>
          <a:xfrm>
            <a:off x="6197600" y="431074"/>
            <a:ext cx="5384800" cy="5923851"/>
          </a:xfrm>
        </p:spPr>
        <p:txBody>
          <a:bodyPr>
            <a:normAutofit lnSpcReduction="10000"/>
          </a:bodyPr>
          <a:lstStyle/>
          <a:p>
            <a:r>
              <a:rPr lang="en-US" dirty="0" err="1"/>
              <a:t>mysql</a:t>
            </a:r>
            <a:r>
              <a:rPr lang="en-US" dirty="0"/>
              <a:t>&gt; SELECT DISTINCT </a:t>
            </a:r>
            <a:r>
              <a:rPr lang="en-US" dirty="0" err="1"/>
              <a:t>id_no</a:t>
            </a:r>
            <a:r>
              <a:rPr lang="en-US" dirty="0"/>
              <a:t>, </a:t>
            </a:r>
            <a:r>
              <a:rPr lang="en-US" dirty="0" err="1"/>
              <a:t>Lname</a:t>
            </a:r>
            <a:r>
              <a:rPr lang="en-US" dirty="0"/>
              <a:t> FROM emp5;</a:t>
            </a:r>
          </a:p>
          <a:p>
            <a:r>
              <a:rPr lang="en-US" dirty="0"/>
              <a:t>+-------+--------+</a:t>
            </a:r>
          </a:p>
          <a:p>
            <a:r>
              <a:rPr lang="en-US" dirty="0"/>
              <a:t>| </a:t>
            </a:r>
            <a:r>
              <a:rPr lang="en-US" dirty="0" err="1"/>
              <a:t>id_no</a:t>
            </a:r>
            <a:r>
              <a:rPr lang="en-US" dirty="0"/>
              <a:t> | </a:t>
            </a:r>
            <a:r>
              <a:rPr lang="en-US" dirty="0" err="1"/>
              <a:t>Lname</a:t>
            </a:r>
            <a:r>
              <a:rPr lang="en-US" dirty="0"/>
              <a:t>  |</a:t>
            </a:r>
          </a:p>
          <a:p>
            <a:r>
              <a:rPr lang="en-US" dirty="0"/>
              <a:t>+-------+--------+</a:t>
            </a:r>
          </a:p>
          <a:p>
            <a:r>
              <a:rPr lang="en-US" dirty="0"/>
              <a:t>|    50 | </a:t>
            </a:r>
            <a:r>
              <a:rPr lang="en-US" dirty="0" err="1"/>
              <a:t>agnes</a:t>
            </a:r>
            <a:r>
              <a:rPr lang="en-US" dirty="0"/>
              <a:t>  |</a:t>
            </a:r>
          </a:p>
          <a:p>
            <a:r>
              <a:rPr lang="en-US" dirty="0"/>
              <a:t>|    60 | </a:t>
            </a:r>
            <a:r>
              <a:rPr lang="en-US" dirty="0" err="1"/>
              <a:t>labour</a:t>
            </a:r>
            <a:r>
              <a:rPr lang="en-US" dirty="0"/>
              <a:t> |</a:t>
            </a:r>
          </a:p>
          <a:p>
            <a:r>
              <a:rPr lang="en-US" dirty="0"/>
              <a:t>|    62 | </a:t>
            </a:r>
            <a:r>
              <a:rPr lang="en-US" dirty="0" err="1"/>
              <a:t>abel</a:t>
            </a:r>
            <a:r>
              <a:rPr lang="en-US" dirty="0"/>
              <a:t>   |</a:t>
            </a:r>
          </a:p>
          <a:p>
            <a:r>
              <a:rPr lang="en-US" dirty="0"/>
              <a:t>|    91 | </a:t>
            </a:r>
            <a:r>
              <a:rPr lang="en-US" dirty="0" err="1"/>
              <a:t>kamau</a:t>
            </a:r>
            <a:r>
              <a:rPr lang="en-US" dirty="0"/>
              <a:t>  |</a:t>
            </a:r>
          </a:p>
          <a:p>
            <a:r>
              <a:rPr lang="en-US" dirty="0"/>
              <a:t>|    92 | </a:t>
            </a:r>
            <a:r>
              <a:rPr lang="en-US" dirty="0" err="1"/>
              <a:t>kamau</a:t>
            </a:r>
            <a:r>
              <a:rPr lang="en-US" dirty="0"/>
              <a:t>  |</a:t>
            </a:r>
          </a:p>
          <a:p>
            <a:r>
              <a:rPr lang="en-US" dirty="0"/>
              <a:t>+-------+--------+</a:t>
            </a:r>
          </a:p>
          <a:p>
            <a:r>
              <a:rPr lang="en-US" dirty="0"/>
              <a:t>5 rows in set (0.00 sec)</a:t>
            </a:r>
          </a:p>
        </p:txBody>
      </p:sp>
    </p:spTree>
    <p:extLst>
      <p:ext uri="{BB962C8B-B14F-4D97-AF65-F5344CB8AC3E}">
        <p14:creationId xmlns:p14="http://schemas.microsoft.com/office/powerpoint/2010/main" val="1743690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09800" y="228600"/>
            <a:ext cx="7772400" cy="685800"/>
          </a:xfrm>
        </p:spPr>
        <p:txBody>
          <a:bodyPr/>
          <a:lstStyle/>
          <a:p>
            <a:pPr eaLnBrk="1" hangingPunct="1"/>
            <a:r>
              <a:rPr lang="en-US" sz="3600">
                <a:cs typeface="Times New Roman" charset="0"/>
              </a:rPr>
              <a:t>Using Expressions in a SELECT Clause</a:t>
            </a:r>
          </a:p>
        </p:txBody>
      </p:sp>
      <p:sp>
        <p:nvSpPr>
          <p:cNvPr id="17411" name="Rectangle 3"/>
          <p:cNvSpPr>
            <a:spLocks noGrp="1" noChangeArrowheads="1"/>
          </p:cNvSpPr>
          <p:nvPr>
            <p:ph idx="1"/>
          </p:nvPr>
        </p:nvSpPr>
        <p:spPr>
          <a:xfrm>
            <a:off x="2209800" y="1143000"/>
            <a:ext cx="7772400" cy="5562600"/>
          </a:xfrm>
        </p:spPr>
        <p:txBody>
          <a:bodyPr>
            <a:normAutofit/>
          </a:bodyPr>
          <a:lstStyle/>
          <a:p>
            <a:pPr eaLnBrk="1" hangingPunct="1">
              <a:lnSpc>
                <a:spcPct val="90000"/>
              </a:lnSpc>
            </a:pPr>
            <a:r>
              <a:rPr lang="en-US" sz="2800" b="1" dirty="0"/>
              <a:t>Date expressions (+, –)</a:t>
            </a:r>
          </a:p>
          <a:p>
            <a:pPr lvl="1" algn="just" eaLnBrk="1" hangingPunct="1">
              <a:lnSpc>
                <a:spcPct val="90000"/>
              </a:lnSpc>
              <a:buFontTx/>
              <a:buNone/>
            </a:pPr>
            <a:r>
              <a:rPr lang="en-US" i="1" dirty="0">
                <a:cs typeface="Times New Roman" charset="0"/>
              </a:rPr>
              <a:t>	</a:t>
            </a:r>
            <a:r>
              <a:rPr lang="en-US" sz="2900" i="1" dirty="0">
                <a:cs typeface="Times New Roman" charset="0"/>
              </a:rPr>
              <a:t>SELECT </a:t>
            </a:r>
            <a:r>
              <a:rPr lang="en-US" sz="2900" i="1" dirty="0" err="1">
                <a:cs typeface="Times New Roman" charset="0"/>
              </a:rPr>
              <a:t>last_name</a:t>
            </a:r>
            <a:r>
              <a:rPr lang="en-US" sz="2900" i="1" dirty="0">
                <a:cs typeface="Times New Roman" charset="0"/>
              </a:rPr>
              <a:t>, </a:t>
            </a:r>
            <a:r>
              <a:rPr lang="en-US" sz="2900" i="1" dirty="0" err="1">
                <a:cs typeface="Times New Roman" charset="0"/>
              </a:rPr>
              <a:t>hire_date</a:t>
            </a:r>
            <a:r>
              <a:rPr lang="en-US" sz="2900" i="1" dirty="0">
                <a:cs typeface="Times New Roman" charset="0"/>
              </a:rPr>
              <a:t>, </a:t>
            </a:r>
            <a:r>
              <a:rPr lang="en-US" sz="2900" i="1" dirty="0" err="1">
                <a:cs typeface="Times New Roman" charset="0"/>
              </a:rPr>
              <a:t>hire_date</a:t>
            </a:r>
            <a:r>
              <a:rPr lang="en-US" sz="2900" i="1" dirty="0">
                <a:cs typeface="Times New Roman" charset="0"/>
              </a:rPr>
              <a:t> + 3</a:t>
            </a:r>
          </a:p>
          <a:p>
            <a:pPr lvl="1" algn="just" eaLnBrk="1" hangingPunct="1">
              <a:lnSpc>
                <a:spcPct val="90000"/>
              </a:lnSpc>
              <a:buFontTx/>
              <a:buNone/>
            </a:pPr>
            <a:r>
              <a:rPr lang="en-US" sz="2900" i="1" dirty="0">
                <a:cs typeface="Times New Roman" charset="0"/>
              </a:rPr>
              <a:t>	FROM students1 </a:t>
            </a:r>
          </a:p>
          <a:p>
            <a:pPr lvl="1" algn="just" eaLnBrk="1" hangingPunct="1">
              <a:lnSpc>
                <a:spcPct val="90000"/>
              </a:lnSpc>
              <a:buFontTx/>
              <a:buNone/>
            </a:pPr>
            <a:r>
              <a:rPr lang="en-US" sz="2900" i="1" dirty="0">
                <a:cs typeface="Times New Roman" charset="0"/>
              </a:rPr>
              <a:t>	WHERE </a:t>
            </a:r>
            <a:r>
              <a:rPr lang="en-US" sz="2900" i="1" dirty="0" err="1">
                <a:cs typeface="Times New Roman" charset="0"/>
              </a:rPr>
              <a:t>job_id</a:t>
            </a:r>
            <a:r>
              <a:rPr lang="en-US" sz="2900" i="1" dirty="0">
                <a:cs typeface="Times New Roman" charset="0"/>
              </a:rPr>
              <a:t>='ST_MAN';</a:t>
            </a:r>
            <a:endParaRPr lang="en-US" sz="2900" dirty="0"/>
          </a:p>
          <a:p>
            <a:pPr eaLnBrk="1" hangingPunct="1">
              <a:lnSpc>
                <a:spcPct val="90000"/>
              </a:lnSpc>
            </a:pPr>
            <a:r>
              <a:rPr lang="en-US" sz="2800" b="1" dirty="0"/>
              <a:t>Numeric expressions (+, –, * , / )</a:t>
            </a:r>
          </a:p>
          <a:p>
            <a:pPr lvl="1" algn="just" eaLnBrk="1" hangingPunct="1">
              <a:lnSpc>
                <a:spcPct val="90000"/>
              </a:lnSpc>
              <a:buFontTx/>
              <a:buNone/>
            </a:pPr>
            <a:r>
              <a:rPr lang="en-US" i="1" dirty="0">
                <a:cs typeface="Times New Roman" charset="0"/>
              </a:rPr>
              <a:t>	SELECT </a:t>
            </a:r>
            <a:r>
              <a:rPr lang="en-US" i="1" dirty="0" err="1">
                <a:cs typeface="Times New Roman" charset="0"/>
              </a:rPr>
              <a:t>last_name</a:t>
            </a:r>
            <a:r>
              <a:rPr lang="en-US" i="1" dirty="0">
                <a:cs typeface="Times New Roman" charset="0"/>
              </a:rPr>
              <a:t>, salary, salary + 300 FROM students1;</a:t>
            </a:r>
            <a:endParaRPr lang="en-US" dirty="0"/>
          </a:p>
          <a:p>
            <a:pPr eaLnBrk="1" hangingPunct="1">
              <a:lnSpc>
                <a:spcPct val="90000"/>
              </a:lnSpc>
            </a:pPr>
            <a:r>
              <a:rPr lang="en-US" sz="2800" b="1" dirty="0"/>
              <a:t>Character expressions ( || )</a:t>
            </a:r>
          </a:p>
          <a:p>
            <a:pPr algn="just" eaLnBrk="1" hangingPunct="1">
              <a:lnSpc>
                <a:spcPct val="90000"/>
              </a:lnSpc>
              <a:buFontTx/>
              <a:buNone/>
            </a:pPr>
            <a:r>
              <a:rPr lang="en-US" sz="2800" i="1" dirty="0">
                <a:cs typeface="Times New Roman" charset="0"/>
              </a:rPr>
              <a:t>		SELECT  </a:t>
            </a:r>
            <a:r>
              <a:rPr lang="en-US" sz="2800" i="1" dirty="0" err="1">
                <a:cs typeface="Times New Roman" charset="0"/>
              </a:rPr>
              <a:t>first_name</a:t>
            </a:r>
            <a:r>
              <a:rPr lang="en-US" sz="2800" i="1" dirty="0">
                <a:cs typeface="Times New Roman" charset="0"/>
              </a:rPr>
              <a:t> || </a:t>
            </a:r>
            <a:r>
              <a:rPr lang="en-US" sz="2800" i="1" dirty="0" err="1">
                <a:cs typeface="Times New Roman" charset="0"/>
              </a:rPr>
              <a:t>last_name</a:t>
            </a:r>
            <a:r>
              <a:rPr lang="en-US" sz="2800" i="1" dirty="0">
                <a:cs typeface="Times New Roman" charset="0"/>
              </a:rPr>
              <a:t> FROM students1;</a:t>
            </a:r>
          </a:p>
          <a:p>
            <a:pPr algn="just" eaLnBrk="1" hangingPunct="1">
              <a:lnSpc>
                <a:spcPct val="90000"/>
              </a:lnSpc>
              <a:buFontTx/>
              <a:buNone/>
            </a:pPr>
            <a:r>
              <a:rPr lang="en-US" sz="2800" b="1" dirty="0"/>
              <a:t>N.B</a:t>
            </a:r>
            <a:r>
              <a:rPr lang="en-US" sz="2800" dirty="0"/>
              <a:t>: An expression that involves a null value returns a null value.</a:t>
            </a:r>
          </a:p>
        </p:txBody>
      </p:sp>
      <p:sp>
        <p:nvSpPr>
          <p:cNvPr id="3" name="Slide Number Placeholder 2"/>
          <p:cNvSpPr>
            <a:spLocks noGrp="1"/>
          </p:cNvSpPr>
          <p:nvPr>
            <p:ph type="sldNum" sz="quarter" idx="12"/>
          </p:nvPr>
        </p:nvSpPr>
        <p:spPr/>
        <p:txBody>
          <a:bodyPr/>
          <a:lstStyle/>
          <a:p>
            <a:fld id="{9537A73F-6A8A-428C-A708-DA87782F7B6B}" type="slidenum">
              <a:rPr lang="en-US" smtClean="0"/>
              <a:t>38</a:t>
            </a:fld>
            <a:endParaRPr lang="en-US"/>
          </a:p>
        </p:txBody>
      </p:sp>
    </p:spTree>
    <p:extLst>
      <p:ext uri="{BB962C8B-B14F-4D97-AF65-F5344CB8AC3E}">
        <p14:creationId xmlns:p14="http://schemas.microsoft.com/office/powerpoint/2010/main" val="4205659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09600" y="483326"/>
            <a:ext cx="5384800" cy="5871599"/>
          </a:xfrm>
        </p:spPr>
        <p:txBody>
          <a:bodyPr>
            <a:normAutofit fontScale="47500" lnSpcReduction="20000"/>
          </a:bodyPr>
          <a:lstStyle/>
          <a:p>
            <a:r>
              <a:rPr lang="en-US" dirty="0" err="1"/>
              <a:t>mysql</a:t>
            </a:r>
            <a:r>
              <a:rPr lang="en-US" dirty="0"/>
              <a:t>&gt; SELECT </a:t>
            </a:r>
            <a:r>
              <a:rPr lang="en-US" dirty="0" err="1"/>
              <a:t>id_no</a:t>
            </a:r>
            <a:r>
              <a:rPr lang="en-US" dirty="0"/>
              <a:t>, </a:t>
            </a:r>
            <a:r>
              <a:rPr lang="en-US" dirty="0" err="1"/>
              <a:t>Lname</a:t>
            </a:r>
            <a:r>
              <a:rPr lang="en-US" dirty="0"/>
              <a:t> +3 FROM emp5;</a:t>
            </a:r>
          </a:p>
          <a:p>
            <a:r>
              <a:rPr lang="en-US" dirty="0"/>
              <a:t>+-------+----------+</a:t>
            </a:r>
          </a:p>
          <a:p>
            <a:r>
              <a:rPr lang="en-US" dirty="0"/>
              <a:t>| </a:t>
            </a:r>
            <a:r>
              <a:rPr lang="en-US" dirty="0" err="1"/>
              <a:t>id_no</a:t>
            </a:r>
            <a:r>
              <a:rPr lang="en-US" dirty="0"/>
              <a:t> | </a:t>
            </a:r>
            <a:r>
              <a:rPr lang="en-US" dirty="0" err="1"/>
              <a:t>Lname</a:t>
            </a:r>
            <a:r>
              <a:rPr lang="en-US" dirty="0"/>
              <a:t> +3 |</a:t>
            </a:r>
          </a:p>
          <a:p>
            <a:r>
              <a:rPr lang="en-US" dirty="0"/>
              <a:t>+-------+----------+</a:t>
            </a:r>
          </a:p>
          <a:p>
            <a:r>
              <a:rPr lang="en-US" dirty="0"/>
              <a:t>|    50 |        3 |</a:t>
            </a:r>
          </a:p>
          <a:p>
            <a:r>
              <a:rPr lang="en-US" dirty="0"/>
              <a:t>|    60 |        3 |</a:t>
            </a:r>
          </a:p>
          <a:p>
            <a:r>
              <a:rPr lang="en-US" dirty="0"/>
              <a:t>|    62 |        3 |</a:t>
            </a:r>
          </a:p>
          <a:p>
            <a:r>
              <a:rPr lang="en-US" dirty="0"/>
              <a:t>|    91 |        3 |</a:t>
            </a:r>
          </a:p>
          <a:p>
            <a:r>
              <a:rPr lang="en-US" dirty="0"/>
              <a:t>|    92 |        3 |</a:t>
            </a:r>
          </a:p>
          <a:p>
            <a:r>
              <a:rPr lang="en-US" dirty="0"/>
              <a:t>+-------+----------+</a:t>
            </a:r>
          </a:p>
          <a:p>
            <a:r>
              <a:rPr lang="en-US" dirty="0"/>
              <a:t>5 rows in set, 5 warnings (0.00 sec)</a:t>
            </a:r>
          </a:p>
          <a:p>
            <a:endParaRPr lang="en-US" dirty="0"/>
          </a:p>
          <a:p>
            <a:r>
              <a:rPr lang="en-US" dirty="0" err="1"/>
              <a:t>mysql</a:t>
            </a:r>
            <a:r>
              <a:rPr lang="en-US" dirty="0"/>
              <a:t>&gt; SELECT </a:t>
            </a:r>
            <a:r>
              <a:rPr lang="en-US" dirty="0" err="1"/>
              <a:t>id_no</a:t>
            </a:r>
            <a:r>
              <a:rPr lang="en-US" dirty="0"/>
              <a:t>, </a:t>
            </a:r>
            <a:r>
              <a:rPr lang="en-US" dirty="0" err="1"/>
              <a:t>Lname</a:t>
            </a:r>
            <a:r>
              <a:rPr lang="en-US" dirty="0"/>
              <a:t>, +3 FROM emp5;</a:t>
            </a:r>
          </a:p>
          <a:p>
            <a:r>
              <a:rPr lang="en-US" dirty="0"/>
              <a:t>+-------+--------+---+</a:t>
            </a:r>
          </a:p>
          <a:p>
            <a:r>
              <a:rPr lang="en-US" dirty="0"/>
              <a:t>| </a:t>
            </a:r>
            <a:r>
              <a:rPr lang="en-US" dirty="0" err="1"/>
              <a:t>id_no</a:t>
            </a:r>
            <a:r>
              <a:rPr lang="en-US" dirty="0"/>
              <a:t> | </a:t>
            </a:r>
            <a:r>
              <a:rPr lang="en-US" dirty="0" err="1"/>
              <a:t>Lname</a:t>
            </a:r>
            <a:r>
              <a:rPr lang="en-US" dirty="0"/>
              <a:t>  | 3 |</a:t>
            </a:r>
          </a:p>
          <a:p>
            <a:r>
              <a:rPr lang="en-US" dirty="0"/>
              <a:t>+-------+--------+---+</a:t>
            </a:r>
          </a:p>
          <a:p>
            <a:r>
              <a:rPr lang="en-US" dirty="0"/>
              <a:t>|    50 | </a:t>
            </a:r>
            <a:r>
              <a:rPr lang="en-US" dirty="0" err="1"/>
              <a:t>agnes</a:t>
            </a:r>
            <a:r>
              <a:rPr lang="en-US" dirty="0"/>
              <a:t>  | 3 |</a:t>
            </a:r>
          </a:p>
          <a:p>
            <a:r>
              <a:rPr lang="en-US" dirty="0"/>
              <a:t>|    60 | </a:t>
            </a:r>
            <a:r>
              <a:rPr lang="en-US" dirty="0" err="1"/>
              <a:t>labour</a:t>
            </a:r>
            <a:r>
              <a:rPr lang="en-US" dirty="0"/>
              <a:t> | 3 |</a:t>
            </a:r>
          </a:p>
          <a:p>
            <a:r>
              <a:rPr lang="en-US" dirty="0"/>
              <a:t>|    62 | </a:t>
            </a:r>
            <a:r>
              <a:rPr lang="en-US" dirty="0" err="1"/>
              <a:t>abel</a:t>
            </a:r>
            <a:r>
              <a:rPr lang="en-US" dirty="0"/>
              <a:t>   | 3 |</a:t>
            </a:r>
          </a:p>
          <a:p>
            <a:r>
              <a:rPr lang="en-US" dirty="0"/>
              <a:t>|    91 | </a:t>
            </a:r>
            <a:r>
              <a:rPr lang="en-US" dirty="0" err="1"/>
              <a:t>kamau</a:t>
            </a:r>
            <a:r>
              <a:rPr lang="en-US" dirty="0"/>
              <a:t>  | 3 |</a:t>
            </a:r>
          </a:p>
          <a:p>
            <a:r>
              <a:rPr lang="en-US" dirty="0"/>
              <a:t>|    92 | </a:t>
            </a:r>
            <a:r>
              <a:rPr lang="en-US" dirty="0" err="1"/>
              <a:t>kamau</a:t>
            </a:r>
            <a:r>
              <a:rPr lang="en-US" dirty="0"/>
              <a:t>  | 3 |</a:t>
            </a:r>
          </a:p>
          <a:p>
            <a:r>
              <a:rPr lang="en-US" dirty="0"/>
              <a:t>+-------+--------+---+</a:t>
            </a:r>
          </a:p>
          <a:p>
            <a:r>
              <a:rPr lang="en-US" dirty="0"/>
              <a:t>5 rows in set (0.00 sec)</a:t>
            </a:r>
          </a:p>
        </p:txBody>
      </p:sp>
      <p:sp>
        <p:nvSpPr>
          <p:cNvPr id="6" name="Content Placeholder 5"/>
          <p:cNvSpPr>
            <a:spLocks noGrp="1"/>
          </p:cNvSpPr>
          <p:nvPr>
            <p:ph sz="half" idx="2"/>
          </p:nvPr>
        </p:nvSpPr>
        <p:spPr>
          <a:xfrm>
            <a:off x="6197600" y="483326"/>
            <a:ext cx="5384800" cy="5871599"/>
          </a:xfrm>
        </p:spPr>
        <p:txBody>
          <a:bodyPr>
            <a:normAutofit fontScale="47500" lnSpcReduction="20000"/>
          </a:bodyPr>
          <a:lstStyle/>
          <a:p>
            <a:r>
              <a:rPr lang="en-US" dirty="0" err="1"/>
              <a:t>mysql</a:t>
            </a:r>
            <a:r>
              <a:rPr lang="en-US" dirty="0"/>
              <a:t>&gt; SELECT  </a:t>
            </a:r>
            <a:r>
              <a:rPr lang="en-US" dirty="0" err="1"/>
              <a:t>Fname</a:t>
            </a:r>
            <a:r>
              <a:rPr lang="en-US" dirty="0"/>
              <a:t> || </a:t>
            </a:r>
            <a:r>
              <a:rPr lang="en-US" dirty="0" err="1"/>
              <a:t>Lname</a:t>
            </a:r>
            <a:r>
              <a:rPr lang="en-US" dirty="0"/>
              <a:t> FROM emp5;</a:t>
            </a:r>
          </a:p>
          <a:p>
            <a:r>
              <a:rPr lang="en-US" dirty="0"/>
              <a:t>+----------------+</a:t>
            </a:r>
          </a:p>
          <a:p>
            <a:r>
              <a:rPr lang="en-US" dirty="0"/>
              <a:t>| </a:t>
            </a:r>
            <a:r>
              <a:rPr lang="en-US" dirty="0" err="1"/>
              <a:t>Fname</a:t>
            </a:r>
            <a:r>
              <a:rPr lang="en-US" dirty="0"/>
              <a:t> || </a:t>
            </a:r>
            <a:r>
              <a:rPr lang="en-US" dirty="0" err="1"/>
              <a:t>Lname</a:t>
            </a:r>
            <a:r>
              <a:rPr lang="en-US" dirty="0"/>
              <a:t> |</a:t>
            </a:r>
          </a:p>
          <a:p>
            <a:r>
              <a:rPr lang="en-US" dirty="0"/>
              <a:t>+----------------+</a:t>
            </a:r>
          </a:p>
          <a:p>
            <a:r>
              <a:rPr lang="en-US" dirty="0"/>
              <a:t>|              0 |</a:t>
            </a:r>
          </a:p>
          <a:p>
            <a:r>
              <a:rPr lang="en-US" dirty="0"/>
              <a:t>|              0 |</a:t>
            </a:r>
          </a:p>
          <a:p>
            <a:r>
              <a:rPr lang="en-US" dirty="0"/>
              <a:t>|              0 |</a:t>
            </a:r>
          </a:p>
          <a:p>
            <a:r>
              <a:rPr lang="en-US" dirty="0"/>
              <a:t>|              0 |</a:t>
            </a:r>
          </a:p>
          <a:p>
            <a:r>
              <a:rPr lang="en-US" dirty="0"/>
              <a:t>|              0 |</a:t>
            </a:r>
          </a:p>
          <a:p>
            <a:r>
              <a:rPr lang="en-US" dirty="0"/>
              <a:t>+----------------+</a:t>
            </a:r>
          </a:p>
          <a:p>
            <a:r>
              <a:rPr lang="en-US" dirty="0"/>
              <a:t>5 rows in set, 10 warnings (0.00 sec)</a:t>
            </a:r>
          </a:p>
          <a:p>
            <a:endParaRPr lang="en-US" dirty="0"/>
          </a:p>
        </p:txBody>
      </p:sp>
    </p:spTree>
    <p:extLst>
      <p:ext uri="{BB962C8B-B14F-4D97-AF65-F5344CB8AC3E}">
        <p14:creationId xmlns:p14="http://schemas.microsoft.com/office/powerpoint/2010/main" val="427231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cs typeface="Times New Roman" charset="0"/>
              </a:rPr>
              <a:t>SELECT Statement Cont’d</a:t>
            </a:r>
          </a:p>
        </p:txBody>
      </p:sp>
      <p:sp>
        <p:nvSpPr>
          <p:cNvPr id="5123" name="Rectangle 3"/>
          <p:cNvSpPr>
            <a:spLocks noGrp="1" noChangeArrowheads="1"/>
          </p:cNvSpPr>
          <p:nvPr>
            <p:ph idx="1"/>
          </p:nvPr>
        </p:nvSpPr>
        <p:spPr/>
        <p:txBody>
          <a:bodyPr/>
          <a:lstStyle/>
          <a:p>
            <a:pPr eaLnBrk="1" hangingPunct="1">
              <a:lnSpc>
                <a:spcPct val="90000"/>
              </a:lnSpc>
              <a:buFontTx/>
              <a:buNone/>
            </a:pPr>
            <a:r>
              <a:rPr lang="en-US" sz="2800" u="sng" dirty="0">
                <a:cs typeface="Times New Roman" charset="0"/>
              </a:rPr>
              <a:t>Notes:</a:t>
            </a:r>
          </a:p>
          <a:p>
            <a:pPr algn="just" eaLnBrk="1" hangingPunct="1">
              <a:lnSpc>
                <a:spcPct val="90000"/>
              </a:lnSpc>
            </a:pPr>
            <a:r>
              <a:rPr lang="en-US" sz="2800" dirty="0">
                <a:cs typeface="Times New Roman" charset="0"/>
              </a:rPr>
              <a:t>SELECT and FROM clauses are mandatory</a:t>
            </a:r>
          </a:p>
          <a:p>
            <a:pPr algn="just" eaLnBrk="1" hangingPunct="1">
              <a:lnSpc>
                <a:spcPct val="90000"/>
              </a:lnSpc>
            </a:pPr>
            <a:r>
              <a:rPr lang="en-US" sz="2800" dirty="0">
                <a:cs typeface="Times New Roman" charset="0"/>
              </a:rPr>
              <a:t>The order of execution is </a:t>
            </a:r>
          </a:p>
          <a:p>
            <a:pPr lvl="1" algn="just" eaLnBrk="1" hangingPunct="1">
              <a:lnSpc>
                <a:spcPct val="90000"/>
              </a:lnSpc>
              <a:buFontTx/>
              <a:buNone/>
            </a:pPr>
            <a:r>
              <a:rPr lang="en-US" dirty="0">
                <a:cs typeface="Times New Roman" charset="0"/>
              </a:rPr>
              <a:t>FROM table(s)</a:t>
            </a:r>
          </a:p>
          <a:p>
            <a:pPr lvl="1" algn="just" eaLnBrk="1" hangingPunct="1">
              <a:lnSpc>
                <a:spcPct val="90000"/>
              </a:lnSpc>
              <a:buFontTx/>
              <a:buNone/>
            </a:pPr>
            <a:r>
              <a:rPr lang="en-US" dirty="0">
                <a:cs typeface="Times New Roman" charset="0"/>
              </a:rPr>
              <a:t>[WHERE condition]</a:t>
            </a:r>
          </a:p>
          <a:p>
            <a:pPr lvl="1" algn="just" eaLnBrk="1" hangingPunct="1">
              <a:lnSpc>
                <a:spcPct val="90000"/>
              </a:lnSpc>
              <a:buFontTx/>
              <a:buNone/>
            </a:pPr>
            <a:r>
              <a:rPr lang="en-US" dirty="0">
                <a:cs typeface="Times New Roman" charset="0"/>
              </a:rPr>
              <a:t>[GROUP BY </a:t>
            </a:r>
            <a:r>
              <a:rPr lang="en-US" dirty="0" err="1">
                <a:cs typeface="Times New Roman" charset="0"/>
              </a:rPr>
              <a:t>group_by_expression</a:t>
            </a:r>
            <a:r>
              <a:rPr lang="en-US" dirty="0">
                <a:cs typeface="Times New Roman" charset="0"/>
              </a:rPr>
              <a:t>]</a:t>
            </a:r>
          </a:p>
          <a:p>
            <a:pPr lvl="1" algn="just" eaLnBrk="1" hangingPunct="1">
              <a:lnSpc>
                <a:spcPct val="90000"/>
              </a:lnSpc>
              <a:buFontTx/>
              <a:buNone/>
            </a:pPr>
            <a:r>
              <a:rPr lang="en-US" dirty="0">
                <a:cs typeface="Times New Roman" charset="0"/>
              </a:rPr>
              <a:t>[HAVING </a:t>
            </a:r>
            <a:r>
              <a:rPr lang="en-US" dirty="0" err="1">
                <a:cs typeface="Times New Roman" charset="0"/>
              </a:rPr>
              <a:t>group_condition</a:t>
            </a:r>
            <a:r>
              <a:rPr lang="en-US" dirty="0">
                <a:cs typeface="Times New Roman" charset="0"/>
              </a:rPr>
              <a:t>]</a:t>
            </a:r>
          </a:p>
          <a:p>
            <a:pPr lvl="1" algn="just" eaLnBrk="1" hangingPunct="1">
              <a:lnSpc>
                <a:spcPct val="90000"/>
              </a:lnSpc>
              <a:buFontTx/>
              <a:buNone/>
            </a:pPr>
            <a:r>
              <a:rPr lang="en-US" dirty="0">
                <a:cs typeface="Times New Roman" charset="0"/>
              </a:rPr>
              <a:t>SELECT </a:t>
            </a:r>
            <a:r>
              <a:rPr lang="en-US" dirty="0" err="1">
                <a:cs typeface="Times New Roman" charset="0"/>
              </a:rPr>
              <a:t>column_list</a:t>
            </a:r>
            <a:endParaRPr lang="en-US" dirty="0">
              <a:cs typeface="Times New Roman" charset="0"/>
            </a:endParaRPr>
          </a:p>
          <a:p>
            <a:pPr lvl="1" algn="just" eaLnBrk="1" hangingPunct="1">
              <a:lnSpc>
                <a:spcPct val="90000"/>
              </a:lnSpc>
              <a:buFontTx/>
              <a:buNone/>
            </a:pPr>
            <a:r>
              <a:rPr lang="en-US" dirty="0">
                <a:cs typeface="Times New Roman" charset="0"/>
              </a:rPr>
              <a:t>[ORDER BY </a:t>
            </a:r>
            <a:r>
              <a:rPr lang="en-US" dirty="0" err="1">
                <a:cs typeface="Times New Roman" charset="0"/>
              </a:rPr>
              <a:t>column_list</a:t>
            </a:r>
            <a:r>
              <a:rPr lang="en-US" dirty="0">
                <a:cs typeface="Times New Roman" charset="0"/>
              </a:rPr>
              <a:t>]</a:t>
            </a:r>
          </a:p>
        </p:txBody>
      </p:sp>
      <p:sp>
        <p:nvSpPr>
          <p:cNvPr id="3" name="Slide Number Placeholder 2"/>
          <p:cNvSpPr>
            <a:spLocks noGrp="1"/>
          </p:cNvSpPr>
          <p:nvPr>
            <p:ph type="sldNum" sz="quarter" idx="12"/>
          </p:nvPr>
        </p:nvSpPr>
        <p:spPr/>
        <p:txBody>
          <a:bodyPr/>
          <a:lstStyle/>
          <a:p>
            <a:fld id="{9537A73F-6A8A-428C-A708-DA87782F7B6B}" type="slidenum">
              <a:rPr lang="en-US" smtClean="0"/>
              <a:t>4</a:t>
            </a:fld>
            <a:endParaRPr lang="en-US" dirty="0"/>
          </a:p>
        </p:txBody>
      </p:sp>
    </p:spTree>
    <p:extLst>
      <p:ext uri="{BB962C8B-B14F-4D97-AF65-F5344CB8AC3E}">
        <p14:creationId xmlns:p14="http://schemas.microsoft.com/office/powerpoint/2010/main" val="399519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09800" y="381000"/>
            <a:ext cx="7772400" cy="685800"/>
          </a:xfrm>
        </p:spPr>
        <p:txBody>
          <a:bodyPr>
            <a:normAutofit fontScale="90000"/>
          </a:bodyPr>
          <a:lstStyle/>
          <a:p>
            <a:pPr eaLnBrk="1" hangingPunct="1"/>
            <a:r>
              <a:rPr lang="en-US">
                <a:cs typeface="Times New Roman" charset="0"/>
              </a:rPr>
              <a:t>Using Column Aliases</a:t>
            </a:r>
          </a:p>
        </p:txBody>
      </p:sp>
      <p:sp>
        <p:nvSpPr>
          <p:cNvPr id="18435" name="Rectangle 3"/>
          <p:cNvSpPr>
            <a:spLocks noGrp="1" noChangeArrowheads="1"/>
          </p:cNvSpPr>
          <p:nvPr>
            <p:ph idx="1"/>
          </p:nvPr>
        </p:nvSpPr>
        <p:spPr>
          <a:xfrm>
            <a:off x="2057400" y="1295400"/>
            <a:ext cx="8305800" cy="4800600"/>
          </a:xfrm>
        </p:spPr>
        <p:txBody>
          <a:bodyPr/>
          <a:lstStyle/>
          <a:p>
            <a:pPr algn="just" eaLnBrk="1" hangingPunct="1"/>
            <a:r>
              <a:rPr lang="en-US">
                <a:cs typeface="Times New Roman" charset="0"/>
              </a:rPr>
              <a:t>A column heading is changed by using a column aliase with the purpose of making the column heading more descriptive.</a:t>
            </a:r>
          </a:p>
          <a:p>
            <a:pPr algn="just" eaLnBrk="1" hangingPunct="1">
              <a:buFontTx/>
              <a:buNone/>
            </a:pPr>
            <a:endParaRPr lang="en-US">
              <a:cs typeface="Times New Roman" charset="0"/>
            </a:endParaRPr>
          </a:p>
          <a:p>
            <a:pPr eaLnBrk="1" hangingPunct="1">
              <a:buFontTx/>
              <a:buNone/>
            </a:pPr>
            <a:r>
              <a:rPr lang="en-US" i="1">
                <a:cs typeface="Times New Roman" charset="0"/>
              </a:rPr>
              <a:t>	SELECT  first_name || '  ' || last_name "Name", </a:t>
            </a:r>
          </a:p>
          <a:p>
            <a:pPr eaLnBrk="1" hangingPunct="1">
              <a:buFontTx/>
              <a:buNone/>
            </a:pPr>
            <a:r>
              <a:rPr lang="en-US" i="1">
                <a:cs typeface="Times New Roman" charset="0"/>
              </a:rPr>
              <a:t>	salary*12 "Annual Salary" </a:t>
            </a:r>
          </a:p>
          <a:p>
            <a:pPr eaLnBrk="1" hangingPunct="1">
              <a:buFontTx/>
              <a:buNone/>
            </a:pPr>
            <a:r>
              <a:rPr lang="en-US" i="1">
                <a:cs typeface="Times New Roman" charset="0"/>
              </a:rPr>
              <a:t>	FROM students1;</a:t>
            </a:r>
            <a:endParaRPr lang="en-US">
              <a:cs typeface="Times New Roman" charset="0"/>
            </a:endParaRPr>
          </a:p>
          <a:p>
            <a:pPr eaLnBrk="1" hangingPunct="1"/>
            <a:endParaRPr lang="en-US"/>
          </a:p>
        </p:txBody>
      </p:sp>
      <p:sp>
        <p:nvSpPr>
          <p:cNvPr id="3" name="Slide Number Placeholder 2"/>
          <p:cNvSpPr>
            <a:spLocks noGrp="1"/>
          </p:cNvSpPr>
          <p:nvPr>
            <p:ph type="sldNum" sz="quarter" idx="12"/>
          </p:nvPr>
        </p:nvSpPr>
        <p:spPr/>
        <p:txBody>
          <a:bodyPr/>
          <a:lstStyle/>
          <a:p>
            <a:fld id="{9537A73F-6A8A-428C-A708-DA87782F7B6B}" type="slidenum">
              <a:rPr lang="en-US" smtClean="0"/>
              <a:t>40</a:t>
            </a:fld>
            <a:endParaRPr lang="en-US"/>
          </a:p>
        </p:txBody>
      </p:sp>
    </p:spTree>
    <p:extLst>
      <p:ext uri="{BB962C8B-B14F-4D97-AF65-F5344CB8AC3E}">
        <p14:creationId xmlns:p14="http://schemas.microsoft.com/office/powerpoint/2010/main" val="41352885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209800" y="381000"/>
            <a:ext cx="7772400" cy="609600"/>
          </a:xfrm>
        </p:spPr>
        <p:txBody>
          <a:bodyPr>
            <a:normAutofit fontScale="90000"/>
          </a:bodyPr>
          <a:lstStyle/>
          <a:p>
            <a:pPr eaLnBrk="1" hangingPunct="1"/>
            <a:r>
              <a:rPr lang="en-US">
                <a:cs typeface="Times New Roman" charset="0"/>
              </a:rPr>
              <a:t>Using the ORDER BY clause</a:t>
            </a:r>
          </a:p>
        </p:txBody>
      </p:sp>
      <p:sp>
        <p:nvSpPr>
          <p:cNvPr id="19459" name="Rectangle 3"/>
          <p:cNvSpPr>
            <a:spLocks noGrp="1" noChangeArrowheads="1"/>
          </p:cNvSpPr>
          <p:nvPr>
            <p:ph idx="1"/>
          </p:nvPr>
        </p:nvSpPr>
        <p:spPr>
          <a:xfrm>
            <a:off x="2209800" y="1143000"/>
            <a:ext cx="7772400" cy="4953000"/>
          </a:xfrm>
        </p:spPr>
        <p:txBody>
          <a:bodyPr>
            <a:normAutofit/>
          </a:bodyPr>
          <a:lstStyle/>
          <a:p>
            <a:pPr eaLnBrk="1" hangingPunct="1">
              <a:lnSpc>
                <a:spcPct val="90000"/>
              </a:lnSpc>
            </a:pPr>
            <a:r>
              <a:rPr lang="en-US" sz="2800">
                <a:cs typeface="Times New Roman" charset="0"/>
              </a:rPr>
              <a:t>Facilitates sorting of data results in a particular order / direction.</a:t>
            </a:r>
          </a:p>
          <a:p>
            <a:pPr eaLnBrk="1" hangingPunct="1">
              <a:lnSpc>
                <a:spcPct val="90000"/>
              </a:lnSpc>
            </a:pPr>
            <a:r>
              <a:rPr lang="en-US" sz="2800">
                <a:cs typeface="Times New Roman" charset="0"/>
              </a:rPr>
              <a:t>The order by clause consists of column identifies that the result is to be sorted on, separated by commas. The column identifier can be a column name / expression / alias / position. </a:t>
            </a:r>
          </a:p>
          <a:p>
            <a:pPr eaLnBrk="1" hangingPunct="1">
              <a:lnSpc>
                <a:spcPct val="90000"/>
              </a:lnSpc>
            </a:pPr>
            <a:r>
              <a:rPr lang="en-US" sz="2800">
                <a:cs typeface="Times New Roman" charset="0"/>
              </a:rPr>
              <a:t>Sorting is done in ascending (ASC) or descending (DESC) order on any combination of columns, regardless of whether that column appears in the result. </a:t>
            </a:r>
          </a:p>
          <a:p>
            <a:pPr eaLnBrk="1" hangingPunct="1">
              <a:lnSpc>
                <a:spcPct val="90000"/>
              </a:lnSpc>
            </a:pPr>
            <a:r>
              <a:rPr lang="en-US" sz="2800">
                <a:cs typeface="Times New Roman" charset="0"/>
              </a:rPr>
              <a:t>Sorting is by default ascending.</a:t>
            </a:r>
          </a:p>
          <a:p>
            <a:pPr eaLnBrk="1" hangingPunct="1">
              <a:lnSpc>
                <a:spcPct val="90000"/>
              </a:lnSpc>
            </a:pPr>
            <a:endParaRPr lang="en-US" sz="2800"/>
          </a:p>
        </p:txBody>
      </p:sp>
      <p:sp>
        <p:nvSpPr>
          <p:cNvPr id="3" name="Slide Number Placeholder 2"/>
          <p:cNvSpPr>
            <a:spLocks noGrp="1"/>
          </p:cNvSpPr>
          <p:nvPr>
            <p:ph type="sldNum" sz="quarter" idx="12"/>
          </p:nvPr>
        </p:nvSpPr>
        <p:spPr/>
        <p:txBody>
          <a:bodyPr/>
          <a:lstStyle/>
          <a:p>
            <a:fld id="{9537A73F-6A8A-428C-A708-DA87782F7B6B}" type="slidenum">
              <a:rPr lang="en-US" smtClean="0"/>
              <a:t>41</a:t>
            </a:fld>
            <a:endParaRPr lang="en-US"/>
          </a:p>
        </p:txBody>
      </p:sp>
    </p:spTree>
    <p:extLst>
      <p:ext uri="{BB962C8B-B14F-4D97-AF65-F5344CB8AC3E}">
        <p14:creationId xmlns:p14="http://schemas.microsoft.com/office/powerpoint/2010/main" val="1705395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133600" y="304800"/>
            <a:ext cx="7772400" cy="533400"/>
          </a:xfrm>
        </p:spPr>
        <p:txBody>
          <a:bodyPr>
            <a:normAutofit fontScale="90000"/>
          </a:bodyPr>
          <a:lstStyle/>
          <a:p>
            <a:pPr eaLnBrk="1" hangingPunct="1"/>
            <a:r>
              <a:rPr lang="en-US">
                <a:cs typeface="Times New Roman" charset="0"/>
              </a:rPr>
              <a:t>ORDER BY Clause Cont’d</a:t>
            </a:r>
          </a:p>
        </p:txBody>
      </p:sp>
      <p:sp>
        <p:nvSpPr>
          <p:cNvPr id="20483" name="Rectangle 3"/>
          <p:cNvSpPr>
            <a:spLocks noGrp="1" noChangeArrowheads="1"/>
          </p:cNvSpPr>
          <p:nvPr>
            <p:ph idx="1"/>
          </p:nvPr>
        </p:nvSpPr>
        <p:spPr>
          <a:xfrm>
            <a:off x="2209800" y="990600"/>
            <a:ext cx="7848600" cy="5105400"/>
          </a:xfrm>
        </p:spPr>
        <p:txBody>
          <a:bodyPr/>
          <a:lstStyle/>
          <a:p>
            <a:pPr eaLnBrk="1" hangingPunct="1"/>
            <a:r>
              <a:rPr lang="en-US" dirty="0">
                <a:cs typeface="Times New Roman" charset="0"/>
              </a:rPr>
              <a:t>Data Sorting Example:</a:t>
            </a:r>
          </a:p>
          <a:p>
            <a:pPr eaLnBrk="1" hangingPunct="1">
              <a:buFontTx/>
              <a:buNone/>
            </a:pPr>
            <a:r>
              <a:rPr lang="en-US" i="1" dirty="0">
                <a:cs typeface="Times New Roman" charset="0"/>
              </a:rPr>
              <a:t>	SELECT  </a:t>
            </a:r>
            <a:r>
              <a:rPr lang="en-US" i="1" dirty="0" err="1">
                <a:cs typeface="Times New Roman" charset="0"/>
              </a:rPr>
              <a:t>last_name</a:t>
            </a:r>
            <a:r>
              <a:rPr lang="en-US" i="1" dirty="0">
                <a:cs typeface="Times New Roman" charset="0"/>
              </a:rPr>
              <a:t>, </a:t>
            </a:r>
            <a:r>
              <a:rPr lang="en-US" i="1" dirty="0" err="1">
                <a:cs typeface="Times New Roman" charset="0"/>
              </a:rPr>
              <a:t>job_id</a:t>
            </a:r>
            <a:r>
              <a:rPr lang="en-US" i="1" dirty="0">
                <a:cs typeface="Times New Roman" charset="0"/>
              </a:rPr>
              <a:t>, </a:t>
            </a:r>
            <a:r>
              <a:rPr lang="en-US" i="1" dirty="0" err="1">
                <a:cs typeface="Times New Roman" charset="0"/>
              </a:rPr>
              <a:t>department_id</a:t>
            </a:r>
            <a:r>
              <a:rPr lang="en-US" i="1" dirty="0">
                <a:cs typeface="Times New Roman" charset="0"/>
              </a:rPr>
              <a:t>, </a:t>
            </a:r>
            <a:r>
              <a:rPr lang="en-US" i="1" dirty="0" err="1">
                <a:cs typeface="Times New Roman" charset="0"/>
              </a:rPr>
              <a:t>hire_date</a:t>
            </a:r>
            <a:r>
              <a:rPr lang="en-US" i="1" dirty="0">
                <a:cs typeface="Times New Roman" charset="0"/>
              </a:rPr>
              <a:t> FROM students1 WHERE </a:t>
            </a:r>
            <a:r>
              <a:rPr lang="en-US" i="1" dirty="0" err="1">
                <a:cs typeface="Times New Roman" charset="0"/>
              </a:rPr>
              <a:t>job_id</a:t>
            </a:r>
            <a:r>
              <a:rPr lang="en-US" i="1" dirty="0">
                <a:cs typeface="Times New Roman" charset="0"/>
              </a:rPr>
              <a:t> like '_A% ' ORDER BY </a:t>
            </a:r>
            <a:r>
              <a:rPr lang="en-US" i="1" dirty="0" err="1">
                <a:cs typeface="Times New Roman" charset="0"/>
              </a:rPr>
              <a:t>hire_date</a:t>
            </a:r>
            <a:r>
              <a:rPr lang="en-US" i="1" dirty="0">
                <a:cs typeface="Times New Roman" charset="0"/>
              </a:rPr>
              <a:t>;</a:t>
            </a:r>
            <a:r>
              <a:rPr lang="en-US" dirty="0"/>
              <a:t> </a:t>
            </a:r>
          </a:p>
          <a:p>
            <a:pPr eaLnBrk="1" hangingPunct="1">
              <a:buFontTx/>
              <a:buNone/>
            </a:pPr>
            <a:r>
              <a:rPr lang="en-US" b="1" u="sng" dirty="0">
                <a:cs typeface="Times New Roman" charset="0"/>
              </a:rPr>
              <a:t>Note:</a:t>
            </a:r>
          </a:p>
          <a:p>
            <a:pPr algn="just" eaLnBrk="1" hangingPunct="1"/>
            <a:r>
              <a:rPr lang="en-US" dirty="0">
                <a:cs typeface="Times New Roman" charset="0"/>
              </a:rPr>
              <a:t>The ORDER BY clause must be the last clause of the SQL statement.</a:t>
            </a:r>
          </a:p>
          <a:p>
            <a:pPr algn="just" eaLnBrk="1" hangingPunct="1"/>
            <a:r>
              <a:rPr lang="en-US" dirty="0">
                <a:cs typeface="Times New Roman" charset="0"/>
              </a:rPr>
              <a:t>You can sort by multiple columns.</a:t>
            </a:r>
          </a:p>
          <a:p>
            <a:pPr eaLnBrk="1" hangingPunct="1">
              <a:buFontTx/>
              <a:buNone/>
            </a:pPr>
            <a:endParaRPr lang="en-US" dirty="0"/>
          </a:p>
        </p:txBody>
      </p:sp>
      <p:sp>
        <p:nvSpPr>
          <p:cNvPr id="3" name="Slide Number Placeholder 2"/>
          <p:cNvSpPr>
            <a:spLocks noGrp="1"/>
          </p:cNvSpPr>
          <p:nvPr>
            <p:ph type="sldNum" sz="quarter" idx="12"/>
          </p:nvPr>
        </p:nvSpPr>
        <p:spPr/>
        <p:txBody>
          <a:bodyPr/>
          <a:lstStyle/>
          <a:p>
            <a:fld id="{9537A73F-6A8A-428C-A708-DA87782F7B6B}" type="slidenum">
              <a:rPr lang="en-US" smtClean="0"/>
              <a:t>42</a:t>
            </a:fld>
            <a:endParaRPr lang="en-US"/>
          </a:p>
        </p:txBody>
      </p:sp>
    </p:spTree>
    <p:extLst>
      <p:ext uri="{BB962C8B-B14F-4D97-AF65-F5344CB8AC3E}">
        <p14:creationId xmlns:p14="http://schemas.microsoft.com/office/powerpoint/2010/main" val="42119580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09800" y="304800"/>
            <a:ext cx="7772400" cy="609600"/>
          </a:xfrm>
        </p:spPr>
        <p:txBody>
          <a:bodyPr>
            <a:normAutofit fontScale="90000"/>
          </a:bodyPr>
          <a:lstStyle/>
          <a:p>
            <a:pPr eaLnBrk="1" hangingPunct="1"/>
            <a:r>
              <a:rPr lang="en-US"/>
              <a:t>Quiz 2/3</a:t>
            </a:r>
          </a:p>
        </p:txBody>
      </p:sp>
      <p:sp>
        <p:nvSpPr>
          <p:cNvPr id="21507" name="Rectangle 3"/>
          <p:cNvSpPr>
            <a:spLocks noGrp="1" noChangeArrowheads="1"/>
          </p:cNvSpPr>
          <p:nvPr>
            <p:ph idx="1"/>
          </p:nvPr>
        </p:nvSpPr>
        <p:spPr>
          <a:xfrm>
            <a:off x="2209800" y="1066800"/>
            <a:ext cx="7772400" cy="5029200"/>
          </a:xfrm>
        </p:spPr>
        <p:txBody>
          <a:bodyPr/>
          <a:lstStyle/>
          <a:p>
            <a:pPr marL="660400" indent="-660400"/>
            <a:r>
              <a:rPr lang="en-US">
                <a:cs typeface="Times New Roman" charset="0"/>
              </a:rPr>
              <a:t>What is wrong with the intention of these statements?</a:t>
            </a:r>
          </a:p>
          <a:p>
            <a:pPr marL="1409700" lvl="2" indent="-495300">
              <a:buFontTx/>
              <a:buAutoNum type="romanLcPeriod"/>
            </a:pPr>
            <a:r>
              <a:rPr lang="en-US" sz="3200">
                <a:cs typeface="Times New Roman" charset="0"/>
              </a:rPr>
              <a:t>SELECT first_name || ' ' || last_name name, job_id, department_id, hire_date FROM students1 WHERE job_id = '_A%‘ ORDER BY hire_date;</a:t>
            </a:r>
          </a:p>
          <a:p>
            <a:pPr marL="1409700" lvl="2" indent="-495300">
              <a:buFontTx/>
              <a:buAutoNum type="romanLcPeriod"/>
            </a:pPr>
            <a:r>
              <a:rPr lang="en-US" sz="3200">
                <a:cs typeface="Times New Roman" charset="0"/>
              </a:rPr>
              <a:t>SELECT * FROM departments </a:t>
            </a:r>
            <a:br>
              <a:rPr lang="en-US" sz="3200">
                <a:cs typeface="Times New Roman" charset="0"/>
              </a:rPr>
            </a:br>
            <a:r>
              <a:rPr lang="en-US" sz="3200">
                <a:cs typeface="Times New Roman" charset="0"/>
              </a:rPr>
              <a:t>WHERE manager_id = null;</a:t>
            </a:r>
            <a:endParaRPr lang="en-US" sz="3200"/>
          </a:p>
        </p:txBody>
      </p:sp>
      <p:sp>
        <p:nvSpPr>
          <p:cNvPr id="3" name="Slide Number Placeholder 2"/>
          <p:cNvSpPr>
            <a:spLocks noGrp="1"/>
          </p:cNvSpPr>
          <p:nvPr>
            <p:ph type="sldNum" sz="quarter" idx="12"/>
          </p:nvPr>
        </p:nvSpPr>
        <p:spPr/>
        <p:txBody>
          <a:bodyPr/>
          <a:lstStyle/>
          <a:p>
            <a:fld id="{9537A73F-6A8A-428C-A708-DA87782F7B6B}" type="slidenum">
              <a:rPr lang="en-US" smtClean="0"/>
              <a:t>43</a:t>
            </a:fld>
            <a:endParaRPr lang="en-US"/>
          </a:p>
        </p:txBody>
      </p:sp>
    </p:spTree>
    <p:extLst>
      <p:ext uri="{BB962C8B-B14F-4D97-AF65-F5344CB8AC3E}">
        <p14:creationId xmlns:p14="http://schemas.microsoft.com/office/powerpoint/2010/main" val="37410289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a:xfrm>
            <a:off x="2209800" y="304800"/>
            <a:ext cx="7772400" cy="609600"/>
          </a:xfrm>
          <a:noFill/>
        </p:spPr>
        <p:txBody>
          <a:bodyPr>
            <a:normAutofit fontScale="90000"/>
          </a:bodyPr>
          <a:lstStyle/>
          <a:p>
            <a:pPr eaLnBrk="1" hangingPunct="1"/>
            <a:r>
              <a:rPr lang="en-US"/>
              <a:t>Quiz 3/3</a:t>
            </a:r>
          </a:p>
        </p:txBody>
      </p:sp>
      <p:sp>
        <p:nvSpPr>
          <p:cNvPr id="22530" name="Rectangle 3"/>
          <p:cNvSpPr>
            <a:spLocks noGrp="1" noChangeArrowheads="1"/>
          </p:cNvSpPr>
          <p:nvPr>
            <p:ph idx="1"/>
          </p:nvPr>
        </p:nvSpPr>
        <p:spPr>
          <a:xfrm>
            <a:off x="2209800" y="1371600"/>
            <a:ext cx="7924800" cy="4724400"/>
          </a:xfrm>
        </p:spPr>
        <p:txBody>
          <a:bodyPr/>
          <a:lstStyle/>
          <a:p>
            <a:pPr eaLnBrk="1" hangingPunct="1"/>
            <a:r>
              <a:rPr lang="en-US"/>
              <a:t>Write a query that displays the full names of all students1 whose last names begin with ‘J’ or ‘A’ or ‘M’. </a:t>
            </a:r>
          </a:p>
          <a:p>
            <a:pPr eaLnBrk="1" hangingPunct="1"/>
            <a:r>
              <a:rPr lang="en-US"/>
              <a:t>Interpret the results for the query:</a:t>
            </a:r>
          </a:p>
          <a:p>
            <a:pPr eaLnBrk="1" hangingPunct="1">
              <a:buFontTx/>
              <a:buNone/>
            </a:pPr>
            <a:r>
              <a:rPr lang="en-US"/>
              <a:t>	</a:t>
            </a:r>
            <a:r>
              <a:rPr lang="en-US" i="1"/>
              <a:t>SELECT  first_name,last_name, salary</a:t>
            </a:r>
          </a:p>
          <a:p>
            <a:pPr eaLnBrk="1" hangingPunct="1">
              <a:buFontTx/>
              <a:buNone/>
            </a:pPr>
            <a:r>
              <a:rPr lang="en-US" i="1"/>
              <a:t>	FROM students1 </a:t>
            </a:r>
          </a:p>
          <a:p>
            <a:pPr eaLnBrk="1" hangingPunct="1">
              <a:buFontTx/>
              <a:buNone/>
            </a:pPr>
            <a:r>
              <a:rPr lang="en-US" i="1"/>
              <a:t>	WHERE not (salary  not between 10000 and 15000);</a:t>
            </a:r>
          </a:p>
        </p:txBody>
      </p:sp>
      <p:sp>
        <p:nvSpPr>
          <p:cNvPr id="3" name="Slide Number Placeholder 2"/>
          <p:cNvSpPr>
            <a:spLocks noGrp="1"/>
          </p:cNvSpPr>
          <p:nvPr>
            <p:ph type="sldNum" sz="quarter" idx="12"/>
          </p:nvPr>
        </p:nvSpPr>
        <p:spPr/>
        <p:txBody>
          <a:bodyPr/>
          <a:lstStyle/>
          <a:p>
            <a:fld id="{9537A73F-6A8A-428C-A708-DA87782F7B6B}" type="slidenum">
              <a:rPr lang="en-US" smtClean="0"/>
              <a:t>44</a:t>
            </a:fld>
            <a:endParaRPr lang="en-US"/>
          </a:p>
        </p:txBody>
      </p:sp>
    </p:spTree>
    <p:extLst>
      <p:ext uri="{BB962C8B-B14F-4D97-AF65-F5344CB8AC3E}">
        <p14:creationId xmlns:p14="http://schemas.microsoft.com/office/powerpoint/2010/main" val="627179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209800" y="304800"/>
            <a:ext cx="7772400" cy="685800"/>
          </a:xfrm>
        </p:spPr>
        <p:txBody>
          <a:bodyPr/>
          <a:lstStyle/>
          <a:p>
            <a:pPr eaLnBrk="1" hangingPunct="1"/>
            <a:r>
              <a:rPr lang="en-US" sz="3600"/>
              <a:t>Capabilities of a SELECT Statement</a:t>
            </a:r>
          </a:p>
        </p:txBody>
      </p:sp>
      <p:sp>
        <p:nvSpPr>
          <p:cNvPr id="6147" name="Rectangle 3"/>
          <p:cNvSpPr>
            <a:spLocks noGrp="1" noChangeArrowheads="1"/>
          </p:cNvSpPr>
          <p:nvPr>
            <p:ph idx="1"/>
          </p:nvPr>
        </p:nvSpPr>
        <p:spPr>
          <a:xfrm>
            <a:off x="2209800" y="1066800"/>
            <a:ext cx="7772400" cy="5257800"/>
          </a:xfrm>
        </p:spPr>
        <p:txBody>
          <a:bodyPr>
            <a:normAutofit lnSpcReduction="10000"/>
          </a:bodyPr>
          <a:lstStyle/>
          <a:p>
            <a:pPr marL="660400" indent="-660400">
              <a:lnSpc>
                <a:spcPct val="90000"/>
              </a:lnSpc>
              <a:buNone/>
            </a:pPr>
            <a:r>
              <a:rPr lang="en-US" sz="2800"/>
              <a:t>3 Capabilities:</a:t>
            </a:r>
          </a:p>
          <a:p>
            <a:pPr marL="660400" indent="-660400">
              <a:lnSpc>
                <a:spcPct val="90000"/>
              </a:lnSpc>
              <a:buNone/>
            </a:pPr>
            <a:endParaRPr lang="en-US" sz="1400"/>
          </a:p>
          <a:p>
            <a:pPr marL="1035050" lvl="1" indent="-577850">
              <a:lnSpc>
                <a:spcPct val="90000"/>
              </a:lnSpc>
              <a:buFontTx/>
              <a:buAutoNum type="romanLcPeriod"/>
            </a:pPr>
            <a:r>
              <a:rPr lang="en-US"/>
              <a:t>Join – combines information from two or more tables. </a:t>
            </a:r>
          </a:p>
          <a:p>
            <a:pPr marL="1035050" lvl="1" indent="-577850">
              <a:lnSpc>
                <a:spcPct val="90000"/>
              </a:lnSpc>
              <a:buFontTx/>
              <a:buAutoNum type="romanLcPeriod"/>
            </a:pPr>
            <a:r>
              <a:rPr lang="en-US"/>
              <a:t>Projection – </a:t>
            </a:r>
            <a:r>
              <a:rPr lang="en-US">
                <a:cs typeface="Times New Roman" charset="0"/>
              </a:rPr>
              <a:t>specifying columns to be displayed (achieved through the use of the SELECT clause).</a:t>
            </a:r>
            <a:endParaRPr lang="en-US"/>
          </a:p>
          <a:p>
            <a:pPr marL="1035050" lvl="1" indent="-577850">
              <a:lnSpc>
                <a:spcPct val="90000"/>
              </a:lnSpc>
              <a:buFontTx/>
              <a:buAutoNum type="romanLcPeriod"/>
            </a:pPr>
            <a:r>
              <a:rPr lang="en-US"/>
              <a:t>Selection – </a:t>
            </a:r>
            <a:r>
              <a:rPr lang="en-US">
                <a:cs typeface="Times New Roman" charset="0"/>
              </a:rPr>
              <a:t>specifying rows to be retrieved (achieved through the use of the WHERE clause).</a:t>
            </a:r>
          </a:p>
          <a:p>
            <a:pPr marL="1035050" lvl="1" indent="-577850">
              <a:lnSpc>
                <a:spcPct val="90000"/>
              </a:lnSpc>
              <a:buNone/>
            </a:pPr>
            <a:endParaRPr lang="en-US" sz="1400">
              <a:cs typeface="Times New Roman" charset="0"/>
            </a:endParaRPr>
          </a:p>
          <a:p>
            <a:pPr marL="1035050" lvl="1" indent="-577850">
              <a:lnSpc>
                <a:spcPct val="90000"/>
              </a:lnSpc>
              <a:buNone/>
            </a:pPr>
            <a:r>
              <a:rPr lang="en-US" sz="3200"/>
              <a:t> [ Joins are covered in a learning unit called ‘Advanced SELECT Statements’ ]</a:t>
            </a:r>
          </a:p>
        </p:txBody>
      </p:sp>
      <p:sp>
        <p:nvSpPr>
          <p:cNvPr id="3" name="Slide Number Placeholder 2"/>
          <p:cNvSpPr>
            <a:spLocks noGrp="1"/>
          </p:cNvSpPr>
          <p:nvPr>
            <p:ph type="sldNum" sz="quarter" idx="12"/>
          </p:nvPr>
        </p:nvSpPr>
        <p:spPr/>
        <p:txBody>
          <a:bodyPr/>
          <a:lstStyle/>
          <a:p>
            <a:fld id="{9537A73F-6A8A-428C-A708-DA87782F7B6B}" type="slidenum">
              <a:rPr lang="en-US" smtClean="0"/>
              <a:t>5</a:t>
            </a:fld>
            <a:endParaRPr lang="en-US"/>
          </a:p>
        </p:txBody>
      </p:sp>
    </p:spTree>
    <p:extLst>
      <p:ext uri="{BB962C8B-B14F-4D97-AF65-F5344CB8AC3E}">
        <p14:creationId xmlns:p14="http://schemas.microsoft.com/office/powerpoint/2010/main" val="2043438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209800" y="381000"/>
            <a:ext cx="7772400" cy="838200"/>
          </a:xfrm>
        </p:spPr>
        <p:txBody>
          <a:bodyPr>
            <a:normAutofit fontScale="90000"/>
          </a:bodyPr>
          <a:lstStyle/>
          <a:p>
            <a:pPr eaLnBrk="1" hangingPunct="1"/>
            <a:r>
              <a:rPr lang="en-US" sz="3600"/>
              <a:t>Confirming Relational Schemas in an Oracle Relational DB</a:t>
            </a:r>
          </a:p>
        </p:txBody>
      </p:sp>
      <p:sp>
        <p:nvSpPr>
          <p:cNvPr id="7171" name="Rectangle 3"/>
          <p:cNvSpPr>
            <a:spLocks noGrp="1" noChangeArrowheads="1"/>
          </p:cNvSpPr>
          <p:nvPr>
            <p:ph idx="1"/>
          </p:nvPr>
        </p:nvSpPr>
        <p:spPr>
          <a:xfrm>
            <a:off x="2209800" y="1371600"/>
            <a:ext cx="9430816" cy="5181600"/>
          </a:xfrm>
        </p:spPr>
        <p:txBody>
          <a:bodyPr/>
          <a:lstStyle/>
          <a:p>
            <a:pPr eaLnBrk="1" hangingPunct="1"/>
            <a:r>
              <a:rPr lang="en-US" sz="2800" dirty="0">
                <a:latin typeface="Symbol" pitchFamily="18" charset="2"/>
                <a:cs typeface="Times New Roman" charset="0"/>
              </a:rPr>
              <a:t>·</a:t>
            </a:r>
            <a:r>
              <a:rPr lang="en-US" sz="2800" dirty="0">
                <a:cs typeface="Times New Roman" charset="0"/>
              </a:rPr>
              <a:t>        To view existing relations (tables):</a:t>
            </a:r>
          </a:p>
          <a:p>
            <a:pPr lvl="3" eaLnBrk="1" hangingPunct="1"/>
            <a:r>
              <a:rPr lang="en-US" sz="3600" i="1" dirty="0">
                <a:cs typeface="Times New Roman" charset="0"/>
              </a:rPr>
              <a:t>Select  *  from </a:t>
            </a:r>
            <a:r>
              <a:rPr lang="en-US" sz="3600" i="1" dirty="0" err="1">
                <a:cs typeface="Times New Roman" charset="0"/>
              </a:rPr>
              <a:t>user_tables</a:t>
            </a:r>
            <a:r>
              <a:rPr lang="en-US" sz="3600" i="1" dirty="0">
                <a:cs typeface="Times New Roman" charset="0"/>
              </a:rPr>
              <a:t>;</a:t>
            </a:r>
          </a:p>
          <a:p>
            <a:pPr lvl="3" algn="just" eaLnBrk="1" hangingPunct="1">
              <a:buFontTx/>
              <a:buNone/>
            </a:pPr>
            <a:r>
              <a:rPr lang="en-US" sz="3200" dirty="0"/>
              <a:t>	</a:t>
            </a:r>
            <a:r>
              <a:rPr lang="en-US" sz="2400" b="1" dirty="0"/>
              <a:t>N.B.:</a:t>
            </a:r>
            <a:r>
              <a:rPr lang="en-US" sz="2400" dirty="0"/>
              <a:t> The purpose of each table is to store data that describes exactly one entity - a thing of significance about which information needs to be known.</a:t>
            </a:r>
          </a:p>
          <a:p>
            <a:pPr lvl="3" eaLnBrk="1" hangingPunct="1"/>
            <a:endParaRPr lang="en-US" sz="2400" dirty="0"/>
          </a:p>
          <a:p>
            <a:pPr eaLnBrk="1" hangingPunct="1"/>
            <a:r>
              <a:rPr lang="en-US" sz="2800" dirty="0">
                <a:latin typeface="Symbol" pitchFamily="18" charset="2"/>
                <a:cs typeface="Times New Roman" charset="0"/>
              </a:rPr>
              <a:t>·</a:t>
            </a:r>
            <a:r>
              <a:rPr lang="en-US" sz="2800" dirty="0">
                <a:cs typeface="Times New Roman" charset="0"/>
              </a:rPr>
              <a:t>        To view  a particular relation schema:</a:t>
            </a:r>
          </a:p>
          <a:p>
            <a:pPr lvl="3" eaLnBrk="1" hangingPunct="1"/>
            <a:r>
              <a:rPr lang="en-US" sz="3600" i="1" dirty="0">
                <a:cs typeface="Times New Roman" charset="0"/>
              </a:rPr>
              <a:t>Desc students1;</a:t>
            </a:r>
          </a:p>
          <a:p>
            <a:pPr lvl="3" eaLnBrk="1" hangingPunct="1"/>
            <a:r>
              <a:rPr lang="en-US" sz="2400" b="1" dirty="0"/>
              <a:t>N.B.:</a:t>
            </a:r>
            <a:r>
              <a:rPr lang="en-US" sz="2400" dirty="0"/>
              <a:t> Identify the various attribute data types. </a:t>
            </a:r>
            <a:endParaRPr lang="en-US" sz="3600" i="1" dirty="0">
              <a:cs typeface="Times New Roman" charset="0"/>
            </a:endParaRPr>
          </a:p>
        </p:txBody>
      </p:sp>
      <p:sp>
        <p:nvSpPr>
          <p:cNvPr id="3" name="Slide Number Placeholder 2"/>
          <p:cNvSpPr>
            <a:spLocks noGrp="1"/>
          </p:cNvSpPr>
          <p:nvPr>
            <p:ph type="sldNum" sz="quarter" idx="12"/>
          </p:nvPr>
        </p:nvSpPr>
        <p:spPr/>
        <p:txBody>
          <a:bodyPr/>
          <a:lstStyle/>
          <a:p>
            <a:fld id="{9537A73F-6A8A-428C-A708-DA87782F7B6B}" type="slidenum">
              <a:rPr lang="en-US" smtClean="0"/>
              <a:t>6</a:t>
            </a:fld>
            <a:endParaRPr lang="en-US"/>
          </a:p>
        </p:txBody>
      </p:sp>
    </p:spTree>
    <p:extLst>
      <p:ext uri="{BB962C8B-B14F-4D97-AF65-F5344CB8AC3E}">
        <p14:creationId xmlns:p14="http://schemas.microsoft.com/office/powerpoint/2010/main" val="400888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Data Retrieval from one Table</a:t>
            </a:r>
          </a:p>
        </p:txBody>
      </p:sp>
      <p:sp>
        <p:nvSpPr>
          <p:cNvPr id="8195" name="Rectangle 3"/>
          <p:cNvSpPr>
            <a:spLocks noGrp="1" noChangeArrowheads="1"/>
          </p:cNvSpPr>
          <p:nvPr>
            <p:ph idx="1"/>
          </p:nvPr>
        </p:nvSpPr>
        <p:spPr/>
        <p:txBody>
          <a:bodyPr/>
          <a:lstStyle/>
          <a:p>
            <a:pPr marL="660400" indent="-660400">
              <a:lnSpc>
                <a:spcPct val="90000"/>
              </a:lnSpc>
            </a:pPr>
            <a:r>
              <a:rPr lang="en-US" sz="2800">
                <a:cs typeface="Times New Roman" charset="0"/>
              </a:rPr>
              <a:t>Four major scenarios of data retrieval from a single table:</a:t>
            </a:r>
          </a:p>
          <a:p>
            <a:pPr marL="1409700" lvl="2" indent="-495300">
              <a:lnSpc>
                <a:spcPct val="90000"/>
              </a:lnSpc>
              <a:buFontTx/>
              <a:buAutoNum type="romanLcPeriod"/>
            </a:pPr>
            <a:r>
              <a:rPr lang="en-US" sz="3200">
                <a:cs typeface="Times New Roman" charset="0"/>
              </a:rPr>
              <a:t>Retrieving all columns and all rows;</a:t>
            </a:r>
          </a:p>
          <a:p>
            <a:pPr marL="1409700" lvl="2" indent="-495300">
              <a:lnSpc>
                <a:spcPct val="90000"/>
              </a:lnSpc>
              <a:buFontTx/>
              <a:buAutoNum type="romanLcPeriod"/>
            </a:pPr>
            <a:r>
              <a:rPr lang="en-US" sz="3200">
                <a:cs typeface="Times New Roman" charset="0"/>
              </a:rPr>
              <a:t>Retrieving specific columns and all rows;</a:t>
            </a:r>
          </a:p>
          <a:p>
            <a:pPr marL="1409700" lvl="2" indent="-495300">
              <a:lnSpc>
                <a:spcPct val="90000"/>
              </a:lnSpc>
              <a:buFontTx/>
              <a:buAutoNum type="romanLcPeriod"/>
            </a:pPr>
            <a:r>
              <a:rPr lang="en-US" sz="3200">
                <a:cs typeface="Times New Roman" charset="0"/>
              </a:rPr>
              <a:t>Retrieving all columns and specific rows;</a:t>
            </a:r>
          </a:p>
          <a:p>
            <a:pPr marL="1409700" lvl="2" indent="-495300">
              <a:lnSpc>
                <a:spcPct val="90000"/>
              </a:lnSpc>
              <a:buFontTx/>
              <a:buAutoNum type="romanLcPeriod"/>
            </a:pPr>
            <a:r>
              <a:rPr lang="en-US" sz="3200">
                <a:cs typeface="Times New Roman" charset="0"/>
              </a:rPr>
              <a:t>Retrieving specific columns and specific rows.</a:t>
            </a:r>
          </a:p>
          <a:p>
            <a:pPr marL="660400" indent="-660400">
              <a:lnSpc>
                <a:spcPct val="90000"/>
              </a:lnSpc>
            </a:pPr>
            <a:endParaRPr lang="en-US" sz="2800"/>
          </a:p>
        </p:txBody>
      </p:sp>
      <p:sp>
        <p:nvSpPr>
          <p:cNvPr id="3" name="Slide Number Placeholder 2"/>
          <p:cNvSpPr>
            <a:spLocks noGrp="1"/>
          </p:cNvSpPr>
          <p:nvPr>
            <p:ph type="sldNum" sz="quarter" idx="12"/>
          </p:nvPr>
        </p:nvSpPr>
        <p:spPr/>
        <p:txBody>
          <a:bodyPr/>
          <a:lstStyle/>
          <a:p>
            <a:fld id="{9537A73F-6A8A-428C-A708-DA87782F7B6B}" type="slidenum">
              <a:rPr lang="en-US" smtClean="0"/>
              <a:t>7</a:t>
            </a:fld>
            <a:endParaRPr lang="en-US"/>
          </a:p>
        </p:txBody>
      </p:sp>
    </p:spTree>
    <p:extLst>
      <p:ext uri="{BB962C8B-B14F-4D97-AF65-F5344CB8AC3E}">
        <p14:creationId xmlns:p14="http://schemas.microsoft.com/office/powerpoint/2010/main" val="3821159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eaLnBrk="1" hangingPunct="1"/>
            <a:r>
              <a:rPr lang="en-US" sz="4000">
                <a:cs typeface="Times New Roman" charset="0"/>
              </a:rPr>
              <a:t>(i) Retrieving all columns and all rows from the students1 table.</a:t>
            </a:r>
          </a:p>
        </p:txBody>
      </p:sp>
      <p:sp>
        <p:nvSpPr>
          <p:cNvPr id="9219" name="Rectangle 3"/>
          <p:cNvSpPr>
            <a:spLocks noGrp="1" noChangeArrowheads="1"/>
          </p:cNvSpPr>
          <p:nvPr>
            <p:ph idx="1"/>
          </p:nvPr>
        </p:nvSpPr>
        <p:spPr/>
        <p:txBody>
          <a:bodyPr>
            <a:normAutofit fontScale="77500" lnSpcReduction="20000"/>
          </a:bodyPr>
          <a:lstStyle/>
          <a:p>
            <a:pPr algn="just" eaLnBrk="1" hangingPunct="1">
              <a:buFontTx/>
              <a:buNone/>
            </a:pPr>
            <a:r>
              <a:rPr lang="en-US" i="1" dirty="0">
                <a:cs typeface="Times New Roman" charset="0"/>
              </a:rPr>
              <a:t>		</a:t>
            </a:r>
          </a:p>
          <a:p>
            <a:pPr algn="just" eaLnBrk="1" hangingPunct="1">
              <a:buFontTx/>
              <a:buNone/>
            </a:pPr>
            <a:r>
              <a:rPr lang="en-US" i="1" dirty="0">
                <a:cs typeface="Times New Roman" charset="0"/>
              </a:rPr>
              <a:t>		</a:t>
            </a:r>
            <a:r>
              <a:rPr lang="en-US" sz="4000" i="1" dirty="0">
                <a:cs typeface="Times New Roman" charset="0"/>
              </a:rPr>
              <a:t>SELECT  *  FROM students1;</a:t>
            </a:r>
            <a:endParaRPr lang="en-US" i="1" dirty="0">
              <a:cs typeface="Times New Roman" charset="0"/>
            </a:endParaRPr>
          </a:p>
          <a:p>
            <a:pPr eaLnBrk="1" hangingPunct="1">
              <a:buFontTx/>
              <a:buNone/>
            </a:pPr>
            <a:r>
              <a:rPr lang="en-US" dirty="0">
                <a:cs typeface="Times New Roman" charset="0"/>
              </a:rPr>
              <a:t>	Alternatively specify all columns of the students1 table; separate columns with commas, order of columns does not matter.</a:t>
            </a:r>
          </a:p>
          <a:p>
            <a:pPr>
              <a:buNone/>
            </a:pPr>
            <a:r>
              <a:rPr lang="en-US" dirty="0" err="1">
                <a:cs typeface="Times New Roman" charset="0"/>
              </a:rPr>
              <a:t>mysql</a:t>
            </a:r>
            <a:r>
              <a:rPr lang="en-US" dirty="0">
                <a:cs typeface="Times New Roman" charset="0"/>
              </a:rPr>
              <a:t>&gt; select * from student1;</a:t>
            </a:r>
          </a:p>
          <a:p>
            <a:pPr>
              <a:buNone/>
            </a:pPr>
            <a:r>
              <a:rPr lang="en-US" dirty="0">
                <a:cs typeface="Times New Roman" charset="0"/>
              </a:rPr>
              <a:t>+--------+---------+----------+--------+------------+--------+-------------+</a:t>
            </a:r>
          </a:p>
          <a:p>
            <a:pPr>
              <a:buNone/>
            </a:pPr>
            <a:r>
              <a:rPr lang="en-US" dirty="0">
                <a:cs typeface="Times New Roman" charset="0"/>
              </a:rPr>
              <a:t>| </a:t>
            </a:r>
            <a:r>
              <a:rPr lang="en-US" dirty="0" err="1">
                <a:cs typeface="Times New Roman" charset="0"/>
              </a:rPr>
              <a:t>reg_no</a:t>
            </a:r>
            <a:r>
              <a:rPr lang="en-US" dirty="0">
                <a:cs typeface="Times New Roman" charset="0"/>
              </a:rPr>
              <a:t> | </a:t>
            </a:r>
            <a:r>
              <a:rPr lang="en-US" dirty="0" err="1">
                <a:cs typeface="Times New Roman" charset="0"/>
              </a:rPr>
              <a:t>F_name</a:t>
            </a:r>
            <a:r>
              <a:rPr lang="en-US" dirty="0">
                <a:cs typeface="Times New Roman" charset="0"/>
              </a:rPr>
              <a:t>  | </a:t>
            </a:r>
            <a:r>
              <a:rPr lang="en-US" dirty="0" err="1">
                <a:cs typeface="Times New Roman" charset="0"/>
              </a:rPr>
              <a:t>L_name</a:t>
            </a:r>
            <a:r>
              <a:rPr lang="en-US" dirty="0">
                <a:cs typeface="Times New Roman" charset="0"/>
              </a:rPr>
              <a:t>   | course | DOB        | Gender | nationality |</a:t>
            </a:r>
          </a:p>
          <a:p>
            <a:pPr>
              <a:buNone/>
            </a:pPr>
            <a:r>
              <a:rPr lang="en-US" dirty="0">
                <a:cs typeface="Times New Roman" charset="0"/>
              </a:rPr>
              <a:t>+--------+---------+----------+--------+------------+--------+-------------+</a:t>
            </a:r>
          </a:p>
          <a:p>
            <a:pPr>
              <a:buNone/>
            </a:pPr>
            <a:r>
              <a:rPr lang="en-US" dirty="0">
                <a:cs typeface="Times New Roman" charset="0"/>
              </a:rPr>
              <a:t>| 00u    | katende | nicholas | </a:t>
            </a:r>
            <a:r>
              <a:rPr lang="en-US" dirty="0" err="1">
                <a:cs typeface="Times New Roman" charset="0"/>
              </a:rPr>
              <a:t>bcsit</a:t>
            </a:r>
            <a:r>
              <a:rPr lang="en-US" dirty="0">
                <a:cs typeface="Times New Roman" charset="0"/>
              </a:rPr>
              <a:t>  | 0000-00-00 | m      | </a:t>
            </a:r>
            <a:r>
              <a:rPr lang="en-US" dirty="0" err="1">
                <a:cs typeface="Times New Roman" charset="0"/>
              </a:rPr>
              <a:t>ugandan</a:t>
            </a:r>
            <a:r>
              <a:rPr lang="en-US" dirty="0">
                <a:cs typeface="Times New Roman" charset="0"/>
              </a:rPr>
              <a:t>     |</a:t>
            </a:r>
          </a:p>
          <a:p>
            <a:pPr>
              <a:buNone/>
            </a:pPr>
            <a:r>
              <a:rPr lang="en-US" dirty="0">
                <a:cs typeface="Times New Roman" charset="0"/>
              </a:rPr>
              <a:t>| 100u   | katende | nicholas | </a:t>
            </a:r>
            <a:r>
              <a:rPr lang="en-US" dirty="0" err="1">
                <a:cs typeface="Times New Roman" charset="0"/>
              </a:rPr>
              <a:t>bcsit</a:t>
            </a:r>
            <a:r>
              <a:rPr lang="en-US" dirty="0">
                <a:cs typeface="Times New Roman" charset="0"/>
              </a:rPr>
              <a:t>  | 20/02/1985 | m      | </a:t>
            </a:r>
            <a:r>
              <a:rPr lang="en-US" dirty="0" err="1">
                <a:cs typeface="Times New Roman" charset="0"/>
              </a:rPr>
              <a:t>ugandan</a:t>
            </a:r>
            <a:r>
              <a:rPr lang="en-US" dirty="0">
                <a:cs typeface="Times New Roman" charset="0"/>
              </a:rPr>
              <a:t>     |</a:t>
            </a:r>
          </a:p>
          <a:p>
            <a:pPr>
              <a:buNone/>
            </a:pPr>
            <a:r>
              <a:rPr lang="en-US" dirty="0">
                <a:cs typeface="Times New Roman" charset="0"/>
              </a:rPr>
              <a:t>+--------+---------+----------+--------+------------+--------+-------------+</a:t>
            </a:r>
          </a:p>
          <a:p>
            <a:pPr>
              <a:buNone/>
            </a:pPr>
            <a:r>
              <a:rPr lang="en-US" dirty="0">
                <a:cs typeface="Times New Roman" charset="0"/>
              </a:rPr>
              <a:t>2 rows in set (0.02 sec)</a:t>
            </a:r>
          </a:p>
        </p:txBody>
      </p:sp>
      <p:sp>
        <p:nvSpPr>
          <p:cNvPr id="3" name="Slide Number Placeholder 2"/>
          <p:cNvSpPr>
            <a:spLocks noGrp="1"/>
          </p:cNvSpPr>
          <p:nvPr>
            <p:ph type="sldNum" sz="quarter" idx="12"/>
          </p:nvPr>
        </p:nvSpPr>
        <p:spPr/>
        <p:txBody>
          <a:bodyPr/>
          <a:lstStyle/>
          <a:p>
            <a:fld id="{9537A73F-6A8A-428C-A708-DA87782F7B6B}" type="slidenum">
              <a:rPr lang="en-US" smtClean="0"/>
              <a:t>8</a:t>
            </a:fld>
            <a:endParaRPr lang="en-US"/>
          </a:p>
        </p:txBody>
      </p:sp>
    </p:spTree>
    <p:extLst>
      <p:ext uri="{BB962C8B-B14F-4D97-AF65-F5344CB8AC3E}">
        <p14:creationId xmlns:p14="http://schemas.microsoft.com/office/powerpoint/2010/main" val="2187806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fontScale="90000"/>
          </a:bodyPr>
          <a:lstStyle/>
          <a:p>
            <a:pPr eaLnBrk="1" hangingPunct="1"/>
            <a:r>
              <a:rPr lang="en-US" sz="4000">
                <a:cs typeface="Times New Roman" charset="0"/>
              </a:rPr>
              <a:t>(ii) Retrieving specific columns and all rows from the students1 table.</a:t>
            </a:r>
          </a:p>
        </p:txBody>
      </p:sp>
      <p:sp>
        <p:nvSpPr>
          <p:cNvPr id="10243" name="Rectangle 3"/>
          <p:cNvSpPr>
            <a:spLocks noGrp="1" noChangeArrowheads="1"/>
          </p:cNvSpPr>
          <p:nvPr>
            <p:ph idx="1"/>
          </p:nvPr>
        </p:nvSpPr>
        <p:spPr/>
        <p:txBody>
          <a:bodyPr>
            <a:normAutofit fontScale="92500" lnSpcReduction="20000"/>
          </a:bodyPr>
          <a:lstStyle/>
          <a:p>
            <a:pPr algn="just" eaLnBrk="1" hangingPunct="1">
              <a:buFontTx/>
              <a:buNone/>
            </a:pPr>
            <a:r>
              <a:rPr lang="en-US" i="1" dirty="0">
                <a:cs typeface="Times New Roman" charset="0"/>
              </a:rPr>
              <a:t>	</a:t>
            </a:r>
          </a:p>
          <a:p>
            <a:pPr algn="just" eaLnBrk="1" hangingPunct="1">
              <a:buFontTx/>
              <a:buNone/>
            </a:pPr>
            <a:r>
              <a:rPr lang="en-US" i="1" dirty="0">
                <a:cs typeface="Times New Roman" charset="0"/>
              </a:rPr>
              <a:t>	SELECT </a:t>
            </a:r>
            <a:r>
              <a:rPr lang="en-US" i="1" dirty="0" err="1">
                <a:cs typeface="Times New Roman" charset="0"/>
              </a:rPr>
              <a:t>employee_id</a:t>
            </a:r>
            <a:r>
              <a:rPr lang="en-US" i="1" dirty="0">
                <a:cs typeface="Times New Roman" charset="0"/>
              </a:rPr>
              <a:t>, </a:t>
            </a:r>
            <a:r>
              <a:rPr lang="en-US" i="1" dirty="0" err="1">
                <a:cs typeface="Times New Roman" charset="0"/>
              </a:rPr>
              <a:t>job_id</a:t>
            </a:r>
            <a:r>
              <a:rPr lang="en-US" i="1" dirty="0">
                <a:cs typeface="Times New Roman" charset="0"/>
              </a:rPr>
              <a:t>, </a:t>
            </a:r>
            <a:r>
              <a:rPr lang="en-US" i="1" dirty="0" err="1">
                <a:cs typeface="Times New Roman" charset="0"/>
              </a:rPr>
              <a:t>last_name</a:t>
            </a:r>
            <a:r>
              <a:rPr lang="en-US" i="1" dirty="0">
                <a:cs typeface="Times New Roman" charset="0"/>
              </a:rPr>
              <a:t> FROM students1;</a:t>
            </a:r>
          </a:p>
          <a:p>
            <a:pPr algn="just">
              <a:buNone/>
            </a:pPr>
            <a:r>
              <a:rPr lang="en-US" i="1" dirty="0" err="1">
                <a:cs typeface="Times New Roman" charset="0"/>
              </a:rPr>
              <a:t>mysql</a:t>
            </a:r>
            <a:r>
              <a:rPr lang="en-US" i="1" dirty="0">
                <a:cs typeface="Times New Roman" charset="0"/>
              </a:rPr>
              <a:t>&gt; SELECT </a:t>
            </a:r>
            <a:r>
              <a:rPr lang="en-US" i="1" dirty="0" err="1">
                <a:cs typeface="Times New Roman" charset="0"/>
              </a:rPr>
              <a:t>reg_no</a:t>
            </a:r>
            <a:r>
              <a:rPr lang="en-US" i="1" dirty="0">
                <a:cs typeface="Times New Roman" charset="0"/>
              </a:rPr>
              <a:t>, </a:t>
            </a:r>
            <a:r>
              <a:rPr lang="en-US" i="1" dirty="0" err="1">
                <a:cs typeface="Times New Roman" charset="0"/>
              </a:rPr>
              <a:t>F_name</a:t>
            </a:r>
            <a:r>
              <a:rPr lang="en-US" i="1" dirty="0">
                <a:cs typeface="Times New Roman" charset="0"/>
              </a:rPr>
              <a:t> FROM student1;</a:t>
            </a:r>
          </a:p>
          <a:p>
            <a:pPr algn="just">
              <a:buNone/>
            </a:pPr>
            <a:r>
              <a:rPr lang="en-US" i="1" dirty="0">
                <a:cs typeface="Times New Roman" charset="0"/>
              </a:rPr>
              <a:t>+--------+---------+</a:t>
            </a:r>
          </a:p>
          <a:p>
            <a:pPr algn="just">
              <a:buNone/>
            </a:pPr>
            <a:r>
              <a:rPr lang="en-US" i="1" dirty="0">
                <a:cs typeface="Times New Roman" charset="0"/>
              </a:rPr>
              <a:t>| </a:t>
            </a:r>
            <a:r>
              <a:rPr lang="en-US" i="1" dirty="0" err="1">
                <a:cs typeface="Times New Roman" charset="0"/>
              </a:rPr>
              <a:t>reg_no</a:t>
            </a:r>
            <a:r>
              <a:rPr lang="en-US" i="1" dirty="0">
                <a:cs typeface="Times New Roman" charset="0"/>
              </a:rPr>
              <a:t> | </a:t>
            </a:r>
            <a:r>
              <a:rPr lang="en-US" i="1" dirty="0" err="1">
                <a:cs typeface="Times New Roman" charset="0"/>
              </a:rPr>
              <a:t>F_name</a:t>
            </a:r>
            <a:r>
              <a:rPr lang="en-US" i="1" dirty="0">
                <a:cs typeface="Times New Roman" charset="0"/>
              </a:rPr>
              <a:t>  |</a:t>
            </a:r>
          </a:p>
          <a:p>
            <a:pPr algn="just">
              <a:buNone/>
            </a:pPr>
            <a:r>
              <a:rPr lang="en-US" i="1" dirty="0">
                <a:cs typeface="Times New Roman" charset="0"/>
              </a:rPr>
              <a:t>+--------+---------+</a:t>
            </a:r>
          </a:p>
          <a:p>
            <a:pPr algn="just">
              <a:buNone/>
            </a:pPr>
            <a:r>
              <a:rPr lang="en-US" i="1" dirty="0">
                <a:cs typeface="Times New Roman" charset="0"/>
              </a:rPr>
              <a:t>| 00u    | katende |</a:t>
            </a:r>
          </a:p>
          <a:p>
            <a:pPr algn="just">
              <a:buNone/>
            </a:pPr>
            <a:r>
              <a:rPr lang="en-US" i="1" dirty="0">
                <a:cs typeface="Times New Roman" charset="0"/>
              </a:rPr>
              <a:t>| 100u   | katende |</a:t>
            </a:r>
          </a:p>
          <a:p>
            <a:pPr algn="just">
              <a:buNone/>
            </a:pPr>
            <a:r>
              <a:rPr lang="en-US" i="1" dirty="0">
                <a:cs typeface="Times New Roman" charset="0"/>
              </a:rPr>
              <a:t>+--------+---------+</a:t>
            </a:r>
          </a:p>
          <a:p>
            <a:pPr algn="just">
              <a:buNone/>
            </a:pPr>
            <a:r>
              <a:rPr lang="en-US" i="1" dirty="0">
                <a:cs typeface="Times New Roman" charset="0"/>
              </a:rPr>
              <a:t>2 rows in set (0.00 sec)</a:t>
            </a:r>
          </a:p>
          <a:p>
            <a:pPr eaLnBrk="1" hangingPunct="1"/>
            <a:endParaRPr lang="en-US" dirty="0"/>
          </a:p>
        </p:txBody>
      </p:sp>
      <p:sp>
        <p:nvSpPr>
          <p:cNvPr id="3" name="Slide Number Placeholder 2"/>
          <p:cNvSpPr>
            <a:spLocks noGrp="1"/>
          </p:cNvSpPr>
          <p:nvPr>
            <p:ph type="sldNum" sz="quarter" idx="12"/>
          </p:nvPr>
        </p:nvSpPr>
        <p:spPr/>
        <p:txBody>
          <a:bodyPr/>
          <a:lstStyle/>
          <a:p>
            <a:fld id="{9537A73F-6A8A-428C-A708-DA87782F7B6B}" type="slidenum">
              <a:rPr lang="en-US" smtClean="0"/>
              <a:t>9</a:t>
            </a:fld>
            <a:endParaRPr lang="en-US"/>
          </a:p>
        </p:txBody>
      </p:sp>
    </p:spTree>
    <p:extLst>
      <p:ext uri="{BB962C8B-B14F-4D97-AF65-F5344CB8AC3E}">
        <p14:creationId xmlns:p14="http://schemas.microsoft.com/office/powerpoint/2010/main" val="54687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1886</TotalTime>
  <Words>2911</Words>
  <Application>Microsoft Office PowerPoint</Application>
  <PresentationFormat>Widescreen</PresentationFormat>
  <Paragraphs>665</Paragraphs>
  <Slides>44</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Calibri</vt:lpstr>
      <vt:lpstr>Century Gothic</vt:lpstr>
      <vt:lpstr>Gill Sans MT</vt:lpstr>
      <vt:lpstr>Symbol</vt:lpstr>
      <vt:lpstr>Times New Roman</vt:lpstr>
      <vt:lpstr>Verdana</vt:lpstr>
      <vt:lpstr>Wingdings 2</vt:lpstr>
      <vt:lpstr>Solstice</vt:lpstr>
      <vt:lpstr> Basic SELECT Statements  LECTURER: Olivier Kevin ISHIMWE Email: kishimwe@uok.ac.rw      </vt:lpstr>
      <vt:lpstr>DML Overview</vt:lpstr>
      <vt:lpstr>SELECT Statement</vt:lpstr>
      <vt:lpstr>SELECT Statement Cont’d</vt:lpstr>
      <vt:lpstr>Capabilities of a SELECT Statement</vt:lpstr>
      <vt:lpstr>Confirming Relational Schemas in an Oracle Relational DB</vt:lpstr>
      <vt:lpstr>Data Retrieval from one Table</vt:lpstr>
      <vt:lpstr>(i) Retrieving all columns and all rows from the students1 table.</vt:lpstr>
      <vt:lpstr>(ii) Retrieving specific columns and all rows from the students1 table.</vt:lpstr>
      <vt:lpstr>(iii) Retrieving all columns and specific rows from the students1 table.</vt:lpstr>
      <vt:lpstr>(iv) Retrieving specific columns and specific rows from the students1 table.</vt:lpstr>
      <vt:lpstr>PowerPoint Presentation</vt:lpstr>
      <vt:lpstr>PowerPoint Presentation</vt:lpstr>
      <vt:lpstr>PowerPoint Presentation</vt:lpstr>
      <vt:lpstr>The order by clause</vt:lpstr>
      <vt:lpstr>PowerPoint Presentation</vt:lpstr>
      <vt:lpstr>PowerPoint Presentation</vt:lpstr>
      <vt:lpstr>The group by </vt:lpstr>
      <vt:lpstr>PowerPoint Presentation</vt:lpstr>
      <vt:lpstr>Conditional operators (comparison operators) </vt:lpstr>
      <vt:lpstr>Logical operators used in select statement </vt:lpstr>
      <vt:lpstr>PowerPoint Presentation</vt:lpstr>
      <vt:lpstr>PowerPoint Presentation</vt:lpstr>
      <vt:lpstr>Special operators used in select statement.</vt:lpstr>
      <vt:lpstr>PowerPoint Presentation</vt:lpstr>
      <vt:lpstr>PowerPoint Presentation</vt:lpstr>
      <vt:lpstr>IS NULL</vt:lpstr>
      <vt:lpstr>BETWEEN OPERATOR</vt:lpstr>
      <vt:lpstr>PowerPoint Presentation</vt:lpstr>
      <vt:lpstr>Like operators (is case sensitive)</vt:lpstr>
      <vt:lpstr>PowerPoint Presentation</vt:lpstr>
      <vt:lpstr>IN operator </vt:lpstr>
      <vt:lpstr>EXISTS operator</vt:lpstr>
      <vt:lpstr>Row Selection Cont’d</vt:lpstr>
      <vt:lpstr>Quiz 1/3</vt:lpstr>
      <vt:lpstr>Using the DISTINCT Keyword</vt:lpstr>
      <vt:lpstr>PowerPoint Presentation</vt:lpstr>
      <vt:lpstr>Using Expressions in a SELECT Clause</vt:lpstr>
      <vt:lpstr>PowerPoint Presentation</vt:lpstr>
      <vt:lpstr>Using Column Aliases</vt:lpstr>
      <vt:lpstr>Using the ORDER BY clause</vt:lpstr>
      <vt:lpstr>ORDER BY Clause Cont’d</vt:lpstr>
      <vt:lpstr>Quiz 2/3</vt:lpstr>
      <vt:lpstr>Quiz 3/3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AK Waithima</dc:creator>
  <cp:lastModifiedBy>INEZA</cp:lastModifiedBy>
  <cp:revision>27</cp:revision>
  <dcterms:created xsi:type="dcterms:W3CDTF">2018-09-14T09:38:27Z</dcterms:created>
  <dcterms:modified xsi:type="dcterms:W3CDTF">2020-06-03T16:04:51Z</dcterms:modified>
</cp:coreProperties>
</file>