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260" r:id="rId2"/>
    <p:sldId id="258" r:id="rId3"/>
    <p:sldId id="262" r:id="rId4"/>
    <p:sldId id="263" r:id="rId5"/>
    <p:sldId id="264" r:id="rId6"/>
    <p:sldId id="265" r:id="rId7"/>
    <p:sldId id="267" r:id="rId8"/>
    <p:sldId id="268" r:id="rId9"/>
    <p:sldId id="269" r:id="rId10"/>
    <p:sldId id="299" r:id="rId11"/>
    <p:sldId id="300" r:id="rId12"/>
    <p:sldId id="301" r:id="rId13"/>
    <p:sldId id="302" r:id="rId14"/>
    <p:sldId id="303" r:id="rId15"/>
    <p:sldId id="305" r:id="rId16"/>
    <p:sldId id="306" r:id="rId17"/>
    <p:sldId id="307" r:id="rId18"/>
    <p:sldId id="308"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478CA-241E-45B3-8DD0-E19C0A9DDAC1}" type="datetimeFigureOut">
              <a:rPr lang="en-GB" smtClean="0"/>
              <a:t>09/06/2020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DB9E5A-D2CA-4702-B1F7-6C21027A9098}" type="slidenum">
              <a:rPr lang="en-GB" smtClean="0"/>
              <a:t>‹#›</a:t>
            </a:fld>
            <a:endParaRPr lang="en-GB"/>
          </a:p>
        </p:txBody>
      </p:sp>
    </p:spTree>
    <p:extLst>
      <p:ext uri="{BB962C8B-B14F-4D97-AF65-F5344CB8AC3E}">
        <p14:creationId xmlns:p14="http://schemas.microsoft.com/office/powerpoint/2010/main" val="220686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54259E8-22CE-4F45-A011-59640AD9CA9B}" type="datetime1">
              <a:rPr lang="en-GB" smtClean="0"/>
              <a:t>09/06/2020</a:t>
            </a:fld>
            <a:endParaRPr lang="en-GB"/>
          </a:p>
        </p:txBody>
      </p:sp>
      <p:sp>
        <p:nvSpPr>
          <p:cNvPr id="20" name="Footer Placeholder 19"/>
          <p:cNvSpPr>
            <a:spLocks noGrp="1"/>
          </p:cNvSpPr>
          <p:nvPr>
            <p:ph type="ftr" sz="quarter" idx="11"/>
          </p:nvPr>
        </p:nvSpPr>
        <p:spPr/>
        <p:txBody>
          <a:bodyPr/>
          <a:lstStyle>
            <a:lvl1pPr>
              <a:defRPr b="1">
                <a:solidFill>
                  <a:schemeClr val="accent3">
                    <a:lumMod val="75000"/>
                  </a:schemeClr>
                </a:solidFill>
              </a:defRPr>
            </a:lvl1pPr>
            <a:extLst/>
          </a:lstStyle>
          <a:p>
            <a:r>
              <a:rPr lang="en-GB" dirty="0" err="1"/>
              <a:t>Labor</a:t>
            </a:r>
            <a:r>
              <a:rPr lang="en-GB" dirty="0"/>
              <a:t> for the future</a:t>
            </a:r>
          </a:p>
        </p:txBody>
      </p:sp>
      <p:sp>
        <p:nvSpPr>
          <p:cNvPr id="10" name="Slide Number Placeholder 9"/>
          <p:cNvSpPr>
            <a:spLocks noGrp="1"/>
          </p:cNvSpPr>
          <p:nvPr>
            <p:ph type="sldNum" sz="quarter" idx="12"/>
          </p:nvPr>
        </p:nvSpPr>
        <p:spPr/>
        <p:txBody>
          <a:bodyPr/>
          <a:lstStyle/>
          <a:p>
            <a:fld id="{462C6507-2242-4096-87B2-B8983FFE7867}" type="slidenum">
              <a:rPr lang="en-GB" smtClean="0"/>
              <a:t>‹#›</a:t>
            </a:fld>
            <a:endParaRPr lang="en-GB"/>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9186" y="5829748"/>
            <a:ext cx="5267524" cy="1028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2C76EC-4F96-4C89-A93D-2F9DB1F250E5}" type="datetime1">
              <a:rPr lang="en-GB" smtClean="0"/>
              <a:t>09/06/2020</a:t>
            </a:fld>
            <a:endParaRPr lang="en-GB"/>
          </a:p>
        </p:txBody>
      </p:sp>
      <p:sp>
        <p:nvSpPr>
          <p:cNvPr id="5" name="Footer Placeholder 4"/>
          <p:cNvSpPr>
            <a:spLocks noGrp="1"/>
          </p:cNvSpPr>
          <p:nvPr>
            <p:ph type="ftr" sz="quarter" idx="11"/>
          </p:nvPr>
        </p:nvSpPr>
        <p:spPr/>
        <p:txBody>
          <a:bodyPr/>
          <a:lstStyle/>
          <a:p>
            <a:r>
              <a:rPr lang="en-GB"/>
              <a:t>Labor for the future</a:t>
            </a:r>
          </a:p>
        </p:txBody>
      </p:sp>
      <p:sp>
        <p:nvSpPr>
          <p:cNvPr id="6" name="Slide Number Placeholder 5"/>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069998-C38D-4163-A11E-B2B6BCB6462F}" type="datetime1">
              <a:rPr lang="en-GB" smtClean="0"/>
              <a:t>09/06/2020</a:t>
            </a:fld>
            <a:endParaRPr lang="en-GB"/>
          </a:p>
        </p:txBody>
      </p:sp>
      <p:sp>
        <p:nvSpPr>
          <p:cNvPr id="5" name="Footer Placeholder 4"/>
          <p:cNvSpPr>
            <a:spLocks noGrp="1"/>
          </p:cNvSpPr>
          <p:nvPr>
            <p:ph type="ftr" sz="quarter" idx="11"/>
          </p:nvPr>
        </p:nvSpPr>
        <p:spPr/>
        <p:txBody>
          <a:bodyPr/>
          <a:lstStyle/>
          <a:p>
            <a:r>
              <a:rPr lang="en-GB"/>
              <a:t>Labor for the future</a:t>
            </a:r>
          </a:p>
        </p:txBody>
      </p:sp>
      <p:sp>
        <p:nvSpPr>
          <p:cNvPr id="6" name="Slide Number Placeholder 5"/>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5B4E6B-9D18-4763-BB86-784EC4F45189}" type="datetime1">
              <a:rPr lang="en-GB" smtClean="0"/>
              <a:t>09/06/2020</a:t>
            </a:fld>
            <a:endParaRPr lang="en-GB"/>
          </a:p>
        </p:txBody>
      </p:sp>
      <p:sp>
        <p:nvSpPr>
          <p:cNvPr id="5" name="Footer Placeholder 4"/>
          <p:cNvSpPr>
            <a:spLocks noGrp="1"/>
          </p:cNvSpPr>
          <p:nvPr>
            <p:ph type="ftr" sz="quarter" idx="11"/>
          </p:nvPr>
        </p:nvSpPr>
        <p:spPr/>
        <p:txBody>
          <a:bodyPr/>
          <a:lstStyle>
            <a:lvl1pPr>
              <a:defRPr b="1">
                <a:solidFill>
                  <a:schemeClr val="accent3">
                    <a:lumMod val="75000"/>
                  </a:schemeClr>
                </a:solidFill>
              </a:defRPr>
            </a:lvl1pPr>
            <a:extLst/>
          </a:lstStyle>
          <a:p>
            <a:r>
              <a:rPr lang="en-GB"/>
              <a:t>Labor for the future</a:t>
            </a:r>
            <a:endParaRPr lang="en-GB" dirty="0"/>
          </a:p>
        </p:txBody>
      </p:sp>
      <p:sp>
        <p:nvSpPr>
          <p:cNvPr id="6" name="Slide Number Placeholder 5"/>
          <p:cNvSpPr>
            <a:spLocks noGrp="1"/>
          </p:cNvSpPr>
          <p:nvPr>
            <p:ph type="sldNum" sz="quarter" idx="12"/>
          </p:nvPr>
        </p:nvSpPr>
        <p:spPr/>
        <p:txBody>
          <a:bodyPr/>
          <a:lstStyle/>
          <a:p>
            <a:fld id="{462C6507-2242-4096-87B2-B8983FFE7867}" type="slidenum">
              <a:rPr lang="en-GB" smtClean="0"/>
              <a:t>‹#›</a:t>
            </a:fld>
            <a:endParaRPr lang="en-GB"/>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91478" y="5877273"/>
            <a:ext cx="4822196"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D44E257-E4ED-46A7-AF32-F1B1E251233E}" type="datetime1">
              <a:rPr lang="en-GB" smtClean="0"/>
              <a:t>09/06/2020</a:t>
            </a:fld>
            <a:endParaRPr lang="en-GB"/>
          </a:p>
        </p:txBody>
      </p:sp>
      <p:sp>
        <p:nvSpPr>
          <p:cNvPr id="5" name="Footer Placeholder 4"/>
          <p:cNvSpPr>
            <a:spLocks noGrp="1"/>
          </p:cNvSpPr>
          <p:nvPr>
            <p:ph type="ftr" sz="quarter" idx="11"/>
          </p:nvPr>
        </p:nvSpPr>
        <p:spPr/>
        <p:txBody>
          <a:bodyPr/>
          <a:lstStyle/>
          <a:p>
            <a:r>
              <a:rPr lang="en-GB"/>
              <a:t>Labor for the future</a:t>
            </a:r>
          </a:p>
        </p:txBody>
      </p:sp>
      <p:sp>
        <p:nvSpPr>
          <p:cNvPr id="6" name="Slide Number Placeholder 5"/>
          <p:cNvSpPr>
            <a:spLocks noGrp="1"/>
          </p:cNvSpPr>
          <p:nvPr>
            <p:ph type="sldNum" sz="quarter" idx="12"/>
          </p:nvPr>
        </p:nvSpPr>
        <p:spPr/>
        <p:txBody>
          <a:bodyPr/>
          <a:lstStyle/>
          <a:p>
            <a:fld id="{462C6507-2242-4096-87B2-B8983FFE7867}" type="slidenum">
              <a:rPr lang="en-GB" smtClean="0"/>
              <a:t>‹#›</a:t>
            </a:fld>
            <a:endParaRPr lang="en-GB"/>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0082DE-AF27-41B6-8F34-47AF809C3919}" type="datetime1">
              <a:rPr lang="en-GB" smtClean="0"/>
              <a:t>09/06/2020</a:t>
            </a:fld>
            <a:endParaRPr lang="en-GB"/>
          </a:p>
        </p:txBody>
      </p:sp>
      <p:sp>
        <p:nvSpPr>
          <p:cNvPr id="6" name="Footer Placeholder 5"/>
          <p:cNvSpPr>
            <a:spLocks noGrp="1"/>
          </p:cNvSpPr>
          <p:nvPr>
            <p:ph type="ftr" sz="quarter" idx="11"/>
          </p:nvPr>
        </p:nvSpPr>
        <p:spPr/>
        <p:txBody>
          <a:bodyPr/>
          <a:lstStyle/>
          <a:p>
            <a:r>
              <a:rPr lang="en-GB"/>
              <a:t>Labor for the future</a:t>
            </a:r>
          </a:p>
        </p:txBody>
      </p:sp>
      <p:sp>
        <p:nvSpPr>
          <p:cNvPr id="7" name="Slide Number Placeholder 6"/>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FC47541-28D0-4A6B-A12A-49AEC19F619E}" type="datetime1">
              <a:rPr lang="en-GB" smtClean="0"/>
              <a:t>09/06/2020</a:t>
            </a:fld>
            <a:endParaRPr lang="en-GB"/>
          </a:p>
        </p:txBody>
      </p:sp>
      <p:sp>
        <p:nvSpPr>
          <p:cNvPr id="8" name="Footer Placeholder 7"/>
          <p:cNvSpPr>
            <a:spLocks noGrp="1"/>
          </p:cNvSpPr>
          <p:nvPr>
            <p:ph type="ftr" sz="quarter" idx="11"/>
          </p:nvPr>
        </p:nvSpPr>
        <p:spPr/>
        <p:txBody>
          <a:bodyPr/>
          <a:lstStyle/>
          <a:p>
            <a:r>
              <a:rPr lang="en-GB"/>
              <a:t>Labor for the future</a:t>
            </a:r>
          </a:p>
        </p:txBody>
      </p:sp>
      <p:sp>
        <p:nvSpPr>
          <p:cNvPr id="9" name="Slide Number Placeholder 8"/>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098C13F8-8E75-4A3A-BBB5-FE058771809E}" type="datetime1">
              <a:rPr lang="en-GB" smtClean="0"/>
              <a:t>09/06/2020</a:t>
            </a:fld>
            <a:endParaRPr lang="en-GB"/>
          </a:p>
        </p:txBody>
      </p:sp>
      <p:sp>
        <p:nvSpPr>
          <p:cNvPr id="4" name="Footer Placeholder 3"/>
          <p:cNvSpPr>
            <a:spLocks noGrp="1"/>
          </p:cNvSpPr>
          <p:nvPr>
            <p:ph type="ftr" sz="quarter" idx="11"/>
          </p:nvPr>
        </p:nvSpPr>
        <p:spPr/>
        <p:txBody>
          <a:bodyPr/>
          <a:lstStyle/>
          <a:p>
            <a:r>
              <a:rPr lang="en-GB"/>
              <a:t>Labor for the future</a:t>
            </a:r>
          </a:p>
        </p:txBody>
      </p:sp>
      <p:sp>
        <p:nvSpPr>
          <p:cNvPr id="5" name="Slide Number Placeholder 4"/>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9FD18135-E7CE-400C-A020-CED70CEA4200}" type="datetime1">
              <a:rPr lang="en-GB" smtClean="0"/>
              <a:t>09/06/2020</a:t>
            </a:fld>
            <a:endParaRPr lang="en-GB"/>
          </a:p>
        </p:txBody>
      </p:sp>
      <p:sp>
        <p:nvSpPr>
          <p:cNvPr id="3" name="Footer Placeholder 2"/>
          <p:cNvSpPr>
            <a:spLocks noGrp="1"/>
          </p:cNvSpPr>
          <p:nvPr>
            <p:ph type="ftr" sz="quarter" idx="11"/>
          </p:nvPr>
        </p:nvSpPr>
        <p:spPr/>
        <p:txBody>
          <a:bodyPr/>
          <a:lstStyle/>
          <a:p>
            <a:r>
              <a:rPr lang="en-GB"/>
              <a:t>Labor for the future</a:t>
            </a:r>
          </a:p>
        </p:txBody>
      </p:sp>
      <p:sp>
        <p:nvSpPr>
          <p:cNvPr id="4" name="Slide Number Placeholder 3"/>
          <p:cNvSpPr>
            <a:spLocks noGrp="1"/>
          </p:cNvSpPr>
          <p:nvPr>
            <p:ph type="sldNum" sz="quarter" idx="12"/>
          </p:nvPr>
        </p:nvSpPr>
        <p:spPr/>
        <p:txBody>
          <a:bodyPr/>
          <a:lstStyle/>
          <a:p>
            <a:fld id="{462C6507-2242-4096-87B2-B8983FFE7867}" type="slidenum">
              <a:rPr lang="en-GB" smtClean="0"/>
              <a:t>‹#›</a:t>
            </a:fld>
            <a:endParaRPr lang="en-GB"/>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7D4CE31-5645-4F9D-AFD2-98924BCB3271}" type="datetime1">
              <a:rPr lang="en-GB" smtClean="0"/>
              <a:t>09/06/2020</a:t>
            </a:fld>
            <a:endParaRPr lang="en-GB"/>
          </a:p>
        </p:txBody>
      </p:sp>
      <p:sp>
        <p:nvSpPr>
          <p:cNvPr id="6" name="Footer Placeholder 5"/>
          <p:cNvSpPr>
            <a:spLocks noGrp="1"/>
          </p:cNvSpPr>
          <p:nvPr>
            <p:ph type="ftr" sz="quarter" idx="11"/>
          </p:nvPr>
        </p:nvSpPr>
        <p:spPr/>
        <p:txBody>
          <a:bodyPr/>
          <a:lstStyle/>
          <a:p>
            <a:r>
              <a:rPr lang="en-GB"/>
              <a:t>Labor for the future</a:t>
            </a:r>
          </a:p>
        </p:txBody>
      </p:sp>
      <p:sp>
        <p:nvSpPr>
          <p:cNvPr id="7" name="Slide Number Placeholder 6"/>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D9E654F-4BDB-4C42-AF2A-117530527E87}" type="datetime1">
              <a:rPr lang="en-GB" smtClean="0"/>
              <a:t>09/06/2020</a:t>
            </a:fld>
            <a:endParaRPr lang="en-GB"/>
          </a:p>
        </p:txBody>
      </p:sp>
      <p:sp>
        <p:nvSpPr>
          <p:cNvPr id="6" name="Footer Placeholder 5"/>
          <p:cNvSpPr>
            <a:spLocks noGrp="1"/>
          </p:cNvSpPr>
          <p:nvPr>
            <p:ph type="ftr" sz="quarter" idx="11"/>
          </p:nvPr>
        </p:nvSpPr>
        <p:spPr/>
        <p:txBody>
          <a:bodyPr/>
          <a:lstStyle/>
          <a:p>
            <a:r>
              <a:rPr lang="en-GB"/>
              <a:t>Labor for the future</a:t>
            </a:r>
          </a:p>
        </p:txBody>
      </p:sp>
      <p:sp>
        <p:nvSpPr>
          <p:cNvPr id="7" name="Slide Number Placeholder 6"/>
          <p:cNvSpPr>
            <a:spLocks noGrp="1"/>
          </p:cNvSpPr>
          <p:nvPr>
            <p:ph type="sldNum" sz="quarter" idx="12"/>
          </p:nvPr>
        </p:nvSpPr>
        <p:spPr/>
        <p:txBody>
          <a:bodyPr/>
          <a:lstStyle/>
          <a:p>
            <a:fld id="{462C6507-2242-4096-87B2-B8983FFE7867}" type="slidenum">
              <a:rPr lang="en-GB" smtClean="0"/>
              <a:t>‹#›</a:t>
            </a:fld>
            <a:endParaRPr lang="en-GB"/>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2B60D09-795C-444D-A680-C12CBE03DB60}" type="datetime1">
              <a:rPr lang="en-GB" smtClean="0"/>
              <a:t>09/06/2020</a:t>
            </a:fld>
            <a:endParaRPr lang="en-GB"/>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GB"/>
              <a:t>Labor for the future</a:t>
            </a: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62C6507-2242-4096-87B2-B8983FFE7867}" type="slidenum">
              <a:rPr lang="en-GB" smtClean="0"/>
              <a:t>‹#›</a:t>
            </a:fld>
            <a:endParaRPr lang="en-GB"/>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ishimwe@uok.ac.r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 xmlns:a16="http://schemas.microsoft.com/office/drawing/2014/main" id="{AF435EF4-2A00-4369-9800-332027D44DBE}"/>
              </a:ext>
            </a:extLst>
          </p:cNvPr>
          <p:cNvSpPr>
            <a:spLocks noGrp="1" noChangeArrowheads="1"/>
          </p:cNvSpPr>
          <p:nvPr>
            <p:ph type="ctrTitle"/>
          </p:nvPr>
        </p:nvSpPr>
        <p:spPr>
          <a:xfrm>
            <a:off x="2971800" y="0"/>
            <a:ext cx="7467600" cy="6705600"/>
          </a:xfrm>
        </p:spPr>
        <p:txBody>
          <a:bodyPr/>
          <a:lstStyle/>
          <a:p>
            <a:pPr algn="ctr"/>
            <a:r>
              <a:rPr lang="en-US" altLang="x-none" sz="4000" b="1" dirty="0"/>
              <a:t/>
            </a:r>
            <a:br>
              <a:rPr lang="en-US" altLang="x-none" sz="4000" b="1" dirty="0"/>
            </a:br>
            <a:r>
              <a:rPr lang="en-US" altLang="x-none" sz="4000" b="1" dirty="0"/>
              <a:t/>
            </a:r>
            <a:br>
              <a:rPr lang="en-US" altLang="x-none" sz="4000" b="1" dirty="0"/>
            </a:br>
            <a:r>
              <a:rPr lang="en-US" sz="3200" dirty="0">
                <a:cs typeface="Times New Roman" charset="0"/>
              </a:rPr>
              <a:t>Advanced SELECT Statements</a:t>
            </a:r>
            <a:r>
              <a:rPr lang="en-US" altLang="x-none" sz="3200" dirty="0"/>
              <a:t/>
            </a:r>
            <a:br>
              <a:rPr lang="en-US" altLang="x-none" sz="3200" dirty="0"/>
            </a:br>
            <a:r>
              <a:rPr lang="en-US" altLang="x-none" sz="3200" dirty="0"/>
              <a:t/>
            </a:r>
            <a:br>
              <a:rPr lang="en-US" altLang="x-none" sz="3200" dirty="0"/>
            </a:br>
            <a:r>
              <a:rPr lang="en-US" altLang="x-none" sz="2000" b="1" dirty="0"/>
              <a:t>LECTURER: Olivier Kevin ISHIMWE</a:t>
            </a:r>
            <a:r>
              <a:rPr lang="en-US" altLang="x-none" sz="2000" dirty="0"/>
              <a:t/>
            </a:r>
            <a:br>
              <a:rPr lang="en-US" altLang="x-none" sz="2000" dirty="0"/>
            </a:br>
            <a:r>
              <a:rPr lang="en-US" altLang="x-none" sz="2000" b="1" dirty="0"/>
              <a:t>Email: </a:t>
            </a:r>
            <a:r>
              <a:rPr lang="en-US" altLang="x-none" sz="2000" b="1" dirty="0">
                <a:hlinkClick r:id="rId2"/>
              </a:rPr>
              <a:t>kishimwe@uok.ac.rw</a:t>
            </a:r>
            <a:r>
              <a:rPr lang="en-US" altLang="x-none" sz="2000" b="1" dirty="0"/>
              <a:t/>
            </a:r>
            <a:br>
              <a:rPr lang="en-US" altLang="x-none" sz="2000" b="1" dirty="0"/>
            </a:br>
            <a:r>
              <a:rPr lang="en-US" altLang="x-none" sz="2000" b="1" dirty="0"/>
              <a:t/>
            </a:r>
            <a:br>
              <a:rPr lang="en-US" altLang="x-none" sz="2000" b="1" dirty="0"/>
            </a:br>
            <a:r>
              <a:rPr lang="en-US" altLang="x-none" sz="2000" b="1" dirty="0"/>
              <a:t/>
            </a:r>
            <a:br>
              <a:rPr lang="en-US" altLang="x-none" sz="2000" b="1" dirty="0"/>
            </a:br>
            <a:r>
              <a:rPr lang="en-US" altLang="x-none" sz="2000" b="1" dirty="0"/>
              <a:t/>
            </a:r>
            <a:br>
              <a:rPr lang="en-US" altLang="x-none" sz="2000" b="1" dirty="0"/>
            </a:br>
            <a:r>
              <a:rPr lang="en-US" altLang="x-none" sz="3200" dirty="0"/>
              <a:t/>
            </a:r>
            <a:br>
              <a:rPr lang="en-US" altLang="x-none" sz="3200" dirty="0"/>
            </a:br>
            <a:r>
              <a:rPr lang="en-US" altLang="x-none" sz="3200" dirty="0"/>
              <a:t/>
            </a:r>
            <a:br>
              <a:rPr lang="en-US" altLang="x-none" sz="3200" dirty="0"/>
            </a:br>
            <a:endParaRPr lang="en-US" altLang="x-none" sz="3200" dirty="0"/>
          </a:p>
        </p:txBody>
      </p:sp>
      <p:sp>
        <p:nvSpPr>
          <p:cNvPr id="19459" name="Slide Number Placeholder 1">
            <a:extLst>
              <a:ext uri="{FF2B5EF4-FFF2-40B4-BE49-F238E27FC236}">
                <a16:creationId xmlns="" xmlns:a16="http://schemas.microsoft.com/office/drawing/2014/main" id="{AEA87611-5F58-4F3F-A588-378E50D31A6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A2AD9C11-CCD2-4A9B-BC32-21152681D89A}" type="slidenum">
              <a:rPr lang="en-US" altLang="x-none" smtClean="0">
                <a:solidFill>
                  <a:srgbClr val="FEFFFF"/>
                </a:solidFill>
              </a:rPr>
              <a:pPr fontAlgn="base">
                <a:spcBef>
                  <a:spcPct val="0"/>
                </a:spcBef>
                <a:spcAft>
                  <a:spcPct val="0"/>
                </a:spcAft>
                <a:buClrTx/>
                <a:buFontTx/>
                <a:buNone/>
              </a:pPr>
              <a:t>1</a:t>
            </a:fld>
            <a:endParaRPr lang="en-US" altLang="x-none">
              <a:solidFill>
                <a:srgbClr val="FE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686830"/>
          </a:xfrm>
        </p:spPr>
        <p:txBody>
          <a:bodyPr>
            <a:normAutofit fontScale="90000"/>
          </a:bodyPr>
          <a:lstStyle/>
          <a:p>
            <a:r>
              <a:rPr lang="en-US" b="1" dirty="0"/>
              <a:t>GROUP FUNCTION</a:t>
            </a:r>
            <a:endParaRPr lang="en-US" dirty="0"/>
          </a:p>
        </p:txBody>
      </p:sp>
      <p:sp>
        <p:nvSpPr>
          <p:cNvPr id="3" name="Content Placeholder 2"/>
          <p:cNvSpPr>
            <a:spLocks noGrp="1"/>
          </p:cNvSpPr>
          <p:nvPr>
            <p:ph idx="1"/>
          </p:nvPr>
        </p:nvSpPr>
        <p:spPr>
          <a:xfrm>
            <a:off x="609600" y="1390918"/>
            <a:ext cx="10972800" cy="4933682"/>
          </a:xfrm>
        </p:spPr>
        <p:txBody>
          <a:bodyPr/>
          <a:lstStyle/>
          <a:p>
            <a:r>
              <a:rPr lang="en-US" sz="2400" dirty="0"/>
              <a:t>These are functions that take a group of functions and return a single value.</a:t>
            </a:r>
          </a:p>
          <a:p>
            <a:r>
              <a:rPr lang="en-US" sz="2400" dirty="0" err="1"/>
              <a:t>Eg</a:t>
            </a:r>
            <a:endParaRPr lang="en-US" sz="2400" dirty="0"/>
          </a:p>
          <a:p>
            <a:r>
              <a:rPr lang="en-US" sz="2400" dirty="0" err="1"/>
              <a:t>Avg</a:t>
            </a:r>
            <a:r>
              <a:rPr lang="en-US" sz="2400" dirty="0"/>
              <a:t>, sum, min, max, </a:t>
            </a:r>
            <a:r>
              <a:rPr lang="en-US" sz="2400" dirty="0" err="1"/>
              <a:t>stddev</a:t>
            </a:r>
            <a:r>
              <a:rPr lang="en-US" sz="2400" dirty="0"/>
              <a:t> (standard deviation), count</a:t>
            </a:r>
          </a:p>
          <a:p>
            <a:endParaRPr lang="en-US" dirty="0"/>
          </a:p>
        </p:txBody>
      </p:sp>
      <p:graphicFrame>
        <p:nvGraphicFramePr>
          <p:cNvPr id="4" name="Table 3"/>
          <p:cNvGraphicFramePr>
            <a:graphicFrameLocks noGrp="1"/>
          </p:cNvGraphicFramePr>
          <p:nvPr>
            <p:extLst/>
          </p:nvPr>
        </p:nvGraphicFramePr>
        <p:xfrm>
          <a:off x="779279" y="2783394"/>
          <a:ext cx="8635176" cy="3840480"/>
        </p:xfrm>
        <a:graphic>
          <a:graphicData uri="http://schemas.openxmlformats.org/drawingml/2006/table">
            <a:tbl>
              <a:tblPr firstRow="1" firstCol="1" lastRow="1" lastCol="1" bandRow="1" bandCol="1">
                <a:tableStyleId>{5C22544A-7EE6-4342-B048-85BDC9FD1C3A}</a:tableStyleId>
              </a:tblPr>
              <a:tblGrid>
                <a:gridCol w="2878392">
                  <a:extLst>
                    <a:ext uri="{9D8B030D-6E8A-4147-A177-3AD203B41FA5}">
                      <a16:colId xmlns="" xmlns:a16="http://schemas.microsoft.com/office/drawing/2014/main" val="20000"/>
                    </a:ext>
                  </a:extLst>
                </a:gridCol>
                <a:gridCol w="2878392">
                  <a:extLst>
                    <a:ext uri="{9D8B030D-6E8A-4147-A177-3AD203B41FA5}">
                      <a16:colId xmlns="" xmlns:a16="http://schemas.microsoft.com/office/drawing/2014/main" val="20001"/>
                    </a:ext>
                  </a:extLst>
                </a:gridCol>
                <a:gridCol w="2878392">
                  <a:extLst>
                    <a:ext uri="{9D8B030D-6E8A-4147-A177-3AD203B41FA5}">
                      <a16:colId xmlns="" xmlns:a16="http://schemas.microsoft.com/office/drawing/2014/main" val="20002"/>
                    </a:ext>
                  </a:extLst>
                </a:gridCol>
              </a:tblGrid>
              <a:tr h="470776">
                <a:tc>
                  <a:txBody>
                    <a:bodyPr/>
                    <a:lstStyle/>
                    <a:p>
                      <a:pPr marL="0" marR="0">
                        <a:lnSpc>
                          <a:spcPct val="150000"/>
                        </a:lnSpc>
                        <a:spcBef>
                          <a:spcPts val="0"/>
                        </a:spcBef>
                        <a:spcAft>
                          <a:spcPts val="0"/>
                        </a:spcAft>
                      </a:pPr>
                      <a:r>
                        <a:rPr lang="en-US" sz="2400">
                          <a:effectLst/>
                        </a:rPr>
                        <a:t>EID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LNAME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SALARY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470776">
                <a:tc>
                  <a:txBody>
                    <a:bodyPr/>
                    <a:lstStyle/>
                    <a:p>
                      <a:pPr marL="0" marR="0">
                        <a:lnSpc>
                          <a:spcPct val="150000"/>
                        </a:lnSpc>
                        <a:spcBef>
                          <a:spcPts val="0"/>
                        </a:spcBef>
                        <a:spcAft>
                          <a:spcPts val="0"/>
                        </a:spcAft>
                      </a:pPr>
                      <a:r>
                        <a:rPr lang="en-US" sz="2400">
                          <a:effectLst/>
                        </a:rPr>
                        <a:t>001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Allan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20000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470776">
                <a:tc>
                  <a:txBody>
                    <a:bodyPr/>
                    <a:lstStyle/>
                    <a:p>
                      <a:pPr marL="0" marR="0">
                        <a:lnSpc>
                          <a:spcPct val="150000"/>
                        </a:lnSpc>
                        <a:spcBef>
                          <a:spcPts val="0"/>
                        </a:spcBef>
                        <a:spcAft>
                          <a:spcPts val="0"/>
                        </a:spcAft>
                      </a:pPr>
                      <a:r>
                        <a:rPr lang="en-US" sz="2400">
                          <a:effectLst/>
                        </a:rPr>
                        <a:t>002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Allen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40000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470776">
                <a:tc>
                  <a:txBody>
                    <a:bodyPr/>
                    <a:lstStyle/>
                    <a:p>
                      <a:pPr marL="0" marR="0">
                        <a:lnSpc>
                          <a:spcPct val="150000"/>
                        </a:lnSpc>
                        <a:spcBef>
                          <a:spcPts val="0"/>
                        </a:spcBef>
                        <a:spcAft>
                          <a:spcPts val="0"/>
                        </a:spcAft>
                      </a:pPr>
                      <a:r>
                        <a:rPr lang="en-US" sz="2400">
                          <a:effectLst/>
                        </a:rPr>
                        <a:t>003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Byron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70000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470776">
                <a:tc>
                  <a:txBody>
                    <a:bodyPr/>
                    <a:lstStyle/>
                    <a:p>
                      <a:pPr marL="0" marR="0">
                        <a:lnSpc>
                          <a:spcPct val="150000"/>
                        </a:lnSpc>
                        <a:spcBef>
                          <a:spcPts val="0"/>
                        </a:spcBef>
                        <a:spcAft>
                          <a:spcPts val="0"/>
                        </a:spcAft>
                      </a:pPr>
                      <a:r>
                        <a:rPr lang="en-US" sz="2400">
                          <a:effectLst/>
                        </a:rPr>
                        <a:t>004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Ismael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dirty="0">
                          <a:effectLst/>
                        </a:rPr>
                        <a:t>15000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470776">
                <a:tc>
                  <a:txBody>
                    <a:bodyPr/>
                    <a:lstStyle/>
                    <a:p>
                      <a:pPr marL="0" marR="0">
                        <a:lnSpc>
                          <a:spcPct val="150000"/>
                        </a:lnSpc>
                        <a:spcBef>
                          <a:spcPts val="0"/>
                        </a:spcBef>
                        <a:spcAft>
                          <a:spcPts val="0"/>
                        </a:spcAft>
                      </a:pPr>
                      <a:r>
                        <a:rPr lang="en-US" sz="2400">
                          <a:effectLst/>
                        </a:rPr>
                        <a:t>005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Keith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14000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r h="470776">
                <a:tc>
                  <a:txBody>
                    <a:bodyPr/>
                    <a:lstStyle/>
                    <a:p>
                      <a:pPr marL="0" marR="0">
                        <a:lnSpc>
                          <a:spcPct val="150000"/>
                        </a:lnSpc>
                        <a:spcBef>
                          <a:spcPts val="0"/>
                        </a:spcBef>
                        <a:spcAft>
                          <a:spcPts val="0"/>
                        </a:spcAft>
                      </a:pPr>
                      <a:r>
                        <a:rPr lang="en-US" sz="2400">
                          <a:effectLst/>
                        </a:rPr>
                        <a:t>006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Amina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dirty="0">
                          <a:effectLst/>
                        </a:rPr>
                        <a:t>20000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03949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Average </a:t>
            </a:r>
            <a:endParaRPr lang="en-US" dirty="0"/>
          </a:p>
        </p:txBody>
      </p:sp>
      <p:sp>
        <p:nvSpPr>
          <p:cNvPr id="3" name="Content Placeholder 2"/>
          <p:cNvSpPr>
            <a:spLocks noGrp="1"/>
          </p:cNvSpPr>
          <p:nvPr>
            <p:ph idx="1"/>
          </p:nvPr>
        </p:nvSpPr>
        <p:spPr/>
        <p:txBody>
          <a:bodyPr/>
          <a:lstStyle/>
          <a:p>
            <a:r>
              <a:rPr lang="en-US" dirty="0"/>
              <a:t>Write the SQL statement which returns the average salary of Employees.</a:t>
            </a:r>
          </a:p>
          <a:p>
            <a:r>
              <a:rPr lang="en-US" dirty="0" err="1"/>
              <a:t>Eg</a:t>
            </a:r>
            <a:r>
              <a:rPr lang="en-US" dirty="0"/>
              <a:t> </a:t>
            </a:r>
          </a:p>
          <a:p>
            <a:r>
              <a:rPr lang="en-US" dirty="0"/>
              <a:t>Select </a:t>
            </a:r>
            <a:r>
              <a:rPr lang="en-US" dirty="0" err="1"/>
              <a:t>avg</a:t>
            </a:r>
            <a:r>
              <a:rPr lang="en-US" dirty="0"/>
              <a:t>(salary) from employees;</a:t>
            </a:r>
          </a:p>
          <a:p>
            <a:r>
              <a:rPr lang="en-US" dirty="0"/>
              <a:t>Out put </a:t>
            </a:r>
          </a:p>
          <a:p>
            <a:endParaRPr lang="en-US" dirty="0"/>
          </a:p>
        </p:txBody>
      </p:sp>
      <p:graphicFrame>
        <p:nvGraphicFramePr>
          <p:cNvPr id="4" name="Table 3"/>
          <p:cNvGraphicFramePr>
            <a:graphicFrameLocks noGrp="1"/>
          </p:cNvGraphicFramePr>
          <p:nvPr>
            <p:extLst/>
          </p:nvPr>
        </p:nvGraphicFramePr>
        <p:xfrm>
          <a:off x="846253" y="4087379"/>
          <a:ext cx="2656801" cy="1463414"/>
        </p:xfrm>
        <a:graphic>
          <a:graphicData uri="http://schemas.openxmlformats.org/drawingml/2006/table">
            <a:tbl>
              <a:tblPr firstRow="1" firstCol="1" lastRow="1" lastCol="1" bandRow="1" bandCol="1">
                <a:tableStyleId>{5C22544A-7EE6-4342-B048-85BDC9FD1C3A}</a:tableStyleId>
              </a:tblPr>
              <a:tblGrid>
                <a:gridCol w="2656801">
                  <a:extLst>
                    <a:ext uri="{9D8B030D-6E8A-4147-A177-3AD203B41FA5}">
                      <a16:colId xmlns="" xmlns:a16="http://schemas.microsoft.com/office/drawing/2014/main" val="20000"/>
                    </a:ext>
                  </a:extLst>
                </a:gridCol>
              </a:tblGrid>
              <a:tr h="731707">
                <a:tc>
                  <a:txBody>
                    <a:bodyPr/>
                    <a:lstStyle/>
                    <a:p>
                      <a:pPr marL="0" marR="0">
                        <a:lnSpc>
                          <a:spcPct val="150000"/>
                        </a:lnSpc>
                        <a:spcBef>
                          <a:spcPts val="0"/>
                        </a:spcBef>
                        <a:spcAft>
                          <a:spcPts val="0"/>
                        </a:spcAft>
                      </a:pPr>
                      <a:r>
                        <a:rPr lang="en-US" sz="2400">
                          <a:effectLst/>
                        </a:rPr>
                        <a:t>Avg (salary)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731707">
                <a:tc>
                  <a:txBody>
                    <a:bodyPr/>
                    <a:lstStyle/>
                    <a:p>
                      <a:pPr marL="0" marR="0">
                        <a:lnSpc>
                          <a:spcPct val="150000"/>
                        </a:lnSpc>
                        <a:spcBef>
                          <a:spcPts val="0"/>
                        </a:spcBef>
                        <a:spcAft>
                          <a:spcPts val="0"/>
                        </a:spcAft>
                      </a:pPr>
                      <a:r>
                        <a:rPr lang="en-US" sz="2400" dirty="0">
                          <a:effectLst/>
                        </a:rPr>
                        <a:t>31800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48364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Range of salary</a:t>
            </a:r>
            <a:r>
              <a:rPr lang="en-US" dirty="0"/>
              <a:t> </a:t>
            </a:r>
          </a:p>
        </p:txBody>
      </p:sp>
      <p:sp>
        <p:nvSpPr>
          <p:cNvPr id="3" name="Content Placeholder 2"/>
          <p:cNvSpPr>
            <a:spLocks noGrp="1"/>
          </p:cNvSpPr>
          <p:nvPr>
            <p:ph idx="1"/>
          </p:nvPr>
        </p:nvSpPr>
        <p:spPr/>
        <p:txBody>
          <a:bodyPr>
            <a:normAutofit lnSpcReduction="10000"/>
          </a:bodyPr>
          <a:lstStyle/>
          <a:p>
            <a:r>
              <a:rPr lang="en-US" dirty="0"/>
              <a:t>Select max(salary)-min(salary) from employees;</a:t>
            </a:r>
          </a:p>
          <a:p>
            <a:r>
              <a:rPr lang="en-US" dirty="0"/>
              <a:t>Out put</a:t>
            </a:r>
          </a:p>
          <a:p>
            <a:endParaRPr lang="en-US" dirty="0"/>
          </a:p>
          <a:p>
            <a:endParaRPr lang="en-US" dirty="0"/>
          </a:p>
          <a:p>
            <a:endParaRPr lang="en-US" dirty="0"/>
          </a:p>
          <a:p>
            <a:r>
              <a:rPr lang="en-US" dirty="0"/>
              <a:t>Write a query that returns all employees </a:t>
            </a:r>
            <a:r>
              <a:rPr lang="en-US" dirty="0" err="1"/>
              <a:t>Lnames</a:t>
            </a:r>
            <a:r>
              <a:rPr lang="en-US" dirty="0"/>
              <a:t> with salary less than the average salary.</a:t>
            </a:r>
          </a:p>
          <a:p>
            <a:r>
              <a:rPr lang="en-US" dirty="0" err="1"/>
              <a:t>Eg</a:t>
            </a:r>
            <a:r>
              <a:rPr lang="en-US" dirty="0"/>
              <a:t> </a:t>
            </a:r>
          </a:p>
          <a:p>
            <a:r>
              <a:rPr lang="en-US" dirty="0"/>
              <a:t>Select </a:t>
            </a:r>
            <a:r>
              <a:rPr lang="en-US" dirty="0" err="1"/>
              <a:t>Lname</a:t>
            </a:r>
            <a:r>
              <a:rPr lang="en-US" dirty="0"/>
              <a:t> from employees where salary&lt;</a:t>
            </a:r>
            <a:r>
              <a:rPr lang="en-US" dirty="0" err="1"/>
              <a:t>avg</a:t>
            </a:r>
            <a:r>
              <a:rPr lang="en-US" dirty="0"/>
              <a:t>(salary);</a:t>
            </a:r>
          </a:p>
          <a:p>
            <a:pPr marL="0" indent="0">
              <a:buNone/>
            </a:pPr>
            <a:endParaRPr lang="en-US" dirty="0"/>
          </a:p>
          <a:p>
            <a:endParaRPr lang="en-US" dirty="0"/>
          </a:p>
        </p:txBody>
      </p:sp>
      <p:graphicFrame>
        <p:nvGraphicFramePr>
          <p:cNvPr id="4" name="Table 3"/>
          <p:cNvGraphicFramePr>
            <a:graphicFrameLocks noGrp="1"/>
          </p:cNvGraphicFramePr>
          <p:nvPr>
            <p:extLst/>
          </p:nvPr>
        </p:nvGraphicFramePr>
        <p:xfrm>
          <a:off x="924886" y="3018434"/>
          <a:ext cx="4600151" cy="1180079"/>
        </p:xfrm>
        <a:graphic>
          <a:graphicData uri="http://schemas.openxmlformats.org/drawingml/2006/table">
            <a:tbl>
              <a:tblPr firstRow="1" firstCol="1" lastRow="1" lastCol="1" bandRow="1" bandCol="1">
                <a:tableStyleId>{5C22544A-7EE6-4342-B048-85BDC9FD1C3A}</a:tableStyleId>
              </a:tblPr>
              <a:tblGrid>
                <a:gridCol w="4600151">
                  <a:extLst>
                    <a:ext uri="{9D8B030D-6E8A-4147-A177-3AD203B41FA5}">
                      <a16:colId xmlns="" xmlns:a16="http://schemas.microsoft.com/office/drawing/2014/main" val="20000"/>
                    </a:ext>
                  </a:extLst>
                </a:gridCol>
              </a:tblGrid>
              <a:tr h="578935">
                <a:tc>
                  <a:txBody>
                    <a:bodyPr/>
                    <a:lstStyle/>
                    <a:p>
                      <a:pPr marL="0" marR="0">
                        <a:lnSpc>
                          <a:spcPct val="150000"/>
                        </a:lnSpc>
                        <a:spcBef>
                          <a:spcPts val="0"/>
                        </a:spcBef>
                        <a:spcAft>
                          <a:spcPts val="0"/>
                        </a:spcAft>
                      </a:pPr>
                      <a:r>
                        <a:rPr lang="en-US" sz="2000">
                          <a:effectLst/>
                        </a:rPr>
                        <a:t>Max(salary)-min(salary)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601144">
                <a:tc>
                  <a:txBody>
                    <a:bodyPr/>
                    <a:lstStyle/>
                    <a:p>
                      <a:pPr marL="0" marR="0">
                        <a:lnSpc>
                          <a:spcPct val="150000"/>
                        </a:lnSpc>
                        <a:spcBef>
                          <a:spcPts val="0"/>
                        </a:spcBef>
                        <a:spcAft>
                          <a:spcPts val="0"/>
                        </a:spcAft>
                      </a:pPr>
                      <a:r>
                        <a:rPr lang="en-US" sz="2000" dirty="0">
                          <a:effectLst/>
                        </a:rPr>
                        <a:t>56000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494233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76519"/>
            <a:ext cx="10972800" cy="708338"/>
          </a:xfrm>
        </p:spPr>
        <p:txBody>
          <a:bodyPr>
            <a:normAutofit fontScale="90000"/>
          </a:bodyPr>
          <a:lstStyle/>
          <a:p>
            <a:r>
              <a:rPr lang="en-US" b="1" dirty="0"/>
              <a:t>COLUNM ALIASE</a:t>
            </a:r>
            <a:endParaRPr lang="en-US" dirty="0"/>
          </a:p>
        </p:txBody>
      </p:sp>
      <p:sp>
        <p:nvSpPr>
          <p:cNvPr id="3" name="Content Placeholder 2"/>
          <p:cNvSpPr>
            <a:spLocks noGrp="1"/>
          </p:cNvSpPr>
          <p:nvPr>
            <p:ph idx="1"/>
          </p:nvPr>
        </p:nvSpPr>
        <p:spPr>
          <a:xfrm>
            <a:off x="609600" y="1184857"/>
            <a:ext cx="10972800" cy="5139743"/>
          </a:xfrm>
        </p:spPr>
        <p:txBody>
          <a:bodyPr>
            <a:normAutofit/>
          </a:bodyPr>
          <a:lstStyle/>
          <a:p>
            <a:r>
              <a:rPr lang="en-US" sz="2000" dirty="0"/>
              <a:t>This is a name or title given to a certain out put.</a:t>
            </a:r>
          </a:p>
          <a:p>
            <a:r>
              <a:rPr lang="en-US" sz="2000" dirty="0"/>
              <a:t>It is put between “ “ after the columns selected.</a:t>
            </a:r>
          </a:p>
          <a:p>
            <a:r>
              <a:rPr lang="en-US" sz="2000" dirty="0" err="1"/>
              <a:t>Eg</a:t>
            </a:r>
            <a:endParaRPr lang="en-US" sz="2000" dirty="0"/>
          </a:p>
          <a:p>
            <a:r>
              <a:rPr lang="en-US" sz="2000" dirty="0"/>
              <a:t>From the example above where we found the range salary the output was </a:t>
            </a:r>
          </a:p>
          <a:p>
            <a:endParaRPr lang="en-US" sz="2000" dirty="0"/>
          </a:p>
          <a:p>
            <a:endParaRPr lang="en-US" sz="2000" dirty="0"/>
          </a:p>
          <a:p>
            <a:endParaRPr lang="en-US" sz="2000" dirty="0"/>
          </a:p>
          <a:p>
            <a:r>
              <a:rPr lang="en-US" sz="2000" dirty="0"/>
              <a:t>But the title may be given a column aliases </a:t>
            </a:r>
            <a:r>
              <a:rPr lang="en-US" sz="2000" dirty="0" err="1"/>
              <a:t>ie</a:t>
            </a:r>
            <a:r>
              <a:rPr lang="en-US" sz="2000" dirty="0"/>
              <a:t> </a:t>
            </a:r>
          </a:p>
          <a:p>
            <a:r>
              <a:rPr lang="en-US" sz="2000" dirty="0"/>
              <a:t>Select max(salary)-min(salary) “RANGE” from employees;</a:t>
            </a:r>
          </a:p>
          <a:p>
            <a:r>
              <a:rPr lang="en-US" sz="2000" dirty="0"/>
              <a:t>Output</a:t>
            </a:r>
          </a:p>
          <a:p>
            <a:endParaRPr lang="en-US" sz="2000" dirty="0"/>
          </a:p>
          <a:p>
            <a:endParaRPr lang="en-US" sz="2000" dirty="0"/>
          </a:p>
        </p:txBody>
      </p:sp>
      <p:graphicFrame>
        <p:nvGraphicFramePr>
          <p:cNvPr id="4" name="Table 3"/>
          <p:cNvGraphicFramePr>
            <a:graphicFrameLocks noGrp="1"/>
          </p:cNvGraphicFramePr>
          <p:nvPr>
            <p:extLst/>
          </p:nvPr>
        </p:nvGraphicFramePr>
        <p:xfrm>
          <a:off x="963523" y="2851008"/>
          <a:ext cx="3685750" cy="835487"/>
        </p:xfrm>
        <a:graphic>
          <a:graphicData uri="http://schemas.openxmlformats.org/drawingml/2006/table">
            <a:tbl>
              <a:tblPr firstRow="1" firstCol="1" lastRow="1" lastCol="1" bandRow="1" bandCol="1">
                <a:tableStyleId>{5C22544A-7EE6-4342-B048-85BDC9FD1C3A}</a:tableStyleId>
              </a:tblPr>
              <a:tblGrid>
                <a:gridCol w="3685750">
                  <a:extLst>
                    <a:ext uri="{9D8B030D-6E8A-4147-A177-3AD203B41FA5}">
                      <a16:colId xmlns="" xmlns:a16="http://schemas.microsoft.com/office/drawing/2014/main" val="20000"/>
                    </a:ext>
                  </a:extLst>
                </a:gridCol>
              </a:tblGrid>
              <a:tr h="408342">
                <a:tc>
                  <a:txBody>
                    <a:bodyPr/>
                    <a:lstStyle/>
                    <a:p>
                      <a:pPr marL="0" marR="0">
                        <a:lnSpc>
                          <a:spcPct val="150000"/>
                        </a:lnSpc>
                        <a:spcBef>
                          <a:spcPts val="0"/>
                        </a:spcBef>
                        <a:spcAft>
                          <a:spcPts val="0"/>
                        </a:spcAft>
                      </a:pPr>
                      <a:r>
                        <a:rPr lang="en-US" sz="1800" dirty="0">
                          <a:effectLst/>
                        </a:rPr>
                        <a:t>Max(salary)-min(salary)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424007">
                <a:tc>
                  <a:txBody>
                    <a:bodyPr/>
                    <a:lstStyle/>
                    <a:p>
                      <a:pPr marL="0" marR="0">
                        <a:lnSpc>
                          <a:spcPct val="150000"/>
                        </a:lnSpc>
                        <a:spcBef>
                          <a:spcPts val="0"/>
                        </a:spcBef>
                        <a:spcAft>
                          <a:spcPts val="0"/>
                        </a:spcAft>
                      </a:pPr>
                      <a:r>
                        <a:rPr lang="en-US" sz="1800" dirty="0">
                          <a:effectLst/>
                        </a:rPr>
                        <a:t>56000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bl>
          </a:graphicData>
        </a:graphic>
      </p:graphicFrame>
      <p:graphicFrame>
        <p:nvGraphicFramePr>
          <p:cNvPr id="5" name="Table 4"/>
          <p:cNvGraphicFramePr>
            <a:graphicFrameLocks noGrp="1"/>
          </p:cNvGraphicFramePr>
          <p:nvPr>
            <p:extLst/>
          </p:nvPr>
        </p:nvGraphicFramePr>
        <p:xfrm>
          <a:off x="1026557" y="4976023"/>
          <a:ext cx="3094682" cy="999774"/>
        </p:xfrm>
        <a:graphic>
          <a:graphicData uri="http://schemas.openxmlformats.org/drawingml/2006/table">
            <a:tbl>
              <a:tblPr firstRow="1" firstCol="1" lastRow="1" lastCol="1" bandRow="1" bandCol="1">
                <a:tableStyleId>{5C22544A-7EE6-4342-B048-85BDC9FD1C3A}</a:tableStyleId>
              </a:tblPr>
              <a:tblGrid>
                <a:gridCol w="3094682">
                  <a:extLst>
                    <a:ext uri="{9D8B030D-6E8A-4147-A177-3AD203B41FA5}">
                      <a16:colId xmlns="" xmlns:a16="http://schemas.microsoft.com/office/drawing/2014/main" val="20000"/>
                    </a:ext>
                  </a:extLst>
                </a:gridCol>
              </a:tblGrid>
              <a:tr h="490641">
                <a:tc>
                  <a:txBody>
                    <a:bodyPr/>
                    <a:lstStyle/>
                    <a:p>
                      <a:pPr marL="0" marR="0">
                        <a:lnSpc>
                          <a:spcPct val="150000"/>
                        </a:lnSpc>
                        <a:spcBef>
                          <a:spcPts val="0"/>
                        </a:spcBef>
                        <a:spcAft>
                          <a:spcPts val="0"/>
                        </a:spcAft>
                      </a:pPr>
                      <a:r>
                        <a:rPr lang="en-US" sz="1800">
                          <a:effectLst/>
                        </a:rPr>
                        <a:t>RANGE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509133">
                <a:tc>
                  <a:txBody>
                    <a:bodyPr/>
                    <a:lstStyle/>
                    <a:p>
                      <a:pPr marL="0" marR="0">
                        <a:lnSpc>
                          <a:spcPct val="150000"/>
                        </a:lnSpc>
                        <a:spcBef>
                          <a:spcPts val="0"/>
                        </a:spcBef>
                        <a:spcAft>
                          <a:spcPts val="0"/>
                        </a:spcAft>
                      </a:pPr>
                      <a:r>
                        <a:rPr lang="en-US" sz="1800" dirty="0">
                          <a:effectLst/>
                        </a:rPr>
                        <a:t>56000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64466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518" y="116632"/>
            <a:ext cx="10972800" cy="738346"/>
          </a:xfrm>
        </p:spPr>
        <p:txBody>
          <a:bodyPr>
            <a:normAutofit fontScale="90000"/>
          </a:bodyPr>
          <a:lstStyle/>
          <a:p>
            <a:r>
              <a:rPr lang="en-US" b="1" dirty="0"/>
              <a:t>COUNT</a:t>
            </a:r>
            <a:endParaRPr lang="en-US" dirty="0"/>
          </a:p>
        </p:txBody>
      </p:sp>
      <p:sp>
        <p:nvSpPr>
          <p:cNvPr id="3" name="Content Placeholder 2"/>
          <p:cNvSpPr>
            <a:spLocks noGrp="1"/>
          </p:cNvSpPr>
          <p:nvPr>
            <p:ph idx="1"/>
          </p:nvPr>
        </p:nvSpPr>
        <p:spPr>
          <a:xfrm>
            <a:off x="1415480" y="495202"/>
            <a:ext cx="10972800" cy="5412495"/>
          </a:xfrm>
        </p:spPr>
        <p:txBody>
          <a:bodyPr/>
          <a:lstStyle/>
          <a:p>
            <a:r>
              <a:rPr lang="en-US" dirty="0"/>
              <a:t>It can take three forms</a:t>
            </a:r>
          </a:p>
          <a:p>
            <a:r>
              <a:rPr lang="en-US" dirty="0"/>
              <a:t>Count (*)</a:t>
            </a:r>
          </a:p>
          <a:p>
            <a:r>
              <a:rPr lang="en-US" dirty="0"/>
              <a:t>Count (distinct) // select distinct values</a:t>
            </a:r>
          </a:p>
          <a:p>
            <a:r>
              <a:rPr lang="en-US" dirty="0"/>
              <a:t>Count (expression)</a:t>
            </a:r>
          </a:p>
          <a:p>
            <a:r>
              <a:rPr lang="en-US" b="1" dirty="0"/>
              <a:t>Count (*)</a:t>
            </a:r>
            <a:endParaRPr lang="en-US" dirty="0"/>
          </a:p>
          <a:p>
            <a:r>
              <a:rPr lang="en-US" dirty="0"/>
              <a:t>It returns the number of rows which match a certain </a:t>
            </a:r>
            <a:r>
              <a:rPr lang="en-US" dirty="0" err="1"/>
              <a:t>critia</a:t>
            </a:r>
            <a:r>
              <a:rPr lang="en-US" dirty="0"/>
              <a:t> which match.</a:t>
            </a:r>
          </a:p>
          <a:p>
            <a:r>
              <a:rPr lang="en-US" dirty="0" err="1"/>
              <a:t>Eg</a:t>
            </a:r>
            <a:r>
              <a:rPr lang="en-US" dirty="0"/>
              <a:t> </a:t>
            </a:r>
          </a:p>
          <a:p>
            <a:r>
              <a:rPr lang="en-US" dirty="0"/>
              <a:t>Select count(*) from employees where salary&gt;15000;</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84514201"/>
              </p:ext>
            </p:extLst>
          </p:nvPr>
        </p:nvGraphicFramePr>
        <p:xfrm>
          <a:off x="8328248" y="5589240"/>
          <a:ext cx="2669680" cy="1002452"/>
        </p:xfrm>
        <a:graphic>
          <a:graphicData uri="http://schemas.openxmlformats.org/drawingml/2006/table">
            <a:tbl>
              <a:tblPr firstRow="1" firstCol="1" lastRow="1" lastCol="1" bandRow="1" bandCol="1">
                <a:tableStyleId>{5C22544A-7EE6-4342-B048-85BDC9FD1C3A}</a:tableStyleId>
              </a:tblPr>
              <a:tblGrid>
                <a:gridCol w="2669680">
                  <a:extLst>
                    <a:ext uri="{9D8B030D-6E8A-4147-A177-3AD203B41FA5}">
                      <a16:colId xmlns="" xmlns:a16="http://schemas.microsoft.com/office/drawing/2014/main" val="20000"/>
                    </a:ext>
                  </a:extLst>
                </a:gridCol>
              </a:tblGrid>
              <a:tr h="491893">
                <a:tc>
                  <a:txBody>
                    <a:bodyPr/>
                    <a:lstStyle/>
                    <a:p>
                      <a:pPr marL="0" marR="0">
                        <a:lnSpc>
                          <a:spcPct val="150000"/>
                        </a:lnSpc>
                        <a:spcBef>
                          <a:spcPts val="0"/>
                        </a:spcBef>
                        <a:spcAft>
                          <a:spcPts val="0"/>
                        </a:spcAft>
                      </a:pPr>
                      <a:r>
                        <a:rPr lang="en-US" sz="2000" dirty="0">
                          <a:effectLst/>
                        </a:rPr>
                        <a:t>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510559">
                <a:tc>
                  <a:txBody>
                    <a:bodyPr/>
                    <a:lstStyle/>
                    <a:p>
                      <a:pPr marL="0" marR="0">
                        <a:lnSpc>
                          <a:spcPct val="150000"/>
                        </a:lnSpc>
                        <a:spcBef>
                          <a:spcPts val="0"/>
                        </a:spcBef>
                        <a:spcAft>
                          <a:spcPts val="0"/>
                        </a:spcAft>
                      </a:pPr>
                      <a:r>
                        <a:rPr lang="en-US" sz="2000" dirty="0">
                          <a:effectLst/>
                        </a:rPr>
                        <a:t>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52827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7583" y="828973"/>
            <a:ext cx="9311425" cy="5494554"/>
          </a:xfrm>
          <a:prstGeom prst="rect">
            <a:avLst/>
          </a:prstGeom>
        </p:spPr>
      </p:pic>
    </p:spTree>
    <p:extLst>
      <p:ext uri="{BB962C8B-B14F-4D97-AF65-F5344CB8AC3E}">
        <p14:creationId xmlns:p14="http://schemas.microsoft.com/office/powerpoint/2010/main" val="3348796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09800" y="228600"/>
            <a:ext cx="7772400" cy="685800"/>
          </a:xfrm>
        </p:spPr>
        <p:txBody>
          <a:bodyPr>
            <a:normAutofit fontScale="90000"/>
          </a:bodyPr>
          <a:lstStyle/>
          <a:p>
            <a:r>
              <a:rPr lang="en-US"/>
              <a:t>Quiz 1/3</a:t>
            </a:r>
          </a:p>
        </p:txBody>
      </p:sp>
      <p:sp>
        <p:nvSpPr>
          <p:cNvPr id="25603" name="Rectangle 3"/>
          <p:cNvSpPr>
            <a:spLocks noGrp="1" noChangeArrowheads="1"/>
          </p:cNvSpPr>
          <p:nvPr>
            <p:ph idx="1"/>
          </p:nvPr>
        </p:nvSpPr>
        <p:spPr>
          <a:xfrm>
            <a:off x="2209800" y="990600"/>
            <a:ext cx="7772400" cy="5105400"/>
          </a:xfrm>
        </p:spPr>
        <p:txBody>
          <a:bodyPr>
            <a:normAutofit lnSpcReduction="10000"/>
          </a:bodyPr>
          <a:lstStyle/>
          <a:p>
            <a:pPr marL="660400" indent="-660400" algn="just">
              <a:lnSpc>
                <a:spcPct val="90000"/>
              </a:lnSpc>
            </a:pPr>
            <a:r>
              <a:rPr lang="en-US" sz="2800">
                <a:cs typeface="Times New Roman" charset="0"/>
              </a:rPr>
              <a:t>Are the following statement valid?</a:t>
            </a:r>
          </a:p>
          <a:p>
            <a:pPr marL="1409700" lvl="2" indent="-495300" algn="just">
              <a:lnSpc>
                <a:spcPct val="90000"/>
              </a:lnSpc>
              <a:buFontTx/>
              <a:buAutoNum type="romanLcPeriod"/>
            </a:pPr>
            <a:r>
              <a:rPr lang="en-US" sz="3200" i="1">
                <a:cs typeface="Times New Roman" charset="0"/>
              </a:rPr>
              <a:t>select department_id </a:t>
            </a:r>
          </a:p>
          <a:p>
            <a:pPr marL="1409700" lvl="2" indent="-495300" algn="just">
              <a:lnSpc>
                <a:spcPct val="90000"/>
              </a:lnSpc>
              <a:buNone/>
            </a:pPr>
            <a:r>
              <a:rPr lang="en-US" sz="3200" i="1">
                <a:cs typeface="Times New Roman" charset="0"/>
              </a:rPr>
              <a:t>	from employees </a:t>
            </a:r>
          </a:p>
          <a:p>
            <a:pPr marL="1409700" lvl="2" indent="-495300" algn="just">
              <a:lnSpc>
                <a:spcPct val="90000"/>
              </a:lnSpc>
              <a:buNone/>
            </a:pPr>
            <a:r>
              <a:rPr lang="en-US" sz="3200" i="1">
                <a:cs typeface="Times New Roman" charset="0"/>
              </a:rPr>
              <a:t>	group by department_id;</a:t>
            </a:r>
          </a:p>
          <a:p>
            <a:pPr marL="660400" indent="-660400" algn="just">
              <a:lnSpc>
                <a:spcPct val="90000"/>
              </a:lnSpc>
              <a:buNone/>
            </a:pPr>
            <a:endParaRPr lang="en-US" sz="1200" i="1">
              <a:cs typeface="Times New Roman" charset="0"/>
            </a:endParaRPr>
          </a:p>
          <a:p>
            <a:pPr marL="1409700" lvl="2" indent="-495300" algn="just">
              <a:lnSpc>
                <a:spcPct val="90000"/>
              </a:lnSpc>
              <a:buFontTx/>
              <a:buAutoNum type="romanLcPeriod" startAt="2"/>
            </a:pPr>
            <a:r>
              <a:rPr lang="en-US" sz="3200" i="1">
                <a:cs typeface="Times New Roman" charset="0"/>
              </a:rPr>
              <a:t>select count(department_id)</a:t>
            </a:r>
          </a:p>
          <a:p>
            <a:pPr marL="1409700" lvl="2" indent="-495300" algn="just">
              <a:lnSpc>
                <a:spcPct val="90000"/>
              </a:lnSpc>
              <a:buNone/>
            </a:pPr>
            <a:r>
              <a:rPr lang="en-US" sz="3200" i="1">
                <a:cs typeface="Times New Roman" charset="0"/>
              </a:rPr>
              <a:t>	from employees </a:t>
            </a:r>
          </a:p>
          <a:p>
            <a:pPr marL="1409700" lvl="2" indent="-495300" algn="just">
              <a:lnSpc>
                <a:spcPct val="90000"/>
              </a:lnSpc>
              <a:buNone/>
            </a:pPr>
            <a:r>
              <a:rPr lang="en-US" sz="3200" i="1">
                <a:cs typeface="Times New Roman" charset="0"/>
              </a:rPr>
              <a:t>	where salary &lt; avg(salary);</a:t>
            </a:r>
          </a:p>
          <a:p>
            <a:pPr marL="660400" indent="-660400" algn="just">
              <a:lnSpc>
                <a:spcPct val="90000"/>
              </a:lnSpc>
              <a:buNone/>
            </a:pPr>
            <a:endParaRPr lang="en-US" sz="1000" i="1">
              <a:cs typeface="Times New Roman" charset="0"/>
            </a:endParaRPr>
          </a:p>
          <a:p>
            <a:pPr marL="660400" indent="-660400" algn="just">
              <a:lnSpc>
                <a:spcPct val="90000"/>
              </a:lnSpc>
              <a:buNone/>
            </a:pPr>
            <a:endParaRPr lang="en-US" sz="1000" i="1">
              <a:cs typeface="Times New Roman" charset="0"/>
            </a:endParaRPr>
          </a:p>
          <a:p>
            <a:pPr marL="660400" indent="-660400" algn="just">
              <a:lnSpc>
                <a:spcPct val="90000"/>
              </a:lnSpc>
            </a:pPr>
            <a:r>
              <a:rPr lang="en-GB" sz="2800" i="1">
                <a:latin typeface="Arial" charset="0"/>
                <a:cs typeface="Arial" charset="0"/>
              </a:rPr>
              <a:t>Find the average salary for each JOB in the company. </a:t>
            </a:r>
            <a:endParaRPr lang="en-US" sz="2800" i="1">
              <a:cs typeface="Times New Roman" charset="0"/>
            </a:endParaRPr>
          </a:p>
        </p:txBody>
      </p:sp>
      <p:sp>
        <p:nvSpPr>
          <p:cNvPr id="3" name="Slide Number Placeholder 2"/>
          <p:cNvSpPr>
            <a:spLocks noGrp="1"/>
          </p:cNvSpPr>
          <p:nvPr>
            <p:ph type="sldNum" sz="quarter" idx="12"/>
          </p:nvPr>
        </p:nvSpPr>
        <p:spPr/>
        <p:txBody>
          <a:bodyPr/>
          <a:lstStyle/>
          <a:p>
            <a:fld id="{9537A73F-6A8A-428C-A708-DA87782F7B6B}" type="slidenum">
              <a:rPr lang="en-US" smtClean="0"/>
              <a:t>16</a:t>
            </a:fld>
            <a:endParaRPr lang="en-US"/>
          </a:p>
        </p:txBody>
      </p:sp>
    </p:spTree>
    <p:extLst>
      <p:ext uri="{BB962C8B-B14F-4D97-AF65-F5344CB8AC3E}">
        <p14:creationId xmlns:p14="http://schemas.microsoft.com/office/powerpoint/2010/main" val="3147594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228600"/>
            <a:ext cx="7772400" cy="533400"/>
          </a:xfrm>
        </p:spPr>
        <p:txBody>
          <a:bodyPr>
            <a:normAutofit fontScale="90000"/>
          </a:bodyPr>
          <a:lstStyle/>
          <a:p>
            <a:r>
              <a:rPr lang="en-US" sz="2700" b="1">
                <a:cs typeface="Times New Roman" charset="0"/>
              </a:rPr>
              <a:t>Using the HAVING clause to restrict grouped data</a:t>
            </a:r>
          </a:p>
        </p:txBody>
      </p:sp>
      <p:sp>
        <p:nvSpPr>
          <p:cNvPr id="26627" name="Rectangle 3"/>
          <p:cNvSpPr>
            <a:spLocks noGrp="1" noChangeArrowheads="1"/>
          </p:cNvSpPr>
          <p:nvPr>
            <p:ph idx="1"/>
          </p:nvPr>
        </p:nvSpPr>
        <p:spPr>
          <a:xfrm>
            <a:off x="623392" y="914400"/>
            <a:ext cx="9358808" cy="5715000"/>
          </a:xfrm>
        </p:spPr>
        <p:txBody>
          <a:bodyPr>
            <a:normAutofit/>
          </a:bodyPr>
          <a:lstStyle/>
          <a:p>
            <a:pPr algn="just">
              <a:lnSpc>
                <a:spcPct val="90000"/>
              </a:lnSpc>
            </a:pPr>
            <a:r>
              <a:rPr lang="en-US" sz="2800" dirty="0">
                <a:cs typeface="Times New Roman" charset="0"/>
              </a:rPr>
              <a:t>Remember that the where clause is used to restrict single rows of a given relation or result table. </a:t>
            </a:r>
          </a:p>
          <a:p>
            <a:pPr algn="just">
              <a:lnSpc>
                <a:spcPct val="90000"/>
              </a:lnSpc>
            </a:pPr>
            <a:r>
              <a:rPr lang="en-US" sz="2800" dirty="0">
                <a:cs typeface="Times New Roman" charset="0"/>
              </a:rPr>
              <a:t>You use the HAVING clause to restrict groups. To find the maximum salary for each department, but show only the departments that have a maximum salary of more than 10000, you need to do the following:</a:t>
            </a:r>
          </a:p>
          <a:p>
            <a:pPr algn="just">
              <a:lnSpc>
                <a:spcPct val="90000"/>
              </a:lnSpc>
              <a:buFontTx/>
              <a:buNone/>
            </a:pPr>
            <a:r>
              <a:rPr lang="en-US" sz="1400" dirty="0">
                <a:cs typeface="Times New Roman" charset="0"/>
              </a:rPr>
              <a:t> </a:t>
            </a:r>
          </a:p>
          <a:p>
            <a:pPr>
              <a:lnSpc>
                <a:spcPct val="90000"/>
              </a:lnSpc>
              <a:buFontTx/>
              <a:buNone/>
            </a:pPr>
            <a:r>
              <a:rPr lang="en-US" sz="2800" dirty="0">
                <a:cs typeface="Times New Roman" charset="0"/>
              </a:rPr>
              <a:t>	</a:t>
            </a:r>
            <a:r>
              <a:rPr lang="en-US" sz="2800" i="1" dirty="0">
                <a:cs typeface="Times New Roman" charset="0"/>
              </a:rPr>
              <a:t>SELECT </a:t>
            </a:r>
            <a:r>
              <a:rPr lang="en-US" sz="2800" i="1" dirty="0" err="1">
                <a:cs typeface="Times New Roman" charset="0"/>
              </a:rPr>
              <a:t>department_id</a:t>
            </a:r>
            <a:r>
              <a:rPr lang="en-US" sz="2800" i="1" dirty="0">
                <a:cs typeface="Times New Roman" charset="0"/>
              </a:rPr>
              <a:t>, max(salary) </a:t>
            </a:r>
          </a:p>
          <a:p>
            <a:pPr>
              <a:lnSpc>
                <a:spcPct val="90000"/>
              </a:lnSpc>
              <a:buFontTx/>
              <a:buNone/>
            </a:pPr>
            <a:r>
              <a:rPr lang="en-US" sz="2800" i="1" dirty="0">
                <a:cs typeface="Times New Roman" charset="0"/>
              </a:rPr>
              <a:t>	FROM employees GROUP BY </a:t>
            </a:r>
            <a:r>
              <a:rPr lang="en-US" sz="2800" i="1" dirty="0" err="1">
                <a:cs typeface="Times New Roman" charset="0"/>
              </a:rPr>
              <a:t>department_id</a:t>
            </a:r>
            <a:r>
              <a:rPr lang="en-US" sz="2800" i="1" dirty="0">
                <a:cs typeface="Times New Roman" charset="0"/>
              </a:rPr>
              <a:t> HAVING max(salary)&gt;10000;</a:t>
            </a:r>
          </a:p>
          <a:p>
            <a:pPr algn="just">
              <a:lnSpc>
                <a:spcPct val="90000"/>
              </a:lnSpc>
              <a:buFontTx/>
              <a:buNone/>
            </a:pPr>
            <a:endParaRPr lang="en-GB" sz="1000" i="1" dirty="0">
              <a:latin typeface="Arial" charset="0"/>
              <a:cs typeface="Arial" charset="0"/>
            </a:endParaRPr>
          </a:p>
          <a:p>
            <a:pPr algn="just">
              <a:lnSpc>
                <a:spcPct val="90000"/>
              </a:lnSpc>
              <a:buFontTx/>
              <a:buNone/>
            </a:pPr>
            <a:r>
              <a:rPr lang="en-GB" sz="2400" b="1" dirty="0">
                <a:latin typeface="Arial" charset="0"/>
                <a:cs typeface="Arial" charset="0"/>
              </a:rPr>
              <a:t>	N.B.:</a:t>
            </a:r>
            <a:r>
              <a:rPr lang="en-GB" sz="2400" i="1" dirty="0">
                <a:latin typeface="Arial" charset="0"/>
                <a:cs typeface="Arial" charset="0"/>
              </a:rPr>
              <a:t> The HAVING clause always follows a GROUP BY clause, and is used to test some property or properties of the grouped information.</a:t>
            </a:r>
            <a:r>
              <a:rPr lang="en-GB" sz="2000" i="1" dirty="0">
                <a:latin typeface="Arial" charset="0"/>
                <a:cs typeface="Arial" charset="0"/>
              </a:rPr>
              <a:t> </a:t>
            </a:r>
            <a:endParaRPr lang="en-US" sz="2000" i="1" dirty="0">
              <a:cs typeface="Times New Roman" charset="0"/>
            </a:endParaRPr>
          </a:p>
        </p:txBody>
      </p:sp>
      <p:sp>
        <p:nvSpPr>
          <p:cNvPr id="3" name="Slide Number Placeholder 2"/>
          <p:cNvSpPr>
            <a:spLocks noGrp="1"/>
          </p:cNvSpPr>
          <p:nvPr>
            <p:ph type="sldNum" sz="quarter" idx="12"/>
          </p:nvPr>
        </p:nvSpPr>
        <p:spPr/>
        <p:txBody>
          <a:bodyPr/>
          <a:lstStyle/>
          <a:p>
            <a:fld id="{9537A73F-6A8A-428C-A708-DA87782F7B6B}" type="slidenum">
              <a:rPr lang="en-US" smtClean="0"/>
              <a:t>17</a:t>
            </a:fld>
            <a:endParaRPr lang="en-US"/>
          </a:p>
        </p:txBody>
      </p:sp>
    </p:spTree>
    <p:extLst>
      <p:ext uri="{BB962C8B-B14F-4D97-AF65-F5344CB8AC3E}">
        <p14:creationId xmlns:p14="http://schemas.microsoft.com/office/powerpoint/2010/main" val="2102799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09800" y="304800"/>
            <a:ext cx="7772400" cy="1143000"/>
          </a:xfrm>
        </p:spPr>
        <p:txBody>
          <a:bodyPr/>
          <a:lstStyle/>
          <a:p>
            <a:r>
              <a:rPr lang="en-US" sz="3200">
                <a:cs typeface="Times New Roman" charset="0"/>
              </a:rPr>
              <a:t>An example of a select statement that utilizes all clauses</a:t>
            </a:r>
          </a:p>
        </p:txBody>
      </p:sp>
      <p:sp>
        <p:nvSpPr>
          <p:cNvPr id="27651" name="Rectangle 3"/>
          <p:cNvSpPr>
            <a:spLocks noGrp="1" noChangeArrowheads="1"/>
          </p:cNvSpPr>
          <p:nvPr>
            <p:ph idx="1"/>
          </p:nvPr>
        </p:nvSpPr>
        <p:spPr>
          <a:xfrm>
            <a:off x="2209800" y="1524000"/>
            <a:ext cx="7772400" cy="5029200"/>
          </a:xfrm>
        </p:spPr>
        <p:txBody>
          <a:bodyPr/>
          <a:lstStyle/>
          <a:p>
            <a:pPr algn="just">
              <a:lnSpc>
                <a:spcPct val="90000"/>
              </a:lnSpc>
              <a:buFontTx/>
              <a:buNone/>
            </a:pPr>
            <a:r>
              <a:rPr lang="en-US" sz="2800">
                <a:cs typeface="Times New Roman" charset="0"/>
              </a:rPr>
              <a:t>Interpret:</a:t>
            </a:r>
          </a:p>
          <a:p>
            <a:pPr algn="just">
              <a:lnSpc>
                <a:spcPct val="90000"/>
              </a:lnSpc>
              <a:buFontTx/>
              <a:buNone/>
            </a:pPr>
            <a:endParaRPr lang="en-US" sz="1400">
              <a:cs typeface="Times New Roman" charset="0"/>
            </a:endParaRPr>
          </a:p>
          <a:p>
            <a:pPr lvl="1" algn="just">
              <a:lnSpc>
                <a:spcPct val="90000"/>
              </a:lnSpc>
              <a:buFontTx/>
              <a:buNone/>
            </a:pPr>
            <a:r>
              <a:rPr lang="en-US" i="1">
                <a:cs typeface="Times New Roman" charset="0"/>
              </a:rPr>
              <a:t>SELECT job_id, sum(salary) payroll</a:t>
            </a:r>
          </a:p>
          <a:p>
            <a:pPr lvl="1" algn="just">
              <a:lnSpc>
                <a:spcPct val="90000"/>
              </a:lnSpc>
              <a:buFontTx/>
              <a:buNone/>
            </a:pPr>
            <a:r>
              <a:rPr lang="en-US" i="1">
                <a:cs typeface="Times New Roman" charset="0"/>
              </a:rPr>
              <a:t>FROM employees</a:t>
            </a:r>
          </a:p>
          <a:p>
            <a:pPr lvl="1" algn="just">
              <a:lnSpc>
                <a:spcPct val="90000"/>
              </a:lnSpc>
              <a:buFontTx/>
              <a:buNone/>
            </a:pPr>
            <a:r>
              <a:rPr lang="en-US" i="1">
                <a:cs typeface="Times New Roman" charset="0"/>
              </a:rPr>
              <a:t>WHERE job_id not like '%MAN%'</a:t>
            </a:r>
          </a:p>
          <a:p>
            <a:pPr lvl="1" algn="just">
              <a:lnSpc>
                <a:spcPct val="90000"/>
              </a:lnSpc>
              <a:buFontTx/>
              <a:buNone/>
            </a:pPr>
            <a:r>
              <a:rPr lang="en-US" i="1">
                <a:cs typeface="Times New Roman" charset="0"/>
              </a:rPr>
              <a:t>GROUP BY job_id </a:t>
            </a:r>
          </a:p>
          <a:p>
            <a:pPr lvl="1" algn="just">
              <a:lnSpc>
                <a:spcPct val="90000"/>
              </a:lnSpc>
              <a:buFontTx/>
              <a:buNone/>
            </a:pPr>
            <a:r>
              <a:rPr lang="en-US" i="1">
                <a:cs typeface="Times New Roman" charset="0"/>
              </a:rPr>
              <a:t>HAVING sum(salary) &gt;30000</a:t>
            </a:r>
          </a:p>
          <a:p>
            <a:pPr lvl="1" algn="just">
              <a:lnSpc>
                <a:spcPct val="90000"/>
              </a:lnSpc>
              <a:buFontTx/>
              <a:buNone/>
            </a:pPr>
            <a:r>
              <a:rPr lang="en-US" i="1">
                <a:cs typeface="Times New Roman" charset="0"/>
              </a:rPr>
              <a:t>ORDER BY sum(salary);</a:t>
            </a:r>
          </a:p>
          <a:p>
            <a:pPr algn="just">
              <a:lnSpc>
                <a:spcPct val="90000"/>
              </a:lnSpc>
              <a:buFontTx/>
              <a:buNone/>
            </a:pPr>
            <a:endParaRPr lang="en-US" sz="1400"/>
          </a:p>
          <a:p>
            <a:pPr algn="just">
              <a:lnSpc>
                <a:spcPct val="90000"/>
              </a:lnSpc>
              <a:buFontTx/>
              <a:buNone/>
            </a:pPr>
            <a:r>
              <a:rPr lang="en-US" sz="2800" b="1"/>
              <a:t>	N.B.:</a:t>
            </a:r>
            <a:r>
              <a:rPr lang="en-US" sz="2800"/>
              <a:t> Make sure that you master the purpose of each of the 6 clauses of a SELECT statement.</a:t>
            </a:r>
          </a:p>
        </p:txBody>
      </p:sp>
      <p:sp>
        <p:nvSpPr>
          <p:cNvPr id="3" name="Slide Number Placeholder 2"/>
          <p:cNvSpPr>
            <a:spLocks noGrp="1"/>
          </p:cNvSpPr>
          <p:nvPr>
            <p:ph type="sldNum" sz="quarter" idx="12"/>
          </p:nvPr>
        </p:nvSpPr>
        <p:spPr/>
        <p:txBody>
          <a:bodyPr/>
          <a:lstStyle/>
          <a:p>
            <a:fld id="{9537A73F-6A8A-428C-A708-DA87782F7B6B}" type="slidenum">
              <a:rPr lang="en-US" smtClean="0"/>
              <a:t>18</a:t>
            </a:fld>
            <a:endParaRPr lang="en-US"/>
          </a:p>
        </p:txBody>
      </p:sp>
    </p:spTree>
    <p:extLst>
      <p:ext uri="{BB962C8B-B14F-4D97-AF65-F5344CB8AC3E}">
        <p14:creationId xmlns:p14="http://schemas.microsoft.com/office/powerpoint/2010/main" val="278862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09800" y="228600"/>
            <a:ext cx="7772400" cy="533400"/>
          </a:xfrm>
        </p:spPr>
        <p:txBody>
          <a:bodyPr>
            <a:normAutofit fontScale="90000"/>
          </a:bodyPr>
          <a:lstStyle/>
          <a:p>
            <a:r>
              <a:rPr lang="en-US"/>
              <a:t>Subqueries</a:t>
            </a:r>
          </a:p>
        </p:txBody>
      </p:sp>
      <p:sp>
        <p:nvSpPr>
          <p:cNvPr id="28675" name="Rectangle 3"/>
          <p:cNvSpPr>
            <a:spLocks noGrp="1" noChangeArrowheads="1"/>
          </p:cNvSpPr>
          <p:nvPr>
            <p:ph idx="1"/>
          </p:nvPr>
        </p:nvSpPr>
        <p:spPr>
          <a:xfrm>
            <a:off x="2209800" y="1143000"/>
            <a:ext cx="7772400" cy="4953000"/>
          </a:xfrm>
        </p:spPr>
        <p:txBody>
          <a:bodyPr/>
          <a:lstStyle/>
          <a:p>
            <a:pPr>
              <a:lnSpc>
                <a:spcPct val="90000"/>
              </a:lnSpc>
            </a:pPr>
            <a:r>
              <a:rPr lang="en-US">
                <a:latin typeface="Arial" charset="0"/>
                <a:cs typeface="Times New Roman" charset="0"/>
              </a:rPr>
              <a:t>Two queries can be combined together such that one query is inside the other. The inner query is referred to as a subquery. </a:t>
            </a:r>
          </a:p>
          <a:p>
            <a:pPr>
              <a:lnSpc>
                <a:spcPct val="90000"/>
              </a:lnSpc>
            </a:pPr>
            <a:r>
              <a:rPr lang="en-US">
                <a:latin typeface="Arial" charset="0"/>
                <a:cs typeface="Times New Roman" charset="0"/>
              </a:rPr>
              <a:t>Execution starts with the inner query which returns value(s) that are used by the outer (or main) query. </a:t>
            </a:r>
          </a:p>
          <a:p>
            <a:pPr>
              <a:lnSpc>
                <a:spcPct val="90000"/>
              </a:lnSpc>
            </a:pPr>
            <a:r>
              <a:rPr lang="en-US">
                <a:latin typeface="Arial" charset="0"/>
                <a:cs typeface="Times New Roman" charset="0"/>
              </a:rPr>
              <a:t>The subquery is often referred to as a nested select, sub-select, or inner select statement.</a:t>
            </a:r>
            <a:endParaRPr lang="en-US"/>
          </a:p>
        </p:txBody>
      </p:sp>
      <p:sp>
        <p:nvSpPr>
          <p:cNvPr id="3" name="Slide Number Placeholder 2"/>
          <p:cNvSpPr>
            <a:spLocks noGrp="1"/>
          </p:cNvSpPr>
          <p:nvPr>
            <p:ph type="sldNum" sz="quarter" idx="12"/>
          </p:nvPr>
        </p:nvSpPr>
        <p:spPr/>
        <p:txBody>
          <a:bodyPr/>
          <a:lstStyle/>
          <a:p>
            <a:fld id="{9537A73F-6A8A-428C-A708-DA87782F7B6B}" type="slidenum">
              <a:rPr lang="en-US" smtClean="0"/>
              <a:t>19</a:t>
            </a:fld>
            <a:endParaRPr lang="en-US"/>
          </a:p>
        </p:txBody>
      </p:sp>
    </p:spTree>
    <p:extLst>
      <p:ext uri="{BB962C8B-B14F-4D97-AF65-F5344CB8AC3E}">
        <p14:creationId xmlns:p14="http://schemas.microsoft.com/office/powerpoint/2010/main" val="45023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1981200" y="762000"/>
            <a:ext cx="8001000" cy="5638800"/>
          </a:xfrm>
        </p:spPr>
        <p:txBody>
          <a:bodyPr/>
          <a:lstStyle/>
          <a:p>
            <a:pPr marL="577850" indent="-577850">
              <a:lnSpc>
                <a:spcPct val="90000"/>
              </a:lnSpc>
            </a:pPr>
            <a:r>
              <a:rPr lang="en-US" sz="3600" dirty="0"/>
              <a:t>Using Aggregate (Group) functions:</a:t>
            </a:r>
            <a:r>
              <a:rPr lang="en-US" sz="2800" dirty="0"/>
              <a:t> 		     Count, Min, Max, Sum, </a:t>
            </a:r>
            <a:r>
              <a:rPr lang="en-US" sz="2800" dirty="0" err="1"/>
              <a:t>Avg</a:t>
            </a:r>
            <a:r>
              <a:rPr lang="en-US" sz="2800" dirty="0"/>
              <a:t>, </a:t>
            </a:r>
            <a:r>
              <a:rPr lang="en-US" sz="2800" dirty="0" err="1">
                <a:cs typeface="Times New Roman" charset="0"/>
              </a:rPr>
              <a:t>Stddev</a:t>
            </a:r>
            <a:r>
              <a:rPr lang="en-US" sz="2800" dirty="0">
                <a:cs typeface="Times New Roman" charset="0"/>
              </a:rPr>
              <a:t> </a:t>
            </a:r>
            <a:r>
              <a:rPr lang="en-US" sz="2800" dirty="0"/>
              <a:t>and </a:t>
            </a:r>
            <a:r>
              <a:rPr lang="en-US" sz="2800" dirty="0">
                <a:cs typeface="Times New Roman" charset="0"/>
              </a:rPr>
              <a:t>Variance</a:t>
            </a:r>
            <a:r>
              <a:rPr lang="en-US" sz="2800" dirty="0"/>
              <a:t> .</a:t>
            </a:r>
          </a:p>
          <a:p>
            <a:pPr marL="577850" indent="-577850">
              <a:lnSpc>
                <a:spcPct val="90000"/>
              </a:lnSpc>
            </a:pPr>
            <a:r>
              <a:rPr lang="en-US" sz="3600" dirty="0" err="1"/>
              <a:t>Subqueries</a:t>
            </a:r>
            <a:r>
              <a:rPr lang="en-US" sz="3600" dirty="0"/>
              <a:t>:</a:t>
            </a:r>
          </a:p>
          <a:p>
            <a:pPr marL="1743075" lvl="3" indent="-371475">
              <a:lnSpc>
                <a:spcPct val="90000"/>
              </a:lnSpc>
            </a:pPr>
            <a:r>
              <a:rPr lang="en-US" sz="2800" dirty="0"/>
              <a:t>scalar </a:t>
            </a:r>
            <a:r>
              <a:rPr lang="en-US" sz="2800" dirty="0" err="1"/>
              <a:t>subquery</a:t>
            </a:r>
            <a:endParaRPr lang="en-US" sz="2800" dirty="0"/>
          </a:p>
          <a:p>
            <a:pPr marL="1743075" lvl="3" indent="-371475">
              <a:lnSpc>
                <a:spcPct val="90000"/>
              </a:lnSpc>
            </a:pPr>
            <a:r>
              <a:rPr lang="en-US" sz="2800" dirty="0"/>
              <a:t>row </a:t>
            </a:r>
            <a:r>
              <a:rPr lang="en-US" sz="2800" dirty="0" err="1"/>
              <a:t>subquery</a:t>
            </a:r>
            <a:endParaRPr lang="en-US" sz="2800" dirty="0"/>
          </a:p>
          <a:p>
            <a:pPr marL="1743075" lvl="3" indent="-371475">
              <a:lnSpc>
                <a:spcPct val="90000"/>
              </a:lnSpc>
            </a:pPr>
            <a:r>
              <a:rPr lang="en-US" sz="2800" dirty="0"/>
              <a:t>table </a:t>
            </a:r>
            <a:r>
              <a:rPr lang="en-US" sz="2800" dirty="0" err="1"/>
              <a:t>subquery</a:t>
            </a:r>
            <a:endParaRPr lang="en-US" sz="2800" dirty="0"/>
          </a:p>
          <a:p>
            <a:pPr marL="577850" indent="-577850">
              <a:lnSpc>
                <a:spcPct val="90000"/>
              </a:lnSpc>
            </a:pPr>
            <a:r>
              <a:rPr lang="en-US" sz="3600" dirty="0"/>
              <a:t> Joins:</a:t>
            </a:r>
          </a:p>
          <a:p>
            <a:pPr marL="1743075" lvl="3" indent="-371475">
              <a:lnSpc>
                <a:spcPct val="90000"/>
              </a:lnSpc>
            </a:pPr>
            <a:r>
              <a:rPr lang="en-US" sz="2800" dirty="0"/>
              <a:t>Inner Joins</a:t>
            </a:r>
          </a:p>
          <a:p>
            <a:pPr marL="1743075" lvl="3" indent="-371475">
              <a:lnSpc>
                <a:spcPct val="90000"/>
              </a:lnSpc>
            </a:pPr>
            <a:r>
              <a:rPr lang="en-US" sz="2800" dirty="0"/>
              <a:t>Outer Joins</a:t>
            </a:r>
          </a:p>
          <a:p>
            <a:pPr marL="1743075" lvl="3" indent="-371475">
              <a:lnSpc>
                <a:spcPct val="90000"/>
              </a:lnSpc>
            </a:pPr>
            <a:r>
              <a:rPr lang="en-US" sz="2800" dirty="0"/>
              <a:t>Self Joins</a:t>
            </a:r>
          </a:p>
          <a:p>
            <a:pPr marL="1743075" lvl="3" indent="-371475">
              <a:lnSpc>
                <a:spcPct val="90000"/>
              </a:lnSpc>
            </a:pPr>
            <a:endParaRPr lang="en-US" sz="1800" dirty="0"/>
          </a:p>
        </p:txBody>
      </p:sp>
      <p:sp>
        <p:nvSpPr>
          <p:cNvPr id="3" name="Slide Number Placeholder 2"/>
          <p:cNvSpPr>
            <a:spLocks noGrp="1"/>
          </p:cNvSpPr>
          <p:nvPr>
            <p:ph type="sldNum" sz="quarter" idx="12"/>
          </p:nvPr>
        </p:nvSpPr>
        <p:spPr/>
        <p:txBody>
          <a:bodyPr/>
          <a:lstStyle/>
          <a:p>
            <a:fld id="{9537A73F-6A8A-428C-A708-DA87782F7B6B}" type="slidenum">
              <a:rPr lang="en-US" smtClean="0"/>
              <a:t>2</a:t>
            </a:fld>
            <a:endParaRPr lang="en-US"/>
          </a:p>
        </p:txBody>
      </p:sp>
    </p:spTree>
    <p:extLst>
      <p:ext uri="{BB962C8B-B14F-4D97-AF65-F5344CB8AC3E}">
        <p14:creationId xmlns:p14="http://schemas.microsoft.com/office/powerpoint/2010/main" val="217056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09800" y="116632"/>
            <a:ext cx="7772400" cy="685800"/>
          </a:xfrm>
        </p:spPr>
        <p:txBody>
          <a:bodyPr/>
          <a:lstStyle/>
          <a:p>
            <a:r>
              <a:rPr lang="en-US" sz="3600" b="1" dirty="0" err="1"/>
              <a:t>Subqueries</a:t>
            </a:r>
            <a:r>
              <a:rPr lang="en-US" sz="3600" b="1" dirty="0"/>
              <a:t> Cont’d</a:t>
            </a:r>
          </a:p>
        </p:txBody>
      </p:sp>
      <p:sp>
        <p:nvSpPr>
          <p:cNvPr id="60419" name="Rectangle 3"/>
          <p:cNvSpPr>
            <a:spLocks noGrp="1" noChangeArrowheads="1"/>
          </p:cNvSpPr>
          <p:nvPr>
            <p:ph idx="1"/>
          </p:nvPr>
        </p:nvSpPr>
        <p:spPr>
          <a:xfrm>
            <a:off x="1199456" y="1066800"/>
            <a:ext cx="10441160" cy="5410200"/>
          </a:xfrm>
        </p:spPr>
        <p:txBody>
          <a:bodyPr/>
          <a:lstStyle/>
          <a:p>
            <a:pPr algn="just">
              <a:lnSpc>
                <a:spcPct val="90000"/>
              </a:lnSpc>
            </a:pPr>
            <a:r>
              <a:rPr lang="en-US" sz="2800" dirty="0">
                <a:cs typeface="Times New Roman" charset="0"/>
              </a:rPr>
              <a:t>A </a:t>
            </a:r>
            <a:r>
              <a:rPr lang="en-US" sz="2800" dirty="0" err="1">
                <a:cs typeface="Times New Roman" charset="0"/>
              </a:rPr>
              <a:t>subquery</a:t>
            </a:r>
            <a:r>
              <a:rPr lang="en-US" sz="2800" dirty="0">
                <a:cs typeface="Times New Roman" charset="0"/>
              </a:rPr>
              <a:t> is embedded in a clause of another select statement. You can place a </a:t>
            </a:r>
            <a:r>
              <a:rPr lang="en-US" sz="2800" dirty="0" err="1">
                <a:cs typeface="Times New Roman" charset="0"/>
              </a:rPr>
              <a:t>subquery</a:t>
            </a:r>
            <a:r>
              <a:rPr lang="en-US" sz="2800" dirty="0">
                <a:cs typeface="Times New Roman" charset="0"/>
              </a:rPr>
              <a:t> in the following SQL clauses:</a:t>
            </a:r>
          </a:p>
          <a:p>
            <a:pPr lvl="3" algn="just">
              <a:lnSpc>
                <a:spcPct val="90000"/>
              </a:lnSpc>
            </a:pPr>
            <a:r>
              <a:rPr lang="en-US" sz="2800" dirty="0">
                <a:cs typeface="Times New Roman" charset="0"/>
              </a:rPr>
              <a:t>The WHERE clause</a:t>
            </a:r>
          </a:p>
          <a:p>
            <a:pPr lvl="3" algn="just">
              <a:lnSpc>
                <a:spcPct val="90000"/>
              </a:lnSpc>
            </a:pPr>
            <a:r>
              <a:rPr lang="en-US" sz="2800" dirty="0">
                <a:cs typeface="Times New Roman" charset="0"/>
              </a:rPr>
              <a:t>The HAVING clause</a:t>
            </a:r>
          </a:p>
          <a:p>
            <a:pPr lvl="3" algn="just">
              <a:lnSpc>
                <a:spcPct val="90000"/>
              </a:lnSpc>
            </a:pPr>
            <a:r>
              <a:rPr lang="en-US" sz="2800" dirty="0">
                <a:cs typeface="Times New Roman" charset="0"/>
              </a:rPr>
              <a:t>The FROM clause [for Inline views – to be covered under ‘DDL with Views and Indexes’]</a:t>
            </a:r>
          </a:p>
          <a:p>
            <a:pPr lvl="3" algn="just">
              <a:lnSpc>
                <a:spcPct val="90000"/>
              </a:lnSpc>
              <a:buFontTx/>
              <a:buNone/>
            </a:pPr>
            <a:endParaRPr lang="en-US" sz="1400" dirty="0">
              <a:cs typeface="Times New Roman" charset="0"/>
            </a:endParaRPr>
          </a:p>
          <a:p>
            <a:pPr algn="just">
              <a:lnSpc>
                <a:spcPct val="90000"/>
              </a:lnSpc>
            </a:pPr>
            <a:r>
              <a:rPr lang="en-US" sz="2800" dirty="0">
                <a:cs typeface="Times New Roman" charset="0"/>
              </a:rPr>
              <a:t>Generally, a </a:t>
            </a:r>
            <a:r>
              <a:rPr lang="en-US" sz="2800" dirty="0" err="1">
                <a:cs typeface="Times New Roman" charset="0"/>
              </a:rPr>
              <a:t>subquery</a:t>
            </a:r>
            <a:r>
              <a:rPr lang="en-US" sz="2800" dirty="0">
                <a:cs typeface="Times New Roman" charset="0"/>
              </a:rPr>
              <a:t> is used when an outer query is based on a search criteria with unknown intermediate values. This can be viewed as querying an intermediate result table. </a:t>
            </a:r>
            <a:endParaRPr lang="en-US" sz="2800" dirty="0"/>
          </a:p>
        </p:txBody>
      </p:sp>
      <p:sp>
        <p:nvSpPr>
          <p:cNvPr id="3" name="Slide Number Placeholder 2"/>
          <p:cNvSpPr>
            <a:spLocks noGrp="1"/>
          </p:cNvSpPr>
          <p:nvPr>
            <p:ph type="sldNum" sz="quarter" idx="12"/>
          </p:nvPr>
        </p:nvSpPr>
        <p:spPr/>
        <p:txBody>
          <a:bodyPr/>
          <a:lstStyle/>
          <a:p>
            <a:fld id="{9537A73F-6A8A-428C-A708-DA87782F7B6B}" type="slidenum">
              <a:rPr lang="en-US" smtClean="0"/>
              <a:t>20</a:t>
            </a:fld>
            <a:endParaRPr lang="en-US"/>
          </a:p>
        </p:txBody>
      </p:sp>
    </p:spTree>
    <p:extLst>
      <p:ext uri="{BB962C8B-B14F-4D97-AF65-F5344CB8AC3E}">
        <p14:creationId xmlns:p14="http://schemas.microsoft.com/office/powerpoint/2010/main" val="172363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209800" y="228600"/>
            <a:ext cx="7772400" cy="609600"/>
          </a:xfrm>
        </p:spPr>
        <p:txBody>
          <a:bodyPr>
            <a:normAutofit fontScale="90000"/>
          </a:bodyPr>
          <a:lstStyle/>
          <a:p>
            <a:r>
              <a:rPr lang="en-US">
                <a:cs typeface="Times New Roman" charset="0"/>
              </a:rPr>
              <a:t>Subquery Example</a:t>
            </a:r>
          </a:p>
        </p:txBody>
      </p:sp>
      <p:sp>
        <p:nvSpPr>
          <p:cNvPr id="61443" name="Rectangle 3"/>
          <p:cNvSpPr>
            <a:spLocks noGrp="1" noChangeArrowheads="1"/>
          </p:cNvSpPr>
          <p:nvPr>
            <p:ph idx="1"/>
          </p:nvPr>
        </p:nvSpPr>
        <p:spPr>
          <a:xfrm>
            <a:off x="2209800" y="1066800"/>
            <a:ext cx="7772400" cy="5410200"/>
          </a:xfrm>
        </p:spPr>
        <p:txBody>
          <a:bodyPr/>
          <a:lstStyle/>
          <a:p>
            <a:pPr algn="just">
              <a:lnSpc>
                <a:spcPct val="90000"/>
              </a:lnSpc>
            </a:pPr>
            <a:r>
              <a:rPr lang="en-US" sz="2800">
                <a:cs typeface="Times New Roman" charset="0"/>
              </a:rPr>
              <a:t>Display names and salaries of employees who earn more than Hall’s salary.</a:t>
            </a:r>
          </a:p>
          <a:p>
            <a:pPr algn="just">
              <a:lnSpc>
                <a:spcPct val="90000"/>
              </a:lnSpc>
              <a:buFontTx/>
              <a:buNone/>
            </a:pPr>
            <a:endParaRPr lang="en-US" sz="1200">
              <a:cs typeface="Times New Roman" charset="0"/>
            </a:endParaRPr>
          </a:p>
          <a:p>
            <a:pPr algn="just">
              <a:lnSpc>
                <a:spcPct val="90000"/>
              </a:lnSpc>
              <a:buFontTx/>
              <a:buNone/>
            </a:pPr>
            <a:r>
              <a:rPr lang="en-US" sz="3600" i="1">
                <a:cs typeface="Times New Roman" charset="0"/>
              </a:rPr>
              <a:t>	select last</a:t>
            </a:r>
            <a:r>
              <a:rPr lang="en-US" sz="3600" b="1" i="1">
                <a:cs typeface="Times New Roman" charset="0"/>
              </a:rPr>
              <a:t>_</a:t>
            </a:r>
            <a:r>
              <a:rPr lang="en-US" sz="3600" i="1">
                <a:cs typeface="Times New Roman" charset="0"/>
              </a:rPr>
              <a:t>name, salary from employees where salary &gt; (select salary from employees where last</a:t>
            </a:r>
            <a:r>
              <a:rPr lang="en-US" sz="3600" b="1" i="1">
                <a:cs typeface="Times New Roman" charset="0"/>
              </a:rPr>
              <a:t>_</a:t>
            </a:r>
            <a:r>
              <a:rPr lang="en-US" sz="3600" i="1">
                <a:cs typeface="Times New Roman" charset="0"/>
              </a:rPr>
              <a:t>name = 'Hall');</a:t>
            </a:r>
          </a:p>
          <a:p>
            <a:pPr algn="just">
              <a:lnSpc>
                <a:spcPct val="90000"/>
              </a:lnSpc>
              <a:buFontTx/>
              <a:buNone/>
            </a:pPr>
            <a:endParaRPr lang="en-US" sz="1200" i="1">
              <a:cs typeface="Times New Roman" charset="0"/>
            </a:endParaRPr>
          </a:p>
          <a:p>
            <a:pPr algn="just">
              <a:lnSpc>
                <a:spcPct val="90000"/>
              </a:lnSpc>
            </a:pPr>
            <a:r>
              <a:rPr lang="en-US" sz="2800">
                <a:cs typeface="Times New Roman" charset="0"/>
              </a:rPr>
              <a:t>In the above example, the inner query determines the salary of employee Hall. The outer query takes the result of the inner query and uses this result to display all the employees who earn more than Hall’s amount (9000).</a:t>
            </a:r>
            <a:endParaRPr lang="en-US" sz="2800"/>
          </a:p>
        </p:txBody>
      </p:sp>
      <p:sp>
        <p:nvSpPr>
          <p:cNvPr id="3" name="Slide Number Placeholder 2"/>
          <p:cNvSpPr>
            <a:spLocks noGrp="1"/>
          </p:cNvSpPr>
          <p:nvPr>
            <p:ph type="sldNum" sz="quarter" idx="12"/>
          </p:nvPr>
        </p:nvSpPr>
        <p:spPr/>
        <p:txBody>
          <a:bodyPr/>
          <a:lstStyle/>
          <a:p>
            <a:fld id="{9537A73F-6A8A-428C-A708-DA87782F7B6B}" type="slidenum">
              <a:rPr lang="en-US" smtClean="0"/>
              <a:t>21</a:t>
            </a:fld>
            <a:endParaRPr lang="en-US"/>
          </a:p>
        </p:txBody>
      </p:sp>
    </p:spTree>
    <p:extLst>
      <p:ext uri="{BB962C8B-B14F-4D97-AF65-F5344CB8AC3E}">
        <p14:creationId xmlns:p14="http://schemas.microsoft.com/office/powerpoint/2010/main" val="2243464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cs typeface="Times New Roman" charset="0"/>
              </a:rPr>
              <a:t>Types of Subqueries</a:t>
            </a:r>
          </a:p>
        </p:txBody>
      </p:sp>
      <p:sp>
        <p:nvSpPr>
          <p:cNvPr id="62467" name="Rectangle 3"/>
          <p:cNvSpPr>
            <a:spLocks noGrp="1" noChangeArrowheads="1"/>
          </p:cNvSpPr>
          <p:nvPr>
            <p:ph idx="1"/>
          </p:nvPr>
        </p:nvSpPr>
        <p:spPr/>
        <p:txBody>
          <a:bodyPr/>
          <a:lstStyle/>
          <a:p>
            <a:pPr algn="just">
              <a:lnSpc>
                <a:spcPct val="90000"/>
              </a:lnSpc>
            </a:pPr>
            <a:r>
              <a:rPr lang="en-US" dirty="0">
                <a:cs typeface="Times New Roman" charset="0"/>
              </a:rPr>
              <a:t>Single-row </a:t>
            </a:r>
            <a:r>
              <a:rPr lang="en-US" dirty="0" err="1">
                <a:cs typeface="Times New Roman" charset="0"/>
              </a:rPr>
              <a:t>subqueries</a:t>
            </a:r>
            <a:r>
              <a:rPr lang="en-US" dirty="0">
                <a:cs typeface="Times New Roman" charset="0"/>
              </a:rPr>
              <a:t>: queries that return only one row from the inner select statement</a:t>
            </a:r>
          </a:p>
          <a:p>
            <a:pPr algn="just">
              <a:lnSpc>
                <a:spcPct val="90000"/>
              </a:lnSpc>
            </a:pPr>
            <a:r>
              <a:rPr lang="en-US" dirty="0">
                <a:cs typeface="Times New Roman" charset="0"/>
              </a:rPr>
              <a:t>Multiple-row </a:t>
            </a:r>
            <a:r>
              <a:rPr lang="en-US" dirty="0" err="1">
                <a:cs typeface="Times New Roman" charset="0"/>
              </a:rPr>
              <a:t>subqueries</a:t>
            </a:r>
            <a:r>
              <a:rPr lang="en-US" dirty="0">
                <a:cs typeface="Times New Roman" charset="0"/>
              </a:rPr>
              <a:t>: queries that return more than one row from the inner select statement.</a:t>
            </a:r>
          </a:p>
          <a:p>
            <a:pPr algn="just">
              <a:lnSpc>
                <a:spcPct val="90000"/>
              </a:lnSpc>
            </a:pPr>
            <a:r>
              <a:rPr lang="en-US" dirty="0">
                <a:cs typeface="Times New Roman" charset="0"/>
              </a:rPr>
              <a:t>Multiple-column </a:t>
            </a:r>
            <a:r>
              <a:rPr lang="en-US" dirty="0" err="1">
                <a:cs typeface="Times New Roman" charset="0"/>
              </a:rPr>
              <a:t>subqueries</a:t>
            </a:r>
            <a:r>
              <a:rPr lang="en-US" dirty="0">
                <a:cs typeface="Times New Roman" charset="0"/>
              </a:rPr>
              <a:t> [for Inline views]: queries that return more than one column from the inner select statement. </a:t>
            </a:r>
            <a:endParaRPr lang="en-US" dirty="0"/>
          </a:p>
        </p:txBody>
      </p:sp>
      <p:sp>
        <p:nvSpPr>
          <p:cNvPr id="3" name="Slide Number Placeholder 2"/>
          <p:cNvSpPr>
            <a:spLocks noGrp="1"/>
          </p:cNvSpPr>
          <p:nvPr>
            <p:ph type="sldNum" sz="quarter" idx="12"/>
          </p:nvPr>
        </p:nvSpPr>
        <p:spPr/>
        <p:txBody>
          <a:bodyPr/>
          <a:lstStyle/>
          <a:p>
            <a:fld id="{9537A73F-6A8A-428C-A708-DA87782F7B6B}" type="slidenum">
              <a:rPr lang="en-US" smtClean="0"/>
              <a:t>22</a:t>
            </a:fld>
            <a:endParaRPr lang="en-US"/>
          </a:p>
        </p:txBody>
      </p:sp>
    </p:spTree>
    <p:extLst>
      <p:ext uri="{BB962C8B-B14F-4D97-AF65-F5344CB8AC3E}">
        <p14:creationId xmlns:p14="http://schemas.microsoft.com/office/powerpoint/2010/main" val="4219348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209800" y="304800"/>
            <a:ext cx="7772400" cy="533400"/>
          </a:xfrm>
        </p:spPr>
        <p:txBody>
          <a:bodyPr>
            <a:normAutofit fontScale="90000"/>
          </a:bodyPr>
          <a:lstStyle/>
          <a:p>
            <a:r>
              <a:rPr lang="en-US" sz="3600" b="1">
                <a:cs typeface="Times New Roman" charset="0"/>
              </a:rPr>
              <a:t>Single-Row Subqueries</a:t>
            </a:r>
            <a:endParaRPr lang="en-US" sz="3600">
              <a:cs typeface="Times New Roman" charset="0"/>
            </a:endParaRPr>
          </a:p>
        </p:txBody>
      </p:sp>
      <p:sp>
        <p:nvSpPr>
          <p:cNvPr id="65539" name="Rectangle 3"/>
          <p:cNvSpPr>
            <a:spLocks noGrp="1" noChangeArrowheads="1"/>
          </p:cNvSpPr>
          <p:nvPr>
            <p:ph idx="1"/>
          </p:nvPr>
        </p:nvSpPr>
        <p:spPr>
          <a:xfrm>
            <a:off x="2209800" y="990600"/>
            <a:ext cx="7772400" cy="5105400"/>
          </a:xfrm>
        </p:spPr>
        <p:txBody>
          <a:bodyPr/>
          <a:lstStyle/>
          <a:p>
            <a:pPr algn="just">
              <a:lnSpc>
                <a:spcPct val="90000"/>
              </a:lnSpc>
            </a:pPr>
            <a:r>
              <a:rPr lang="en-US" dirty="0">
                <a:cs typeface="Times New Roman" charset="0"/>
              </a:rPr>
              <a:t>This type of </a:t>
            </a:r>
            <a:r>
              <a:rPr lang="en-US" dirty="0" err="1">
                <a:cs typeface="Times New Roman" charset="0"/>
              </a:rPr>
              <a:t>subquery</a:t>
            </a:r>
            <a:r>
              <a:rPr lang="en-US" dirty="0">
                <a:cs typeface="Times New Roman" charset="0"/>
              </a:rPr>
              <a:t> uses single-row operators (=, &gt;, &gt; =, &lt;, &lt;=, &lt; &gt;).</a:t>
            </a:r>
          </a:p>
          <a:p>
            <a:pPr algn="just">
              <a:lnSpc>
                <a:spcPct val="90000"/>
              </a:lnSpc>
              <a:buFontTx/>
              <a:buNone/>
            </a:pPr>
            <a:endParaRPr lang="en-US" sz="1200" dirty="0">
              <a:cs typeface="Times New Roman" charset="0"/>
            </a:endParaRPr>
          </a:p>
          <a:p>
            <a:pPr algn="just">
              <a:lnSpc>
                <a:spcPct val="90000"/>
              </a:lnSpc>
            </a:pPr>
            <a:r>
              <a:rPr lang="en-US" dirty="0">
                <a:cs typeface="Times New Roman" charset="0"/>
              </a:rPr>
              <a:t>Example of a single-row </a:t>
            </a:r>
            <a:r>
              <a:rPr lang="en-US" dirty="0" err="1">
                <a:cs typeface="Times New Roman" charset="0"/>
              </a:rPr>
              <a:t>subquery</a:t>
            </a:r>
            <a:r>
              <a:rPr lang="en-US" dirty="0">
                <a:cs typeface="Times New Roman" charset="0"/>
              </a:rPr>
              <a:t>:</a:t>
            </a:r>
          </a:p>
          <a:p>
            <a:pPr algn="just">
              <a:lnSpc>
                <a:spcPct val="90000"/>
              </a:lnSpc>
              <a:buFontTx/>
              <a:buNone/>
            </a:pPr>
            <a:r>
              <a:rPr lang="en-US" dirty="0">
                <a:cs typeface="Times New Roman" charset="0"/>
              </a:rPr>
              <a:t>	Display last name and </a:t>
            </a:r>
            <a:r>
              <a:rPr lang="en-US" dirty="0" err="1">
                <a:cs typeface="Times New Roman" charset="0"/>
              </a:rPr>
              <a:t>job_id</a:t>
            </a:r>
            <a:r>
              <a:rPr lang="en-US" dirty="0">
                <a:cs typeface="Times New Roman" charset="0"/>
              </a:rPr>
              <a:t> of employees whose job is the same as that of employee 135. </a:t>
            </a:r>
          </a:p>
          <a:p>
            <a:pPr algn="just">
              <a:lnSpc>
                <a:spcPct val="90000"/>
              </a:lnSpc>
              <a:buFontTx/>
              <a:buNone/>
            </a:pPr>
            <a:endParaRPr lang="en-US" sz="1200" dirty="0">
              <a:cs typeface="Times New Roman" charset="0"/>
            </a:endParaRPr>
          </a:p>
          <a:p>
            <a:pPr algn="just">
              <a:lnSpc>
                <a:spcPct val="90000"/>
              </a:lnSpc>
              <a:buFontTx/>
              <a:buNone/>
            </a:pPr>
            <a:r>
              <a:rPr lang="en-US" i="1" dirty="0">
                <a:cs typeface="Times New Roman" charset="0"/>
              </a:rPr>
              <a:t>	select </a:t>
            </a:r>
            <a:r>
              <a:rPr lang="en-US" i="1" dirty="0" err="1">
                <a:cs typeface="Times New Roman" charset="0"/>
              </a:rPr>
              <a:t>last_name</a:t>
            </a:r>
            <a:r>
              <a:rPr lang="en-US" i="1" dirty="0">
                <a:cs typeface="Times New Roman" charset="0"/>
              </a:rPr>
              <a:t>, </a:t>
            </a:r>
            <a:r>
              <a:rPr lang="en-US" i="1" dirty="0" err="1">
                <a:cs typeface="Times New Roman" charset="0"/>
              </a:rPr>
              <a:t>job_id</a:t>
            </a:r>
            <a:r>
              <a:rPr lang="en-US" i="1" dirty="0">
                <a:cs typeface="Times New Roman" charset="0"/>
              </a:rPr>
              <a:t> from employees where </a:t>
            </a:r>
            <a:r>
              <a:rPr lang="en-US" i="1" dirty="0" err="1">
                <a:cs typeface="Times New Roman" charset="0"/>
              </a:rPr>
              <a:t>job_id</a:t>
            </a:r>
            <a:r>
              <a:rPr lang="en-US" i="1" dirty="0">
                <a:cs typeface="Times New Roman" charset="0"/>
              </a:rPr>
              <a:t> = (select </a:t>
            </a:r>
            <a:r>
              <a:rPr lang="en-US" i="1" dirty="0" err="1">
                <a:cs typeface="Times New Roman" charset="0"/>
              </a:rPr>
              <a:t>job_id</a:t>
            </a:r>
            <a:r>
              <a:rPr lang="en-US" i="1" dirty="0">
                <a:cs typeface="Times New Roman" charset="0"/>
              </a:rPr>
              <a:t> from employees where </a:t>
            </a:r>
            <a:r>
              <a:rPr lang="en-US" i="1" dirty="0" err="1">
                <a:cs typeface="Times New Roman" charset="0"/>
              </a:rPr>
              <a:t>employee_id</a:t>
            </a:r>
            <a:r>
              <a:rPr lang="en-US" i="1" dirty="0">
                <a:cs typeface="Times New Roman" charset="0"/>
              </a:rPr>
              <a:t> = 135);</a:t>
            </a:r>
            <a:endParaRPr lang="en-US" dirty="0"/>
          </a:p>
        </p:txBody>
      </p:sp>
      <p:sp>
        <p:nvSpPr>
          <p:cNvPr id="3" name="Slide Number Placeholder 2"/>
          <p:cNvSpPr>
            <a:spLocks noGrp="1"/>
          </p:cNvSpPr>
          <p:nvPr>
            <p:ph type="sldNum" sz="quarter" idx="12"/>
          </p:nvPr>
        </p:nvSpPr>
        <p:spPr/>
        <p:txBody>
          <a:bodyPr/>
          <a:lstStyle/>
          <a:p>
            <a:fld id="{9537A73F-6A8A-428C-A708-DA87782F7B6B}" type="slidenum">
              <a:rPr lang="en-US" smtClean="0"/>
              <a:t>23</a:t>
            </a:fld>
            <a:endParaRPr lang="en-US"/>
          </a:p>
        </p:txBody>
      </p:sp>
    </p:spTree>
    <p:extLst>
      <p:ext uri="{BB962C8B-B14F-4D97-AF65-F5344CB8AC3E}">
        <p14:creationId xmlns:p14="http://schemas.microsoft.com/office/powerpoint/2010/main" val="2659821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209800" y="228600"/>
            <a:ext cx="7772400" cy="762000"/>
          </a:xfrm>
        </p:spPr>
        <p:txBody>
          <a:bodyPr/>
          <a:lstStyle/>
          <a:p>
            <a:r>
              <a:rPr lang="en-US" sz="3200" b="1"/>
              <a:t>Notes</a:t>
            </a:r>
          </a:p>
        </p:txBody>
      </p:sp>
      <p:sp>
        <p:nvSpPr>
          <p:cNvPr id="63491" name="Rectangle 3"/>
          <p:cNvSpPr>
            <a:spLocks noGrp="1" noChangeArrowheads="1"/>
          </p:cNvSpPr>
          <p:nvPr>
            <p:ph idx="1"/>
          </p:nvPr>
        </p:nvSpPr>
        <p:spPr>
          <a:xfrm>
            <a:off x="2209800" y="1066800"/>
            <a:ext cx="7772400" cy="5029200"/>
          </a:xfrm>
        </p:spPr>
        <p:txBody>
          <a:bodyPr/>
          <a:lstStyle/>
          <a:p>
            <a:pPr algn="just">
              <a:lnSpc>
                <a:spcPct val="90000"/>
              </a:lnSpc>
            </a:pPr>
            <a:r>
              <a:rPr lang="en-US">
                <a:cs typeface="Times New Roman" charset="0"/>
              </a:rPr>
              <a:t>You can use subqueries not only in the where clause, but also in the having clause. Example:</a:t>
            </a:r>
          </a:p>
          <a:p>
            <a:pPr algn="just">
              <a:lnSpc>
                <a:spcPct val="90000"/>
              </a:lnSpc>
              <a:buFontTx/>
              <a:buNone/>
            </a:pPr>
            <a:r>
              <a:rPr lang="en-US">
                <a:cs typeface="Times New Roman" charset="0"/>
              </a:rPr>
              <a:t>	Display all the departments that have a minimum salary greater than that of department 30.</a:t>
            </a:r>
          </a:p>
          <a:p>
            <a:pPr algn="just">
              <a:lnSpc>
                <a:spcPct val="90000"/>
              </a:lnSpc>
              <a:buFontTx/>
              <a:buNone/>
            </a:pPr>
            <a:r>
              <a:rPr lang="en-US" i="1">
                <a:cs typeface="Times New Roman" charset="0"/>
              </a:rPr>
              <a:t>	select department_id, min(salary) from employees group by department_id having min(salary) &gt; (select min(salary) from employees where department_id = 30);</a:t>
            </a:r>
          </a:p>
          <a:p>
            <a:pPr algn="just">
              <a:lnSpc>
                <a:spcPct val="90000"/>
              </a:lnSpc>
              <a:buFontTx/>
              <a:buNone/>
            </a:pPr>
            <a:r>
              <a:rPr lang="en-US" sz="1200">
                <a:cs typeface="Times New Roman" charset="0"/>
              </a:rPr>
              <a:t> </a:t>
            </a:r>
          </a:p>
        </p:txBody>
      </p:sp>
      <p:sp>
        <p:nvSpPr>
          <p:cNvPr id="3" name="Slide Number Placeholder 2"/>
          <p:cNvSpPr>
            <a:spLocks noGrp="1"/>
          </p:cNvSpPr>
          <p:nvPr>
            <p:ph type="sldNum" sz="quarter" idx="12"/>
          </p:nvPr>
        </p:nvSpPr>
        <p:spPr/>
        <p:txBody>
          <a:bodyPr/>
          <a:lstStyle/>
          <a:p>
            <a:fld id="{9537A73F-6A8A-428C-A708-DA87782F7B6B}" type="slidenum">
              <a:rPr lang="en-US" smtClean="0"/>
              <a:t>24</a:t>
            </a:fld>
            <a:endParaRPr lang="en-US"/>
          </a:p>
        </p:txBody>
      </p:sp>
    </p:spTree>
    <p:extLst>
      <p:ext uri="{BB962C8B-B14F-4D97-AF65-F5344CB8AC3E}">
        <p14:creationId xmlns:p14="http://schemas.microsoft.com/office/powerpoint/2010/main" val="2921516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a:xfrm>
            <a:off x="2209800" y="228600"/>
            <a:ext cx="7772400" cy="762000"/>
          </a:xfrm>
          <a:noFill/>
          <a:ln/>
        </p:spPr>
        <p:txBody>
          <a:bodyPr/>
          <a:lstStyle/>
          <a:p>
            <a:r>
              <a:rPr lang="en-US" sz="3200" b="1"/>
              <a:t>Notes</a:t>
            </a:r>
          </a:p>
        </p:txBody>
      </p:sp>
      <p:sp>
        <p:nvSpPr>
          <p:cNvPr id="69635" name="Rectangle 3"/>
          <p:cNvSpPr>
            <a:spLocks noGrp="1" noChangeArrowheads="1"/>
          </p:cNvSpPr>
          <p:nvPr>
            <p:ph idx="1"/>
          </p:nvPr>
        </p:nvSpPr>
        <p:spPr>
          <a:xfrm>
            <a:off x="2209800" y="1143000"/>
            <a:ext cx="7772400" cy="4953000"/>
          </a:xfrm>
        </p:spPr>
        <p:txBody>
          <a:bodyPr/>
          <a:lstStyle/>
          <a:p>
            <a:pPr algn="just"/>
            <a:r>
              <a:rPr lang="en-US">
                <a:cs typeface="Times New Roman" charset="0"/>
              </a:rPr>
              <a:t>The outer and inner queries can get data from different tables. Example:</a:t>
            </a:r>
          </a:p>
          <a:p>
            <a:pPr algn="just">
              <a:buFontTx/>
              <a:buNone/>
            </a:pPr>
            <a:r>
              <a:rPr lang="en-US">
                <a:cs typeface="Times New Roman" charset="0"/>
              </a:rPr>
              <a:t>	Display last name, job and salary of all employees in the Marketing department.</a:t>
            </a:r>
          </a:p>
          <a:p>
            <a:pPr algn="just">
              <a:buFontTx/>
              <a:buNone/>
            </a:pPr>
            <a:endParaRPr lang="en-US" sz="1200">
              <a:cs typeface="Times New Roman" charset="0"/>
            </a:endParaRPr>
          </a:p>
          <a:p>
            <a:pPr algn="just">
              <a:buFontTx/>
              <a:buNone/>
            </a:pPr>
            <a:r>
              <a:rPr lang="en-US" i="1"/>
              <a:t>	select last_name, job_id, salary from employees where department_id = (select department_id from departments where department_name = 'Marketing');</a:t>
            </a:r>
          </a:p>
        </p:txBody>
      </p:sp>
      <p:sp>
        <p:nvSpPr>
          <p:cNvPr id="3" name="Slide Number Placeholder 2"/>
          <p:cNvSpPr>
            <a:spLocks noGrp="1"/>
          </p:cNvSpPr>
          <p:nvPr>
            <p:ph type="sldNum" sz="quarter" idx="12"/>
          </p:nvPr>
        </p:nvSpPr>
        <p:spPr/>
        <p:txBody>
          <a:bodyPr/>
          <a:lstStyle/>
          <a:p>
            <a:fld id="{9537A73F-6A8A-428C-A708-DA87782F7B6B}" type="slidenum">
              <a:rPr lang="en-US" smtClean="0"/>
              <a:t>25</a:t>
            </a:fld>
            <a:endParaRPr lang="en-US"/>
          </a:p>
        </p:txBody>
      </p:sp>
    </p:spTree>
    <p:extLst>
      <p:ext uri="{BB962C8B-B14F-4D97-AF65-F5344CB8AC3E}">
        <p14:creationId xmlns:p14="http://schemas.microsoft.com/office/powerpoint/2010/main" val="772267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209800" y="304800"/>
            <a:ext cx="7772400" cy="1066800"/>
          </a:xfrm>
        </p:spPr>
        <p:txBody>
          <a:bodyPr/>
          <a:lstStyle/>
          <a:p>
            <a:r>
              <a:rPr lang="en-US" b="1">
                <a:cs typeface="Times New Roman" charset="0"/>
              </a:rPr>
              <a:t>Multiple-Row Subqueries</a:t>
            </a:r>
          </a:p>
        </p:txBody>
      </p:sp>
      <p:sp>
        <p:nvSpPr>
          <p:cNvPr id="68611" name="Rectangle 3"/>
          <p:cNvSpPr>
            <a:spLocks noGrp="1" noChangeArrowheads="1"/>
          </p:cNvSpPr>
          <p:nvPr>
            <p:ph idx="1"/>
          </p:nvPr>
        </p:nvSpPr>
        <p:spPr>
          <a:xfrm>
            <a:off x="2209800" y="1600200"/>
            <a:ext cx="7772400" cy="4800600"/>
          </a:xfrm>
        </p:spPr>
        <p:txBody>
          <a:bodyPr/>
          <a:lstStyle/>
          <a:p>
            <a:pPr algn="just"/>
            <a:r>
              <a:rPr lang="en-US">
                <a:cs typeface="Times New Roman" charset="0"/>
              </a:rPr>
              <a:t>Subqueries that return more than one row are called multiple-row subqueries. </a:t>
            </a:r>
          </a:p>
          <a:p>
            <a:pPr algn="just"/>
            <a:r>
              <a:rPr lang="en-US">
                <a:cs typeface="Times New Roman" charset="0"/>
              </a:rPr>
              <a:t>With a multiple-row subquery, you use a multiple-row operator (in, any, all) instead of a single-row operator. </a:t>
            </a:r>
          </a:p>
          <a:p>
            <a:pPr algn="just"/>
            <a:r>
              <a:rPr lang="en-US">
                <a:cs typeface="Times New Roman" charset="0"/>
              </a:rPr>
              <a:t>The multiple-row operator expects one or more values.</a:t>
            </a:r>
          </a:p>
        </p:txBody>
      </p:sp>
      <p:sp>
        <p:nvSpPr>
          <p:cNvPr id="3" name="Slide Number Placeholder 2"/>
          <p:cNvSpPr>
            <a:spLocks noGrp="1"/>
          </p:cNvSpPr>
          <p:nvPr>
            <p:ph type="sldNum" sz="quarter" idx="12"/>
          </p:nvPr>
        </p:nvSpPr>
        <p:spPr/>
        <p:txBody>
          <a:bodyPr/>
          <a:lstStyle/>
          <a:p>
            <a:fld id="{9537A73F-6A8A-428C-A708-DA87782F7B6B}" type="slidenum">
              <a:rPr lang="en-US" smtClean="0"/>
              <a:t>26</a:t>
            </a:fld>
            <a:endParaRPr lang="en-US"/>
          </a:p>
        </p:txBody>
      </p:sp>
    </p:spTree>
    <p:extLst>
      <p:ext uri="{BB962C8B-B14F-4D97-AF65-F5344CB8AC3E}">
        <p14:creationId xmlns:p14="http://schemas.microsoft.com/office/powerpoint/2010/main" val="2630791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2209800" y="228600"/>
            <a:ext cx="7772400" cy="533400"/>
          </a:xfrm>
        </p:spPr>
        <p:txBody>
          <a:bodyPr>
            <a:normAutofit fontScale="90000"/>
          </a:bodyPr>
          <a:lstStyle/>
          <a:p>
            <a:r>
              <a:rPr lang="en-US" sz="3600" b="1">
                <a:cs typeface="Times New Roman" charset="0"/>
              </a:rPr>
              <a:t>Examples of multiple-row subqueries</a:t>
            </a:r>
          </a:p>
        </p:txBody>
      </p:sp>
      <p:sp>
        <p:nvSpPr>
          <p:cNvPr id="67587" name="Rectangle 3"/>
          <p:cNvSpPr>
            <a:spLocks noGrp="1" noChangeArrowheads="1"/>
          </p:cNvSpPr>
          <p:nvPr>
            <p:ph idx="1"/>
          </p:nvPr>
        </p:nvSpPr>
        <p:spPr>
          <a:xfrm>
            <a:off x="2209800" y="914400"/>
            <a:ext cx="7772400" cy="5638800"/>
          </a:xfrm>
        </p:spPr>
        <p:txBody>
          <a:bodyPr/>
          <a:lstStyle/>
          <a:p>
            <a:pPr algn="just">
              <a:lnSpc>
                <a:spcPct val="90000"/>
              </a:lnSpc>
            </a:pPr>
            <a:r>
              <a:rPr lang="en-US" sz="2800" dirty="0">
                <a:cs typeface="Times New Roman" charset="0"/>
              </a:rPr>
              <a:t>Find employees who earn the same salary as the minimum salary of any department.</a:t>
            </a:r>
          </a:p>
          <a:p>
            <a:pPr algn="just">
              <a:lnSpc>
                <a:spcPct val="90000"/>
              </a:lnSpc>
              <a:buFontTx/>
              <a:buNone/>
            </a:pPr>
            <a:r>
              <a:rPr lang="en-US" i="1" dirty="0">
                <a:cs typeface="Times New Roman" charset="0"/>
              </a:rPr>
              <a:t>	select </a:t>
            </a:r>
            <a:r>
              <a:rPr lang="en-US" i="1" dirty="0" err="1">
                <a:cs typeface="Times New Roman" charset="0"/>
              </a:rPr>
              <a:t>last_name</a:t>
            </a:r>
            <a:r>
              <a:rPr lang="en-US" i="1" dirty="0">
                <a:cs typeface="Times New Roman" charset="0"/>
              </a:rPr>
              <a:t>, salary, </a:t>
            </a:r>
            <a:r>
              <a:rPr lang="en-US" i="1" dirty="0" err="1">
                <a:cs typeface="Times New Roman" charset="0"/>
              </a:rPr>
              <a:t>department_id</a:t>
            </a:r>
            <a:r>
              <a:rPr lang="en-US" i="1" dirty="0">
                <a:cs typeface="Times New Roman" charset="0"/>
              </a:rPr>
              <a:t> from employees where salary in (select min(salary) from employees group by </a:t>
            </a:r>
            <a:r>
              <a:rPr lang="en-US" i="1" dirty="0" err="1">
                <a:cs typeface="Times New Roman" charset="0"/>
              </a:rPr>
              <a:t>department_id</a:t>
            </a:r>
            <a:r>
              <a:rPr lang="en-US" i="1" dirty="0">
                <a:cs typeface="Times New Roman" charset="0"/>
              </a:rPr>
              <a:t>);</a:t>
            </a:r>
          </a:p>
          <a:p>
            <a:pPr algn="just">
              <a:lnSpc>
                <a:spcPct val="90000"/>
              </a:lnSpc>
              <a:buFontTx/>
              <a:buNone/>
            </a:pPr>
            <a:endParaRPr lang="en-US" sz="1200" dirty="0">
              <a:cs typeface="Times New Roman" charset="0"/>
            </a:endParaRPr>
          </a:p>
          <a:p>
            <a:pPr algn="just">
              <a:lnSpc>
                <a:spcPct val="90000"/>
              </a:lnSpc>
            </a:pPr>
            <a:r>
              <a:rPr lang="en-US" sz="2800" dirty="0">
                <a:cs typeface="Times New Roman" charset="0"/>
              </a:rPr>
              <a:t>Display employees whose salary is less than the salary of any sales manager (SA_MAN).</a:t>
            </a:r>
          </a:p>
          <a:p>
            <a:pPr algn="just">
              <a:lnSpc>
                <a:spcPct val="90000"/>
              </a:lnSpc>
              <a:buFontTx/>
              <a:buNone/>
            </a:pPr>
            <a:r>
              <a:rPr lang="en-US" i="1" dirty="0">
                <a:cs typeface="Times New Roman" charset="0"/>
              </a:rPr>
              <a:t>	Select </a:t>
            </a:r>
            <a:r>
              <a:rPr lang="en-US" i="1" dirty="0" err="1">
                <a:cs typeface="Times New Roman" charset="0"/>
              </a:rPr>
              <a:t>employee_id</a:t>
            </a:r>
            <a:r>
              <a:rPr lang="en-US" i="1" dirty="0">
                <a:cs typeface="Times New Roman" charset="0"/>
              </a:rPr>
              <a:t>, </a:t>
            </a:r>
            <a:r>
              <a:rPr lang="en-US" i="1" dirty="0" err="1">
                <a:cs typeface="Times New Roman" charset="0"/>
              </a:rPr>
              <a:t>last_name</a:t>
            </a:r>
            <a:r>
              <a:rPr lang="en-US" i="1" dirty="0">
                <a:cs typeface="Times New Roman" charset="0"/>
              </a:rPr>
              <a:t>, </a:t>
            </a:r>
            <a:r>
              <a:rPr lang="en-US" i="1" dirty="0" err="1">
                <a:cs typeface="Times New Roman" charset="0"/>
              </a:rPr>
              <a:t>job_id</a:t>
            </a:r>
            <a:r>
              <a:rPr lang="en-US" i="1" dirty="0">
                <a:cs typeface="Times New Roman" charset="0"/>
              </a:rPr>
              <a:t>, salary from employees where salary &lt; any (select salary from employees where </a:t>
            </a:r>
            <a:r>
              <a:rPr lang="en-US" i="1" dirty="0" err="1">
                <a:cs typeface="Times New Roman" charset="0"/>
              </a:rPr>
              <a:t>job_id</a:t>
            </a:r>
            <a:r>
              <a:rPr lang="en-US" i="1" dirty="0">
                <a:cs typeface="Times New Roman" charset="0"/>
              </a:rPr>
              <a:t> = 'SA_MAN');</a:t>
            </a:r>
          </a:p>
        </p:txBody>
      </p:sp>
      <p:sp>
        <p:nvSpPr>
          <p:cNvPr id="3" name="Slide Number Placeholder 2"/>
          <p:cNvSpPr>
            <a:spLocks noGrp="1"/>
          </p:cNvSpPr>
          <p:nvPr>
            <p:ph type="sldNum" sz="quarter" idx="12"/>
          </p:nvPr>
        </p:nvSpPr>
        <p:spPr/>
        <p:txBody>
          <a:bodyPr/>
          <a:lstStyle/>
          <a:p>
            <a:fld id="{9537A73F-6A8A-428C-A708-DA87782F7B6B}" type="slidenum">
              <a:rPr lang="en-US" smtClean="0"/>
              <a:t>27</a:t>
            </a:fld>
            <a:endParaRPr lang="en-US"/>
          </a:p>
        </p:txBody>
      </p:sp>
    </p:spTree>
    <p:extLst>
      <p:ext uri="{BB962C8B-B14F-4D97-AF65-F5344CB8AC3E}">
        <p14:creationId xmlns:p14="http://schemas.microsoft.com/office/powerpoint/2010/main" val="292060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09800" y="609600"/>
            <a:ext cx="7772400" cy="838200"/>
          </a:xfrm>
        </p:spPr>
        <p:txBody>
          <a:bodyPr/>
          <a:lstStyle/>
          <a:p>
            <a:r>
              <a:rPr lang="en-US" b="1">
                <a:cs typeface="Times New Roman" charset="0"/>
              </a:rPr>
              <a:t>Notes</a:t>
            </a:r>
          </a:p>
        </p:txBody>
      </p:sp>
      <p:sp>
        <p:nvSpPr>
          <p:cNvPr id="66563" name="Rectangle 3"/>
          <p:cNvSpPr>
            <a:spLocks noGrp="1" noChangeArrowheads="1"/>
          </p:cNvSpPr>
          <p:nvPr>
            <p:ph idx="1"/>
          </p:nvPr>
        </p:nvSpPr>
        <p:spPr>
          <a:xfrm>
            <a:off x="551384" y="1600200"/>
            <a:ext cx="11543080" cy="4876800"/>
          </a:xfrm>
        </p:spPr>
        <p:txBody>
          <a:bodyPr/>
          <a:lstStyle/>
          <a:p>
            <a:pPr algn="just"/>
            <a:r>
              <a:rPr lang="en-US" dirty="0">
                <a:cs typeface="Times New Roman" charset="0"/>
              </a:rPr>
              <a:t>The synonym for the </a:t>
            </a:r>
            <a:r>
              <a:rPr lang="en-US" b="1" dirty="0">
                <a:cs typeface="Times New Roman" charset="0"/>
              </a:rPr>
              <a:t>any</a:t>
            </a:r>
            <a:r>
              <a:rPr lang="en-US" dirty="0">
                <a:cs typeface="Times New Roman" charset="0"/>
              </a:rPr>
              <a:t> operator is the </a:t>
            </a:r>
            <a:r>
              <a:rPr lang="en-US" b="1" dirty="0">
                <a:cs typeface="Times New Roman" charset="0"/>
              </a:rPr>
              <a:t>some</a:t>
            </a:r>
            <a:r>
              <a:rPr lang="en-US" dirty="0">
                <a:cs typeface="Times New Roman" charset="0"/>
              </a:rPr>
              <a:t> operator.</a:t>
            </a:r>
          </a:p>
          <a:p>
            <a:pPr algn="just"/>
            <a:r>
              <a:rPr lang="en-US" dirty="0">
                <a:cs typeface="Times New Roman" charset="0"/>
              </a:rPr>
              <a:t>The </a:t>
            </a:r>
            <a:r>
              <a:rPr lang="en-US" b="1" dirty="0">
                <a:cs typeface="Times New Roman" charset="0"/>
              </a:rPr>
              <a:t>in</a:t>
            </a:r>
            <a:r>
              <a:rPr lang="en-US" dirty="0">
                <a:cs typeface="Times New Roman" charset="0"/>
              </a:rPr>
              <a:t> operator used for a </a:t>
            </a:r>
            <a:r>
              <a:rPr lang="en-US" dirty="0" err="1">
                <a:cs typeface="Times New Roman" charset="0"/>
              </a:rPr>
              <a:t>subquery</a:t>
            </a:r>
            <a:r>
              <a:rPr lang="en-US" dirty="0">
                <a:cs typeface="Times New Roman" charset="0"/>
              </a:rPr>
              <a:t> comparison is equivalent to </a:t>
            </a:r>
            <a:r>
              <a:rPr lang="en-US" b="1" dirty="0">
                <a:cs typeface="Times New Roman" charset="0"/>
              </a:rPr>
              <a:t>= any</a:t>
            </a:r>
            <a:r>
              <a:rPr lang="en-US" dirty="0">
                <a:cs typeface="Times New Roman" charset="0"/>
              </a:rPr>
              <a:t>.</a:t>
            </a:r>
          </a:p>
          <a:p>
            <a:pPr algn="just"/>
            <a:r>
              <a:rPr lang="en-US" dirty="0">
                <a:cs typeface="Times New Roman" charset="0"/>
              </a:rPr>
              <a:t>The </a:t>
            </a:r>
            <a:r>
              <a:rPr lang="en-US" b="1" dirty="0">
                <a:cs typeface="Times New Roman" charset="0"/>
              </a:rPr>
              <a:t>not in</a:t>
            </a:r>
            <a:r>
              <a:rPr lang="en-US" dirty="0">
                <a:cs typeface="Times New Roman" charset="0"/>
              </a:rPr>
              <a:t> operation is the same as </a:t>
            </a:r>
            <a:r>
              <a:rPr lang="en-US" b="1" dirty="0">
                <a:cs typeface="Times New Roman" charset="0"/>
              </a:rPr>
              <a:t>&lt; &gt;all</a:t>
            </a:r>
            <a:r>
              <a:rPr lang="en-US" dirty="0">
                <a:cs typeface="Times New Roman" charset="0"/>
              </a:rPr>
              <a:t>.</a:t>
            </a:r>
          </a:p>
          <a:p>
            <a:pPr algn="just"/>
            <a:r>
              <a:rPr lang="en-US" b="1" dirty="0">
                <a:cs typeface="Times New Roman" charset="0"/>
              </a:rPr>
              <a:t>&lt; any</a:t>
            </a:r>
            <a:r>
              <a:rPr lang="en-US" dirty="0">
                <a:cs typeface="Times New Roman" charset="0"/>
              </a:rPr>
              <a:t> means less than maximum while </a:t>
            </a:r>
            <a:br>
              <a:rPr lang="en-US" dirty="0">
                <a:cs typeface="Times New Roman" charset="0"/>
              </a:rPr>
            </a:br>
            <a:r>
              <a:rPr lang="en-US" b="1" dirty="0">
                <a:cs typeface="Times New Roman" charset="0"/>
              </a:rPr>
              <a:t>&gt; any</a:t>
            </a:r>
            <a:r>
              <a:rPr lang="en-US" dirty="0">
                <a:cs typeface="Times New Roman" charset="0"/>
              </a:rPr>
              <a:t> means greater than minimum</a:t>
            </a:r>
          </a:p>
          <a:p>
            <a:pPr algn="just"/>
            <a:r>
              <a:rPr lang="en-US" b="1" dirty="0">
                <a:cs typeface="Times New Roman" charset="0"/>
              </a:rPr>
              <a:t>&lt; all</a:t>
            </a:r>
            <a:r>
              <a:rPr lang="en-US" dirty="0">
                <a:cs typeface="Times New Roman" charset="0"/>
              </a:rPr>
              <a:t> means less than minimum while </a:t>
            </a:r>
            <a:r>
              <a:rPr lang="en-US" b="1" dirty="0">
                <a:cs typeface="Times New Roman" charset="0"/>
              </a:rPr>
              <a:t>&gt; all</a:t>
            </a:r>
            <a:r>
              <a:rPr lang="en-US" dirty="0">
                <a:cs typeface="Times New Roman" charset="0"/>
              </a:rPr>
              <a:t> greater than maximum</a:t>
            </a:r>
            <a:endParaRPr lang="en-US" dirty="0"/>
          </a:p>
        </p:txBody>
      </p:sp>
      <p:sp>
        <p:nvSpPr>
          <p:cNvPr id="3" name="Slide Number Placeholder 2"/>
          <p:cNvSpPr>
            <a:spLocks noGrp="1"/>
          </p:cNvSpPr>
          <p:nvPr>
            <p:ph type="sldNum" sz="quarter" idx="12"/>
          </p:nvPr>
        </p:nvSpPr>
        <p:spPr/>
        <p:txBody>
          <a:bodyPr/>
          <a:lstStyle/>
          <a:p>
            <a:fld id="{9537A73F-6A8A-428C-A708-DA87782F7B6B}" type="slidenum">
              <a:rPr lang="en-US" smtClean="0"/>
              <a:t>28</a:t>
            </a:fld>
            <a:endParaRPr lang="en-US"/>
          </a:p>
        </p:txBody>
      </p:sp>
    </p:spTree>
    <p:extLst>
      <p:ext uri="{BB962C8B-B14F-4D97-AF65-F5344CB8AC3E}">
        <p14:creationId xmlns:p14="http://schemas.microsoft.com/office/powerpoint/2010/main" val="2773831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209800" y="228600"/>
            <a:ext cx="7772400" cy="609600"/>
          </a:xfrm>
        </p:spPr>
        <p:txBody>
          <a:bodyPr/>
          <a:lstStyle/>
          <a:p>
            <a:r>
              <a:rPr lang="en-US" sz="3200" b="1">
                <a:cs typeface="Times New Roman" charset="0"/>
              </a:rPr>
              <a:t>Common Problems with Subqueries</a:t>
            </a:r>
            <a:endParaRPr lang="en-US" sz="3200">
              <a:cs typeface="Times New Roman" charset="0"/>
            </a:endParaRPr>
          </a:p>
        </p:txBody>
      </p:sp>
      <p:sp>
        <p:nvSpPr>
          <p:cNvPr id="72707" name="Rectangle 3"/>
          <p:cNvSpPr>
            <a:spLocks noGrp="1" noChangeArrowheads="1"/>
          </p:cNvSpPr>
          <p:nvPr>
            <p:ph idx="1"/>
          </p:nvPr>
        </p:nvSpPr>
        <p:spPr>
          <a:xfrm>
            <a:off x="2209800" y="838200"/>
            <a:ext cx="7772400" cy="5562600"/>
          </a:xfrm>
        </p:spPr>
        <p:txBody>
          <a:bodyPr/>
          <a:lstStyle/>
          <a:p>
            <a:pPr marL="533400" indent="-533400" algn="just">
              <a:lnSpc>
                <a:spcPct val="90000"/>
              </a:lnSpc>
              <a:buFontTx/>
              <a:buAutoNum type="arabicPeriod"/>
            </a:pPr>
            <a:r>
              <a:rPr lang="en-US" sz="2800">
                <a:cs typeface="Times New Roman" charset="0"/>
              </a:rPr>
              <a:t>Returning more than one row for a single-row subquery.</a:t>
            </a:r>
          </a:p>
          <a:p>
            <a:pPr marL="533400" indent="-533400" algn="just">
              <a:lnSpc>
                <a:spcPct val="90000"/>
              </a:lnSpc>
              <a:buNone/>
            </a:pPr>
            <a:r>
              <a:rPr lang="en-US" sz="2800">
                <a:cs typeface="Times New Roman" charset="0"/>
              </a:rPr>
              <a:t>	</a:t>
            </a:r>
            <a:r>
              <a:rPr lang="en-US" sz="2800" i="1">
                <a:cs typeface="Times New Roman" charset="0"/>
              </a:rPr>
              <a:t>select employee_id, last_name from employees where salary = (select min(salary) from employees group by department_id);</a:t>
            </a:r>
          </a:p>
          <a:p>
            <a:pPr marL="533400" indent="-533400" algn="just">
              <a:lnSpc>
                <a:spcPct val="90000"/>
              </a:lnSpc>
              <a:buFontTx/>
              <a:buAutoNum type="arabicPeriod" startAt="2"/>
            </a:pPr>
            <a:r>
              <a:rPr lang="en-US" sz="2800">
                <a:cs typeface="Times New Roman" charset="0"/>
              </a:rPr>
              <a:t>Returning rows among which a null values exists. </a:t>
            </a:r>
          </a:p>
          <a:p>
            <a:pPr marL="914400" lvl="1" indent="-457200" algn="just">
              <a:lnSpc>
                <a:spcPct val="90000"/>
              </a:lnSpc>
              <a:buFontTx/>
              <a:buChar char="•"/>
            </a:pPr>
            <a:r>
              <a:rPr lang="en-US" i="1">
                <a:cs typeface="Times New Roman" charset="0"/>
              </a:rPr>
              <a:t>Select * from employees where job_id &lt;(null);</a:t>
            </a:r>
          </a:p>
          <a:p>
            <a:pPr marL="914400" lvl="1" indent="-457200" algn="just">
              <a:lnSpc>
                <a:spcPct val="90000"/>
              </a:lnSpc>
              <a:buFontTx/>
              <a:buChar char="•"/>
            </a:pPr>
            <a:r>
              <a:rPr lang="en-US" i="1">
                <a:cs typeface="Times New Roman" charset="0"/>
              </a:rPr>
              <a:t>Select * from employees where employee_id &gt;all (201, null, 200);</a:t>
            </a:r>
          </a:p>
          <a:p>
            <a:pPr marL="914400" lvl="1" indent="-457200" algn="just">
              <a:lnSpc>
                <a:spcPct val="90000"/>
              </a:lnSpc>
              <a:buFontTx/>
              <a:buChar char="•"/>
            </a:pPr>
            <a:r>
              <a:rPr lang="en-US" i="1">
                <a:cs typeface="Times New Roman" charset="0"/>
              </a:rPr>
              <a:t>Select * from employees where employee_id &lt; &gt;all (201, null, 200);</a:t>
            </a:r>
          </a:p>
          <a:p>
            <a:pPr marL="914400" lvl="1" indent="-457200" algn="just">
              <a:lnSpc>
                <a:spcPct val="90000"/>
              </a:lnSpc>
              <a:buNone/>
            </a:pPr>
            <a:endParaRPr lang="en-US" i="1">
              <a:cs typeface="Times New Roman" charset="0"/>
            </a:endParaRPr>
          </a:p>
        </p:txBody>
      </p:sp>
      <p:sp>
        <p:nvSpPr>
          <p:cNvPr id="3" name="Slide Number Placeholder 2"/>
          <p:cNvSpPr>
            <a:spLocks noGrp="1"/>
          </p:cNvSpPr>
          <p:nvPr>
            <p:ph type="sldNum" sz="quarter" idx="12"/>
          </p:nvPr>
        </p:nvSpPr>
        <p:spPr/>
        <p:txBody>
          <a:bodyPr/>
          <a:lstStyle/>
          <a:p>
            <a:fld id="{9537A73F-6A8A-428C-A708-DA87782F7B6B}" type="slidenum">
              <a:rPr lang="en-US" smtClean="0"/>
              <a:t>29</a:t>
            </a:fld>
            <a:endParaRPr lang="en-US"/>
          </a:p>
        </p:txBody>
      </p:sp>
    </p:spTree>
    <p:extLst>
      <p:ext uri="{BB962C8B-B14F-4D97-AF65-F5344CB8AC3E}">
        <p14:creationId xmlns:p14="http://schemas.microsoft.com/office/powerpoint/2010/main" val="1117309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09800" y="457200"/>
            <a:ext cx="7772400" cy="838200"/>
          </a:xfrm>
        </p:spPr>
        <p:txBody>
          <a:bodyPr/>
          <a:lstStyle/>
          <a:p>
            <a:r>
              <a:rPr lang="en-US"/>
              <a:t>Aggregate Functions</a:t>
            </a:r>
          </a:p>
        </p:txBody>
      </p:sp>
      <p:sp>
        <p:nvSpPr>
          <p:cNvPr id="17411" name="Rectangle 3"/>
          <p:cNvSpPr>
            <a:spLocks noGrp="1" noChangeArrowheads="1"/>
          </p:cNvSpPr>
          <p:nvPr>
            <p:ph idx="1"/>
          </p:nvPr>
        </p:nvSpPr>
        <p:spPr>
          <a:xfrm>
            <a:off x="2209800" y="1600200"/>
            <a:ext cx="7772400" cy="4495800"/>
          </a:xfrm>
        </p:spPr>
        <p:txBody>
          <a:bodyPr/>
          <a:lstStyle/>
          <a:p>
            <a:pPr algn="just"/>
            <a:r>
              <a:rPr lang="en-GB">
                <a:cs typeface="Arial" charset="0"/>
              </a:rPr>
              <a:t>Aggregate functions operate on a number of rows; </a:t>
            </a:r>
            <a:r>
              <a:rPr lang="en-US">
                <a:cs typeface="Times New Roman" charset="0"/>
              </a:rPr>
              <a:t>operate on groups of rows to return a single result for each group.</a:t>
            </a:r>
            <a:r>
              <a:rPr lang="en-US">
                <a:cs typeface="Arial" charset="0"/>
              </a:rPr>
              <a:t> </a:t>
            </a:r>
          </a:p>
          <a:p>
            <a:pPr algn="just"/>
            <a:endParaRPr lang="en-US"/>
          </a:p>
          <a:p>
            <a:pPr algn="just">
              <a:buFontTx/>
              <a:buNone/>
            </a:pPr>
            <a:r>
              <a:rPr lang="en-US" b="1">
                <a:cs typeface="Times New Roman" charset="0"/>
              </a:rPr>
              <a:t>	N.B.:</a:t>
            </a:r>
            <a:r>
              <a:rPr lang="en-US">
                <a:cs typeface="Times New Roman" charset="0"/>
              </a:rPr>
              <a:t> There is a need to establish intermediate result tables that facilitate the realization of the final result table.</a:t>
            </a:r>
            <a:endParaRPr lang="en-US"/>
          </a:p>
          <a:p>
            <a:endParaRPr lang="en-US"/>
          </a:p>
        </p:txBody>
      </p:sp>
      <p:sp>
        <p:nvSpPr>
          <p:cNvPr id="3" name="Slide Number Placeholder 2"/>
          <p:cNvSpPr>
            <a:spLocks noGrp="1"/>
          </p:cNvSpPr>
          <p:nvPr>
            <p:ph type="sldNum" sz="quarter" idx="12"/>
          </p:nvPr>
        </p:nvSpPr>
        <p:spPr/>
        <p:txBody>
          <a:bodyPr/>
          <a:lstStyle/>
          <a:p>
            <a:fld id="{9537A73F-6A8A-428C-A708-DA87782F7B6B}" type="slidenum">
              <a:rPr lang="en-US" smtClean="0"/>
              <a:t>3</a:t>
            </a:fld>
            <a:endParaRPr lang="en-US"/>
          </a:p>
        </p:txBody>
      </p:sp>
    </p:spTree>
    <p:extLst>
      <p:ext uri="{BB962C8B-B14F-4D97-AF65-F5344CB8AC3E}">
        <p14:creationId xmlns:p14="http://schemas.microsoft.com/office/powerpoint/2010/main" val="1511831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09800" y="381000"/>
            <a:ext cx="7772400" cy="838200"/>
          </a:xfrm>
        </p:spPr>
        <p:txBody>
          <a:bodyPr>
            <a:normAutofit fontScale="90000"/>
          </a:bodyPr>
          <a:lstStyle/>
          <a:p>
            <a:r>
              <a:rPr lang="en-US" sz="3200" b="1">
                <a:cs typeface="Times New Roman" charset="0"/>
              </a:rPr>
              <a:t>Common Problems with Subqueries Cont’d</a:t>
            </a:r>
          </a:p>
        </p:txBody>
      </p:sp>
      <p:sp>
        <p:nvSpPr>
          <p:cNvPr id="71683" name="Rectangle 3"/>
          <p:cNvSpPr>
            <a:spLocks noGrp="1" noChangeArrowheads="1"/>
          </p:cNvSpPr>
          <p:nvPr>
            <p:ph idx="1"/>
          </p:nvPr>
        </p:nvSpPr>
        <p:spPr>
          <a:xfrm>
            <a:off x="2209800" y="1524000"/>
            <a:ext cx="7772400" cy="4572000"/>
          </a:xfrm>
        </p:spPr>
        <p:txBody>
          <a:bodyPr/>
          <a:lstStyle/>
          <a:p>
            <a:pPr marL="609600" indent="-609600" algn="just">
              <a:buFontTx/>
              <a:buAutoNum type="arabicPeriod" startAt="3"/>
            </a:pPr>
            <a:r>
              <a:rPr lang="en-US">
                <a:cs typeface="Times New Roman" charset="0"/>
              </a:rPr>
              <a:t>No rows returned by the inner query</a:t>
            </a:r>
          </a:p>
          <a:p>
            <a:pPr marL="609600" indent="-609600" algn="just">
              <a:buNone/>
            </a:pPr>
            <a:endParaRPr lang="en-US">
              <a:cs typeface="Times New Roman" charset="0"/>
            </a:endParaRPr>
          </a:p>
          <a:p>
            <a:pPr marL="609600" indent="-609600" algn="just"/>
            <a:r>
              <a:rPr lang="en-US">
                <a:cs typeface="Times New Roman" charset="0"/>
              </a:rPr>
              <a:t>select last_name, job_id from employees where job_id = (select job_id from employees where first_name = ‘qwerty1');</a:t>
            </a:r>
          </a:p>
          <a:p>
            <a:pPr marL="609600" indent="-609600" algn="just"/>
            <a:r>
              <a:rPr lang="en-US">
                <a:cs typeface="Times New Roman" charset="0"/>
              </a:rPr>
              <a:t>select last_name, job_id from employees where job_id &gt;all (select job_id from employees where first_name = ‘qwerty1');</a:t>
            </a:r>
            <a:endParaRPr lang="en-US"/>
          </a:p>
        </p:txBody>
      </p:sp>
      <p:sp>
        <p:nvSpPr>
          <p:cNvPr id="3" name="Slide Number Placeholder 2"/>
          <p:cNvSpPr>
            <a:spLocks noGrp="1"/>
          </p:cNvSpPr>
          <p:nvPr>
            <p:ph type="sldNum" sz="quarter" idx="12"/>
          </p:nvPr>
        </p:nvSpPr>
        <p:spPr/>
        <p:txBody>
          <a:bodyPr/>
          <a:lstStyle/>
          <a:p>
            <a:fld id="{9537A73F-6A8A-428C-A708-DA87782F7B6B}" type="slidenum">
              <a:rPr lang="en-US" smtClean="0"/>
              <a:t>30</a:t>
            </a:fld>
            <a:endParaRPr lang="en-US"/>
          </a:p>
        </p:txBody>
      </p:sp>
    </p:spTree>
    <p:extLst>
      <p:ext uri="{BB962C8B-B14F-4D97-AF65-F5344CB8AC3E}">
        <p14:creationId xmlns:p14="http://schemas.microsoft.com/office/powerpoint/2010/main" val="2067842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09800" y="228600"/>
            <a:ext cx="7772400" cy="533400"/>
          </a:xfrm>
        </p:spPr>
        <p:txBody>
          <a:bodyPr>
            <a:normAutofit fontScale="90000"/>
          </a:bodyPr>
          <a:lstStyle/>
          <a:p>
            <a:r>
              <a:rPr lang="en-US"/>
              <a:t>Quiz 2/3</a:t>
            </a:r>
          </a:p>
        </p:txBody>
      </p:sp>
      <p:sp>
        <p:nvSpPr>
          <p:cNvPr id="64515" name="Rectangle 3"/>
          <p:cNvSpPr>
            <a:spLocks noGrp="1" noChangeArrowheads="1"/>
          </p:cNvSpPr>
          <p:nvPr>
            <p:ph idx="1"/>
          </p:nvPr>
        </p:nvSpPr>
        <p:spPr>
          <a:xfrm>
            <a:off x="2209800" y="838200"/>
            <a:ext cx="7772400" cy="5562600"/>
          </a:xfrm>
        </p:spPr>
        <p:txBody>
          <a:bodyPr>
            <a:normAutofit/>
          </a:bodyPr>
          <a:lstStyle/>
          <a:p>
            <a:pPr marL="577850" indent="-577850" algn="just">
              <a:lnSpc>
                <a:spcPct val="90000"/>
              </a:lnSpc>
            </a:pPr>
            <a:r>
              <a:rPr lang="en-US" sz="2800">
                <a:cs typeface="Times New Roman" charset="0"/>
              </a:rPr>
              <a:t>Display last name and job_id of employees whose job is the same as that of employee 135 and whose salary is greater than that of employee 125.</a:t>
            </a:r>
          </a:p>
          <a:p>
            <a:pPr marL="577850" indent="-577850" algn="just">
              <a:lnSpc>
                <a:spcPct val="90000"/>
              </a:lnSpc>
            </a:pPr>
            <a:r>
              <a:rPr lang="en-US" sz="2800">
                <a:cs typeface="Times New Roman" charset="0"/>
              </a:rPr>
              <a:t>Display employees whose salary is less than the salary of all sales managers (SA_MAN).</a:t>
            </a:r>
          </a:p>
          <a:p>
            <a:pPr marL="577850" indent="-577850" algn="just">
              <a:lnSpc>
                <a:spcPct val="90000"/>
              </a:lnSpc>
            </a:pPr>
            <a:r>
              <a:rPr lang="en-US" sz="2800">
                <a:cs typeface="Times New Roman" charset="0"/>
              </a:rPr>
              <a:t>Display all employees that have a subordinate(s). </a:t>
            </a:r>
          </a:p>
          <a:p>
            <a:pPr marL="577850" indent="-577850" algn="just">
              <a:lnSpc>
                <a:spcPct val="90000"/>
              </a:lnSpc>
            </a:pPr>
            <a:r>
              <a:rPr lang="en-US" sz="2800">
                <a:cs typeface="Times New Roman" charset="0"/>
              </a:rPr>
              <a:t>What kind of results are returned by the following statements?</a:t>
            </a:r>
          </a:p>
          <a:p>
            <a:pPr marL="1327150" lvl="2" indent="-412750" algn="just">
              <a:lnSpc>
                <a:spcPct val="90000"/>
              </a:lnSpc>
              <a:buFontTx/>
              <a:buAutoNum type="romanLcPeriod"/>
            </a:pPr>
            <a:r>
              <a:rPr lang="en-US" sz="2800" i="1">
                <a:cs typeface="Times New Roman" charset="0"/>
              </a:rPr>
              <a:t>Select * from employees where employee_id &gt; all (100, 200);</a:t>
            </a:r>
          </a:p>
          <a:p>
            <a:pPr marL="1327150" lvl="2" indent="-412750" algn="just">
              <a:lnSpc>
                <a:spcPct val="90000"/>
              </a:lnSpc>
              <a:buFontTx/>
              <a:buAutoNum type="romanLcPeriod"/>
            </a:pPr>
            <a:r>
              <a:rPr lang="en-US" sz="2800" i="1">
                <a:cs typeface="Times New Roman" charset="0"/>
              </a:rPr>
              <a:t>Select * from employees where employee_id = null;</a:t>
            </a:r>
            <a:endParaRPr lang="en-US" sz="1800" i="1"/>
          </a:p>
        </p:txBody>
      </p:sp>
      <p:sp>
        <p:nvSpPr>
          <p:cNvPr id="3" name="Slide Number Placeholder 2"/>
          <p:cNvSpPr>
            <a:spLocks noGrp="1"/>
          </p:cNvSpPr>
          <p:nvPr>
            <p:ph type="sldNum" sz="quarter" idx="12"/>
          </p:nvPr>
        </p:nvSpPr>
        <p:spPr/>
        <p:txBody>
          <a:bodyPr/>
          <a:lstStyle/>
          <a:p>
            <a:fld id="{9537A73F-6A8A-428C-A708-DA87782F7B6B}" type="slidenum">
              <a:rPr lang="en-US" smtClean="0"/>
              <a:t>31</a:t>
            </a:fld>
            <a:endParaRPr lang="en-US"/>
          </a:p>
        </p:txBody>
      </p:sp>
    </p:spTree>
    <p:extLst>
      <p:ext uri="{BB962C8B-B14F-4D97-AF65-F5344CB8AC3E}">
        <p14:creationId xmlns:p14="http://schemas.microsoft.com/office/powerpoint/2010/main" val="2157163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133600" y="381000"/>
            <a:ext cx="7772400" cy="914400"/>
          </a:xfrm>
        </p:spPr>
        <p:txBody>
          <a:bodyPr/>
          <a:lstStyle/>
          <a:p>
            <a:r>
              <a:rPr lang="en-GB" sz="2800" b="1">
                <a:solidFill>
                  <a:schemeClr val="tx1"/>
                </a:solidFill>
                <a:latin typeface="Arial" charset="0"/>
                <a:cs typeface="Arial" charset="0"/>
              </a:rPr>
              <a:t>JOINS</a:t>
            </a:r>
            <a:r>
              <a:rPr lang="en-GB" sz="2800">
                <a:solidFill>
                  <a:schemeClr val="tx1"/>
                </a:solidFill>
                <a:latin typeface="Arial" charset="0"/>
                <a:cs typeface="Arial" charset="0"/>
              </a:rPr>
              <a:t> – writing queries on more than one table</a:t>
            </a:r>
            <a:endParaRPr lang="en-US" sz="2800">
              <a:solidFill>
                <a:schemeClr val="tx1"/>
              </a:solidFill>
              <a:latin typeface="Arial" charset="0"/>
              <a:cs typeface="Arial" charset="0"/>
            </a:endParaRPr>
          </a:p>
        </p:txBody>
      </p:sp>
      <p:sp>
        <p:nvSpPr>
          <p:cNvPr id="38915" name="Rectangle 3"/>
          <p:cNvSpPr>
            <a:spLocks noGrp="1" noChangeArrowheads="1"/>
          </p:cNvSpPr>
          <p:nvPr>
            <p:ph idx="1"/>
          </p:nvPr>
        </p:nvSpPr>
        <p:spPr>
          <a:xfrm>
            <a:off x="1559496" y="1317658"/>
            <a:ext cx="10230168" cy="4800600"/>
          </a:xfrm>
        </p:spPr>
        <p:txBody>
          <a:bodyPr/>
          <a:lstStyle/>
          <a:p>
            <a:pPr>
              <a:lnSpc>
                <a:spcPct val="90000"/>
              </a:lnSpc>
            </a:pPr>
            <a:r>
              <a:rPr lang="en-US" sz="2800" dirty="0">
                <a:latin typeface="Arial" charset="0"/>
                <a:cs typeface="Arial" charset="0"/>
              </a:rPr>
              <a:t>Data required from more than one table in a database is accessed / retrieved by specifying a join condition in a SELECT statement.</a:t>
            </a:r>
          </a:p>
          <a:p>
            <a:pPr>
              <a:lnSpc>
                <a:spcPct val="90000"/>
              </a:lnSpc>
            </a:pPr>
            <a:r>
              <a:rPr lang="en-US" sz="2800" dirty="0">
                <a:latin typeface="Arial" charset="0"/>
                <a:cs typeface="Arial" charset="0"/>
              </a:rPr>
              <a:t>Relational databases would be of no great use if they did not support joins. </a:t>
            </a:r>
            <a:r>
              <a:rPr lang="en-GB" sz="2800" dirty="0">
                <a:latin typeface="Arial" charset="0"/>
                <a:cs typeface="Arial" charset="0"/>
              </a:rPr>
              <a:t>It is not usually very long before a requirement arises to combine information from more than one table, into one coherent query result. For example, list the names and jobs of employees, together with the department names in which they work.</a:t>
            </a:r>
            <a:endParaRPr lang="en-US" sz="2800" dirty="0">
              <a:latin typeface="Arial" charset="0"/>
              <a:cs typeface="Arial" charset="0"/>
            </a:endParaRPr>
          </a:p>
        </p:txBody>
      </p:sp>
      <p:sp>
        <p:nvSpPr>
          <p:cNvPr id="3" name="Slide Number Placeholder 2"/>
          <p:cNvSpPr>
            <a:spLocks noGrp="1"/>
          </p:cNvSpPr>
          <p:nvPr>
            <p:ph type="sldNum" sz="quarter" idx="12"/>
          </p:nvPr>
        </p:nvSpPr>
        <p:spPr/>
        <p:txBody>
          <a:bodyPr/>
          <a:lstStyle/>
          <a:p>
            <a:fld id="{9537A73F-6A8A-428C-A708-DA87782F7B6B}" type="slidenum">
              <a:rPr lang="en-US" smtClean="0"/>
              <a:t>32</a:t>
            </a:fld>
            <a:endParaRPr lang="en-US"/>
          </a:p>
        </p:txBody>
      </p:sp>
    </p:spTree>
    <p:extLst>
      <p:ext uri="{BB962C8B-B14F-4D97-AF65-F5344CB8AC3E}">
        <p14:creationId xmlns:p14="http://schemas.microsoft.com/office/powerpoint/2010/main" val="4184174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09800" y="304800"/>
            <a:ext cx="7772400" cy="1143000"/>
          </a:xfrm>
        </p:spPr>
        <p:txBody>
          <a:bodyPr/>
          <a:lstStyle/>
          <a:p>
            <a:r>
              <a:rPr lang="en-US"/>
              <a:t>Notes</a:t>
            </a:r>
          </a:p>
        </p:txBody>
      </p:sp>
      <p:sp>
        <p:nvSpPr>
          <p:cNvPr id="41987" name="Rectangle 3"/>
          <p:cNvSpPr>
            <a:spLocks noGrp="1" noChangeArrowheads="1"/>
          </p:cNvSpPr>
          <p:nvPr>
            <p:ph idx="1"/>
          </p:nvPr>
        </p:nvSpPr>
        <p:spPr>
          <a:xfrm>
            <a:off x="2209800" y="1447800"/>
            <a:ext cx="7772400" cy="4648200"/>
          </a:xfrm>
        </p:spPr>
        <p:txBody>
          <a:bodyPr/>
          <a:lstStyle/>
          <a:p>
            <a:pPr>
              <a:lnSpc>
                <a:spcPct val="90000"/>
              </a:lnSpc>
            </a:pPr>
            <a:r>
              <a:rPr lang="en-US" sz="2800" dirty="0"/>
              <a:t>The SQL join operation combines information from two tables by forming </a:t>
            </a:r>
            <a:r>
              <a:rPr lang="en-US" sz="2800" u="sng" dirty="0"/>
              <a:t>pairs of related rows</a:t>
            </a:r>
            <a:r>
              <a:rPr lang="en-US" sz="2800" dirty="0"/>
              <a:t> from the two tables. </a:t>
            </a:r>
          </a:p>
          <a:p>
            <a:pPr>
              <a:lnSpc>
                <a:spcPct val="90000"/>
              </a:lnSpc>
            </a:pPr>
            <a:r>
              <a:rPr lang="en-US" sz="2800" dirty="0"/>
              <a:t>The row pairs that make up the joined table are those where the </a:t>
            </a:r>
            <a:r>
              <a:rPr lang="en-US" sz="2800" u="sng" dirty="0"/>
              <a:t>matching columns</a:t>
            </a:r>
            <a:r>
              <a:rPr lang="en-US" sz="2800" dirty="0"/>
              <a:t> in each of the two tables have the same value. </a:t>
            </a:r>
          </a:p>
          <a:p>
            <a:pPr>
              <a:lnSpc>
                <a:spcPct val="90000"/>
              </a:lnSpc>
            </a:pPr>
            <a:r>
              <a:rPr lang="en-US" sz="2800" dirty="0"/>
              <a:t>If we need to obtain information from more than one table, the choice is between using a </a:t>
            </a:r>
            <a:r>
              <a:rPr lang="en-US" sz="2800" dirty="0" err="1"/>
              <a:t>subquery</a:t>
            </a:r>
            <a:r>
              <a:rPr lang="en-US" sz="2800" dirty="0"/>
              <a:t> and using a join. If the </a:t>
            </a:r>
            <a:r>
              <a:rPr lang="en-US" sz="2800" u="sng" dirty="0"/>
              <a:t>final result table</a:t>
            </a:r>
            <a:r>
              <a:rPr lang="en-US" sz="2800" dirty="0"/>
              <a:t> is to contain columns from different tables, then we must use a join. </a:t>
            </a:r>
          </a:p>
        </p:txBody>
      </p:sp>
      <p:sp>
        <p:nvSpPr>
          <p:cNvPr id="3" name="Slide Number Placeholder 2"/>
          <p:cNvSpPr>
            <a:spLocks noGrp="1"/>
          </p:cNvSpPr>
          <p:nvPr>
            <p:ph type="sldNum" sz="quarter" idx="12"/>
          </p:nvPr>
        </p:nvSpPr>
        <p:spPr/>
        <p:txBody>
          <a:bodyPr/>
          <a:lstStyle/>
          <a:p>
            <a:fld id="{9537A73F-6A8A-428C-A708-DA87782F7B6B}" type="slidenum">
              <a:rPr lang="en-US" smtClean="0"/>
              <a:t>33</a:t>
            </a:fld>
            <a:endParaRPr lang="en-US"/>
          </a:p>
        </p:txBody>
      </p:sp>
    </p:spTree>
    <p:extLst>
      <p:ext uri="{BB962C8B-B14F-4D97-AF65-F5344CB8AC3E}">
        <p14:creationId xmlns:p14="http://schemas.microsoft.com/office/powerpoint/2010/main" val="427374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Types of Joins</a:t>
            </a:r>
          </a:p>
        </p:txBody>
      </p:sp>
      <p:sp>
        <p:nvSpPr>
          <p:cNvPr id="56323" name="Rectangle 3"/>
          <p:cNvSpPr>
            <a:spLocks noGrp="1" noChangeArrowheads="1"/>
          </p:cNvSpPr>
          <p:nvPr>
            <p:ph idx="1"/>
          </p:nvPr>
        </p:nvSpPr>
        <p:spPr/>
        <p:txBody>
          <a:bodyPr/>
          <a:lstStyle/>
          <a:p>
            <a:pPr marL="1409700" lvl="2" indent="-495300">
              <a:buFontTx/>
              <a:buAutoNum type="romanLcPeriod"/>
            </a:pPr>
            <a:r>
              <a:rPr lang="en-US" sz="3600"/>
              <a:t>Inner Joins</a:t>
            </a:r>
          </a:p>
          <a:p>
            <a:pPr marL="1409700" lvl="2" indent="-495300">
              <a:buFontTx/>
              <a:buAutoNum type="romanLcPeriod"/>
            </a:pPr>
            <a:r>
              <a:rPr lang="en-US" sz="3600"/>
              <a:t>Outer Joins</a:t>
            </a:r>
          </a:p>
          <a:p>
            <a:pPr marL="1409700" lvl="2" indent="-495300">
              <a:buFontTx/>
              <a:buAutoNum type="romanLcPeriod"/>
            </a:pPr>
            <a:r>
              <a:rPr lang="en-US" sz="3600"/>
              <a:t>Self Joins</a:t>
            </a:r>
          </a:p>
        </p:txBody>
      </p:sp>
      <p:sp>
        <p:nvSpPr>
          <p:cNvPr id="3" name="Slide Number Placeholder 2"/>
          <p:cNvSpPr>
            <a:spLocks noGrp="1"/>
          </p:cNvSpPr>
          <p:nvPr>
            <p:ph type="sldNum" sz="quarter" idx="12"/>
          </p:nvPr>
        </p:nvSpPr>
        <p:spPr/>
        <p:txBody>
          <a:bodyPr/>
          <a:lstStyle/>
          <a:p>
            <a:fld id="{9537A73F-6A8A-428C-A708-DA87782F7B6B}" type="slidenum">
              <a:rPr lang="en-US" smtClean="0"/>
              <a:t>34</a:t>
            </a:fld>
            <a:endParaRPr lang="en-US"/>
          </a:p>
        </p:txBody>
      </p:sp>
    </p:spTree>
    <p:extLst>
      <p:ext uri="{BB962C8B-B14F-4D97-AF65-F5344CB8AC3E}">
        <p14:creationId xmlns:p14="http://schemas.microsoft.com/office/powerpoint/2010/main" val="210488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Inner Join</a:t>
            </a:r>
          </a:p>
        </p:txBody>
      </p:sp>
      <p:sp>
        <p:nvSpPr>
          <p:cNvPr id="79875" name="Rectangle 3"/>
          <p:cNvSpPr>
            <a:spLocks noGrp="1" noChangeArrowheads="1"/>
          </p:cNvSpPr>
          <p:nvPr>
            <p:ph idx="1"/>
          </p:nvPr>
        </p:nvSpPr>
        <p:spPr/>
        <p:txBody>
          <a:bodyPr/>
          <a:lstStyle/>
          <a:p>
            <a:r>
              <a:rPr lang="en-US" dirty="0"/>
              <a:t>Also called equijoin or simple join.</a:t>
            </a:r>
          </a:p>
          <a:p>
            <a:r>
              <a:rPr lang="en-US" dirty="0"/>
              <a:t>Links rows of one table to rows of another table based on EQUAL values of MATCHED rows.</a:t>
            </a:r>
          </a:p>
          <a:p>
            <a:r>
              <a:rPr lang="en-US" dirty="0"/>
              <a:t>Frequently this type of join involves primary and foreign key complements</a:t>
            </a:r>
          </a:p>
        </p:txBody>
      </p:sp>
      <p:sp>
        <p:nvSpPr>
          <p:cNvPr id="3" name="Slide Number Placeholder 2"/>
          <p:cNvSpPr>
            <a:spLocks noGrp="1"/>
          </p:cNvSpPr>
          <p:nvPr>
            <p:ph type="sldNum" sz="quarter" idx="12"/>
          </p:nvPr>
        </p:nvSpPr>
        <p:spPr/>
        <p:txBody>
          <a:bodyPr/>
          <a:lstStyle/>
          <a:p>
            <a:fld id="{9537A73F-6A8A-428C-A708-DA87782F7B6B}" type="slidenum">
              <a:rPr lang="en-US" smtClean="0"/>
              <a:t>35</a:t>
            </a:fld>
            <a:endParaRPr lang="en-US"/>
          </a:p>
        </p:txBody>
      </p:sp>
    </p:spTree>
    <p:extLst>
      <p:ext uri="{BB962C8B-B14F-4D97-AF65-F5344CB8AC3E}">
        <p14:creationId xmlns:p14="http://schemas.microsoft.com/office/powerpoint/2010/main" val="2913081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209800" y="304800"/>
            <a:ext cx="7772400" cy="762000"/>
          </a:xfrm>
        </p:spPr>
        <p:txBody>
          <a:bodyPr>
            <a:normAutofit/>
          </a:bodyPr>
          <a:lstStyle/>
          <a:p>
            <a:r>
              <a:rPr lang="en-US"/>
              <a:t>Inner Join – Example</a:t>
            </a:r>
          </a:p>
        </p:txBody>
      </p:sp>
      <p:sp>
        <p:nvSpPr>
          <p:cNvPr id="80899" name="Rectangle 3"/>
          <p:cNvSpPr>
            <a:spLocks noGrp="1" noChangeArrowheads="1"/>
          </p:cNvSpPr>
          <p:nvPr>
            <p:ph idx="1"/>
          </p:nvPr>
        </p:nvSpPr>
        <p:spPr>
          <a:xfrm>
            <a:off x="2209800" y="1219200"/>
            <a:ext cx="7772400" cy="5029200"/>
          </a:xfrm>
        </p:spPr>
        <p:txBody>
          <a:bodyPr/>
          <a:lstStyle/>
          <a:p>
            <a:pPr>
              <a:lnSpc>
                <a:spcPct val="90000"/>
              </a:lnSpc>
              <a:buFontTx/>
              <a:buNone/>
            </a:pPr>
            <a:r>
              <a:rPr lang="en-US" sz="2800" dirty="0"/>
              <a:t>	</a:t>
            </a:r>
            <a:r>
              <a:rPr lang="en-US" sz="3600" i="1" dirty="0"/>
              <a:t>SELECT </a:t>
            </a:r>
            <a:r>
              <a:rPr lang="en-US" sz="3600" i="1" dirty="0" err="1"/>
              <a:t>employees.Last_name</a:t>
            </a:r>
            <a:r>
              <a:rPr lang="en-US" sz="3600" i="1" dirty="0"/>
              <a:t>, </a:t>
            </a:r>
            <a:r>
              <a:rPr lang="en-US" sz="3600" i="1" dirty="0" err="1"/>
              <a:t>employees.First_name</a:t>
            </a:r>
            <a:r>
              <a:rPr lang="en-US" sz="3600" i="1" dirty="0"/>
              <a:t>, </a:t>
            </a:r>
            <a:r>
              <a:rPr lang="en-US" sz="3600" i="1" dirty="0" err="1"/>
              <a:t>departments.Department_id</a:t>
            </a:r>
            <a:r>
              <a:rPr lang="en-US" sz="3600" i="1" dirty="0"/>
              <a:t>, </a:t>
            </a:r>
            <a:r>
              <a:rPr lang="en-US" sz="3600" i="1" dirty="0" err="1"/>
              <a:t>departments.department_name</a:t>
            </a:r>
            <a:endParaRPr lang="en-US" sz="3600" i="1" dirty="0"/>
          </a:p>
          <a:p>
            <a:pPr>
              <a:lnSpc>
                <a:spcPct val="90000"/>
              </a:lnSpc>
              <a:buFontTx/>
              <a:buNone/>
            </a:pPr>
            <a:r>
              <a:rPr lang="en-US" sz="3600" i="1" dirty="0"/>
              <a:t>	FROM employees inner join departments</a:t>
            </a:r>
          </a:p>
          <a:p>
            <a:pPr>
              <a:lnSpc>
                <a:spcPct val="90000"/>
              </a:lnSpc>
              <a:buFontTx/>
              <a:buNone/>
            </a:pPr>
            <a:r>
              <a:rPr lang="en-US" sz="3600" i="1" dirty="0"/>
              <a:t>	on (</a:t>
            </a:r>
            <a:r>
              <a:rPr lang="en-US" sz="3600" i="1" dirty="0" err="1"/>
              <a:t>employees.Department_id</a:t>
            </a:r>
            <a:r>
              <a:rPr lang="en-US" sz="3600" i="1" dirty="0"/>
              <a:t> = </a:t>
            </a:r>
            <a:r>
              <a:rPr lang="en-US" sz="3600" i="1" dirty="0" err="1"/>
              <a:t>Departments.Department_id</a:t>
            </a:r>
            <a:r>
              <a:rPr lang="en-US" sz="3600" i="1" dirty="0"/>
              <a:t>)</a:t>
            </a:r>
          </a:p>
          <a:p>
            <a:pPr>
              <a:lnSpc>
                <a:spcPct val="90000"/>
              </a:lnSpc>
              <a:buFontTx/>
              <a:buNone/>
            </a:pPr>
            <a:r>
              <a:rPr lang="en-US" sz="3600" i="1" dirty="0"/>
              <a:t>	ORDER BY 3;</a:t>
            </a:r>
          </a:p>
        </p:txBody>
      </p:sp>
      <p:sp>
        <p:nvSpPr>
          <p:cNvPr id="3" name="Slide Number Placeholder 2"/>
          <p:cNvSpPr>
            <a:spLocks noGrp="1"/>
          </p:cNvSpPr>
          <p:nvPr>
            <p:ph type="sldNum" sz="quarter" idx="12"/>
          </p:nvPr>
        </p:nvSpPr>
        <p:spPr/>
        <p:txBody>
          <a:bodyPr/>
          <a:lstStyle/>
          <a:p>
            <a:fld id="{9537A73F-6A8A-428C-A708-DA87782F7B6B}" type="slidenum">
              <a:rPr lang="en-US" smtClean="0"/>
              <a:t>36</a:t>
            </a:fld>
            <a:endParaRPr lang="en-US"/>
          </a:p>
        </p:txBody>
      </p:sp>
    </p:spTree>
    <p:extLst>
      <p:ext uri="{BB962C8B-B14F-4D97-AF65-F5344CB8AC3E}">
        <p14:creationId xmlns:p14="http://schemas.microsoft.com/office/powerpoint/2010/main" val="3377325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z="3200" b="1"/>
              <a:t>Inner Join – Example with table aliases and search condition</a:t>
            </a:r>
          </a:p>
        </p:txBody>
      </p:sp>
      <p:sp>
        <p:nvSpPr>
          <p:cNvPr id="81923" name="Rectangle 3"/>
          <p:cNvSpPr>
            <a:spLocks noGrp="1" noChangeArrowheads="1"/>
          </p:cNvSpPr>
          <p:nvPr>
            <p:ph idx="1"/>
          </p:nvPr>
        </p:nvSpPr>
        <p:spPr/>
        <p:txBody>
          <a:bodyPr/>
          <a:lstStyle/>
          <a:p>
            <a:pPr>
              <a:buFontTx/>
              <a:buNone/>
            </a:pPr>
            <a:r>
              <a:rPr lang="en-US" i="1"/>
              <a:t>SELECT e.Last_name, e.First_name, d.Department_id, d.department_name</a:t>
            </a:r>
          </a:p>
          <a:p>
            <a:pPr>
              <a:buFontTx/>
              <a:buNone/>
            </a:pPr>
            <a:r>
              <a:rPr lang="en-US" i="1"/>
              <a:t>FROM employees e inner join departments d</a:t>
            </a:r>
          </a:p>
          <a:p>
            <a:pPr>
              <a:buFontTx/>
              <a:buNone/>
            </a:pPr>
            <a:r>
              <a:rPr lang="en-US" i="1"/>
              <a:t>on (e.Department_id = d.Department_id)</a:t>
            </a:r>
          </a:p>
          <a:p>
            <a:pPr>
              <a:buFontTx/>
              <a:buNone/>
            </a:pPr>
            <a:r>
              <a:rPr lang="en-US" i="1"/>
              <a:t>WHERE d.department_name like '%c%'</a:t>
            </a:r>
          </a:p>
          <a:p>
            <a:pPr>
              <a:buFontTx/>
              <a:buNone/>
            </a:pPr>
            <a:r>
              <a:rPr lang="en-US" i="1"/>
              <a:t>ORDER BY 3;</a:t>
            </a:r>
          </a:p>
        </p:txBody>
      </p:sp>
      <p:sp>
        <p:nvSpPr>
          <p:cNvPr id="3" name="Slide Number Placeholder 2"/>
          <p:cNvSpPr>
            <a:spLocks noGrp="1"/>
          </p:cNvSpPr>
          <p:nvPr>
            <p:ph type="sldNum" sz="quarter" idx="12"/>
          </p:nvPr>
        </p:nvSpPr>
        <p:spPr/>
        <p:txBody>
          <a:bodyPr/>
          <a:lstStyle/>
          <a:p>
            <a:fld id="{9537A73F-6A8A-428C-A708-DA87782F7B6B}" type="slidenum">
              <a:rPr lang="en-US" smtClean="0"/>
              <a:t>37</a:t>
            </a:fld>
            <a:endParaRPr lang="en-US"/>
          </a:p>
        </p:txBody>
      </p:sp>
    </p:spTree>
    <p:extLst>
      <p:ext uri="{BB962C8B-B14F-4D97-AF65-F5344CB8AC3E}">
        <p14:creationId xmlns:p14="http://schemas.microsoft.com/office/powerpoint/2010/main" val="2055648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z="3200" b="1"/>
              <a:t>Inner Join – Example with more than two tables</a:t>
            </a:r>
          </a:p>
        </p:txBody>
      </p:sp>
      <p:sp>
        <p:nvSpPr>
          <p:cNvPr id="82947" name="Rectangle 3"/>
          <p:cNvSpPr>
            <a:spLocks noGrp="1" noChangeArrowheads="1"/>
          </p:cNvSpPr>
          <p:nvPr>
            <p:ph idx="1"/>
          </p:nvPr>
        </p:nvSpPr>
        <p:spPr/>
        <p:txBody>
          <a:bodyPr/>
          <a:lstStyle/>
          <a:p>
            <a:pPr>
              <a:lnSpc>
                <a:spcPct val="90000"/>
              </a:lnSpc>
              <a:buFontTx/>
              <a:buNone/>
            </a:pPr>
            <a:r>
              <a:rPr lang="en-US" i="1"/>
              <a:t>	</a:t>
            </a:r>
            <a:r>
              <a:rPr lang="en-US" sz="3600" i="1"/>
              <a:t>select e.last_name, d.department_name, l.city from employees e inner join departments d on (e.department_id = d.department_id) inner join locations l on (d.location_id = l.location_id) where city like 'S%' and e.last_name between 'A' and 'D' order by 1;</a:t>
            </a:r>
          </a:p>
        </p:txBody>
      </p:sp>
      <p:sp>
        <p:nvSpPr>
          <p:cNvPr id="3" name="Slide Number Placeholder 2"/>
          <p:cNvSpPr>
            <a:spLocks noGrp="1"/>
          </p:cNvSpPr>
          <p:nvPr>
            <p:ph type="sldNum" sz="quarter" idx="12"/>
          </p:nvPr>
        </p:nvSpPr>
        <p:spPr/>
        <p:txBody>
          <a:bodyPr/>
          <a:lstStyle/>
          <a:p>
            <a:fld id="{9537A73F-6A8A-428C-A708-DA87782F7B6B}" type="slidenum">
              <a:rPr lang="en-US" smtClean="0"/>
              <a:t>38</a:t>
            </a:fld>
            <a:endParaRPr lang="en-US"/>
          </a:p>
        </p:txBody>
      </p:sp>
    </p:spTree>
    <p:extLst>
      <p:ext uri="{BB962C8B-B14F-4D97-AF65-F5344CB8AC3E}">
        <p14:creationId xmlns:p14="http://schemas.microsoft.com/office/powerpoint/2010/main" val="1881053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209800" y="457200"/>
            <a:ext cx="7772400" cy="914400"/>
          </a:xfrm>
        </p:spPr>
        <p:txBody>
          <a:bodyPr/>
          <a:lstStyle/>
          <a:p>
            <a:r>
              <a:rPr lang="en-US"/>
              <a:t>Notes</a:t>
            </a:r>
          </a:p>
        </p:txBody>
      </p:sp>
      <p:sp>
        <p:nvSpPr>
          <p:cNvPr id="83971" name="Rectangle 3"/>
          <p:cNvSpPr>
            <a:spLocks noGrp="1" noChangeArrowheads="1"/>
          </p:cNvSpPr>
          <p:nvPr>
            <p:ph idx="1"/>
          </p:nvPr>
        </p:nvSpPr>
        <p:spPr>
          <a:xfrm>
            <a:off x="2209800" y="1524000"/>
            <a:ext cx="7772400" cy="4572000"/>
          </a:xfrm>
        </p:spPr>
        <p:txBody>
          <a:bodyPr/>
          <a:lstStyle/>
          <a:p>
            <a:r>
              <a:rPr lang="en-US"/>
              <a:t>Precede the column name with a table name or alias for clarity and to enhance database access</a:t>
            </a:r>
          </a:p>
          <a:p>
            <a:r>
              <a:rPr lang="en-US"/>
              <a:t>Avoid ambiguities by qualifying column names that appear in more than one table</a:t>
            </a:r>
          </a:p>
          <a:p>
            <a:r>
              <a:rPr lang="en-US"/>
              <a:t>You need a minimum of n-1 join conditions to join n tables that possess only simple primary keys.</a:t>
            </a:r>
          </a:p>
        </p:txBody>
      </p:sp>
      <p:sp>
        <p:nvSpPr>
          <p:cNvPr id="3" name="Slide Number Placeholder 2"/>
          <p:cNvSpPr>
            <a:spLocks noGrp="1"/>
          </p:cNvSpPr>
          <p:nvPr>
            <p:ph type="sldNum" sz="quarter" idx="12"/>
          </p:nvPr>
        </p:nvSpPr>
        <p:spPr/>
        <p:txBody>
          <a:bodyPr/>
          <a:lstStyle/>
          <a:p>
            <a:fld id="{9537A73F-6A8A-428C-A708-DA87782F7B6B}" type="slidenum">
              <a:rPr lang="en-US" smtClean="0"/>
              <a:t>39</a:t>
            </a:fld>
            <a:endParaRPr lang="en-US"/>
          </a:p>
        </p:txBody>
      </p:sp>
    </p:spTree>
    <p:extLst>
      <p:ext uri="{BB962C8B-B14F-4D97-AF65-F5344CB8AC3E}">
        <p14:creationId xmlns:p14="http://schemas.microsoft.com/office/powerpoint/2010/main" val="46288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t>Two Scenarios of Using </a:t>
            </a:r>
            <a:br>
              <a:rPr lang="en-US"/>
            </a:br>
            <a:r>
              <a:rPr lang="en-US"/>
              <a:t>Group Functions</a:t>
            </a:r>
          </a:p>
        </p:txBody>
      </p:sp>
      <p:sp>
        <p:nvSpPr>
          <p:cNvPr id="18435" name="Rectangle 3"/>
          <p:cNvSpPr>
            <a:spLocks noGrp="1" noChangeArrowheads="1"/>
          </p:cNvSpPr>
          <p:nvPr>
            <p:ph idx="1"/>
          </p:nvPr>
        </p:nvSpPr>
        <p:spPr/>
        <p:txBody>
          <a:bodyPr/>
          <a:lstStyle/>
          <a:p>
            <a:pPr marL="609600" indent="-609600" algn="just">
              <a:buFontTx/>
              <a:buAutoNum type="alphaLcParenR"/>
            </a:pPr>
            <a:r>
              <a:rPr lang="en-US">
                <a:cs typeface="Times New Roman" charset="0"/>
              </a:rPr>
              <a:t>Applying group functions to an entire result table. </a:t>
            </a:r>
          </a:p>
          <a:p>
            <a:pPr marL="609600" indent="-609600" algn="just">
              <a:buFontTx/>
              <a:buAutoNum type="alphaLcParenR"/>
            </a:pPr>
            <a:r>
              <a:rPr lang="en-US">
                <a:cs typeface="Times New Roman" charset="0"/>
              </a:rPr>
              <a:t>Applying group functions to a result table that is split into groups / categories. </a:t>
            </a:r>
          </a:p>
        </p:txBody>
      </p:sp>
      <p:sp>
        <p:nvSpPr>
          <p:cNvPr id="3" name="Slide Number Placeholder 2"/>
          <p:cNvSpPr>
            <a:spLocks noGrp="1"/>
          </p:cNvSpPr>
          <p:nvPr>
            <p:ph type="sldNum" sz="quarter" idx="12"/>
          </p:nvPr>
        </p:nvSpPr>
        <p:spPr/>
        <p:txBody>
          <a:bodyPr/>
          <a:lstStyle/>
          <a:p>
            <a:fld id="{9537A73F-6A8A-428C-A708-DA87782F7B6B}" type="slidenum">
              <a:rPr lang="en-US" smtClean="0"/>
              <a:t>4</a:t>
            </a:fld>
            <a:endParaRPr lang="en-US"/>
          </a:p>
        </p:txBody>
      </p:sp>
    </p:spTree>
    <p:extLst>
      <p:ext uri="{BB962C8B-B14F-4D97-AF65-F5344CB8AC3E}">
        <p14:creationId xmlns:p14="http://schemas.microsoft.com/office/powerpoint/2010/main" val="1938872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209800" y="304800"/>
            <a:ext cx="7772400" cy="914400"/>
          </a:xfrm>
        </p:spPr>
        <p:txBody>
          <a:bodyPr>
            <a:normAutofit fontScale="90000"/>
          </a:bodyPr>
          <a:lstStyle/>
          <a:p>
            <a:r>
              <a:rPr lang="en-US" sz="2800" b="1"/>
              <a:t>These statements help to explain two variants of inner joins: NATURAL JOIN &amp; JOIN … USING</a:t>
            </a:r>
          </a:p>
        </p:txBody>
      </p:sp>
      <p:sp>
        <p:nvSpPr>
          <p:cNvPr id="90115" name="Rectangle 3"/>
          <p:cNvSpPr>
            <a:spLocks noGrp="1" noChangeArrowheads="1"/>
          </p:cNvSpPr>
          <p:nvPr>
            <p:ph idx="1"/>
          </p:nvPr>
        </p:nvSpPr>
        <p:spPr>
          <a:xfrm>
            <a:off x="2209800" y="1371600"/>
            <a:ext cx="7772400" cy="5181600"/>
          </a:xfrm>
        </p:spPr>
        <p:txBody>
          <a:bodyPr/>
          <a:lstStyle/>
          <a:p>
            <a:r>
              <a:rPr lang="en-US" sz="2800" i="1" dirty="0"/>
              <a:t>select * from employees where </a:t>
            </a:r>
            <a:r>
              <a:rPr lang="en-US" sz="2800" i="1" dirty="0" err="1"/>
              <a:t>last_name</a:t>
            </a:r>
            <a:r>
              <a:rPr lang="en-US" sz="2800" i="1" dirty="0"/>
              <a:t> like '</a:t>
            </a:r>
            <a:r>
              <a:rPr lang="en-US" sz="2800" i="1" dirty="0" err="1"/>
              <a:t>Bis</a:t>
            </a:r>
            <a:r>
              <a:rPr lang="en-US" sz="2800" i="1" dirty="0"/>
              <a:t>%' or </a:t>
            </a:r>
            <a:r>
              <a:rPr lang="en-US" sz="2800" i="1" dirty="0" err="1"/>
              <a:t>last_name</a:t>
            </a:r>
            <a:r>
              <a:rPr lang="en-US" sz="2800" i="1" dirty="0"/>
              <a:t> like 'Wei%';</a:t>
            </a:r>
          </a:p>
          <a:p>
            <a:r>
              <a:rPr lang="en-US" sz="2800" i="1" dirty="0"/>
              <a:t>select * from departments where </a:t>
            </a:r>
            <a:r>
              <a:rPr lang="en-US" sz="2800" i="1" dirty="0" err="1"/>
              <a:t>department_name</a:t>
            </a:r>
            <a:r>
              <a:rPr lang="en-US" sz="2800" i="1" dirty="0"/>
              <a:t> like 'Shi%';</a:t>
            </a:r>
          </a:p>
          <a:p>
            <a:r>
              <a:rPr lang="en-US" sz="2800" i="1" dirty="0"/>
              <a:t>select </a:t>
            </a:r>
            <a:r>
              <a:rPr lang="en-US" sz="2800" i="1" dirty="0" err="1"/>
              <a:t>last_name</a:t>
            </a:r>
            <a:r>
              <a:rPr lang="en-US" sz="2800" i="1" dirty="0"/>
              <a:t>, </a:t>
            </a:r>
            <a:r>
              <a:rPr lang="en-US" sz="2800" i="1" dirty="0" err="1"/>
              <a:t>department_name</a:t>
            </a:r>
            <a:r>
              <a:rPr lang="en-US" sz="2800" i="1" dirty="0"/>
              <a:t> from employees NATURAL JOIN departments where </a:t>
            </a:r>
            <a:r>
              <a:rPr lang="en-US" sz="2800" i="1" dirty="0" err="1"/>
              <a:t>department_name</a:t>
            </a:r>
            <a:r>
              <a:rPr lang="en-US" sz="2800" i="1" dirty="0"/>
              <a:t> like 'Ship%';</a:t>
            </a:r>
          </a:p>
          <a:p>
            <a:r>
              <a:rPr lang="en-US" sz="2800" i="1" dirty="0"/>
              <a:t>select </a:t>
            </a:r>
            <a:r>
              <a:rPr lang="en-US" sz="2800" i="1" dirty="0" err="1"/>
              <a:t>last_name</a:t>
            </a:r>
            <a:r>
              <a:rPr lang="en-US" sz="2800" i="1" dirty="0"/>
              <a:t>, </a:t>
            </a:r>
            <a:r>
              <a:rPr lang="en-US" sz="2800" i="1" dirty="0" err="1"/>
              <a:t>department_name</a:t>
            </a:r>
            <a:r>
              <a:rPr lang="en-US" sz="2800" i="1" dirty="0"/>
              <a:t> from employees JOIN departments USING (</a:t>
            </a:r>
            <a:r>
              <a:rPr lang="en-US" sz="2800" i="1" dirty="0" err="1"/>
              <a:t>department_id</a:t>
            </a:r>
            <a:r>
              <a:rPr lang="en-US" sz="2800" i="1" dirty="0"/>
              <a:t>, </a:t>
            </a:r>
            <a:r>
              <a:rPr lang="en-US" sz="2800" i="1" dirty="0" err="1"/>
              <a:t>manager_id</a:t>
            </a:r>
            <a:r>
              <a:rPr lang="en-US" sz="2800" i="1" dirty="0"/>
              <a:t>) where </a:t>
            </a:r>
            <a:r>
              <a:rPr lang="en-US" sz="2800" i="1" dirty="0" err="1"/>
              <a:t>department_name</a:t>
            </a:r>
            <a:r>
              <a:rPr lang="en-US" sz="2800" i="1" dirty="0"/>
              <a:t> like 'Ship%';</a:t>
            </a:r>
          </a:p>
        </p:txBody>
      </p:sp>
      <p:sp>
        <p:nvSpPr>
          <p:cNvPr id="3" name="Slide Number Placeholder 2"/>
          <p:cNvSpPr>
            <a:spLocks noGrp="1"/>
          </p:cNvSpPr>
          <p:nvPr>
            <p:ph type="sldNum" sz="quarter" idx="12"/>
          </p:nvPr>
        </p:nvSpPr>
        <p:spPr/>
        <p:txBody>
          <a:bodyPr/>
          <a:lstStyle/>
          <a:p>
            <a:fld id="{9537A73F-6A8A-428C-A708-DA87782F7B6B}" type="slidenum">
              <a:rPr lang="en-US" smtClean="0"/>
              <a:t>40</a:t>
            </a:fld>
            <a:endParaRPr lang="en-US"/>
          </a:p>
        </p:txBody>
      </p:sp>
    </p:spTree>
    <p:extLst>
      <p:ext uri="{BB962C8B-B14F-4D97-AF65-F5344CB8AC3E}">
        <p14:creationId xmlns:p14="http://schemas.microsoft.com/office/powerpoint/2010/main" val="466049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09800" y="457200"/>
            <a:ext cx="7772400" cy="990600"/>
          </a:xfrm>
        </p:spPr>
        <p:txBody>
          <a:bodyPr/>
          <a:lstStyle/>
          <a:p>
            <a:r>
              <a:rPr lang="en-US"/>
              <a:t>Outer Joins</a:t>
            </a:r>
          </a:p>
        </p:txBody>
      </p:sp>
      <p:sp>
        <p:nvSpPr>
          <p:cNvPr id="43011" name="Rectangle 3"/>
          <p:cNvSpPr>
            <a:spLocks noGrp="1" noChangeArrowheads="1"/>
          </p:cNvSpPr>
          <p:nvPr>
            <p:ph idx="1"/>
          </p:nvPr>
        </p:nvSpPr>
        <p:spPr>
          <a:xfrm>
            <a:off x="2209800" y="1600200"/>
            <a:ext cx="7772400" cy="4876800"/>
          </a:xfrm>
        </p:spPr>
        <p:txBody>
          <a:bodyPr/>
          <a:lstStyle/>
          <a:p>
            <a:pPr algn="just">
              <a:lnSpc>
                <a:spcPct val="90000"/>
              </a:lnSpc>
            </a:pPr>
            <a:r>
              <a:rPr lang="en-US" sz="2800">
                <a:latin typeface="Arial" charset="0"/>
                <a:cs typeface="Arial" charset="0"/>
              </a:rPr>
              <a:t>An inner JOIN only extracts matching instances of records from the joined tables. We need something further to force out any record instances that do not match a record in the other table. To do this, we use a construct called an OUTER JOIN.</a:t>
            </a:r>
          </a:p>
          <a:p>
            <a:pPr algn="just">
              <a:lnSpc>
                <a:spcPct val="90000"/>
              </a:lnSpc>
            </a:pPr>
            <a:r>
              <a:rPr lang="en-US" sz="2800">
                <a:latin typeface="Arial" charset="0"/>
                <a:cs typeface="Arial" charset="0"/>
              </a:rPr>
              <a:t>OUTER JOINs are used precisely in situations where we wish to force into our results table, rows that do and do not match a usual JOIN condition.</a:t>
            </a:r>
            <a:r>
              <a:rPr lang="en-US" sz="2800"/>
              <a:t> </a:t>
            </a:r>
          </a:p>
          <a:p>
            <a:pPr algn="just">
              <a:lnSpc>
                <a:spcPct val="90000"/>
              </a:lnSpc>
            </a:pPr>
            <a:r>
              <a:rPr lang="en-US" sz="2800">
                <a:latin typeface="Arial" charset="0"/>
                <a:cs typeface="Arial" charset="0"/>
              </a:rPr>
              <a:t>Can either be Left / Right / Full Outer Join.</a:t>
            </a:r>
            <a:r>
              <a:rPr lang="en-US" sz="2800"/>
              <a:t> </a:t>
            </a:r>
          </a:p>
        </p:txBody>
      </p:sp>
      <p:sp>
        <p:nvSpPr>
          <p:cNvPr id="3" name="Slide Number Placeholder 2"/>
          <p:cNvSpPr>
            <a:spLocks noGrp="1"/>
          </p:cNvSpPr>
          <p:nvPr>
            <p:ph type="sldNum" sz="quarter" idx="12"/>
          </p:nvPr>
        </p:nvSpPr>
        <p:spPr/>
        <p:txBody>
          <a:bodyPr/>
          <a:lstStyle/>
          <a:p>
            <a:fld id="{9537A73F-6A8A-428C-A708-DA87782F7B6B}" type="slidenum">
              <a:rPr lang="en-US" smtClean="0"/>
              <a:t>41</a:t>
            </a:fld>
            <a:endParaRPr lang="en-US"/>
          </a:p>
        </p:txBody>
      </p:sp>
    </p:spTree>
    <p:extLst>
      <p:ext uri="{BB962C8B-B14F-4D97-AF65-F5344CB8AC3E}">
        <p14:creationId xmlns:p14="http://schemas.microsoft.com/office/powerpoint/2010/main" val="3363507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09800" y="381000"/>
            <a:ext cx="7772400" cy="685800"/>
          </a:xfrm>
        </p:spPr>
        <p:txBody>
          <a:bodyPr>
            <a:normAutofit fontScale="90000"/>
          </a:bodyPr>
          <a:lstStyle/>
          <a:p>
            <a:r>
              <a:rPr lang="en-US"/>
              <a:t>Outer Joins Cont’d</a:t>
            </a:r>
          </a:p>
        </p:txBody>
      </p:sp>
      <p:sp>
        <p:nvSpPr>
          <p:cNvPr id="39939" name="Rectangle 3"/>
          <p:cNvSpPr>
            <a:spLocks noGrp="1" noChangeArrowheads="1"/>
          </p:cNvSpPr>
          <p:nvPr>
            <p:ph idx="1"/>
          </p:nvPr>
        </p:nvSpPr>
        <p:spPr>
          <a:xfrm>
            <a:off x="2209800" y="1143000"/>
            <a:ext cx="7772400" cy="5334000"/>
          </a:xfrm>
        </p:spPr>
        <p:txBody>
          <a:bodyPr>
            <a:normAutofit lnSpcReduction="10000"/>
          </a:bodyPr>
          <a:lstStyle/>
          <a:p>
            <a:pPr algn="just">
              <a:lnSpc>
                <a:spcPct val="90000"/>
              </a:lnSpc>
              <a:buFontTx/>
              <a:buNone/>
            </a:pPr>
            <a:r>
              <a:rPr lang="en-US" sz="2800">
                <a:latin typeface="Arial" charset="0"/>
                <a:cs typeface="Arial" charset="0"/>
              </a:rPr>
              <a:t>	</a:t>
            </a:r>
            <a:r>
              <a:rPr lang="en-US" sz="2800">
                <a:cs typeface="Arial" charset="0"/>
              </a:rPr>
              <a:t>List all department names with their employee numbers and last names, plus any departments that do not contain employees.</a:t>
            </a:r>
          </a:p>
          <a:p>
            <a:pPr algn="just">
              <a:lnSpc>
                <a:spcPct val="90000"/>
              </a:lnSpc>
              <a:buFontTx/>
              <a:buNone/>
            </a:pPr>
            <a:endParaRPr lang="en-US" sz="800" i="1">
              <a:cs typeface="Arial" charset="0"/>
            </a:endParaRPr>
          </a:p>
          <a:p>
            <a:pPr algn="just">
              <a:lnSpc>
                <a:spcPct val="90000"/>
              </a:lnSpc>
              <a:buFontTx/>
              <a:buNone/>
            </a:pPr>
            <a:r>
              <a:rPr lang="en-US" sz="2400" i="1">
                <a:cs typeface="Arial" charset="0"/>
              </a:rPr>
              <a:t>	</a:t>
            </a:r>
            <a:r>
              <a:rPr lang="en-US" sz="2400" i="1">
                <a:latin typeface="Arial" charset="0"/>
                <a:cs typeface="Arial" charset="0"/>
              </a:rPr>
              <a:t>Select department_name, employee_id, last_name from employees e right outer join departments d on (e.department_id = d.department_id);</a:t>
            </a:r>
            <a:endParaRPr lang="en-US" sz="2400" i="1">
              <a:latin typeface="Arial" charset="0"/>
            </a:endParaRPr>
          </a:p>
          <a:p>
            <a:pPr>
              <a:lnSpc>
                <a:spcPct val="90000"/>
              </a:lnSpc>
              <a:buFontTx/>
              <a:buNone/>
            </a:pPr>
            <a:r>
              <a:rPr lang="en-US" sz="2400"/>
              <a:t>OR</a:t>
            </a:r>
          </a:p>
          <a:p>
            <a:pPr>
              <a:lnSpc>
                <a:spcPct val="90000"/>
              </a:lnSpc>
              <a:buFontTx/>
              <a:buNone/>
            </a:pPr>
            <a:r>
              <a:rPr lang="en-US" sz="2400" i="1"/>
              <a:t>	</a:t>
            </a:r>
            <a:r>
              <a:rPr lang="en-US" sz="2400" i="1">
                <a:latin typeface="Arial" charset="0"/>
                <a:cs typeface="Arial" charset="0"/>
              </a:rPr>
              <a:t>Select department_name, employee_id, last_name from departments d left outer join employees e on (e.department_id = d.department_id);</a:t>
            </a:r>
          </a:p>
          <a:p>
            <a:pPr>
              <a:lnSpc>
                <a:spcPct val="90000"/>
              </a:lnSpc>
              <a:buFontTx/>
              <a:buNone/>
            </a:pPr>
            <a:endParaRPr lang="en-US" sz="1000" i="1">
              <a:latin typeface="Arial" charset="0"/>
              <a:cs typeface="Arial" charset="0"/>
            </a:endParaRPr>
          </a:p>
          <a:p>
            <a:pPr>
              <a:lnSpc>
                <a:spcPct val="90000"/>
              </a:lnSpc>
              <a:buFontTx/>
              <a:buNone/>
            </a:pPr>
            <a:r>
              <a:rPr lang="en-US" sz="2800" i="1">
                <a:cs typeface="Arial" charset="0"/>
              </a:rPr>
              <a:t>	</a:t>
            </a:r>
            <a:r>
              <a:rPr lang="en-US" sz="2800" b="1">
                <a:cs typeface="Arial" charset="0"/>
              </a:rPr>
              <a:t>QN:</a:t>
            </a:r>
            <a:r>
              <a:rPr lang="en-US" sz="2800">
                <a:cs typeface="Arial" charset="0"/>
              </a:rPr>
              <a:t> List all employee names and their corresponding department names, plus all employees with no department.</a:t>
            </a:r>
          </a:p>
        </p:txBody>
      </p:sp>
      <p:sp>
        <p:nvSpPr>
          <p:cNvPr id="3" name="Slide Number Placeholder 2"/>
          <p:cNvSpPr>
            <a:spLocks noGrp="1"/>
          </p:cNvSpPr>
          <p:nvPr>
            <p:ph type="sldNum" sz="quarter" idx="12"/>
          </p:nvPr>
        </p:nvSpPr>
        <p:spPr/>
        <p:txBody>
          <a:bodyPr/>
          <a:lstStyle/>
          <a:p>
            <a:fld id="{9537A73F-6A8A-428C-A708-DA87782F7B6B}" type="slidenum">
              <a:rPr lang="en-US" smtClean="0"/>
              <a:t>42</a:t>
            </a:fld>
            <a:endParaRPr lang="en-US"/>
          </a:p>
        </p:txBody>
      </p:sp>
    </p:spTree>
    <p:extLst>
      <p:ext uri="{BB962C8B-B14F-4D97-AF65-F5344CB8AC3E}">
        <p14:creationId xmlns:p14="http://schemas.microsoft.com/office/powerpoint/2010/main" val="3635858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Grp="1" noChangeArrowheads="1"/>
          </p:cNvSpPr>
          <p:nvPr>
            <p:ph type="title"/>
          </p:nvPr>
        </p:nvSpPr>
        <p:spPr>
          <a:xfrm>
            <a:off x="2209800" y="304800"/>
            <a:ext cx="7772400" cy="685800"/>
          </a:xfrm>
          <a:noFill/>
          <a:ln/>
        </p:spPr>
        <p:txBody>
          <a:bodyPr>
            <a:normAutofit fontScale="90000"/>
          </a:bodyPr>
          <a:lstStyle/>
          <a:p>
            <a:r>
              <a:rPr lang="en-US"/>
              <a:t>Outer Joins Cont’d</a:t>
            </a:r>
          </a:p>
        </p:txBody>
      </p:sp>
      <p:sp>
        <p:nvSpPr>
          <p:cNvPr id="86019" name="Rectangle 3"/>
          <p:cNvSpPr>
            <a:spLocks noGrp="1" noChangeArrowheads="1"/>
          </p:cNvSpPr>
          <p:nvPr>
            <p:ph idx="1"/>
          </p:nvPr>
        </p:nvSpPr>
        <p:spPr>
          <a:xfrm>
            <a:off x="2209800" y="1143000"/>
            <a:ext cx="7772400" cy="4953000"/>
          </a:xfrm>
        </p:spPr>
        <p:txBody>
          <a:bodyPr/>
          <a:lstStyle/>
          <a:p>
            <a:pPr>
              <a:buFontTx/>
              <a:buNone/>
            </a:pPr>
            <a:r>
              <a:rPr lang="en-US">
                <a:cs typeface="Arial" charset="0"/>
              </a:rPr>
              <a:t>	List all employee names and their corresponding department names, plus all employees with no departments and all departments without employees.</a:t>
            </a:r>
          </a:p>
          <a:p>
            <a:pPr>
              <a:buFontTx/>
              <a:buNone/>
            </a:pPr>
            <a:endParaRPr lang="en-US" sz="1200">
              <a:cs typeface="Arial" charset="0"/>
            </a:endParaRPr>
          </a:p>
          <a:p>
            <a:pPr>
              <a:buFontTx/>
              <a:buNone/>
            </a:pPr>
            <a:endParaRPr lang="en-US" sz="1200">
              <a:latin typeface="Arial" charset="0"/>
              <a:cs typeface="Arial" charset="0"/>
            </a:endParaRPr>
          </a:p>
          <a:p>
            <a:pPr>
              <a:buFontTx/>
              <a:buNone/>
            </a:pPr>
            <a:r>
              <a:rPr lang="en-US" i="1">
                <a:latin typeface="Arial" charset="0"/>
                <a:cs typeface="Arial" charset="0"/>
              </a:rPr>
              <a:t>	Select first_name, last_name, department_name from departments d full outer join employees e on (e.department_id = d.department_id);</a:t>
            </a:r>
            <a:endParaRPr lang="en-US" i="1"/>
          </a:p>
        </p:txBody>
      </p:sp>
      <p:sp>
        <p:nvSpPr>
          <p:cNvPr id="3" name="Slide Number Placeholder 2"/>
          <p:cNvSpPr>
            <a:spLocks noGrp="1"/>
          </p:cNvSpPr>
          <p:nvPr>
            <p:ph type="sldNum" sz="quarter" idx="12"/>
          </p:nvPr>
        </p:nvSpPr>
        <p:spPr/>
        <p:txBody>
          <a:bodyPr/>
          <a:lstStyle/>
          <a:p>
            <a:fld id="{9537A73F-6A8A-428C-A708-DA87782F7B6B}" type="slidenum">
              <a:rPr lang="en-US" smtClean="0"/>
              <a:t>43</a:t>
            </a:fld>
            <a:endParaRPr lang="en-US"/>
          </a:p>
        </p:txBody>
      </p:sp>
    </p:spTree>
    <p:extLst>
      <p:ext uri="{BB962C8B-B14F-4D97-AF65-F5344CB8AC3E}">
        <p14:creationId xmlns:p14="http://schemas.microsoft.com/office/powerpoint/2010/main" val="1485050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09800" y="228600"/>
            <a:ext cx="7772400" cy="914400"/>
          </a:xfrm>
        </p:spPr>
        <p:txBody>
          <a:bodyPr/>
          <a:lstStyle/>
          <a:p>
            <a:r>
              <a:rPr lang="en-US"/>
              <a:t>Self Join</a:t>
            </a:r>
          </a:p>
        </p:txBody>
      </p:sp>
      <p:sp>
        <p:nvSpPr>
          <p:cNvPr id="45059" name="Rectangle 3"/>
          <p:cNvSpPr>
            <a:spLocks noGrp="1" noChangeArrowheads="1"/>
          </p:cNvSpPr>
          <p:nvPr>
            <p:ph idx="1"/>
          </p:nvPr>
        </p:nvSpPr>
        <p:spPr>
          <a:xfrm>
            <a:off x="2209800" y="1447800"/>
            <a:ext cx="7772400" cy="4800600"/>
          </a:xfrm>
        </p:spPr>
        <p:txBody>
          <a:bodyPr/>
          <a:lstStyle/>
          <a:p>
            <a:pPr algn="just"/>
            <a:r>
              <a:rPr lang="en-US">
                <a:cs typeface="Arial" charset="0"/>
              </a:rPr>
              <a:t>The SELF JOIN is used where it is required to compare rows in a table with other rows from the same table. This comparison in facilitated through the use of aliases, alternative names which are associated with the table.</a:t>
            </a:r>
          </a:p>
          <a:p>
            <a:pPr algn="just"/>
            <a:r>
              <a:rPr lang="en-US">
                <a:cs typeface="Arial" charset="0"/>
              </a:rPr>
              <a:t>A self-join uses more than one copy of the same table by employing different aliases for it.</a:t>
            </a:r>
          </a:p>
        </p:txBody>
      </p:sp>
      <p:sp>
        <p:nvSpPr>
          <p:cNvPr id="3" name="Slide Number Placeholder 2"/>
          <p:cNvSpPr>
            <a:spLocks noGrp="1"/>
          </p:cNvSpPr>
          <p:nvPr>
            <p:ph type="sldNum" sz="quarter" idx="12"/>
          </p:nvPr>
        </p:nvSpPr>
        <p:spPr/>
        <p:txBody>
          <a:bodyPr/>
          <a:lstStyle/>
          <a:p>
            <a:fld id="{9537A73F-6A8A-428C-A708-DA87782F7B6B}" type="slidenum">
              <a:rPr lang="en-US" smtClean="0"/>
              <a:t>44</a:t>
            </a:fld>
            <a:endParaRPr lang="en-US"/>
          </a:p>
        </p:txBody>
      </p:sp>
    </p:spTree>
    <p:extLst>
      <p:ext uri="{BB962C8B-B14F-4D97-AF65-F5344CB8AC3E}">
        <p14:creationId xmlns:p14="http://schemas.microsoft.com/office/powerpoint/2010/main" val="1249098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a:xfrm>
            <a:off x="2209800" y="381000"/>
            <a:ext cx="7772400" cy="838200"/>
          </a:xfrm>
          <a:noFill/>
          <a:ln/>
        </p:spPr>
        <p:txBody>
          <a:bodyPr/>
          <a:lstStyle/>
          <a:p>
            <a:r>
              <a:rPr lang="en-US"/>
              <a:t>Self Join Cont’d</a:t>
            </a:r>
          </a:p>
        </p:txBody>
      </p:sp>
      <p:sp>
        <p:nvSpPr>
          <p:cNvPr id="75779" name="Rectangle 3"/>
          <p:cNvSpPr>
            <a:spLocks noGrp="1" noChangeArrowheads="1"/>
          </p:cNvSpPr>
          <p:nvPr>
            <p:ph idx="1"/>
          </p:nvPr>
        </p:nvSpPr>
        <p:spPr>
          <a:xfrm>
            <a:off x="2209800" y="1295400"/>
            <a:ext cx="7772400" cy="5029200"/>
          </a:xfrm>
        </p:spPr>
        <p:txBody>
          <a:bodyPr/>
          <a:lstStyle/>
          <a:p>
            <a:pPr>
              <a:buFontTx/>
              <a:buNone/>
            </a:pPr>
            <a:r>
              <a:rPr lang="en-US" sz="3600" dirty="0">
                <a:cs typeface="Arial" charset="0"/>
              </a:rPr>
              <a:t>	Display last names of employees and their corresponding subordinates.</a:t>
            </a:r>
            <a:endParaRPr lang="en-US" sz="3600" dirty="0"/>
          </a:p>
          <a:p>
            <a:pPr>
              <a:buFontTx/>
              <a:buNone/>
            </a:pPr>
            <a:r>
              <a:rPr lang="en-US" sz="1000" dirty="0"/>
              <a:t>	</a:t>
            </a:r>
          </a:p>
          <a:p>
            <a:pPr>
              <a:buFontTx/>
              <a:buNone/>
            </a:pPr>
            <a:r>
              <a:rPr lang="en-US" sz="3600" i="1" dirty="0"/>
              <a:t>	select </a:t>
            </a:r>
            <a:r>
              <a:rPr lang="en-US" sz="3600" i="1" dirty="0" err="1"/>
              <a:t>manager.last_name</a:t>
            </a:r>
            <a:r>
              <a:rPr lang="en-US" sz="3600" i="1" dirty="0"/>
              <a:t> manager, </a:t>
            </a:r>
            <a:r>
              <a:rPr lang="en-US" sz="3600" i="1" dirty="0" err="1"/>
              <a:t>subordinate.last_name</a:t>
            </a:r>
            <a:r>
              <a:rPr lang="en-US" sz="3600" i="1" dirty="0"/>
              <a:t> subordinate from employees manager inner join employees subordinate on (</a:t>
            </a:r>
            <a:r>
              <a:rPr lang="en-US" sz="3600" i="1" dirty="0" err="1"/>
              <a:t>manager.employee_id</a:t>
            </a:r>
            <a:r>
              <a:rPr lang="en-US" sz="3600" i="1" dirty="0"/>
              <a:t> = </a:t>
            </a:r>
            <a:r>
              <a:rPr lang="en-US" sz="3600" i="1" dirty="0" err="1"/>
              <a:t>subordinate.manager_id</a:t>
            </a:r>
            <a:r>
              <a:rPr lang="en-US" sz="3600" i="1" dirty="0"/>
              <a:t>);</a:t>
            </a:r>
          </a:p>
        </p:txBody>
      </p:sp>
      <p:sp>
        <p:nvSpPr>
          <p:cNvPr id="3" name="Slide Number Placeholder 2"/>
          <p:cNvSpPr>
            <a:spLocks noGrp="1"/>
          </p:cNvSpPr>
          <p:nvPr>
            <p:ph type="sldNum" sz="quarter" idx="12"/>
          </p:nvPr>
        </p:nvSpPr>
        <p:spPr/>
        <p:txBody>
          <a:bodyPr/>
          <a:lstStyle/>
          <a:p>
            <a:fld id="{9537A73F-6A8A-428C-A708-DA87782F7B6B}" type="slidenum">
              <a:rPr lang="en-US" smtClean="0"/>
              <a:t>45</a:t>
            </a:fld>
            <a:endParaRPr lang="en-US"/>
          </a:p>
        </p:txBody>
      </p:sp>
    </p:spTree>
    <p:extLst>
      <p:ext uri="{BB962C8B-B14F-4D97-AF65-F5344CB8AC3E}">
        <p14:creationId xmlns:p14="http://schemas.microsoft.com/office/powerpoint/2010/main" val="3060836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Grp="1" noChangeArrowheads="1"/>
          </p:cNvSpPr>
          <p:nvPr>
            <p:ph type="title"/>
          </p:nvPr>
        </p:nvSpPr>
        <p:spPr>
          <a:xfrm>
            <a:off x="2209800" y="228600"/>
            <a:ext cx="7772400" cy="533400"/>
          </a:xfrm>
          <a:noFill/>
          <a:ln/>
        </p:spPr>
        <p:txBody>
          <a:bodyPr>
            <a:normAutofit fontScale="90000"/>
          </a:bodyPr>
          <a:lstStyle/>
          <a:p>
            <a:r>
              <a:rPr lang="en-US" dirty="0"/>
              <a:t>Quiz 3/3</a:t>
            </a:r>
          </a:p>
        </p:txBody>
      </p:sp>
      <p:sp>
        <p:nvSpPr>
          <p:cNvPr id="31747" name="Rectangle 3"/>
          <p:cNvSpPr>
            <a:spLocks noGrp="1" noChangeArrowheads="1"/>
          </p:cNvSpPr>
          <p:nvPr>
            <p:ph idx="1"/>
          </p:nvPr>
        </p:nvSpPr>
        <p:spPr>
          <a:xfrm>
            <a:off x="2209800" y="914400"/>
            <a:ext cx="7772400" cy="5181600"/>
          </a:xfrm>
        </p:spPr>
        <p:txBody>
          <a:bodyPr/>
          <a:lstStyle/>
          <a:p>
            <a:pPr>
              <a:lnSpc>
                <a:spcPct val="90000"/>
              </a:lnSpc>
            </a:pPr>
            <a:r>
              <a:rPr lang="en-GB" sz="2800" dirty="0">
                <a:cs typeface="Arial" charset="0"/>
              </a:rPr>
              <a:t>Find employees who earn a salary greater than the average salary for their department.</a:t>
            </a:r>
          </a:p>
          <a:p>
            <a:pPr>
              <a:lnSpc>
                <a:spcPct val="90000"/>
              </a:lnSpc>
            </a:pPr>
            <a:r>
              <a:rPr lang="en-GB" sz="2800" dirty="0">
                <a:cs typeface="Arial" charset="0"/>
              </a:rPr>
              <a:t>What’s wrong with the statement:</a:t>
            </a:r>
          </a:p>
          <a:p>
            <a:pPr lvl="1">
              <a:lnSpc>
                <a:spcPct val="90000"/>
              </a:lnSpc>
              <a:buFontTx/>
              <a:buNone/>
            </a:pPr>
            <a:r>
              <a:rPr lang="en-US" dirty="0">
                <a:latin typeface="Arial" charset="0"/>
                <a:cs typeface="Arial" charset="0"/>
              </a:rPr>
              <a:t>	</a:t>
            </a:r>
            <a:r>
              <a:rPr lang="en-US" i="1" dirty="0">
                <a:latin typeface="Arial" charset="0"/>
                <a:cs typeface="Arial" charset="0"/>
              </a:rPr>
              <a:t>SELECT </a:t>
            </a:r>
            <a:r>
              <a:rPr lang="en-US" i="1" dirty="0" err="1">
                <a:latin typeface="Arial" charset="0"/>
                <a:cs typeface="Arial" charset="0"/>
              </a:rPr>
              <a:t>employees.Last_name</a:t>
            </a:r>
            <a:r>
              <a:rPr lang="en-US" i="1" dirty="0">
                <a:latin typeface="Arial" charset="0"/>
                <a:cs typeface="Arial" charset="0"/>
              </a:rPr>
              <a:t>, </a:t>
            </a:r>
            <a:r>
              <a:rPr lang="en-US" i="1" dirty="0" err="1">
                <a:latin typeface="Arial" charset="0"/>
                <a:cs typeface="Arial" charset="0"/>
              </a:rPr>
              <a:t>employees.First_name</a:t>
            </a:r>
            <a:r>
              <a:rPr lang="en-US" i="1" dirty="0">
                <a:latin typeface="Arial" charset="0"/>
                <a:cs typeface="Arial" charset="0"/>
              </a:rPr>
              <a:t>, </a:t>
            </a:r>
            <a:r>
              <a:rPr lang="en-US" i="1" dirty="0" err="1">
                <a:latin typeface="Arial" charset="0"/>
                <a:cs typeface="Arial" charset="0"/>
              </a:rPr>
              <a:t>departments.Department_id</a:t>
            </a:r>
            <a:endParaRPr lang="en-US" i="1" dirty="0">
              <a:latin typeface="Arial" charset="0"/>
              <a:cs typeface="Arial" charset="0"/>
            </a:endParaRPr>
          </a:p>
          <a:p>
            <a:pPr lvl="1">
              <a:lnSpc>
                <a:spcPct val="90000"/>
              </a:lnSpc>
              <a:buFontTx/>
              <a:buNone/>
            </a:pPr>
            <a:r>
              <a:rPr lang="en-US" i="1" dirty="0">
                <a:latin typeface="Arial" charset="0"/>
                <a:cs typeface="Arial" charset="0"/>
              </a:rPr>
              <a:t>	FROM employees </a:t>
            </a:r>
            <a:r>
              <a:rPr lang="en-US" i="1" dirty="0" err="1">
                <a:latin typeface="Arial" charset="0"/>
                <a:cs typeface="Arial" charset="0"/>
              </a:rPr>
              <a:t>emp</a:t>
            </a:r>
            <a:r>
              <a:rPr lang="en-US" i="1" dirty="0">
                <a:latin typeface="Arial" charset="0"/>
                <a:cs typeface="Arial" charset="0"/>
              </a:rPr>
              <a:t> inner join departments</a:t>
            </a:r>
          </a:p>
          <a:p>
            <a:pPr lvl="1">
              <a:lnSpc>
                <a:spcPct val="90000"/>
              </a:lnSpc>
              <a:buFontTx/>
              <a:buNone/>
            </a:pPr>
            <a:r>
              <a:rPr lang="en-US" i="1" dirty="0">
                <a:latin typeface="Arial" charset="0"/>
                <a:cs typeface="Arial" charset="0"/>
              </a:rPr>
              <a:t>	on (</a:t>
            </a:r>
            <a:r>
              <a:rPr lang="en-US" i="1" dirty="0" err="1">
                <a:latin typeface="Arial" charset="0"/>
                <a:cs typeface="Arial" charset="0"/>
              </a:rPr>
              <a:t>employees.Department_id</a:t>
            </a:r>
            <a:r>
              <a:rPr lang="en-US" i="1" dirty="0">
                <a:latin typeface="Arial" charset="0"/>
                <a:cs typeface="Arial" charset="0"/>
              </a:rPr>
              <a:t> = </a:t>
            </a:r>
            <a:r>
              <a:rPr lang="en-US" i="1" dirty="0" err="1">
                <a:latin typeface="Arial" charset="0"/>
                <a:cs typeface="Arial" charset="0"/>
              </a:rPr>
              <a:t>Departments.Department_id</a:t>
            </a:r>
            <a:r>
              <a:rPr lang="en-US" i="1" dirty="0">
                <a:latin typeface="Arial" charset="0"/>
                <a:cs typeface="Arial" charset="0"/>
              </a:rPr>
              <a:t>)</a:t>
            </a:r>
          </a:p>
          <a:p>
            <a:pPr lvl="1">
              <a:lnSpc>
                <a:spcPct val="90000"/>
              </a:lnSpc>
              <a:buFontTx/>
              <a:buNone/>
            </a:pPr>
            <a:r>
              <a:rPr lang="en-US" i="1" dirty="0">
                <a:latin typeface="Arial" charset="0"/>
                <a:cs typeface="Arial" charset="0"/>
              </a:rPr>
              <a:t>	order by 3;</a:t>
            </a:r>
          </a:p>
        </p:txBody>
      </p:sp>
      <p:sp>
        <p:nvSpPr>
          <p:cNvPr id="3" name="Slide Number Placeholder 2"/>
          <p:cNvSpPr>
            <a:spLocks noGrp="1"/>
          </p:cNvSpPr>
          <p:nvPr>
            <p:ph type="sldNum" sz="quarter" idx="12"/>
          </p:nvPr>
        </p:nvSpPr>
        <p:spPr/>
        <p:txBody>
          <a:bodyPr/>
          <a:lstStyle/>
          <a:p>
            <a:fld id="{9537A73F-6A8A-428C-A708-DA87782F7B6B}" type="slidenum">
              <a:rPr lang="en-US" smtClean="0"/>
              <a:t>46</a:t>
            </a:fld>
            <a:endParaRPr lang="en-US"/>
          </a:p>
        </p:txBody>
      </p:sp>
    </p:spTree>
    <p:extLst>
      <p:ext uri="{BB962C8B-B14F-4D97-AF65-F5344CB8AC3E}">
        <p14:creationId xmlns:p14="http://schemas.microsoft.com/office/powerpoint/2010/main" val="1835822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p:cNvSpPr>
            <a:spLocks noGrp="1" noChangeArrowheads="1"/>
          </p:cNvSpPr>
          <p:nvPr>
            <p:ph type="title"/>
          </p:nvPr>
        </p:nvSpPr>
        <p:spPr>
          <a:xfrm>
            <a:off x="2209800" y="228600"/>
            <a:ext cx="7772400" cy="914400"/>
          </a:xfrm>
          <a:noFill/>
          <a:ln/>
        </p:spPr>
        <p:txBody>
          <a:bodyPr/>
          <a:lstStyle/>
          <a:p>
            <a:r>
              <a:rPr lang="en-US"/>
              <a:t>Quiz 3/3 Cont’d</a:t>
            </a:r>
          </a:p>
        </p:txBody>
      </p:sp>
      <p:sp>
        <p:nvSpPr>
          <p:cNvPr id="77827" name="Rectangle 3"/>
          <p:cNvSpPr>
            <a:spLocks noGrp="1" noChangeArrowheads="1"/>
          </p:cNvSpPr>
          <p:nvPr>
            <p:ph idx="1"/>
          </p:nvPr>
        </p:nvSpPr>
        <p:spPr>
          <a:xfrm>
            <a:off x="2209800" y="1676400"/>
            <a:ext cx="7772400" cy="4419600"/>
          </a:xfrm>
        </p:spPr>
        <p:txBody>
          <a:bodyPr/>
          <a:lstStyle/>
          <a:p>
            <a:pPr marL="660400" indent="-660400">
              <a:buNone/>
            </a:pPr>
            <a:r>
              <a:rPr lang="en-US">
                <a:cs typeface="Times New Roman" charset="0"/>
              </a:rPr>
              <a:t>Write a query to list:</a:t>
            </a:r>
          </a:p>
          <a:p>
            <a:pPr marL="1035050" lvl="1" indent="-577850">
              <a:buFontTx/>
              <a:buAutoNum type="romanLcPeriod"/>
            </a:pPr>
            <a:r>
              <a:rPr lang="en-US" sz="3200">
                <a:cs typeface="Times New Roman" charset="0"/>
              </a:rPr>
              <a:t>all departments that don’t have employees,</a:t>
            </a:r>
          </a:p>
          <a:p>
            <a:pPr marL="1035050" lvl="1" indent="-577850">
              <a:buFontTx/>
              <a:buAutoNum type="romanLcPeriod"/>
            </a:pPr>
            <a:r>
              <a:rPr lang="en-US" sz="3200">
                <a:cs typeface="Times New Roman" charset="0"/>
              </a:rPr>
              <a:t>all employees who don’t belong to any department.</a:t>
            </a:r>
            <a:endParaRPr lang="en-US" sz="3200"/>
          </a:p>
        </p:txBody>
      </p:sp>
      <p:sp>
        <p:nvSpPr>
          <p:cNvPr id="3" name="Slide Number Placeholder 2"/>
          <p:cNvSpPr>
            <a:spLocks noGrp="1"/>
          </p:cNvSpPr>
          <p:nvPr>
            <p:ph type="sldNum" sz="quarter" idx="12"/>
          </p:nvPr>
        </p:nvSpPr>
        <p:spPr/>
        <p:txBody>
          <a:bodyPr/>
          <a:lstStyle/>
          <a:p>
            <a:fld id="{9537A73F-6A8A-428C-A708-DA87782F7B6B}" type="slidenum">
              <a:rPr lang="en-US" smtClean="0"/>
              <a:t>47</a:t>
            </a:fld>
            <a:endParaRPr lang="en-US"/>
          </a:p>
        </p:txBody>
      </p:sp>
    </p:spTree>
    <p:extLst>
      <p:ext uri="{BB962C8B-B14F-4D97-AF65-F5344CB8AC3E}">
        <p14:creationId xmlns:p14="http://schemas.microsoft.com/office/powerpoint/2010/main" val="116627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9800" y="304800"/>
            <a:ext cx="7772400" cy="1143000"/>
          </a:xfrm>
        </p:spPr>
        <p:txBody>
          <a:bodyPr/>
          <a:lstStyle/>
          <a:p>
            <a:r>
              <a:rPr lang="en-US" sz="3200">
                <a:cs typeface="Times New Roman" charset="0"/>
              </a:rPr>
              <a:t>(a) Applying group functions to an entire result table</a:t>
            </a:r>
          </a:p>
        </p:txBody>
      </p:sp>
      <p:sp>
        <p:nvSpPr>
          <p:cNvPr id="19459" name="Rectangle 3"/>
          <p:cNvSpPr>
            <a:spLocks noGrp="1" noChangeArrowheads="1"/>
          </p:cNvSpPr>
          <p:nvPr>
            <p:ph idx="1"/>
          </p:nvPr>
        </p:nvSpPr>
        <p:spPr>
          <a:xfrm>
            <a:off x="2209800" y="1905000"/>
            <a:ext cx="7772400" cy="4495800"/>
          </a:xfrm>
        </p:spPr>
        <p:txBody>
          <a:bodyPr/>
          <a:lstStyle/>
          <a:p>
            <a:pPr algn="just">
              <a:lnSpc>
                <a:spcPct val="90000"/>
              </a:lnSpc>
            </a:pPr>
            <a:r>
              <a:rPr lang="en-US" sz="2800" i="1" dirty="0">
                <a:cs typeface="Times New Roman" charset="0"/>
              </a:rPr>
              <a:t>SELECT max(salary), </a:t>
            </a:r>
            <a:r>
              <a:rPr lang="en-US" sz="2800" i="1" dirty="0" err="1">
                <a:cs typeface="Times New Roman" charset="0"/>
              </a:rPr>
              <a:t>avg</a:t>
            </a:r>
            <a:r>
              <a:rPr lang="en-US" sz="2800" i="1" dirty="0">
                <a:cs typeface="Times New Roman" charset="0"/>
              </a:rPr>
              <a:t>(salary), min(salary) </a:t>
            </a:r>
          </a:p>
          <a:p>
            <a:pPr algn="just">
              <a:lnSpc>
                <a:spcPct val="90000"/>
              </a:lnSpc>
              <a:buFontTx/>
              <a:buNone/>
            </a:pPr>
            <a:r>
              <a:rPr lang="en-US" sz="2800" i="1" dirty="0">
                <a:cs typeface="Times New Roman" charset="0"/>
              </a:rPr>
              <a:t>	FROM employees;</a:t>
            </a:r>
          </a:p>
          <a:p>
            <a:pPr algn="just">
              <a:lnSpc>
                <a:spcPct val="90000"/>
              </a:lnSpc>
              <a:buFontTx/>
              <a:buNone/>
            </a:pPr>
            <a:endParaRPr lang="en-US" sz="2800" i="1" dirty="0">
              <a:cs typeface="Times New Roman" charset="0"/>
            </a:endParaRPr>
          </a:p>
          <a:p>
            <a:pPr algn="just">
              <a:lnSpc>
                <a:spcPct val="90000"/>
              </a:lnSpc>
            </a:pPr>
            <a:r>
              <a:rPr lang="en-US" sz="2800" i="1" dirty="0">
                <a:cs typeface="Times New Roman" charset="0"/>
              </a:rPr>
              <a:t>SELECT </a:t>
            </a:r>
            <a:r>
              <a:rPr lang="en-US" sz="2800" i="1" dirty="0" err="1">
                <a:cs typeface="Times New Roman" charset="0"/>
              </a:rPr>
              <a:t>avg</a:t>
            </a:r>
            <a:r>
              <a:rPr lang="en-US" sz="2800" i="1" dirty="0">
                <a:cs typeface="Times New Roman" charset="0"/>
              </a:rPr>
              <a:t>(salary), max(</a:t>
            </a:r>
            <a:r>
              <a:rPr lang="en-US" sz="2800" i="1" dirty="0" err="1">
                <a:cs typeface="Times New Roman" charset="0"/>
              </a:rPr>
              <a:t>first_name</a:t>
            </a:r>
            <a:r>
              <a:rPr lang="en-US" sz="2800" i="1" dirty="0">
                <a:cs typeface="Times New Roman" charset="0"/>
              </a:rPr>
              <a:t>) </a:t>
            </a:r>
          </a:p>
          <a:p>
            <a:pPr algn="just">
              <a:lnSpc>
                <a:spcPct val="90000"/>
              </a:lnSpc>
              <a:buFontTx/>
              <a:buNone/>
            </a:pPr>
            <a:r>
              <a:rPr lang="en-US" sz="2800" i="1" dirty="0">
                <a:cs typeface="Times New Roman" charset="0"/>
              </a:rPr>
              <a:t>	FROM employees </a:t>
            </a:r>
          </a:p>
          <a:p>
            <a:pPr algn="just">
              <a:lnSpc>
                <a:spcPct val="90000"/>
              </a:lnSpc>
              <a:buFontTx/>
              <a:buNone/>
            </a:pPr>
            <a:r>
              <a:rPr lang="en-US" sz="2800" i="1" dirty="0">
                <a:cs typeface="Times New Roman" charset="0"/>
              </a:rPr>
              <a:t>	WHERE salary &lt; 10000;</a:t>
            </a:r>
          </a:p>
          <a:p>
            <a:pPr algn="just">
              <a:lnSpc>
                <a:spcPct val="90000"/>
              </a:lnSpc>
              <a:buFontTx/>
              <a:buNone/>
            </a:pPr>
            <a:endParaRPr lang="en-US" sz="2800" i="1" dirty="0">
              <a:cs typeface="Times New Roman" charset="0"/>
            </a:endParaRPr>
          </a:p>
          <a:p>
            <a:pPr algn="just">
              <a:lnSpc>
                <a:spcPct val="90000"/>
              </a:lnSpc>
              <a:buFontTx/>
              <a:buNone/>
            </a:pPr>
            <a:r>
              <a:rPr lang="en-US" sz="2800" dirty="0">
                <a:cs typeface="Times New Roman" charset="0"/>
              </a:rPr>
              <a:t>	</a:t>
            </a:r>
            <a:r>
              <a:rPr lang="en-US" sz="2800" b="1" dirty="0">
                <a:cs typeface="Times New Roman" charset="0"/>
              </a:rPr>
              <a:t>N.B.:</a:t>
            </a:r>
            <a:r>
              <a:rPr lang="en-US" sz="2800" dirty="0">
                <a:cs typeface="Times New Roman" charset="0"/>
              </a:rPr>
              <a:t> The final result table consists of utmost one row.</a:t>
            </a:r>
          </a:p>
        </p:txBody>
      </p:sp>
      <p:sp>
        <p:nvSpPr>
          <p:cNvPr id="3" name="Slide Number Placeholder 2"/>
          <p:cNvSpPr>
            <a:spLocks noGrp="1"/>
          </p:cNvSpPr>
          <p:nvPr>
            <p:ph type="sldNum" sz="quarter" idx="12"/>
          </p:nvPr>
        </p:nvSpPr>
        <p:spPr/>
        <p:txBody>
          <a:bodyPr/>
          <a:lstStyle/>
          <a:p>
            <a:fld id="{9537A73F-6A8A-428C-A708-DA87782F7B6B}" type="slidenum">
              <a:rPr lang="en-US" smtClean="0"/>
              <a:t>5</a:t>
            </a:fld>
            <a:endParaRPr lang="en-US"/>
          </a:p>
        </p:txBody>
      </p:sp>
    </p:spTree>
    <p:extLst>
      <p:ext uri="{BB962C8B-B14F-4D97-AF65-F5344CB8AC3E}">
        <p14:creationId xmlns:p14="http://schemas.microsoft.com/office/powerpoint/2010/main" val="4549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09800" y="228600"/>
            <a:ext cx="7772400" cy="533400"/>
          </a:xfrm>
        </p:spPr>
        <p:txBody>
          <a:bodyPr>
            <a:normAutofit fontScale="90000"/>
          </a:bodyPr>
          <a:lstStyle/>
          <a:p>
            <a:r>
              <a:rPr lang="en-US" sz="3200" b="1">
                <a:cs typeface="Times New Roman" charset="0"/>
              </a:rPr>
              <a:t>Notes</a:t>
            </a:r>
            <a:endParaRPr lang="en-US" sz="3200">
              <a:cs typeface="Times New Roman" charset="0"/>
            </a:endParaRPr>
          </a:p>
        </p:txBody>
      </p:sp>
      <p:sp>
        <p:nvSpPr>
          <p:cNvPr id="20483" name="Rectangle 3"/>
          <p:cNvSpPr>
            <a:spLocks noGrp="1" noChangeArrowheads="1"/>
          </p:cNvSpPr>
          <p:nvPr>
            <p:ph idx="1"/>
          </p:nvPr>
        </p:nvSpPr>
        <p:spPr>
          <a:xfrm>
            <a:off x="1828800" y="914400"/>
            <a:ext cx="8534400" cy="5486400"/>
          </a:xfrm>
        </p:spPr>
        <p:txBody>
          <a:bodyPr>
            <a:normAutofit fontScale="92500" lnSpcReduction="10000"/>
          </a:bodyPr>
          <a:lstStyle/>
          <a:p>
            <a:pPr marL="533400" indent="-533400" algn="just"/>
            <a:r>
              <a:rPr lang="en-US" sz="3000" dirty="0">
                <a:cs typeface="Times New Roman" charset="0"/>
              </a:rPr>
              <a:t>You can use count, min and max for any data type whereas </a:t>
            </a:r>
            <a:r>
              <a:rPr lang="en-US" sz="3000" dirty="0" err="1">
                <a:cs typeface="Times New Roman" charset="0"/>
              </a:rPr>
              <a:t>avg</a:t>
            </a:r>
            <a:r>
              <a:rPr lang="en-US" sz="3000" dirty="0">
                <a:cs typeface="Times New Roman" charset="0"/>
              </a:rPr>
              <a:t>, sum, variance, and </a:t>
            </a:r>
            <a:r>
              <a:rPr lang="en-US" sz="3000" dirty="0" err="1">
                <a:cs typeface="Times New Roman" charset="0"/>
              </a:rPr>
              <a:t>stddev</a:t>
            </a:r>
            <a:r>
              <a:rPr lang="en-US" sz="3000" dirty="0">
                <a:cs typeface="Times New Roman" charset="0"/>
              </a:rPr>
              <a:t> functions are only used with numeric data types.</a:t>
            </a:r>
          </a:p>
          <a:p>
            <a:pPr marL="533400" indent="-533400" algn="just"/>
            <a:r>
              <a:rPr lang="en-US" sz="3000" dirty="0">
                <a:cs typeface="Times New Roman" charset="0"/>
              </a:rPr>
              <a:t>All group functions ignore null values. </a:t>
            </a:r>
          </a:p>
          <a:p>
            <a:pPr marL="533400" indent="-533400" algn="just"/>
            <a:r>
              <a:rPr lang="en-US" sz="3000" dirty="0">
                <a:cs typeface="Times New Roman" charset="0"/>
              </a:rPr>
              <a:t>The count function has three formats:</a:t>
            </a:r>
          </a:p>
          <a:p>
            <a:pPr marL="495300" indent="-381000" algn="just">
              <a:buFontTx/>
              <a:buAutoNum type="arabicPeriod"/>
            </a:pPr>
            <a:r>
              <a:rPr lang="en-US" dirty="0">
                <a:cs typeface="Times New Roman" charset="0"/>
              </a:rPr>
              <a:t>Count(*) – this returns the number of all rows that satisfies the condition in the where clause.</a:t>
            </a:r>
          </a:p>
          <a:p>
            <a:pPr marL="495300" indent="-381000" algn="just">
              <a:buFontTx/>
              <a:buAutoNum type="arabicPeriod"/>
            </a:pPr>
            <a:r>
              <a:rPr lang="en-US" dirty="0">
                <a:cs typeface="Times New Roman" charset="0"/>
              </a:rPr>
              <a:t>Count(</a:t>
            </a:r>
            <a:r>
              <a:rPr lang="en-US" dirty="0" err="1">
                <a:cs typeface="Times New Roman" charset="0"/>
              </a:rPr>
              <a:t>expr</a:t>
            </a:r>
            <a:r>
              <a:rPr lang="en-US" dirty="0">
                <a:cs typeface="Times New Roman" charset="0"/>
              </a:rPr>
              <a:t>) – this returns the number of non-null values in the column identified by </a:t>
            </a:r>
            <a:r>
              <a:rPr lang="en-US" dirty="0" err="1">
                <a:cs typeface="Times New Roman" charset="0"/>
              </a:rPr>
              <a:t>expr</a:t>
            </a:r>
            <a:r>
              <a:rPr lang="en-US" dirty="0">
                <a:cs typeface="Times New Roman" charset="0"/>
              </a:rPr>
              <a:t>.</a:t>
            </a:r>
          </a:p>
          <a:p>
            <a:pPr marL="495300" indent="-381000" algn="just">
              <a:buFontTx/>
              <a:buAutoNum type="arabicPeriod"/>
            </a:pPr>
            <a:r>
              <a:rPr lang="en-US" dirty="0">
                <a:cs typeface="Times New Roman" charset="0"/>
              </a:rPr>
              <a:t>Count(distinct </a:t>
            </a:r>
            <a:r>
              <a:rPr lang="en-US" dirty="0" err="1">
                <a:cs typeface="Times New Roman" charset="0"/>
              </a:rPr>
              <a:t>expr</a:t>
            </a:r>
            <a:r>
              <a:rPr lang="en-US" dirty="0">
                <a:cs typeface="Times New Roman" charset="0"/>
              </a:rPr>
              <a:t>) – this returns the number of unique, non-null values in the column identified by </a:t>
            </a:r>
            <a:r>
              <a:rPr lang="en-US" dirty="0" err="1">
                <a:cs typeface="Times New Roman" charset="0"/>
              </a:rPr>
              <a:t>expr</a:t>
            </a:r>
            <a:r>
              <a:rPr lang="en-US" dirty="0">
                <a:cs typeface="Times New Roman" charset="0"/>
              </a:rPr>
              <a:t>.</a:t>
            </a:r>
            <a:endParaRPr lang="en-US" dirty="0"/>
          </a:p>
        </p:txBody>
      </p:sp>
      <p:sp>
        <p:nvSpPr>
          <p:cNvPr id="3" name="Slide Number Placeholder 2"/>
          <p:cNvSpPr>
            <a:spLocks noGrp="1"/>
          </p:cNvSpPr>
          <p:nvPr>
            <p:ph type="sldNum" sz="quarter" idx="12"/>
          </p:nvPr>
        </p:nvSpPr>
        <p:spPr/>
        <p:txBody>
          <a:bodyPr/>
          <a:lstStyle/>
          <a:p>
            <a:fld id="{9537A73F-6A8A-428C-A708-DA87782F7B6B}" type="slidenum">
              <a:rPr lang="en-US" smtClean="0"/>
              <a:t>6</a:t>
            </a:fld>
            <a:endParaRPr lang="en-US"/>
          </a:p>
        </p:txBody>
      </p:sp>
    </p:spTree>
    <p:extLst>
      <p:ext uri="{BB962C8B-B14F-4D97-AF65-F5344CB8AC3E}">
        <p14:creationId xmlns:p14="http://schemas.microsoft.com/office/powerpoint/2010/main" val="408589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09800" y="304800"/>
            <a:ext cx="7772400" cy="1143000"/>
          </a:xfrm>
        </p:spPr>
        <p:txBody>
          <a:bodyPr/>
          <a:lstStyle/>
          <a:p>
            <a:r>
              <a:rPr lang="en-US" sz="3200">
                <a:cs typeface="Times New Roman" charset="0"/>
              </a:rPr>
              <a:t>(b) Applying group functions to a result table that is split into groups / categories</a:t>
            </a:r>
            <a:endParaRPr lang="en-US">
              <a:cs typeface="Times New Roman" charset="0"/>
            </a:endParaRPr>
          </a:p>
        </p:txBody>
      </p:sp>
      <p:sp>
        <p:nvSpPr>
          <p:cNvPr id="22531" name="Rectangle 3"/>
          <p:cNvSpPr>
            <a:spLocks noGrp="1" noChangeArrowheads="1"/>
          </p:cNvSpPr>
          <p:nvPr>
            <p:ph idx="1"/>
          </p:nvPr>
        </p:nvSpPr>
        <p:spPr>
          <a:xfrm>
            <a:off x="1127448" y="1524000"/>
            <a:ext cx="9235752" cy="5029200"/>
          </a:xfrm>
        </p:spPr>
        <p:txBody>
          <a:bodyPr>
            <a:normAutofit/>
          </a:bodyPr>
          <a:lstStyle/>
          <a:p>
            <a:pPr marL="609600" indent="-609600" algn="just">
              <a:lnSpc>
                <a:spcPct val="90000"/>
              </a:lnSpc>
            </a:pPr>
            <a:r>
              <a:rPr lang="en-US" sz="2800" dirty="0">
                <a:cs typeface="Times New Roman" charset="0"/>
              </a:rPr>
              <a:t>The GROUP BY clause enables the splitting of record set data into smaller groups.</a:t>
            </a:r>
          </a:p>
          <a:p>
            <a:pPr marL="609600" indent="-609600" algn="just">
              <a:lnSpc>
                <a:spcPct val="90000"/>
              </a:lnSpc>
              <a:buNone/>
            </a:pPr>
            <a:r>
              <a:rPr lang="en-US" sz="1000" dirty="0">
                <a:cs typeface="Times New Roman" charset="0"/>
              </a:rPr>
              <a:t> </a:t>
            </a:r>
          </a:p>
          <a:p>
            <a:pPr marL="609600" indent="-609600" algn="just">
              <a:lnSpc>
                <a:spcPct val="90000"/>
              </a:lnSpc>
              <a:buNone/>
            </a:pPr>
            <a:r>
              <a:rPr lang="en-US" sz="3600" i="1" dirty="0">
                <a:cs typeface="Times New Roman" charset="0"/>
              </a:rPr>
              <a:t>	SELECT </a:t>
            </a:r>
            <a:r>
              <a:rPr lang="en-US" sz="3600" i="1" dirty="0" err="1">
                <a:cs typeface="Times New Roman" charset="0"/>
              </a:rPr>
              <a:t>department</a:t>
            </a:r>
            <a:r>
              <a:rPr lang="en-US" sz="3600" b="1" i="1" dirty="0" err="1">
                <a:cs typeface="Times New Roman" charset="0"/>
              </a:rPr>
              <a:t>_</a:t>
            </a:r>
            <a:r>
              <a:rPr lang="en-US" sz="3600" i="1" dirty="0" err="1">
                <a:cs typeface="Times New Roman" charset="0"/>
              </a:rPr>
              <a:t>id</a:t>
            </a:r>
            <a:r>
              <a:rPr lang="en-US" sz="3600" i="1" dirty="0">
                <a:cs typeface="Times New Roman" charset="0"/>
              </a:rPr>
              <a:t>, </a:t>
            </a:r>
            <a:r>
              <a:rPr lang="en-US" sz="3600" i="1" dirty="0" err="1">
                <a:cs typeface="Times New Roman" charset="0"/>
              </a:rPr>
              <a:t>avg</a:t>
            </a:r>
            <a:r>
              <a:rPr lang="en-US" sz="3600" i="1" dirty="0">
                <a:cs typeface="Times New Roman" charset="0"/>
              </a:rPr>
              <a:t>(salary) </a:t>
            </a:r>
          </a:p>
          <a:p>
            <a:pPr marL="609600" indent="-609600" algn="just">
              <a:lnSpc>
                <a:spcPct val="90000"/>
              </a:lnSpc>
              <a:buNone/>
            </a:pPr>
            <a:r>
              <a:rPr lang="en-US" sz="3600" i="1" dirty="0">
                <a:cs typeface="Times New Roman" charset="0"/>
              </a:rPr>
              <a:t>	FROM employees </a:t>
            </a:r>
          </a:p>
          <a:p>
            <a:pPr marL="609600" indent="-609600" algn="just">
              <a:lnSpc>
                <a:spcPct val="90000"/>
              </a:lnSpc>
              <a:buNone/>
            </a:pPr>
            <a:r>
              <a:rPr lang="en-US" sz="3600" i="1" dirty="0">
                <a:cs typeface="Times New Roman" charset="0"/>
              </a:rPr>
              <a:t>	GROUP BY </a:t>
            </a:r>
            <a:r>
              <a:rPr lang="en-US" sz="3600" i="1" dirty="0" err="1">
                <a:cs typeface="Times New Roman" charset="0"/>
              </a:rPr>
              <a:t>department</a:t>
            </a:r>
            <a:r>
              <a:rPr lang="en-US" sz="3600" b="1" i="1" dirty="0" err="1">
                <a:cs typeface="Times New Roman" charset="0"/>
              </a:rPr>
              <a:t>_</a:t>
            </a:r>
            <a:r>
              <a:rPr lang="en-US" sz="3600" i="1" dirty="0" err="1">
                <a:cs typeface="Times New Roman" charset="0"/>
              </a:rPr>
              <a:t>id</a:t>
            </a:r>
            <a:r>
              <a:rPr lang="en-US" sz="3600" i="1" dirty="0">
                <a:cs typeface="Times New Roman" charset="0"/>
              </a:rPr>
              <a:t>;</a:t>
            </a:r>
          </a:p>
          <a:p>
            <a:pPr marL="609600" indent="-609600" algn="just">
              <a:lnSpc>
                <a:spcPct val="90000"/>
              </a:lnSpc>
              <a:buNone/>
            </a:pPr>
            <a:r>
              <a:rPr lang="en-US" sz="1400" dirty="0">
                <a:cs typeface="Times New Roman" charset="0"/>
              </a:rPr>
              <a:t> </a:t>
            </a:r>
          </a:p>
          <a:p>
            <a:pPr marL="609600" indent="-609600" algn="just">
              <a:lnSpc>
                <a:spcPct val="90000"/>
              </a:lnSpc>
              <a:buNone/>
            </a:pPr>
            <a:r>
              <a:rPr lang="en-US" b="1" dirty="0">
                <a:cs typeface="Times New Roman" charset="0"/>
              </a:rPr>
              <a:t>	</a:t>
            </a:r>
            <a:r>
              <a:rPr lang="en-US" sz="2400" b="1" dirty="0">
                <a:cs typeface="Times New Roman" charset="0"/>
              </a:rPr>
              <a:t>N.B.:</a:t>
            </a:r>
            <a:r>
              <a:rPr lang="en-US" sz="2400" dirty="0">
                <a:cs typeface="Times New Roman" charset="0"/>
              </a:rPr>
              <a:t> In the above example, the group by clause specifies how the rows should be categorized or grouped. The rows are grouped by </a:t>
            </a:r>
            <a:r>
              <a:rPr lang="en-US" sz="2400" dirty="0" err="1">
                <a:cs typeface="Times New Roman" charset="0"/>
              </a:rPr>
              <a:t>department_id</a:t>
            </a:r>
            <a:r>
              <a:rPr lang="en-US" sz="2400" dirty="0">
                <a:cs typeface="Times New Roman" charset="0"/>
              </a:rPr>
              <a:t>; so the </a:t>
            </a:r>
            <a:r>
              <a:rPr lang="en-US" sz="2400" dirty="0" err="1">
                <a:cs typeface="Times New Roman" charset="0"/>
              </a:rPr>
              <a:t>avg</a:t>
            </a:r>
            <a:r>
              <a:rPr lang="en-US" sz="2400" dirty="0">
                <a:cs typeface="Times New Roman" charset="0"/>
              </a:rPr>
              <a:t> function that is being applied to the salary column will calculate the average salary for each department.</a:t>
            </a:r>
            <a:endParaRPr lang="en-US" sz="2400" dirty="0"/>
          </a:p>
        </p:txBody>
      </p:sp>
      <p:sp>
        <p:nvSpPr>
          <p:cNvPr id="3" name="Slide Number Placeholder 2"/>
          <p:cNvSpPr>
            <a:spLocks noGrp="1"/>
          </p:cNvSpPr>
          <p:nvPr>
            <p:ph type="sldNum" sz="quarter" idx="12"/>
          </p:nvPr>
        </p:nvSpPr>
        <p:spPr/>
        <p:txBody>
          <a:bodyPr/>
          <a:lstStyle/>
          <a:p>
            <a:fld id="{9537A73F-6A8A-428C-A708-DA87782F7B6B}" type="slidenum">
              <a:rPr lang="en-US" smtClean="0"/>
              <a:t>7</a:t>
            </a:fld>
            <a:endParaRPr lang="en-US"/>
          </a:p>
        </p:txBody>
      </p:sp>
    </p:spTree>
    <p:extLst>
      <p:ext uri="{BB962C8B-B14F-4D97-AF65-F5344CB8AC3E}">
        <p14:creationId xmlns:p14="http://schemas.microsoft.com/office/powerpoint/2010/main" val="502759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09800" y="304800"/>
            <a:ext cx="7772400" cy="533400"/>
          </a:xfrm>
        </p:spPr>
        <p:txBody>
          <a:bodyPr>
            <a:normAutofit fontScale="90000"/>
          </a:bodyPr>
          <a:lstStyle/>
          <a:p>
            <a:r>
              <a:rPr lang="en-US" sz="3200" b="1">
                <a:cs typeface="Times New Roman" charset="0"/>
              </a:rPr>
              <a:t>Notes</a:t>
            </a:r>
            <a:r>
              <a:rPr lang="en-US" sz="3200"/>
              <a:t> </a:t>
            </a:r>
          </a:p>
        </p:txBody>
      </p:sp>
      <p:sp>
        <p:nvSpPr>
          <p:cNvPr id="23555" name="Rectangle 3"/>
          <p:cNvSpPr>
            <a:spLocks noGrp="1" noChangeArrowheads="1"/>
          </p:cNvSpPr>
          <p:nvPr>
            <p:ph idx="1"/>
          </p:nvPr>
        </p:nvSpPr>
        <p:spPr>
          <a:xfrm>
            <a:off x="2209800" y="990600"/>
            <a:ext cx="7772400" cy="5638800"/>
          </a:xfrm>
        </p:spPr>
        <p:txBody>
          <a:bodyPr>
            <a:normAutofit lnSpcReduction="10000"/>
          </a:bodyPr>
          <a:lstStyle/>
          <a:p>
            <a:pPr algn="just">
              <a:lnSpc>
                <a:spcPct val="90000"/>
              </a:lnSpc>
            </a:pPr>
            <a:r>
              <a:rPr lang="en-US" sz="2800">
                <a:cs typeface="Times New Roman" charset="0"/>
              </a:rPr>
              <a:t>All columns in the select list that are not in group functions must be in the group by clause.</a:t>
            </a:r>
          </a:p>
          <a:p>
            <a:pPr algn="just">
              <a:lnSpc>
                <a:spcPct val="90000"/>
              </a:lnSpc>
              <a:buFontTx/>
              <a:buNone/>
            </a:pPr>
            <a:r>
              <a:rPr lang="en-US" sz="1400">
                <a:cs typeface="Times New Roman" charset="0"/>
              </a:rPr>
              <a:t> </a:t>
            </a:r>
          </a:p>
          <a:p>
            <a:pPr>
              <a:lnSpc>
                <a:spcPct val="90000"/>
              </a:lnSpc>
              <a:buFontTx/>
              <a:buNone/>
            </a:pPr>
            <a:r>
              <a:rPr lang="en-US" i="1">
                <a:cs typeface="Times New Roman" charset="0"/>
              </a:rPr>
              <a:t>	select department_id, count(employee_id) from employees </a:t>
            </a:r>
            <a:br>
              <a:rPr lang="en-US" i="1">
                <a:cs typeface="Times New Roman" charset="0"/>
              </a:rPr>
            </a:br>
            <a:r>
              <a:rPr lang="en-US" i="1">
                <a:cs typeface="Times New Roman" charset="0"/>
              </a:rPr>
              <a:t>group by department_id;</a:t>
            </a:r>
          </a:p>
          <a:p>
            <a:pPr algn="just">
              <a:lnSpc>
                <a:spcPct val="90000"/>
              </a:lnSpc>
              <a:buFontTx/>
              <a:buNone/>
            </a:pPr>
            <a:endParaRPr lang="en-US" sz="1400" i="1">
              <a:cs typeface="Times New Roman" charset="0"/>
            </a:endParaRPr>
          </a:p>
          <a:p>
            <a:pPr>
              <a:lnSpc>
                <a:spcPct val="90000"/>
              </a:lnSpc>
              <a:buFontTx/>
              <a:buNone/>
            </a:pPr>
            <a:r>
              <a:rPr lang="en-US" i="1">
                <a:cs typeface="Times New Roman" charset="0"/>
              </a:rPr>
              <a:t>	select department_id, job_id, count(employee_id)</a:t>
            </a:r>
            <a:br>
              <a:rPr lang="en-US" i="1">
                <a:cs typeface="Times New Roman" charset="0"/>
              </a:rPr>
            </a:br>
            <a:r>
              <a:rPr lang="en-US" i="1">
                <a:cs typeface="Times New Roman" charset="0"/>
              </a:rPr>
              <a:t>from employees </a:t>
            </a:r>
            <a:br>
              <a:rPr lang="en-US" i="1">
                <a:cs typeface="Times New Roman" charset="0"/>
              </a:rPr>
            </a:br>
            <a:r>
              <a:rPr lang="en-US" i="1">
                <a:cs typeface="Times New Roman" charset="0"/>
              </a:rPr>
              <a:t>group by department_id, job_id;</a:t>
            </a:r>
          </a:p>
          <a:p>
            <a:pPr algn="just">
              <a:lnSpc>
                <a:spcPct val="90000"/>
              </a:lnSpc>
              <a:buFontTx/>
              <a:buNone/>
            </a:pPr>
            <a:endParaRPr lang="en-US" sz="1400">
              <a:cs typeface="Times New Roman" charset="0"/>
            </a:endParaRPr>
          </a:p>
          <a:p>
            <a:pPr algn="just">
              <a:lnSpc>
                <a:spcPct val="90000"/>
              </a:lnSpc>
            </a:pPr>
            <a:r>
              <a:rPr lang="en-US" sz="2800">
                <a:cs typeface="Times New Roman" charset="0"/>
              </a:rPr>
              <a:t>You cannot use a column alias in the group by clause. (Why?)</a:t>
            </a:r>
          </a:p>
          <a:p>
            <a:pPr>
              <a:lnSpc>
                <a:spcPct val="90000"/>
              </a:lnSpc>
            </a:pPr>
            <a:endParaRPr lang="en-US" sz="2800"/>
          </a:p>
        </p:txBody>
      </p:sp>
      <p:sp>
        <p:nvSpPr>
          <p:cNvPr id="3" name="Slide Number Placeholder 2"/>
          <p:cNvSpPr>
            <a:spLocks noGrp="1"/>
          </p:cNvSpPr>
          <p:nvPr>
            <p:ph type="sldNum" sz="quarter" idx="12"/>
          </p:nvPr>
        </p:nvSpPr>
        <p:spPr/>
        <p:txBody>
          <a:bodyPr/>
          <a:lstStyle/>
          <a:p>
            <a:fld id="{9537A73F-6A8A-428C-A708-DA87782F7B6B}" type="slidenum">
              <a:rPr lang="en-US" smtClean="0"/>
              <a:t>8</a:t>
            </a:fld>
            <a:endParaRPr lang="en-US"/>
          </a:p>
        </p:txBody>
      </p:sp>
    </p:spTree>
    <p:extLst>
      <p:ext uri="{BB962C8B-B14F-4D97-AF65-F5344CB8AC3E}">
        <p14:creationId xmlns:p14="http://schemas.microsoft.com/office/powerpoint/2010/main" val="220115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xfrm>
            <a:off x="2209800" y="304800"/>
            <a:ext cx="7772400" cy="533400"/>
          </a:xfrm>
          <a:noFill/>
          <a:ln/>
        </p:spPr>
        <p:txBody>
          <a:bodyPr>
            <a:normAutofit fontScale="90000"/>
          </a:bodyPr>
          <a:lstStyle/>
          <a:p>
            <a:r>
              <a:rPr lang="en-US" sz="3200" b="1">
                <a:cs typeface="Times New Roman" charset="0"/>
              </a:rPr>
              <a:t>Notes</a:t>
            </a:r>
            <a:r>
              <a:rPr lang="en-US" sz="3200"/>
              <a:t> </a:t>
            </a:r>
            <a:r>
              <a:rPr lang="en-US" sz="3200" b="1"/>
              <a:t>Cont’d</a:t>
            </a:r>
          </a:p>
        </p:txBody>
      </p:sp>
      <p:sp>
        <p:nvSpPr>
          <p:cNvPr id="24579" name="Rectangle 3"/>
          <p:cNvSpPr>
            <a:spLocks noGrp="1" noChangeArrowheads="1"/>
          </p:cNvSpPr>
          <p:nvPr>
            <p:ph idx="1"/>
          </p:nvPr>
        </p:nvSpPr>
        <p:spPr>
          <a:xfrm>
            <a:off x="2209800" y="914400"/>
            <a:ext cx="7772400" cy="5486400"/>
          </a:xfrm>
        </p:spPr>
        <p:txBody>
          <a:bodyPr>
            <a:normAutofit/>
          </a:bodyPr>
          <a:lstStyle/>
          <a:p>
            <a:pPr algn="just">
              <a:lnSpc>
                <a:spcPct val="90000"/>
              </a:lnSpc>
            </a:pPr>
            <a:r>
              <a:rPr lang="en-US" sz="2800">
                <a:cs typeface="Times New Roman" charset="0"/>
              </a:rPr>
              <a:t>The group by column does not have to be in the select list</a:t>
            </a:r>
          </a:p>
          <a:p>
            <a:pPr>
              <a:lnSpc>
                <a:spcPct val="90000"/>
              </a:lnSpc>
              <a:buFontTx/>
              <a:buNone/>
            </a:pPr>
            <a:r>
              <a:rPr lang="en-US" i="1">
                <a:cs typeface="Times New Roman" charset="0"/>
              </a:rPr>
              <a:t>	select avg(salary) from employees group by department_id;</a:t>
            </a:r>
          </a:p>
          <a:p>
            <a:pPr algn="just">
              <a:lnSpc>
                <a:spcPct val="90000"/>
              </a:lnSpc>
              <a:buFontTx/>
              <a:buNone/>
            </a:pPr>
            <a:endParaRPr lang="en-US" sz="1000">
              <a:cs typeface="Times New Roman" charset="0"/>
            </a:endParaRPr>
          </a:p>
          <a:p>
            <a:pPr algn="just">
              <a:lnSpc>
                <a:spcPct val="90000"/>
              </a:lnSpc>
            </a:pPr>
            <a:r>
              <a:rPr lang="en-US" sz="2800">
                <a:cs typeface="Times New Roman" charset="0"/>
              </a:rPr>
              <a:t>You can group by more than one column</a:t>
            </a:r>
          </a:p>
          <a:p>
            <a:pPr algn="just">
              <a:lnSpc>
                <a:spcPct val="90000"/>
              </a:lnSpc>
              <a:buFontTx/>
              <a:buNone/>
            </a:pPr>
            <a:r>
              <a:rPr lang="en-US" i="1">
                <a:cs typeface="Times New Roman" charset="0"/>
              </a:rPr>
              <a:t>	select department_id, job_id, sum(salary) from employees group by department_id, job_id;</a:t>
            </a:r>
          </a:p>
          <a:p>
            <a:pPr algn="just">
              <a:lnSpc>
                <a:spcPct val="90000"/>
              </a:lnSpc>
              <a:buFontTx/>
              <a:buNone/>
            </a:pPr>
            <a:endParaRPr lang="en-US" sz="1000">
              <a:cs typeface="Times New Roman" charset="0"/>
            </a:endParaRPr>
          </a:p>
          <a:p>
            <a:pPr algn="just">
              <a:lnSpc>
                <a:spcPct val="90000"/>
              </a:lnSpc>
            </a:pPr>
            <a:r>
              <a:rPr lang="en-US" sz="2800">
                <a:cs typeface="Times New Roman" charset="0"/>
              </a:rPr>
              <a:t>Nesting group functions</a:t>
            </a:r>
          </a:p>
          <a:p>
            <a:pPr algn="just">
              <a:lnSpc>
                <a:spcPct val="90000"/>
              </a:lnSpc>
              <a:buFontTx/>
              <a:buNone/>
            </a:pPr>
            <a:r>
              <a:rPr lang="en-US" i="1">
                <a:cs typeface="Times New Roman" charset="0"/>
              </a:rPr>
              <a:t>	select max(avg(salary)) from employees group by department_id;</a:t>
            </a:r>
          </a:p>
        </p:txBody>
      </p:sp>
      <p:sp>
        <p:nvSpPr>
          <p:cNvPr id="3" name="Slide Number Placeholder 2"/>
          <p:cNvSpPr>
            <a:spLocks noGrp="1"/>
          </p:cNvSpPr>
          <p:nvPr>
            <p:ph type="sldNum" sz="quarter" idx="12"/>
          </p:nvPr>
        </p:nvSpPr>
        <p:spPr/>
        <p:txBody>
          <a:bodyPr/>
          <a:lstStyle/>
          <a:p>
            <a:fld id="{9537A73F-6A8A-428C-A708-DA87782F7B6B}" type="slidenum">
              <a:rPr lang="en-US" smtClean="0"/>
              <a:t>9</a:t>
            </a:fld>
            <a:endParaRPr lang="en-US"/>
          </a:p>
        </p:txBody>
      </p:sp>
    </p:spTree>
    <p:extLst>
      <p:ext uri="{BB962C8B-B14F-4D97-AF65-F5344CB8AC3E}">
        <p14:creationId xmlns:p14="http://schemas.microsoft.com/office/powerpoint/2010/main" val="2278800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686</TotalTime>
  <Words>1801</Words>
  <Application>Microsoft Office PowerPoint</Application>
  <PresentationFormat>Widescreen</PresentationFormat>
  <Paragraphs>344</Paragraphs>
  <Slides>47</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Century Gothic</vt:lpstr>
      <vt:lpstr>Gill Sans MT</vt:lpstr>
      <vt:lpstr>Times New Roman</vt:lpstr>
      <vt:lpstr>Verdana</vt:lpstr>
      <vt:lpstr>Wingdings 2</vt:lpstr>
      <vt:lpstr>Solstice</vt:lpstr>
      <vt:lpstr>  Advanced SELECT Statements  LECTURER: Olivier Kevin ISHIMWE Email: kishimwe@uok.ac.rw      </vt:lpstr>
      <vt:lpstr>PowerPoint Presentation</vt:lpstr>
      <vt:lpstr>Aggregate Functions</vt:lpstr>
      <vt:lpstr>Two Scenarios of Using  Group Functions</vt:lpstr>
      <vt:lpstr>(a) Applying group functions to an entire result table</vt:lpstr>
      <vt:lpstr>Notes</vt:lpstr>
      <vt:lpstr>(b) Applying group functions to a result table that is split into groups / categories</vt:lpstr>
      <vt:lpstr>Notes </vt:lpstr>
      <vt:lpstr>Notes Cont’d</vt:lpstr>
      <vt:lpstr>GROUP FUNCTION</vt:lpstr>
      <vt:lpstr>Average </vt:lpstr>
      <vt:lpstr>Range of salary </vt:lpstr>
      <vt:lpstr>COLUNM ALIASE</vt:lpstr>
      <vt:lpstr>COUNT</vt:lpstr>
      <vt:lpstr>PowerPoint Presentation</vt:lpstr>
      <vt:lpstr>Quiz 1/3</vt:lpstr>
      <vt:lpstr>Using the HAVING clause to restrict grouped data</vt:lpstr>
      <vt:lpstr>An example of a select statement that utilizes all clauses</vt:lpstr>
      <vt:lpstr>Subqueries</vt:lpstr>
      <vt:lpstr>Subqueries Cont’d</vt:lpstr>
      <vt:lpstr>Subquery Example</vt:lpstr>
      <vt:lpstr>Types of Subqueries</vt:lpstr>
      <vt:lpstr>Single-Row Subqueries</vt:lpstr>
      <vt:lpstr>Notes</vt:lpstr>
      <vt:lpstr>Notes</vt:lpstr>
      <vt:lpstr>Multiple-Row Subqueries</vt:lpstr>
      <vt:lpstr>Examples of multiple-row subqueries</vt:lpstr>
      <vt:lpstr>Notes</vt:lpstr>
      <vt:lpstr>Common Problems with Subqueries</vt:lpstr>
      <vt:lpstr>Common Problems with Subqueries Cont’d</vt:lpstr>
      <vt:lpstr>Quiz 2/3</vt:lpstr>
      <vt:lpstr>JOINS – writing queries on more than one table</vt:lpstr>
      <vt:lpstr>Notes</vt:lpstr>
      <vt:lpstr>Types of Joins</vt:lpstr>
      <vt:lpstr>Inner Join</vt:lpstr>
      <vt:lpstr>Inner Join – Example</vt:lpstr>
      <vt:lpstr>Inner Join – Example with table aliases and search condition</vt:lpstr>
      <vt:lpstr>Inner Join – Example with more than two tables</vt:lpstr>
      <vt:lpstr>Notes</vt:lpstr>
      <vt:lpstr>These statements help to explain two variants of inner joins: NATURAL JOIN &amp; JOIN … USING</vt:lpstr>
      <vt:lpstr>Outer Joins</vt:lpstr>
      <vt:lpstr>Outer Joins Cont’d</vt:lpstr>
      <vt:lpstr>Outer Joins Cont’d</vt:lpstr>
      <vt:lpstr>Self Join</vt:lpstr>
      <vt:lpstr>Self Join Cont’d</vt:lpstr>
      <vt:lpstr>Quiz 3/3</vt:lpstr>
      <vt:lpstr>Quiz 3/3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AK Waithima</dc:creator>
  <cp:lastModifiedBy>INEZA</cp:lastModifiedBy>
  <cp:revision>25</cp:revision>
  <dcterms:created xsi:type="dcterms:W3CDTF">2018-09-14T09:38:27Z</dcterms:created>
  <dcterms:modified xsi:type="dcterms:W3CDTF">2020-06-09T18:39:23Z</dcterms:modified>
</cp:coreProperties>
</file>