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6" r:id="rId10"/>
    <p:sldId id="267" r:id="rId11"/>
    <p:sldId id="268" r:id="rId12"/>
    <p:sldId id="270" r:id="rId13"/>
    <p:sldId id="271"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8"/>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33782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2212418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2721130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104930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145961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3351222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2774167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32797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216951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2194218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16FB61-3022-4D4C-9680-E621DDE2AD73}" type="datetimeFigureOut">
              <a:rPr lang="en-US" smtClean="0"/>
              <a:pPr/>
              <a:t>12/20/2020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9C232B4-45E3-4987-B682-A14D4AE33729}" type="slidenum">
              <a:rPr lang="en-IN" smtClean="0"/>
              <a:pPr/>
              <a:t>‹#›</a:t>
            </a:fld>
            <a:endParaRPr lang="en-IN"/>
          </a:p>
        </p:txBody>
      </p:sp>
    </p:spTree>
    <p:extLst>
      <p:ext uri="{BB962C8B-B14F-4D97-AF65-F5344CB8AC3E}">
        <p14:creationId xmlns:p14="http://schemas.microsoft.com/office/powerpoint/2010/main" val="428641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FB61-3022-4D4C-9680-E621DDE2AD73}" type="datetimeFigureOut">
              <a:rPr lang="en-US" smtClean="0"/>
              <a:pPr/>
              <a:t>12/20/2020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232B4-45E3-4987-B682-A14D4AE33729}" type="slidenum">
              <a:rPr lang="en-IN" smtClean="0"/>
              <a:pPr/>
              <a:t>‹#›</a:t>
            </a:fld>
            <a:endParaRPr lang="en-IN"/>
          </a:p>
        </p:txBody>
      </p:sp>
    </p:spTree>
    <p:extLst>
      <p:ext uri="{BB962C8B-B14F-4D97-AF65-F5344CB8AC3E}">
        <p14:creationId xmlns:p14="http://schemas.microsoft.com/office/powerpoint/2010/main" val="267326423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Other SQL Constraints</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1424" y="1268760"/>
            <a:ext cx="10873208" cy="4832092"/>
          </a:xfrm>
          <a:prstGeom prst="rect">
            <a:avLst/>
          </a:prstGeom>
        </p:spPr>
        <p:txBody>
          <a:bodyPr wrap="square">
            <a:spAutoFit/>
          </a:bodyPr>
          <a:lstStyle/>
          <a:p>
            <a:pPr>
              <a:buFont typeface="Wingdings" pitchFamily="2" charset="2"/>
              <a:buChar char="v"/>
            </a:pPr>
            <a:r>
              <a:rPr lang="en-IN" sz="2800" dirty="0"/>
              <a:t>Note that the "</a:t>
            </a:r>
            <a:r>
              <a:rPr lang="en-IN" sz="2800" dirty="0" err="1"/>
              <a:t>P_Id</a:t>
            </a:r>
            <a:r>
              <a:rPr lang="en-IN" sz="2800" dirty="0"/>
              <a:t>" column in the "Orders" table points to the "</a:t>
            </a:r>
            <a:r>
              <a:rPr lang="en-IN" sz="2800" dirty="0" err="1"/>
              <a:t>P_Id</a:t>
            </a:r>
            <a:r>
              <a:rPr lang="en-IN" sz="2800" dirty="0"/>
              <a:t>" column in the "Persons" table.</a:t>
            </a:r>
          </a:p>
          <a:p>
            <a:pPr>
              <a:buFont typeface="Wingdings" pitchFamily="2" charset="2"/>
              <a:buChar char="v"/>
            </a:pPr>
            <a:r>
              <a:rPr lang="en-IN" sz="2800" dirty="0"/>
              <a:t>The "</a:t>
            </a:r>
            <a:r>
              <a:rPr lang="en-IN" sz="2800" dirty="0" err="1"/>
              <a:t>P_Id</a:t>
            </a:r>
            <a:r>
              <a:rPr lang="en-IN" sz="2800" dirty="0"/>
              <a:t>" column in the "Persons" table is the PRIMARY KEY in the "Persons" table.</a:t>
            </a:r>
          </a:p>
          <a:p>
            <a:pPr>
              <a:buFont typeface="Wingdings" pitchFamily="2" charset="2"/>
              <a:buChar char="v"/>
            </a:pPr>
            <a:r>
              <a:rPr lang="en-IN" sz="2800" dirty="0"/>
              <a:t>The "</a:t>
            </a:r>
            <a:r>
              <a:rPr lang="en-IN" sz="2800" dirty="0" err="1"/>
              <a:t>P_Id</a:t>
            </a:r>
            <a:r>
              <a:rPr lang="en-IN" sz="2800" dirty="0"/>
              <a:t>" column in the "Orders" table is a FOREIGN KEY in the "Orders" table.</a:t>
            </a:r>
          </a:p>
          <a:p>
            <a:pPr>
              <a:buFont typeface="Wingdings" pitchFamily="2" charset="2"/>
              <a:buChar char="v"/>
            </a:pPr>
            <a:r>
              <a:rPr lang="en-IN" sz="2800" dirty="0"/>
              <a:t>The FOREIGN KEY constraint is used to prevent actions that would destroy links between tables.</a:t>
            </a:r>
          </a:p>
          <a:p>
            <a:pPr>
              <a:buFont typeface="Wingdings" pitchFamily="2" charset="2"/>
              <a:buChar char="v"/>
            </a:pPr>
            <a:r>
              <a:rPr lang="en-IN" sz="2800" dirty="0"/>
              <a:t>The FOREIGN KEY constraint also prevents invalid data from being inserted into the foreign key column, because it has to be one of the values contained in the table it points to.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474346"/>
            <a:ext cx="11089232" cy="6032421"/>
          </a:xfrm>
          <a:prstGeom prst="rect">
            <a:avLst/>
          </a:prstGeom>
        </p:spPr>
        <p:txBody>
          <a:bodyPr wrap="square">
            <a:spAutoFit/>
          </a:bodyPr>
          <a:lstStyle/>
          <a:p>
            <a:r>
              <a:rPr lang="en-IN" sz="2200" b="1" dirty="0"/>
              <a:t>SQL FOREIGN KEY Constraint on CREATE TABLE</a:t>
            </a:r>
          </a:p>
          <a:p>
            <a:pPr>
              <a:buFont typeface="Wingdings" pitchFamily="2" charset="2"/>
              <a:buChar char="v"/>
            </a:pPr>
            <a:r>
              <a:rPr lang="en-IN" sz="2200" dirty="0"/>
              <a:t>The following SQL creates a FOREIGN KEY on the "</a:t>
            </a:r>
            <a:r>
              <a:rPr lang="en-IN" sz="2200" dirty="0" err="1"/>
              <a:t>P_Id</a:t>
            </a:r>
            <a:r>
              <a:rPr lang="en-IN" sz="2200" dirty="0"/>
              <a:t>" column when the "Orders" table is created:</a:t>
            </a:r>
          </a:p>
          <a:p>
            <a:endParaRPr lang="en-IN" sz="2200" dirty="0"/>
          </a:p>
          <a:p>
            <a:pPr lvl="1"/>
            <a:r>
              <a:rPr lang="en-IN" sz="2200" i="1" dirty="0"/>
              <a:t>CREATE TABLE Orders</a:t>
            </a:r>
            <a:br>
              <a:rPr lang="en-IN" sz="2200" i="1" dirty="0"/>
            </a:br>
            <a:r>
              <a:rPr lang="en-IN" sz="2200" i="1" dirty="0"/>
              <a:t>(</a:t>
            </a:r>
            <a:br>
              <a:rPr lang="en-IN" sz="2200" i="1" dirty="0"/>
            </a:br>
            <a:r>
              <a:rPr lang="en-IN" sz="2200" i="1" dirty="0" err="1"/>
              <a:t>O_Id</a:t>
            </a:r>
            <a:r>
              <a:rPr lang="en-IN" sz="2200" i="1" dirty="0"/>
              <a:t> </a:t>
            </a:r>
            <a:r>
              <a:rPr lang="en-IN" sz="2200" i="1" dirty="0" err="1"/>
              <a:t>int</a:t>
            </a:r>
            <a:r>
              <a:rPr lang="en-IN" sz="2200" i="1" dirty="0"/>
              <a:t> NOT NULL PRIMARY KEY,</a:t>
            </a:r>
            <a:br>
              <a:rPr lang="en-IN" sz="2200" i="1" dirty="0"/>
            </a:br>
            <a:r>
              <a:rPr lang="en-IN" sz="2200" i="1" dirty="0" err="1"/>
              <a:t>OrderNo</a:t>
            </a:r>
            <a:r>
              <a:rPr lang="en-IN" sz="2200" i="1" dirty="0"/>
              <a:t> </a:t>
            </a:r>
            <a:r>
              <a:rPr lang="en-IN" sz="2200" i="1" dirty="0" err="1"/>
              <a:t>int</a:t>
            </a:r>
            <a:r>
              <a:rPr lang="en-IN" sz="2200" i="1" dirty="0"/>
              <a:t> NOT NULL,</a:t>
            </a:r>
            <a:br>
              <a:rPr lang="en-IN" sz="2200" i="1" dirty="0"/>
            </a:br>
            <a:r>
              <a:rPr lang="en-IN" sz="2200" i="1" dirty="0" err="1"/>
              <a:t>P_Id</a:t>
            </a:r>
            <a:r>
              <a:rPr lang="en-IN" sz="2200" i="1" dirty="0"/>
              <a:t> </a:t>
            </a:r>
            <a:r>
              <a:rPr lang="en-IN" sz="2200" i="1" dirty="0" err="1"/>
              <a:t>int</a:t>
            </a:r>
            <a:r>
              <a:rPr lang="en-IN" sz="2200" i="1" dirty="0"/>
              <a:t> FOREIGN KEY REFERENCES Persons(</a:t>
            </a:r>
            <a:r>
              <a:rPr lang="en-IN" sz="2200" i="1" dirty="0" err="1"/>
              <a:t>P_Id</a:t>
            </a:r>
            <a:r>
              <a:rPr lang="en-IN" sz="2200" i="1" dirty="0"/>
              <a:t>)</a:t>
            </a:r>
            <a:br>
              <a:rPr lang="en-IN" sz="2200" i="1" dirty="0"/>
            </a:br>
            <a:r>
              <a:rPr lang="en-IN" sz="2200" i="1" dirty="0"/>
              <a:t>)</a:t>
            </a:r>
          </a:p>
          <a:p>
            <a:r>
              <a:rPr lang="en-IN" sz="2400" b="1" dirty="0"/>
              <a:t>SQL FOREIGN KEY Constraint on ALTER TABLE</a:t>
            </a:r>
          </a:p>
          <a:p>
            <a:pPr>
              <a:buFont typeface="Wingdings" pitchFamily="2" charset="2"/>
              <a:buChar char="v"/>
            </a:pPr>
            <a:r>
              <a:rPr lang="en-IN" sz="2400" dirty="0"/>
              <a:t>To create a FOREIGN KEY constraint on the "</a:t>
            </a:r>
            <a:r>
              <a:rPr lang="en-IN" sz="2400" dirty="0" err="1"/>
              <a:t>P_Id</a:t>
            </a:r>
            <a:r>
              <a:rPr lang="en-IN" sz="2400" dirty="0"/>
              <a:t>" column when the "Orders" table is already created, use the following SQL:</a:t>
            </a:r>
          </a:p>
          <a:p>
            <a:endParaRPr lang="en-IN" sz="2400" dirty="0"/>
          </a:p>
          <a:p>
            <a:pPr lvl="1"/>
            <a:r>
              <a:rPr lang="en-IN" sz="2400" i="1" dirty="0"/>
              <a:t>ALTER TABLE Orders ADD CONSTRAINT  </a:t>
            </a:r>
            <a:r>
              <a:rPr lang="en-IN" sz="2400" i="1" dirty="0" err="1"/>
              <a:t>fk</a:t>
            </a:r>
            <a:r>
              <a:rPr lang="en-IN" sz="2400" i="1" dirty="0"/>
              <a:t> FOREIGN KEY (</a:t>
            </a:r>
            <a:r>
              <a:rPr lang="en-IN" sz="2400" i="1" dirty="0" err="1"/>
              <a:t>P_Id</a:t>
            </a:r>
            <a:r>
              <a:rPr lang="en-IN" sz="2400" i="1" dirty="0"/>
              <a:t>)  REFERENCES Persons(</a:t>
            </a:r>
            <a:r>
              <a:rPr lang="en-IN" sz="2400" i="1" dirty="0" err="1"/>
              <a:t>P_Id</a:t>
            </a:r>
            <a:r>
              <a:rPr lang="en-IN" sz="2400" i="1" dirty="0"/>
              <a:t>)</a:t>
            </a:r>
          </a:p>
          <a:p>
            <a:endParaRPr lang="en-IN"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9752" y="1308730"/>
            <a:ext cx="8858280" cy="1938992"/>
          </a:xfrm>
          <a:prstGeom prst="rect">
            <a:avLst/>
          </a:prstGeom>
        </p:spPr>
        <p:txBody>
          <a:bodyPr wrap="square">
            <a:spAutoFit/>
          </a:bodyPr>
          <a:lstStyle/>
          <a:p>
            <a:r>
              <a:rPr lang="en-IN" sz="2400" b="1" dirty="0"/>
              <a:t>To DROP a FOREIGN KEY Constraint</a:t>
            </a:r>
          </a:p>
          <a:p>
            <a:pPr>
              <a:buFont typeface="Wingdings" pitchFamily="2" charset="2"/>
              <a:buChar char="v"/>
            </a:pPr>
            <a:r>
              <a:rPr lang="en-IN" sz="2400" dirty="0"/>
              <a:t>To drop a FOREIGN KEY constraint, use the following SQL:</a:t>
            </a:r>
          </a:p>
          <a:p>
            <a:endParaRPr lang="en-IN" sz="2400" b="1" dirty="0"/>
          </a:p>
          <a:p>
            <a:pPr lvl="1"/>
            <a:r>
              <a:rPr lang="en-IN" sz="2400" i="1" dirty="0"/>
              <a:t>ALTER TABLE Orders DROP CONSTRAINT </a:t>
            </a:r>
            <a:r>
              <a:rPr lang="en-IN" sz="2400" i="1" dirty="0" err="1"/>
              <a:t>fk</a:t>
            </a:r>
            <a:endParaRPr lang="en-IN" sz="2400" i="1" dirty="0"/>
          </a:p>
          <a:p>
            <a:pPr lvl="1"/>
            <a:endParaRPr lang="en-IN"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260648"/>
            <a:ext cx="11305256" cy="5940088"/>
          </a:xfrm>
          <a:prstGeom prst="rect">
            <a:avLst/>
          </a:prstGeom>
        </p:spPr>
        <p:txBody>
          <a:bodyPr wrap="square">
            <a:spAutoFit/>
          </a:bodyPr>
          <a:lstStyle/>
          <a:p>
            <a:pPr algn="ctr"/>
            <a:r>
              <a:rPr lang="en-IN" sz="2000" b="1" u="sng" dirty="0"/>
              <a:t>SQL CHECK Constraint</a:t>
            </a:r>
          </a:p>
          <a:p>
            <a:pPr>
              <a:buFont typeface="Wingdings" pitchFamily="2" charset="2"/>
              <a:buChar char="v"/>
            </a:pPr>
            <a:r>
              <a:rPr lang="en-IN" sz="2000" dirty="0"/>
              <a:t>The CHECK constraint is used to limit the value range that can be placed in a column.</a:t>
            </a:r>
          </a:p>
          <a:p>
            <a:pPr>
              <a:buFont typeface="Wingdings" pitchFamily="2" charset="2"/>
              <a:buChar char="v"/>
            </a:pPr>
            <a:r>
              <a:rPr lang="en-IN" sz="2000" dirty="0"/>
              <a:t>If you define a CHECK constraint on a single column it allows only certain values for this column.</a:t>
            </a:r>
          </a:p>
          <a:p>
            <a:pPr>
              <a:buFont typeface="Wingdings" pitchFamily="2" charset="2"/>
              <a:buChar char="v"/>
            </a:pPr>
            <a:r>
              <a:rPr lang="en-IN" sz="2000" dirty="0"/>
              <a:t>If you define a CHECK constraint on a table it can limit the values in certain columns based on values in other columns in the row.</a:t>
            </a:r>
          </a:p>
          <a:p>
            <a:endParaRPr lang="en-IN" sz="2000" dirty="0"/>
          </a:p>
          <a:p>
            <a:r>
              <a:rPr lang="en-IN" sz="2000" b="1" dirty="0"/>
              <a:t>SQL CHECK Constraint on CREATE TABLE</a:t>
            </a:r>
          </a:p>
          <a:p>
            <a:pPr>
              <a:buFont typeface="Wingdings" pitchFamily="2" charset="2"/>
              <a:buChar char="v"/>
            </a:pPr>
            <a:r>
              <a:rPr lang="en-IN" sz="2000" dirty="0"/>
              <a:t>The following SQL creates a CHECK constraint on the "</a:t>
            </a:r>
            <a:r>
              <a:rPr lang="en-IN" sz="2000" dirty="0" err="1"/>
              <a:t>P_Id</a:t>
            </a:r>
            <a:r>
              <a:rPr lang="en-IN" sz="2000" dirty="0"/>
              <a:t>" column when the "Persons" table is created. The CHECK constraint specifies that the column "</a:t>
            </a:r>
            <a:r>
              <a:rPr lang="en-IN" sz="2000" dirty="0" err="1"/>
              <a:t>P_Id</a:t>
            </a:r>
            <a:r>
              <a:rPr lang="en-IN" sz="2000" dirty="0"/>
              <a:t>" must only include integers greater than 0.</a:t>
            </a:r>
          </a:p>
          <a:p>
            <a:endParaRPr lang="en-IN" sz="2000" b="1" dirty="0"/>
          </a:p>
          <a:p>
            <a:pPr lvl="1"/>
            <a:r>
              <a:rPr lang="en-IN" sz="2000" i="1" dirty="0"/>
              <a:t>CREATE TABLE Persons</a:t>
            </a:r>
            <a:br>
              <a:rPr lang="en-IN" sz="2000" i="1" dirty="0"/>
            </a:br>
            <a:r>
              <a:rPr lang="en-IN" sz="2000" i="1" dirty="0"/>
              <a:t>(</a:t>
            </a:r>
            <a:br>
              <a:rPr lang="en-IN" sz="2000" i="1" dirty="0"/>
            </a:br>
            <a:r>
              <a:rPr lang="en-IN" sz="2000" i="1" dirty="0" err="1"/>
              <a:t>P_Id</a:t>
            </a:r>
            <a:r>
              <a:rPr lang="en-IN" sz="2000" i="1" dirty="0"/>
              <a:t> </a:t>
            </a:r>
            <a:r>
              <a:rPr lang="en-IN" sz="2000" i="1" dirty="0" err="1"/>
              <a:t>int</a:t>
            </a:r>
            <a:r>
              <a:rPr lang="en-IN" sz="2000" i="1" dirty="0"/>
              <a:t> NOT NULL CHECK (</a:t>
            </a:r>
            <a:r>
              <a:rPr lang="en-IN" sz="2000" i="1" dirty="0" err="1"/>
              <a:t>P_Id</a:t>
            </a:r>
            <a:r>
              <a:rPr lang="en-IN" sz="2000" i="1" dirty="0"/>
              <a:t>&gt;0),</a:t>
            </a:r>
            <a:br>
              <a:rPr lang="en-IN" sz="2000" i="1" dirty="0"/>
            </a:br>
            <a:r>
              <a:rPr lang="en-IN" sz="2000" i="1" dirty="0" err="1"/>
              <a:t>LastName</a:t>
            </a:r>
            <a:r>
              <a:rPr lang="en-IN" sz="2000" i="1" dirty="0"/>
              <a:t> varchar(255) NOT NULL,</a:t>
            </a:r>
            <a:br>
              <a:rPr lang="en-IN" sz="2000" i="1" dirty="0"/>
            </a:br>
            <a:r>
              <a:rPr lang="en-IN" sz="2000" i="1" dirty="0" err="1"/>
              <a:t>FirstName</a:t>
            </a:r>
            <a:r>
              <a:rPr lang="en-IN" sz="2000" i="1" dirty="0"/>
              <a:t> varchar(255),</a:t>
            </a:r>
            <a:br>
              <a:rPr lang="en-IN" sz="2000" i="1" dirty="0"/>
            </a:br>
            <a:r>
              <a:rPr lang="en-IN" sz="2000" i="1" dirty="0"/>
              <a:t>Address varchar(255),</a:t>
            </a:r>
            <a:br>
              <a:rPr lang="en-IN" sz="2000" i="1" dirty="0"/>
            </a:br>
            <a:r>
              <a:rPr lang="en-IN" sz="2000" i="1" dirty="0"/>
              <a:t>City varchar(255)</a:t>
            </a:r>
            <a:br>
              <a:rPr lang="en-IN" sz="2000" i="1" dirty="0"/>
            </a:br>
            <a:r>
              <a:rPr lang="en-IN" sz="2000" i="1" dirty="0" smtClean="0"/>
              <a:t>)</a:t>
            </a:r>
            <a:r>
              <a:rPr lang="en-IN" sz="2000" dirty="0"/>
              <a:t> </a:t>
            </a:r>
            <a:endParaRPr lang="en-IN" sz="2000"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5400" y="1357299"/>
            <a:ext cx="10873208" cy="3816429"/>
          </a:xfrm>
          <a:prstGeom prst="rect">
            <a:avLst/>
          </a:prstGeom>
        </p:spPr>
        <p:txBody>
          <a:bodyPr wrap="square">
            <a:spAutoFit/>
          </a:bodyPr>
          <a:lstStyle/>
          <a:p>
            <a:r>
              <a:rPr lang="en-IN" sz="2200" b="1" dirty="0"/>
              <a:t>SQL CHECK Constraint on ALTER TABLE</a:t>
            </a:r>
          </a:p>
          <a:p>
            <a:pPr>
              <a:buFont typeface="Wingdings" pitchFamily="2" charset="2"/>
              <a:buChar char="v"/>
            </a:pPr>
            <a:r>
              <a:rPr lang="en-IN" sz="2200" dirty="0"/>
              <a:t>To create a CHECK constraint on the "</a:t>
            </a:r>
            <a:r>
              <a:rPr lang="en-IN" sz="2200" dirty="0" err="1"/>
              <a:t>P_Id</a:t>
            </a:r>
            <a:r>
              <a:rPr lang="en-IN" sz="2200" dirty="0"/>
              <a:t>" column when the table is already created, use the following SQL:</a:t>
            </a:r>
          </a:p>
          <a:p>
            <a:endParaRPr lang="en-IN" sz="2200" dirty="0"/>
          </a:p>
          <a:p>
            <a:pPr lvl="1"/>
            <a:r>
              <a:rPr lang="en-IN" sz="2200" i="1" dirty="0"/>
              <a:t>       ALTER TABLE Persons ADD </a:t>
            </a:r>
            <a:r>
              <a:rPr lang="en-IN" sz="2000" i="1" dirty="0"/>
              <a:t>CONSTRAINT </a:t>
            </a:r>
            <a:r>
              <a:rPr lang="en-IN" sz="2000" i="1" dirty="0" err="1"/>
              <a:t>chk</a:t>
            </a:r>
            <a:r>
              <a:rPr lang="en-IN" sz="2000" i="1" dirty="0"/>
              <a:t> </a:t>
            </a:r>
            <a:r>
              <a:rPr lang="en-IN" sz="2200" i="1" dirty="0"/>
              <a:t>CHECK (</a:t>
            </a:r>
            <a:r>
              <a:rPr lang="en-IN" sz="2200" i="1" dirty="0" err="1"/>
              <a:t>P_Id</a:t>
            </a:r>
            <a:r>
              <a:rPr lang="en-IN" sz="2200" i="1" dirty="0"/>
              <a:t>&gt;0)</a:t>
            </a:r>
          </a:p>
          <a:p>
            <a:endParaRPr lang="en-IN" sz="2200" dirty="0"/>
          </a:p>
          <a:p>
            <a:r>
              <a:rPr lang="en-IN" sz="2200" b="1" dirty="0"/>
              <a:t>To DROP a CHECK Constraint</a:t>
            </a:r>
          </a:p>
          <a:p>
            <a:pPr>
              <a:buFont typeface="Wingdings" pitchFamily="2" charset="2"/>
              <a:buChar char="v"/>
            </a:pPr>
            <a:r>
              <a:rPr lang="en-IN" sz="2200" dirty="0"/>
              <a:t>To drop a CHECK constraint, use the following SQL:</a:t>
            </a:r>
          </a:p>
          <a:p>
            <a:endParaRPr lang="en-IN" sz="2200" dirty="0"/>
          </a:p>
          <a:p>
            <a:r>
              <a:rPr lang="en-IN" sz="2200" i="1" dirty="0"/>
              <a:t>	ALTER TABLE Persons DROP CONSTRAINT </a:t>
            </a:r>
            <a:r>
              <a:rPr lang="en-IN" sz="2200" i="1" dirty="0" err="1"/>
              <a:t>chk</a:t>
            </a:r>
            <a:endParaRPr lang="en-IN" sz="2200" i="1" dirty="0"/>
          </a:p>
          <a:p>
            <a:endParaRPr lang="en-IN" sz="2200" dirty="0">
              <a:solidFill>
                <a:schemeClr val="bg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928670"/>
            <a:ext cx="11233248" cy="5324535"/>
          </a:xfrm>
          <a:prstGeom prst="rect">
            <a:avLst/>
          </a:prstGeom>
        </p:spPr>
        <p:txBody>
          <a:bodyPr wrap="square">
            <a:spAutoFit/>
          </a:bodyPr>
          <a:lstStyle/>
          <a:p>
            <a:pPr algn="ctr"/>
            <a:r>
              <a:rPr lang="en-IN" sz="2000" b="1" u="sng" dirty="0"/>
              <a:t>SQL AUTO INCREMENT Field</a:t>
            </a:r>
          </a:p>
          <a:p>
            <a:pPr>
              <a:buFont typeface="Wingdings" pitchFamily="2" charset="2"/>
              <a:buChar char="v"/>
            </a:pPr>
            <a:r>
              <a:rPr lang="en-IN" sz="2000" dirty="0"/>
              <a:t>Auto-increment allows a unique number to be generated when a new record is inserted into a table.</a:t>
            </a:r>
          </a:p>
          <a:p>
            <a:pPr>
              <a:buFont typeface="Wingdings" pitchFamily="2" charset="2"/>
              <a:buChar char="v"/>
            </a:pPr>
            <a:r>
              <a:rPr lang="en-IN" sz="2000" dirty="0"/>
              <a:t>Very often we would like the value of the primary key field to be created automatically every time a new record is inserted.</a:t>
            </a:r>
          </a:p>
          <a:p>
            <a:pPr>
              <a:buFont typeface="Wingdings" pitchFamily="2" charset="2"/>
              <a:buChar char="v"/>
            </a:pPr>
            <a:endParaRPr lang="en-US" sz="2000" dirty="0"/>
          </a:p>
          <a:p>
            <a:r>
              <a:rPr lang="en-IN" sz="2000" b="1" dirty="0"/>
              <a:t>Syntax for SQL Server</a:t>
            </a:r>
          </a:p>
          <a:p>
            <a:r>
              <a:rPr lang="en-IN" sz="2000" dirty="0"/>
              <a:t>The following SQL statement defines the "ID" column to be an auto-increment primary key field in the "Persons" table:</a:t>
            </a:r>
          </a:p>
          <a:p>
            <a:endParaRPr lang="en-IN" sz="2000" dirty="0"/>
          </a:p>
          <a:p>
            <a:pPr lvl="1"/>
            <a:r>
              <a:rPr lang="en-US" sz="2000" i="1" dirty="0"/>
              <a:t>CREATE TABLE Persons(ID </a:t>
            </a:r>
            <a:r>
              <a:rPr lang="en-US" sz="2000" i="1" dirty="0" err="1"/>
              <a:t>int</a:t>
            </a:r>
            <a:r>
              <a:rPr lang="en-US" sz="2000" i="1" dirty="0"/>
              <a:t> primary key </a:t>
            </a:r>
            <a:r>
              <a:rPr lang="en-US" sz="2000" i="1" dirty="0" err="1"/>
              <a:t>auto_increment</a:t>
            </a:r>
            <a:r>
              <a:rPr lang="en-US" sz="2000" i="1" dirty="0"/>
              <a:t>, </a:t>
            </a:r>
            <a:r>
              <a:rPr lang="en-US" sz="2000" i="1" dirty="0" err="1"/>
              <a:t>LastName</a:t>
            </a:r>
            <a:r>
              <a:rPr lang="en-US" sz="2000" i="1" dirty="0"/>
              <a:t> varchar(255) NOT NULL, FirstName varchar(255), Address varchar(255), City varchar(255));</a:t>
            </a:r>
          </a:p>
          <a:p>
            <a:pPr lvl="1"/>
            <a:endParaRPr lang="en-US" sz="2000" i="1" dirty="0"/>
          </a:p>
          <a:p>
            <a:pPr lvl="1"/>
            <a:r>
              <a:rPr lang="fr-FR" sz="2000" dirty="0"/>
              <a:t>alter table </a:t>
            </a:r>
            <a:r>
              <a:rPr lang="fr-FR" sz="2000" dirty="0" err="1"/>
              <a:t>persons</a:t>
            </a:r>
            <a:r>
              <a:rPr lang="fr-FR" sz="2000" dirty="0"/>
              <a:t> </a:t>
            </a:r>
            <a:r>
              <a:rPr lang="fr-FR" sz="2000" dirty="0" err="1"/>
              <a:t>auto_increment</a:t>
            </a:r>
            <a:r>
              <a:rPr lang="fr-FR" sz="2000" dirty="0"/>
              <a:t>=5;</a:t>
            </a:r>
          </a:p>
          <a:p>
            <a:pPr lvl="1"/>
            <a:endParaRPr lang="fr-FR" sz="2000" dirty="0"/>
          </a:p>
          <a:p>
            <a:pPr lvl="1"/>
            <a:r>
              <a:rPr lang="en-IN" sz="2000" dirty="0"/>
              <a:t>insert into persons values(0,'lucy','kats','kig’,’rwa');</a:t>
            </a:r>
          </a:p>
          <a:p>
            <a:endParaRPr lang="en-IN" sz="2000" dirty="0"/>
          </a:p>
          <a:p>
            <a:endParaRPr lang="en-IN" sz="2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1164441"/>
            <a:ext cx="11377264" cy="4093428"/>
          </a:xfrm>
          <a:prstGeom prst="rect">
            <a:avLst/>
          </a:prstGeom>
        </p:spPr>
        <p:txBody>
          <a:bodyPr wrap="square">
            <a:spAutoFit/>
          </a:bodyPr>
          <a:lstStyle/>
          <a:p>
            <a:pPr>
              <a:buFont typeface="Wingdings" pitchFamily="2" charset="2"/>
              <a:buChar char="v"/>
            </a:pPr>
            <a:r>
              <a:rPr lang="en-IN" sz="2000" dirty="0"/>
              <a:t>The MS SQL Server uses the IDENTITY keyword to perform an auto-increment feature. </a:t>
            </a:r>
          </a:p>
          <a:p>
            <a:pPr>
              <a:buFont typeface="Wingdings" pitchFamily="2" charset="2"/>
              <a:buChar char="v"/>
            </a:pPr>
            <a:r>
              <a:rPr lang="en-IN" sz="2000" dirty="0"/>
              <a:t>In the example above, the starting value for IDENTITY is 1, and it will increment by 1 for each new record.</a:t>
            </a:r>
          </a:p>
          <a:p>
            <a:endParaRPr lang="en-IN" sz="2000" b="1" dirty="0"/>
          </a:p>
          <a:p>
            <a:r>
              <a:rPr lang="en-IN" sz="2000" b="1" dirty="0"/>
              <a:t>Tip:</a:t>
            </a:r>
            <a:r>
              <a:rPr lang="en-IN" sz="2000" dirty="0"/>
              <a:t> To specify that the "ID" column should start at value 10 and increment by 5, change it to IDENTITY(10,5).</a:t>
            </a:r>
          </a:p>
          <a:p>
            <a:endParaRPr lang="en-IN" sz="2000" dirty="0"/>
          </a:p>
          <a:p>
            <a:pPr>
              <a:buFont typeface="Wingdings" pitchFamily="2" charset="2"/>
              <a:buChar char="v"/>
            </a:pPr>
            <a:r>
              <a:rPr lang="en-IN" sz="2000" dirty="0"/>
              <a:t>To insert a new record into the "Persons" table, we will NOT have to specify a value for the "ID" column (a unique value will be added automatically):</a:t>
            </a:r>
          </a:p>
          <a:p>
            <a:endParaRPr lang="en-IN" sz="2000" dirty="0"/>
          </a:p>
          <a:p>
            <a:pPr lvl="1"/>
            <a:r>
              <a:rPr lang="en-IN" sz="2000" i="1" dirty="0"/>
              <a:t>INSERT INTO Persons (</a:t>
            </a:r>
            <a:r>
              <a:rPr lang="en-IN" sz="2000" i="1" dirty="0" err="1"/>
              <a:t>FirstName,LastName</a:t>
            </a:r>
            <a:r>
              <a:rPr lang="en-IN" sz="2000" i="1" dirty="0"/>
              <a:t>) VALUES ('</a:t>
            </a:r>
            <a:r>
              <a:rPr lang="en-IN" sz="2000" i="1" dirty="0" err="1"/>
              <a:t>Leah','Michael</a:t>
            </a:r>
            <a:r>
              <a:rPr lang="en-IN" sz="2000" i="1" dirty="0"/>
              <a:t>')</a:t>
            </a:r>
          </a:p>
          <a:p>
            <a:pPr lvl="1"/>
            <a:endParaRPr lang="en-IN" sz="2000" i="1" dirty="0"/>
          </a:p>
          <a:p>
            <a:r>
              <a:rPr lang="en-IN" sz="2000" dirty="0"/>
              <a:t>The SQL statement above would insert a new record into the "Persons" table. The "ID" column would be assigned a unique value. The "</a:t>
            </a:r>
            <a:r>
              <a:rPr lang="en-IN" sz="2000" dirty="0" err="1"/>
              <a:t>FirstName</a:t>
            </a:r>
            <a:r>
              <a:rPr lang="en-IN" sz="2000" dirty="0"/>
              <a:t>" column would be set to “Leah" and the "</a:t>
            </a:r>
            <a:r>
              <a:rPr lang="en-IN" sz="2000" dirty="0" err="1"/>
              <a:t>LastName</a:t>
            </a:r>
            <a:r>
              <a:rPr lang="en-IN" sz="2000" dirty="0"/>
              <a:t>" column would be set to "Michael".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ubtitle 2"/>
          <p:cNvSpPr>
            <a:spLocks noGrp="1"/>
          </p:cNvSpPr>
          <p:nvPr>
            <p:ph type="subTitle" idx="1"/>
          </p:nvPr>
        </p:nvSpPr>
        <p:spPr>
          <a:xfrm>
            <a:off x="335360" y="0"/>
            <a:ext cx="11593288" cy="6629400"/>
          </a:xfrm>
        </p:spPr>
        <p:txBody>
          <a:bodyPr/>
          <a:lstStyle/>
          <a:p>
            <a:pPr algn="just" eaLnBrk="1" hangingPunct="1"/>
            <a:r>
              <a:rPr lang="en-US" altLang="en-US" sz="2000" b="1" dirty="0"/>
              <a:t>SQL Joins </a:t>
            </a:r>
            <a:r>
              <a:rPr lang="en-US" altLang="en-US" sz="2000" dirty="0"/>
              <a:t>are used to query data from two or more tables, based on a relationship between certain columns in these tables.</a:t>
            </a:r>
          </a:p>
          <a:p>
            <a:pPr algn="just" eaLnBrk="1" hangingPunct="1"/>
            <a:r>
              <a:rPr lang="en-US" altLang="en-US" sz="2000" dirty="0"/>
              <a:t>The JOIN keyword is used in an SQL statement to query data from two or more tables, based on a relationship between certain columns in these tables.</a:t>
            </a:r>
          </a:p>
          <a:p>
            <a:pPr algn="just" eaLnBrk="1" hangingPunct="1"/>
            <a:r>
              <a:rPr lang="en-US" altLang="en-US" sz="2000" dirty="0"/>
              <a:t>Tables in a database are often related to each other with keys.</a:t>
            </a:r>
          </a:p>
          <a:p>
            <a:pPr algn="just" eaLnBrk="1" hangingPunct="1"/>
            <a:r>
              <a:rPr lang="en-US" altLang="en-US" sz="2000" dirty="0"/>
              <a:t>A primary key is a column (or a combination of columns) with a unique value for each row. </a:t>
            </a:r>
          </a:p>
          <a:p>
            <a:pPr algn="just" eaLnBrk="1" hangingPunct="1"/>
            <a:r>
              <a:rPr lang="en-US" altLang="en-US" sz="2000" dirty="0"/>
              <a:t>Each primary key value must be unique within the table. </a:t>
            </a:r>
          </a:p>
          <a:p>
            <a:pPr algn="just" eaLnBrk="1" hangingPunct="1"/>
            <a:r>
              <a:rPr lang="en-US" altLang="en-US" sz="2000" dirty="0"/>
              <a:t>The purpose is to bind data together, across tables, without repeating all of the data in every table.</a:t>
            </a:r>
          </a:p>
          <a:p>
            <a:pPr algn="just" eaLnBrk="1" hangingPunct="1"/>
            <a:r>
              <a:rPr lang="en-US" altLang="en-US" sz="2000" dirty="0"/>
              <a:t>Look at the "Persons" table:</a:t>
            </a:r>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657600"/>
            <a:ext cx="8458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3270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ubtitle 2"/>
          <p:cNvSpPr>
            <a:spLocks noGrp="1"/>
          </p:cNvSpPr>
          <p:nvPr>
            <p:ph type="subTitle" idx="1"/>
          </p:nvPr>
        </p:nvSpPr>
        <p:spPr>
          <a:xfrm>
            <a:off x="263352" y="188640"/>
            <a:ext cx="11593288" cy="6669360"/>
          </a:xfrm>
        </p:spPr>
        <p:txBody>
          <a:bodyPr/>
          <a:lstStyle/>
          <a:p>
            <a:pPr algn="just" eaLnBrk="1" hangingPunct="1"/>
            <a:r>
              <a:rPr lang="en-US" altLang="en-US" sz="2000" dirty="0"/>
              <a:t>Note that the "</a:t>
            </a:r>
            <a:r>
              <a:rPr lang="en-US" altLang="en-US" sz="2000" dirty="0" err="1"/>
              <a:t>P_Id</a:t>
            </a:r>
            <a:r>
              <a:rPr lang="en-US" altLang="en-US" sz="2000" dirty="0"/>
              <a:t>" column is the primary key in the "</a:t>
            </a:r>
            <a:r>
              <a:rPr lang="en-US" altLang="en-US" sz="2000" b="1" dirty="0"/>
              <a:t>Persons</a:t>
            </a:r>
            <a:r>
              <a:rPr lang="en-US" altLang="en-US" sz="2000" dirty="0"/>
              <a:t>" table. This means that no two rows can have the same </a:t>
            </a:r>
            <a:r>
              <a:rPr lang="en-US" altLang="en-US" sz="2000" dirty="0" err="1"/>
              <a:t>P_Id</a:t>
            </a:r>
            <a:r>
              <a:rPr lang="en-US" altLang="en-US" sz="2000" dirty="0"/>
              <a:t>. </a:t>
            </a:r>
          </a:p>
          <a:p>
            <a:pPr algn="just" eaLnBrk="1" hangingPunct="1"/>
            <a:r>
              <a:rPr lang="en-US" altLang="en-US" sz="2000" dirty="0"/>
              <a:t>The </a:t>
            </a:r>
            <a:r>
              <a:rPr lang="en-US" altLang="en-US" sz="2000" dirty="0" err="1"/>
              <a:t>P_Id</a:t>
            </a:r>
            <a:r>
              <a:rPr lang="en-US" altLang="en-US" sz="2000" dirty="0"/>
              <a:t> distinguishes two persons even if they have the same name.</a:t>
            </a:r>
          </a:p>
          <a:p>
            <a:pPr algn="just" eaLnBrk="1" hangingPunct="1"/>
            <a:r>
              <a:rPr lang="en-US" altLang="en-US" sz="2000" dirty="0"/>
              <a:t>Next, we have the "</a:t>
            </a:r>
            <a:r>
              <a:rPr lang="en-US" altLang="en-US" sz="2000" b="1" dirty="0"/>
              <a:t>Orders</a:t>
            </a:r>
            <a:r>
              <a:rPr lang="en-US" altLang="en-US" sz="2000" dirty="0"/>
              <a:t>" table:</a:t>
            </a:r>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endParaRPr lang="en-US" altLang="en-US" sz="2000" dirty="0"/>
          </a:p>
          <a:p>
            <a:pPr algn="just" eaLnBrk="1" hangingPunct="1"/>
            <a:r>
              <a:rPr lang="en-US" altLang="en-US" sz="2000" dirty="0"/>
              <a:t>Note that the "</a:t>
            </a:r>
            <a:r>
              <a:rPr lang="en-US" altLang="en-US" sz="2000" dirty="0" err="1"/>
              <a:t>O_Id</a:t>
            </a:r>
            <a:r>
              <a:rPr lang="en-US" altLang="en-US" sz="2000" dirty="0"/>
              <a:t>" column is the primary key in the "Orders" table and that the "</a:t>
            </a:r>
            <a:r>
              <a:rPr lang="en-US" altLang="en-US" sz="2000" dirty="0" err="1"/>
              <a:t>P_Id</a:t>
            </a:r>
            <a:r>
              <a:rPr lang="en-US" altLang="en-US" sz="2000" dirty="0"/>
              <a:t>" column refers to the persons in the "Persons" table without using their names.</a:t>
            </a:r>
          </a:p>
          <a:p>
            <a:pPr algn="just" eaLnBrk="1" hangingPunct="1"/>
            <a:r>
              <a:rPr lang="en-US" altLang="en-US" sz="2000" dirty="0"/>
              <a:t>Notice that the relationship between the two tables above is the "</a:t>
            </a:r>
            <a:r>
              <a:rPr lang="en-US" altLang="en-US" sz="2000" dirty="0" err="1"/>
              <a:t>P_Id</a:t>
            </a:r>
            <a:r>
              <a:rPr lang="en-US" altLang="en-US" sz="2000" dirty="0"/>
              <a:t>" column.</a:t>
            </a:r>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524000"/>
            <a:ext cx="6553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7100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ubtitle 2"/>
          <p:cNvSpPr>
            <a:spLocks noGrp="1"/>
          </p:cNvSpPr>
          <p:nvPr>
            <p:ph type="subTitle" idx="1"/>
          </p:nvPr>
        </p:nvSpPr>
        <p:spPr>
          <a:xfrm>
            <a:off x="335360" y="0"/>
            <a:ext cx="11377264" cy="6629400"/>
          </a:xfrm>
        </p:spPr>
        <p:txBody>
          <a:bodyPr/>
          <a:lstStyle/>
          <a:p>
            <a:pPr algn="just" eaLnBrk="1" hangingPunct="1"/>
            <a:endParaRPr lang="en-US" altLang="en-US" sz="2400" b="1" dirty="0"/>
          </a:p>
          <a:p>
            <a:pPr algn="just" eaLnBrk="1" hangingPunct="1"/>
            <a:r>
              <a:rPr lang="en-US" altLang="en-US" sz="2400" b="1" dirty="0"/>
              <a:t>Different SQL JOINs</a:t>
            </a:r>
          </a:p>
          <a:p>
            <a:pPr algn="just" eaLnBrk="1" hangingPunct="1"/>
            <a:r>
              <a:rPr lang="en-US" altLang="en-US" sz="2400" dirty="0"/>
              <a:t>Before we continue with examples, we will list the types of JOIN you can use, and the differences between them.</a:t>
            </a:r>
          </a:p>
          <a:p>
            <a:pPr algn="just" eaLnBrk="1" hangingPunct="1"/>
            <a:endParaRPr lang="en-US" altLang="en-US" sz="2400" dirty="0"/>
          </a:p>
          <a:p>
            <a:pPr algn="just" eaLnBrk="1" hangingPunct="1"/>
            <a:r>
              <a:rPr lang="en-US" altLang="en-US" sz="2400" dirty="0"/>
              <a:t> JOIN: Return rows when there is at least one match in both tables</a:t>
            </a:r>
          </a:p>
          <a:p>
            <a:pPr algn="just" eaLnBrk="1" hangingPunct="1"/>
            <a:r>
              <a:rPr lang="en-US" altLang="en-US" sz="2400" dirty="0"/>
              <a:t> LEFT JOIN: Return all rows from the left table, even if there are no matches in the right table</a:t>
            </a:r>
          </a:p>
          <a:p>
            <a:pPr algn="just" eaLnBrk="1" hangingPunct="1"/>
            <a:r>
              <a:rPr lang="en-US" altLang="en-US" sz="2400" dirty="0"/>
              <a:t> RIGHT JOIN: Return all rows from the right table, even if there are no matches in the left table</a:t>
            </a:r>
          </a:p>
          <a:p>
            <a:pPr algn="just" eaLnBrk="1" hangingPunct="1"/>
            <a:r>
              <a:rPr lang="en-US" altLang="en-US" sz="2400" dirty="0"/>
              <a:t> FULL JOIN: Return rows when there is a match in one of the tables</a:t>
            </a:r>
          </a:p>
          <a:p>
            <a:pPr algn="just" eaLnBrk="1" hangingPunct="1"/>
            <a:endParaRPr lang="en-US" altLang="en-US" sz="2000" dirty="0"/>
          </a:p>
        </p:txBody>
      </p:sp>
    </p:spTree>
    <p:extLst>
      <p:ext uri="{BB962C8B-B14F-4D97-AF65-F5344CB8AC3E}">
        <p14:creationId xmlns:p14="http://schemas.microsoft.com/office/powerpoint/2010/main" val="19073062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5728"/>
            <a:ext cx="8229600" cy="1143000"/>
          </a:xfrm>
        </p:spPr>
        <p:txBody>
          <a:bodyPr>
            <a:normAutofit/>
          </a:bodyPr>
          <a:lstStyle/>
          <a:p>
            <a:r>
              <a:rPr lang="en-IN" b="1" dirty="0"/>
              <a:t>SQL Constraints</a:t>
            </a:r>
            <a:endParaRPr lang="en-IN" dirty="0"/>
          </a:p>
        </p:txBody>
      </p:sp>
      <p:sp>
        <p:nvSpPr>
          <p:cNvPr id="3" name="Content Placeholder 2"/>
          <p:cNvSpPr>
            <a:spLocks noGrp="1"/>
          </p:cNvSpPr>
          <p:nvPr>
            <p:ph idx="1"/>
          </p:nvPr>
        </p:nvSpPr>
        <p:spPr>
          <a:xfrm>
            <a:off x="479376" y="1428736"/>
            <a:ext cx="11377264" cy="5214974"/>
          </a:xfrm>
        </p:spPr>
        <p:txBody>
          <a:bodyPr>
            <a:normAutofit fontScale="92500" lnSpcReduction="10000"/>
          </a:bodyPr>
          <a:lstStyle/>
          <a:p>
            <a:r>
              <a:rPr lang="en-IN" dirty="0"/>
              <a:t>SQL constraints are used to specify rules for the data in a table.</a:t>
            </a:r>
          </a:p>
          <a:p>
            <a:r>
              <a:rPr lang="en-IN" dirty="0"/>
              <a:t> If there is any violation between the constraint and the data action, the action is aborted by the constraint.</a:t>
            </a:r>
          </a:p>
          <a:p>
            <a:r>
              <a:rPr lang="en-IN" dirty="0"/>
              <a:t>Constraints can be specified when the table is created (inside the CREATE TABLE statement) or after the table is created (inside the ALTER TABLE statement).</a:t>
            </a:r>
          </a:p>
          <a:p>
            <a:pPr>
              <a:buNone/>
            </a:pPr>
            <a:endParaRPr lang="en-IN" dirty="0"/>
          </a:p>
          <a:p>
            <a:pPr>
              <a:buNone/>
            </a:pPr>
            <a:r>
              <a:rPr lang="en-IN" b="1" dirty="0"/>
              <a:t>SQL CREATE TABLE + CONSTRAINT Syntax</a:t>
            </a:r>
          </a:p>
          <a:p>
            <a:pPr lvl="1">
              <a:buNone/>
            </a:pPr>
            <a:r>
              <a:rPr lang="en-IN" dirty="0"/>
              <a:t>   CREATE TABLE </a:t>
            </a:r>
            <a:r>
              <a:rPr lang="en-IN" i="1" dirty="0" err="1"/>
              <a:t>table_name</a:t>
            </a:r>
            <a:r>
              <a:rPr lang="en-IN" dirty="0"/>
              <a:t/>
            </a:r>
            <a:br>
              <a:rPr lang="en-IN" dirty="0"/>
            </a:br>
            <a:r>
              <a:rPr lang="en-IN" dirty="0"/>
              <a:t>(</a:t>
            </a:r>
            <a:br>
              <a:rPr lang="en-IN" dirty="0"/>
            </a:br>
            <a:r>
              <a:rPr lang="en-IN" i="1" dirty="0"/>
              <a:t>column_name1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column_name2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i="1" dirty="0"/>
              <a:t>column_name3 </a:t>
            </a:r>
            <a:r>
              <a:rPr lang="en-IN" i="1" dirty="0" err="1"/>
              <a:t>data_type</a:t>
            </a:r>
            <a:r>
              <a:rPr lang="en-IN" dirty="0"/>
              <a:t>(</a:t>
            </a:r>
            <a:r>
              <a:rPr lang="en-IN" i="1" dirty="0"/>
              <a:t>size</a:t>
            </a:r>
            <a:r>
              <a:rPr lang="en-IN" dirty="0"/>
              <a:t>) </a:t>
            </a:r>
            <a:r>
              <a:rPr lang="en-IN" i="1" dirty="0" err="1"/>
              <a:t>constraint_name</a:t>
            </a:r>
            <a:r>
              <a:rPr lang="en-IN" dirty="0"/>
              <a:t>,</a:t>
            </a:r>
            <a:br>
              <a:rPr lang="en-IN" dirty="0"/>
            </a:br>
            <a:r>
              <a:rPr lang="en-IN" dirty="0"/>
              <a:t>....</a:t>
            </a:r>
            <a:br>
              <a:rPr lang="en-IN" dirty="0"/>
            </a:br>
            <a:r>
              <a:rPr lang="en-IN" dirty="0"/>
              <a:t>);</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ubtitle 2"/>
          <p:cNvSpPr>
            <a:spLocks noGrp="1"/>
          </p:cNvSpPr>
          <p:nvPr>
            <p:ph type="subTitle" idx="1"/>
          </p:nvPr>
        </p:nvSpPr>
        <p:spPr>
          <a:xfrm>
            <a:off x="479376" y="0"/>
            <a:ext cx="11593288" cy="6629400"/>
          </a:xfrm>
        </p:spPr>
        <p:txBody>
          <a:bodyPr/>
          <a:lstStyle/>
          <a:p>
            <a:pPr algn="just" eaLnBrk="1" hangingPunct="1"/>
            <a:r>
              <a:rPr lang="en-US" altLang="en-US" sz="2000" b="1" dirty="0"/>
              <a:t>SQL JOIN Keyword</a:t>
            </a:r>
          </a:p>
          <a:p>
            <a:pPr algn="just" eaLnBrk="1" hangingPunct="1"/>
            <a:r>
              <a:rPr lang="en-US" altLang="en-US" sz="2000" dirty="0"/>
              <a:t>The INNER JOIN keyword returns rows when there is at least one match in both tables.</a:t>
            </a:r>
          </a:p>
          <a:p>
            <a:pPr algn="just" eaLnBrk="1" hangingPunct="1"/>
            <a:r>
              <a:rPr lang="en-US" altLang="en-US" sz="2000" u="sng" dirty="0"/>
              <a:t>SQL JOIN Syntax:</a:t>
            </a:r>
          </a:p>
          <a:p>
            <a:pPr algn="just" eaLnBrk="1" hangingPunct="1"/>
            <a:r>
              <a:rPr lang="en-US" altLang="en-US" sz="2000" dirty="0"/>
              <a:t>SELECT </a:t>
            </a:r>
            <a:r>
              <a:rPr lang="en-US" altLang="en-US" sz="2000" dirty="0" err="1"/>
              <a:t>column_name</a:t>
            </a:r>
            <a:r>
              <a:rPr lang="en-US" altLang="en-US" sz="2000" dirty="0"/>
              <a:t>(s)</a:t>
            </a:r>
          </a:p>
          <a:p>
            <a:pPr algn="just" eaLnBrk="1" hangingPunct="1"/>
            <a:r>
              <a:rPr lang="en-US" altLang="en-US" sz="2000" dirty="0"/>
              <a:t>FROM table_name1</a:t>
            </a:r>
          </a:p>
          <a:p>
            <a:pPr algn="just" eaLnBrk="1" hangingPunct="1"/>
            <a:r>
              <a:rPr lang="en-US" altLang="en-US" sz="2000" dirty="0"/>
              <a:t>JOIN table_name2</a:t>
            </a:r>
          </a:p>
          <a:p>
            <a:pPr algn="just" eaLnBrk="1" hangingPunct="1"/>
            <a:r>
              <a:rPr lang="en-US" altLang="en-US" sz="2000" dirty="0"/>
              <a:t>ON table_name1.column_name=table_name2.column_name</a:t>
            </a:r>
          </a:p>
          <a:p>
            <a:pPr algn="just" eaLnBrk="1" hangingPunct="1"/>
            <a:endParaRPr lang="en-US" altLang="en-US" sz="2000" dirty="0"/>
          </a:p>
          <a:p>
            <a:pPr algn="just" eaLnBrk="1" hangingPunct="1"/>
            <a:r>
              <a:rPr lang="en-US" altLang="en-US" sz="2000" b="1" dirty="0"/>
              <a:t>Example of SQL INNER JOIN :</a:t>
            </a:r>
          </a:p>
          <a:p>
            <a:pPr algn="l" eaLnBrk="1" hangingPunct="1">
              <a:lnSpc>
                <a:spcPct val="200000"/>
              </a:lnSpc>
            </a:pPr>
            <a:r>
              <a:rPr lang="en-US" altLang="en-US" sz="1800" b="1" dirty="0" smtClean="0"/>
              <a:t>SELECT </a:t>
            </a:r>
            <a:r>
              <a:rPr lang="en-US" altLang="en-US" sz="1800" b="1" dirty="0" err="1"/>
              <a:t>Persons.LastName</a:t>
            </a:r>
            <a:r>
              <a:rPr lang="en-US" altLang="en-US" sz="1800" b="1" dirty="0"/>
              <a:t>, </a:t>
            </a:r>
            <a:r>
              <a:rPr lang="en-US" altLang="en-US" sz="1800" b="1" dirty="0" err="1"/>
              <a:t>Persons.FirstName</a:t>
            </a:r>
            <a:r>
              <a:rPr lang="en-US" altLang="en-US" sz="1800" b="1" dirty="0"/>
              <a:t>, </a:t>
            </a:r>
            <a:r>
              <a:rPr lang="en-US" altLang="en-US" sz="1800" b="1" dirty="0" err="1"/>
              <a:t>Orders.OrderNo</a:t>
            </a:r>
            <a:r>
              <a:rPr lang="en-US" altLang="en-US" sz="1800" b="1" dirty="0"/>
              <a:t> FROM Persons  JOIN Orders </a:t>
            </a:r>
            <a:r>
              <a:rPr lang="en-US" altLang="en-US" sz="1800" b="1" dirty="0" smtClean="0"/>
              <a:t>ON </a:t>
            </a:r>
            <a:r>
              <a:rPr lang="en-US" altLang="en-US" sz="1800" b="1" dirty="0" err="1" smtClean="0"/>
              <a:t>Persons.P_Id</a:t>
            </a:r>
            <a:r>
              <a:rPr lang="en-US" altLang="en-US" sz="1800" b="1" dirty="0" smtClean="0"/>
              <a:t>=</a:t>
            </a:r>
            <a:r>
              <a:rPr lang="en-US" altLang="en-US" sz="1800" b="1" dirty="0" err="1" smtClean="0"/>
              <a:t>Orders.P_Id</a:t>
            </a:r>
            <a:r>
              <a:rPr lang="en-US" altLang="en-US" sz="1800" b="1" dirty="0" smtClean="0"/>
              <a:t> </a:t>
            </a:r>
            <a:r>
              <a:rPr lang="en-US" altLang="en-US" sz="1800" b="1" dirty="0"/>
              <a:t>ORDER BY </a:t>
            </a:r>
            <a:r>
              <a:rPr lang="en-US" altLang="en-US" sz="1800" b="1" dirty="0" err="1"/>
              <a:t>Persons.LastName</a:t>
            </a:r>
            <a:endParaRPr lang="en-US" altLang="en-US" sz="1800" b="1" dirty="0"/>
          </a:p>
          <a:p>
            <a:pPr algn="just" eaLnBrk="1" hangingPunct="1"/>
            <a:endParaRPr lang="en-US" altLang="en-US" sz="2000" dirty="0"/>
          </a:p>
          <a:p>
            <a:pPr algn="just" eaLnBrk="1" hangingPunct="1"/>
            <a:r>
              <a:rPr lang="en-US" altLang="en-US" sz="2000" dirty="0"/>
              <a:t>NB: The INNER JOIN keyword returns rows when there is at least one match in both tables. If there are rows in "Persons" that do not have matches in "Orders", those rows will NOT be listed.</a:t>
            </a:r>
          </a:p>
          <a:p>
            <a:pPr algn="just" eaLnBrk="1" hangingPunct="1"/>
            <a:endParaRPr lang="en-US" altLang="en-US" sz="2000" dirty="0"/>
          </a:p>
          <a:p>
            <a:pPr algn="just" eaLnBrk="1" hangingPunct="1"/>
            <a:endParaRPr lang="en-US" altLang="en-US" sz="2000" dirty="0"/>
          </a:p>
          <a:p>
            <a:pPr algn="just" eaLnBrk="1" hangingPunct="1"/>
            <a:endParaRPr lang="en-US" altLang="en-US" sz="2000" dirty="0"/>
          </a:p>
        </p:txBody>
      </p:sp>
    </p:spTree>
    <p:extLst>
      <p:ext uri="{BB962C8B-B14F-4D97-AF65-F5344CB8AC3E}">
        <p14:creationId xmlns:p14="http://schemas.microsoft.com/office/powerpoint/2010/main" val="9576455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ubtitle 2"/>
          <p:cNvSpPr>
            <a:spLocks noGrp="1"/>
          </p:cNvSpPr>
          <p:nvPr>
            <p:ph type="subTitle" idx="1"/>
          </p:nvPr>
        </p:nvSpPr>
        <p:spPr>
          <a:xfrm>
            <a:off x="335360" y="0"/>
            <a:ext cx="11665296" cy="6629400"/>
          </a:xfrm>
        </p:spPr>
        <p:txBody>
          <a:bodyPr/>
          <a:lstStyle/>
          <a:p>
            <a:pPr algn="just" eaLnBrk="1" hangingPunct="1"/>
            <a:r>
              <a:rPr lang="en-US" altLang="en-US" sz="2000" b="1" dirty="0"/>
              <a:t>SQL LEFT JOIN Keyword</a:t>
            </a:r>
          </a:p>
          <a:p>
            <a:pPr algn="just" eaLnBrk="1" hangingPunct="1"/>
            <a:r>
              <a:rPr lang="en-US" altLang="en-US" sz="2000" dirty="0"/>
              <a:t>The LEFT JOIN keyword returns all rows from the left table (table_name1), even if there are no</a:t>
            </a:r>
          </a:p>
          <a:p>
            <a:pPr algn="just" eaLnBrk="1" hangingPunct="1"/>
            <a:r>
              <a:rPr lang="en-US" altLang="en-US" sz="2000" dirty="0"/>
              <a:t>matches in the right table (table_name2).</a:t>
            </a:r>
          </a:p>
          <a:p>
            <a:pPr algn="just" eaLnBrk="1" hangingPunct="1"/>
            <a:r>
              <a:rPr lang="en-US" altLang="en-US" sz="2000" u="sng" dirty="0"/>
              <a:t>SQL LEFT JOIN Syntax:</a:t>
            </a:r>
          </a:p>
          <a:p>
            <a:pPr algn="just" eaLnBrk="1" hangingPunct="1"/>
            <a:r>
              <a:rPr lang="en-US" altLang="en-US" sz="2000" dirty="0"/>
              <a:t>SELECT </a:t>
            </a:r>
            <a:r>
              <a:rPr lang="en-US" altLang="en-US" sz="2000" dirty="0" err="1"/>
              <a:t>column_name</a:t>
            </a:r>
            <a:r>
              <a:rPr lang="en-US" altLang="en-US" sz="2000" dirty="0"/>
              <a:t>(s)</a:t>
            </a:r>
          </a:p>
          <a:p>
            <a:pPr algn="just" eaLnBrk="1" hangingPunct="1"/>
            <a:r>
              <a:rPr lang="en-US" altLang="en-US" sz="2000" dirty="0"/>
              <a:t>FROM table_name1</a:t>
            </a:r>
          </a:p>
          <a:p>
            <a:pPr algn="just" eaLnBrk="1" hangingPunct="1"/>
            <a:r>
              <a:rPr lang="en-US" altLang="en-US" sz="2000" dirty="0"/>
              <a:t>LEFT JOIN table_name2</a:t>
            </a:r>
          </a:p>
          <a:p>
            <a:pPr algn="just" eaLnBrk="1" hangingPunct="1"/>
            <a:r>
              <a:rPr lang="en-US" altLang="en-US" sz="2000" dirty="0"/>
              <a:t>ON table_name1.column_name=table_name2.column_name</a:t>
            </a:r>
          </a:p>
          <a:p>
            <a:pPr algn="just" eaLnBrk="1" hangingPunct="1"/>
            <a:endParaRPr lang="en-US" altLang="en-US" sz="1000" dirty="0"/>
          </a:p>
          <a:p>
            <a:pPr algn="just" eaLnBrk="1" hangingPunct="1"/>
            <a:r>
              <a:rPr lang="en-US" altLang="en-US" sz="2000" b="1" dirty="0"/>
              <a:t>Example of SQL LEFT JOIN </a:t>
            </a:r>
            <a:endParaRPr lang="en-US" altLang="en-US" sz="2000" dirty="0"/>
          </a:p>
          <a:p>
            <a:pPr algn="just" eaLnBrk="1" hangingPunct="1"/>
            <a:r>
              <a:rPr lang="en-US" altLang="en-US" sz="1800" b="1" dirty="0" smtClean="0"/>
              <a:t>SELECT </a:t>
            </a:r>
            <a:r>
              <a:rPr lang="en-US" altLang="en-US" sz="1800" b="1" dirty="0" err="1"/>
              <a:t>Persons.LastName</a:t>
            </a:r>
            <a:r>
              <a:rPr lang="en-US" altLang="en-US" sz="1800" b="1" dirty="0"/>
              <a:t>, </a:t>
            </a:r>
            <a:r>
              <a:rPr lang="en-US" altLang="en-US" sz="1800" b="1" dirty="0" err="1"/>
              <a:t>Persons.FirstName</a:t>
            </a:r>
            <a:r>
              <a:rPr lang="en-US" altLang="en-US" sz="1800" b="1" dirty="0"/>
              <a:t>, </a:t>
            </a:r>
            <a:r>
              <a:rPr lang="en-US" altLang="en-US" sz="1800" b="1" dirty="0" err="1"/>
              <a:t>Orders.OrderNo</a:t>
            </a:r>
            <a:r>
              <a:rPr lang="en-US" altLang="en-US" sz="1800" b="1" dirty="0"/>
              <a:t> FROM Persons LEFT JOIN Orders ON </a:t>
            </a:r>
            <a:r>
              <a:rPr lang="en-US" altLang="en-US" sz="1800" b="1" dirty="0" err="1"/>
              <a:t>Persons.P_Id</a:t>
            </a:r>
            <a:r>
              <a:rPr lang="en-US" altLang="en-US" sz="1800" b="1" dirty="0"/>
              <a:t>=</a:t>
            </a:r>
            <a:r>
              <a:rPr lang="en-US" altLang="en-US" sz="1800" b="1" dirty="0" err="1"/>
              <a:t>Orders.P_Id</a:t>
            </a:r>
            <a:r>
              <a:rPr lang="en-US" altLang="en-US" sz="1800" b="1" dirty="0"/>
              <a:t> ORDER BY </a:t>
            </a:r>
            <a:r>
              <a:rPr lang="en-US" altLang="en-US" sz="1800" b="1" dirty="0" err="1"/>
              <a:t>Persons.LastName</a:t>
            </a:r>
            <a:endParaRPr lang="en-US" altLang="en-US" sz="1800" b="1" dirty="0"/>
          </a:p>
          <a:p>
            <a:pPr algn="just" eaLnBrk="1" hangingPunct="1"/>
            <a:endParaRPr lang="en-US" altLang="en-US" sz="1000" dirty="0"/>
          </a:p>
          <a:p>
            <a:pPr algn="just" eaLnBrk="1" hangingPunct="1"/>
            <a:r>
              <a:rPr lang="en-US" altLang="en-US" sz="2000" dirty="0"/>
              <a:t>NB: The LEFT JOIN keyword returns all the rows from the left table (Persons), even if there are no matches in the right table (Orders).</a:t>
            </a:r>
          </a:p>
          <a:p>
            <a:pPr algn="just" eaLnBrk="1" hangingPunct="1"/>
            <a:endParaRPr lang="en-US" altLang="en-US" sz="2000" dirty="0"/>
          </a:p>
        </p:txBody>
      </p:sp>
    </p:spTree>
    <p:extLst>
      <p:ext uri="{BB962C8B-B14F-4D97-AF65-F5344CB8AC3E}">
        <p14:creationId xmlns:p14="http://schemas.microsoft.com/office/powerpoint/2010/main" val="1179900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ubtitle 2"/>
          <p:cNvSpPr>
            <a:spLocks noGrp="1"/>
          </p:cNvSpPr>
          <p:nvPr>
            <p:ph type="subTitle" idx="1"/>
          </p:nvPr>
        </p:nvSpPr>
        <p:spPr>
          <a:xfrm>
            <a:off x="407368" y="0"/>
            <a:ext cx="11377264" cy="6629400"/>
          </a:xfrm>
        </p:spPr>
        <p:txBody>
          <a:bodyPr>
            <a:normAutofit lnSpcReduction="10000"/>
          </a:bodyPr>
          <a:lstStyle/>
          <a:p>
            <a:pPr algn="just" eaLnBrk="1" hangingPunct="1"/>
            <a:r>
              <a:rPr lang="en-US" altLang="en-US" sz="2000" b="1" dirty="0"/>
              <a:t>SQL RIGHT JOIN Keyword</a:t>
            </a:r>
          </a:p>
          <a:p>
            <a:pPr algn="just" eaLnBrk="1" hangingPunct="1"/>
            <a:r>
              <a:rPr lang="en-US" altLang="en-US" sz="2000" dirty="0"/>
              <a:t>The RIGHT JOIN keyword returns all the rows from the right table (table_name2), even if there are no</a:t>
            </a:r>
          </a:p>
          <a:p>
            <a:pPr algn="just" eaLnBrk="1" hangingPunct="1"/>
            <a:r>
              <a:rPr lang="en-US" altLang="en-US" sz="2000" dirty="0"/>
              <a:t>matches in the left table (table_name1).</a:t>
            </a:r>
          </a:p>
          <a:p>
            <a:pPr algn="just" eaLnBrk="1" hangingPunct="1"/>
            <a:r>
              <a:rPr lang="en-US" altLang="en-US" sz="2000" u="sng" dirty="0"/>
              <a:t>SQL RIGHT JOIN Syntax:</a:t>
            </a:r>
          </a:p>
          <a:p>
            <a:pPr algn="just" eaLnBrk="1" hangingPunct="1"/>
            <a:r>
              <a:rPr lang="en-US" altLang="en-US" sz="2000" dirty="0"/>
              <a:t>SELECT </a:t>
            </a:r>
            <a:r>
              <a:rPr lang="en-US" altLang="en-US" sz="2000" dirty="0" err="1"/>
              <a:t>column_name</a:t>
            </a:r>
            <a:r>
              <a:rPr lang="en-US" altLang="en-US" sz="2000" dirty="0"/>
              <a:t>(s)</a:t>
            </a:r>
          </a:p>
          <a:p>
            <a:pPr algn="just" eaLnBrk="1" hangingPunct="1"/>
            <a:r>
              <a:rPr lang="en-US" altLang="en-US" sz="2000" dirty="0"/>
              <a:t>FROM table_name1</a:t>
            </a:r>
          </a:p>
          <a:p>
            <a:pPr algn="just" eaLnBrk="1" hangingPunct="1"/>
            <a:r>
              <a:rPr lang="en-US" altLang="en-US" sz="2000" dirty="0"/>
              <a:t>RIGHT JOIN table_name2</a:t>
            </a:r>
          </a:p>
          <a:p>
            <a:pPr algn="just" eaLnBrk="1" hangingPunct="1"/>
            <a:r>
              <a:rPr lang="en-US" altLang="en-US" sz="2000" dirty="0"/>
              <a:t>ON table_name1.column_name=table_name2.column_name</a:t>
            </a:r>
          </a:p>
          <a:p>
            <a:pPr algn="just" eaLnBrk="1" hangingPunct="1"/>
            <a:endParaRPr lang="en-US" altLang="en-US" sz="1000" dirty="0"/>
          </a:p>
          <a:p>
            <a:pPr algn="just" eaLnBrk="1" hangingPunct="1"/>
            <a:r>
              <a:rPr lang="en-US" altLang="en-US" sz="2000" b="1" dirty="0"/>
              <a:t>Example of SQL RIGHT JOIN </a:t>
            </a:r>
          </a:p>
          <a:p>
            <a:pPr algn="just" eaLnBrk="1" hangingPunct="1"/>
            <a:r>
              <a:rPr lang="en-US" altLang="en-US" sz="1800" b="1" dirty="0"/>
              <a:t>SQL&gt;SELECT </a:t>
            </a:r>
            <a:r>
              <a:rPr lang="en-US" altLang="en-US" sz="1800" b="1" dirty="0" err="1"/>
              <a:t>Persons.LastName</a:t>
            </a:r>
            <a:r>
              <a:rPr lang="en-US" altLang="en-US" sz="1800" b="1" dirty="0"/>
              <a:t>, </a:t>
            </a:r>
            <a:r>
              <a:rPr lang="en-US" altLang="en-US" sz="1800" b="1" dirty="0" err="1"/>
              <a:t>Persons.FirstName</a:t>
            </a:r>
            <a:r>
              <a:rPr lang="en-US" altLang="en-US" sz="1800" b="1" dirty="0"/>
              <a:t>, </a:t>
            </a:r>
            <a:r>
              <a:rPr lang="en-US" altLang="en-US" sz="1800" b="1" dirty="0" err="1"/>
              <a:t>Orders.OrderNo</a:t>
            </a:r>
            <a:endParaRPr lang="en-US" altLang="en-US" sz="1800" b="1" dirty="0"/>
          </a:p>
          <a:p>
            <a:pPr algn="just" eaLnBrk="1" hangingPunct="1"/>
            <a:r>
              <a:rPr lang="en-US" altLang="en-US" sz="1800" b="1" dirty="0"/>
              <a:t>FROM Persons</a:t>
            </a:r>
          </a:p>
          <a:p>
            <a:pPr algn="just" eaLnBrk="1" hangingPunct="1"/>
            <a:r>
              <a:rPr lang="en-US" altLang="en-US" sz="1800" b="1" dirty="0"/>
              <a:t>RIGHT JOIN Orders</a:t>
            </a:r>
          </a:p>
          <a:p>
            <a:pPr algn="just" eaLnBrk="1" hangingPunct="1"/>
            <a:r>
              <a:rPr lang="en-US" altLang="en-US" sz="1800" b="1" dirty="0"/>
              <a:t>ON </a:t>
            </a:r>
            <a:r>
              <a:rPr lang="en-US" altLang="en-US" sz="1800" b="1" dirty="0" err="1"/>
              <a:t>Persons.P_Id</a:t>
            </a:r>
            <a:r>
              <a:rPr lang="en-US" altLang="en-US" sz="1800" b="1" dirty="0"/>
              <a:t>=</a:t>
            </a:r>
            <a:r>
              <a:rPr lang="en-US" altLang="en-US" sz="1800" b="1" dirty="0" err="1"/>
              <a:t>Orders.P_Id</a:t>
            </a:r>
            <a:endParaRPr lang="en-US" altLang="en-US" sz="1800" b="1" dirty="0"/>
          </a:p>
          <a:p>
            <a:pPr algn="just" eaLnBrk="1" hangingPunct="1"/>
            <a:r>
              <a:rPr lang="en-US" altLang="en-US" sz="1800" b="1" dirty="0"/>
              <a:t>ORDER BY </a:t>
            </a:r>
            <a:r>
              <a:rPr lang="en-US" altLang="en-US" sz="1800" b="1" dirty="0" err="1"/>
              <a:t>Persons.LastName</a:t>
            </a:r>
            <a:endParaRPr lang="en-US" altLang="en-US" sz="1800" b="1" dirty="0"/>
          </a:p>
          <a:p>
            <a:pPr algn="just" eaLnBrk="1" hangingPunct="1"/>
            <a:endParaRPr lang="en-US" altLang="en-US" sz="1000" dirty="0"/>
          </a:p>
          <a:p>
            <a:pPr algn="just" eaLnBrk="1" hangingPunct="1"/>
            <a:r>
              <a:rPr lang="en-US" altLang="en-US" sz="2000" dirty="0"/>
              <a:t>NB: The RIGHT JOIN keyword returns all the rows from the right table (Orders), even if there are no matches in the left table (Persons).</a:t>
            </a:r>
          </a:p>
        </p:txBody>
      </p:sp>
    </p:spTree>
    <p:extLst>
      <p:ext uri="{BB962C8B-B14F-4D97-AF65-F5344CB8AC3E}">
        <p14:creationId xmlns:p14="http://schemas.microsoft.com/office/powerpoint/2010/main" val="2451751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ubtitle 2"/>
          <p:cNvSpPr>
            <a:spLocks noGrp="1"/>
          </p:cNvSpPr>
          <p:nvPr>
            <p:ph type="subTitle" idx="1"/>
          </p:nvPr>
        </p:nvSpPr>
        <p:spPr>
          <a:xfrm>
            <a:off x="335360" y="0"/>
            <a:ext cx="11377264" cy="6629400"/>
          </a:xfrm>
        </p:spPr>
        <p:txBody>
          <a:bodyPr/>
          <a:lstStyle/>
          <a:p>
            <a:pPr algn="just" eaLnBrk="1" hangingPunct="1"/>
            <a:r>
              <a:rPr lang="en-US" altLang="en-US" sz="2800" b="1" dirty="0"/>
              <a:t>SQL FULL OUTER JOIN Keyword</a:t>
            </a:r>
          </a:p>
          <a:p>
            <a:pPr algn="just" eaLnBrk="1" hangingPunct="1"/>
            <a:r>
              <a:rPr lang="en-US" altLang="en-US" sz="2000" dirty="0"/>
              <a:t>It returns rows when there is a match in one of the tables.</a:t>
            </a:r>
          </a:p>
          <a:p>
            <a:pPr algn="just" eaLnBrk="1" hangingPunct="1"/>
            <a:r>
              <a:rPr lang="en-US" altLang="en-US" sz="2000" u="sng" dirty="0"/>
              <a:t>SQL FULL OUTER JOIN Syntax:</a:t>
            </a:r>
          </a:p>
          <a:p>
            <a:pPr algn="just" eaLnBrk="1" hangingPunct="1"/>
            <a:r>
              <a:rPr lang="en-US" altLang="en-US" sz="2000" dirty="0"/>
              <a:t>SELECT </a:t>
            </a:r>
            <a:r>
              <a:rPr lang="en-US" altLang="en-US" sz="2000" dirty="0" err="1"/>
              <a:t>column_name</a:t>
            </a:r>
            <a:r>
              <a:rPr lang="en-US" altLang="en-US" sz="2000" dirty="0"/>
              <a:t>(s)</a:t>
            </a:r>
          </a:p>
          <a:p>
            <a:pPr algn="just" eaLnBrk="1" hangingPunct="1"/>
            <a:r>
              <a:rPr lang="en-US" altLang="en-US" sz="2000" dirty="0"/>
              <a:t>FROM table_name1 FULL OUTER JOIN table_name2</a:t>
            </a:r>
          </a:p>
          <a:p>
            <a:pPr algn="just" eaLnBrk="1" hangingPunct="1"/>
            <a:r>
              <a:rPr lang="en-US" altLang="en-US" sz="2000" dirty="0"/>
              <a:t>ON table_name1.column_name=table_name2.column_name</a:t>
            </a:r>
          </a:p>
          <a:p>
            <a:pPr algn="just" eaLnBrk="1" hangingPunct="1"/>
            <a:endParaRPr lang="en-US" altLang="en-US" sz="1000" dirty="0"/>
          </a:p>
          <a:p>
            <a:pPr algn="just" eaLnBrk="1" hangingPunct="1"/>
            <a:r>
              <a:rPr lang="en-US" altLang="en-US" sz="2000" b="1" u="sng" dirty="0"/>
              <a:t>Example of SQL FULL OUTER JOIN OR FULL JOIN </a:t>
            </a:r>
            <a:endParaRPr lang="en-US" altLang="en-US" sz="2000" u="sng" dirty="0"/>
          </a:p>
          <a:p>
            <a:pPr algn="just" eaLnBrk="1" hangingPunct="1"/>
            <a:r>
              <a:rPr lang="en-US" altLang="en-US" sz="1600" b="1" dirty="0"/>
              <a:t>SQL&gt;SELECT </a:t>
            </a:r>
            <a:r>
              <a:rPr lang="en-US" altLang="en-US" sz="1600" b="1" dirty="0" err="1"/>
              <a:t>Persons.LastName</a:t>
            </a:r>
            <a:r>
              <a:rPr lang="en-US" altLang="en-US" sz="1600" b="1" dirty="0"/>
              <a:t>, </a:t>
            </a:r>
            <a:r>
              <a:rPr lang="en-US" altLang="en-US" sz="1600" b="1" dirty="0" err="1"/>
              <a:t>Persons.FirstName</a:t>
            </a:r>
            <a:r>
              <a:rPr lang="en-US" altLang="en-US" sz="1600" b="1" dirty="0"/>
              <a:t>, </a:t>
            </a:r>
            <a:r>
              <a:rPr lang="en-US" altLang="en-US" sz="1600" b="1" dirty="0" err="1"/>
              <a:t>Orders.OrderNo</a:t>
            </a:r>
            <a:endParaRPr lang="en-US" altLang="en-US" sz="1600" b="1" dirty="0"/>
          </a:p>
          <a:p>
            <a:pPr algn="just" eaLnBrk="1" hangingPunct="1"/>
            <a:r>
              <a:rPr lang="en-US" altLang="en-US" sz="1600" b="1" dirty="0"/>
              <a:t>FROM Persons FULL  OUTER JOIN Orders</a:t>
            </a:r>
          </a:p>
          <a:p>
            <a:pPr algn="just" eaLnBrk="1" hangingPunct="1"/>
            <a:r>
              <a:rPr lang="en-US" altLang="en-US" sz="1600" b="1" dirty="0"/>
              <a:t>ON </a:t>
            </a:r>
            <a:r>
              <a:rPr lang="en-US" altLang="en-US" sz="1600" b="1" dirty="0" err="1"/>
              <a:t>Persons.P_Id</a:t>
            </a:r>
            <a:r>
              <a:rPr lang="en-US" altLang="en-US" sz="1600" b="1" dirty="0"/>
              <a:t>=</a:t>
            </a:r>
            <a:r>
              <a:rPr lang="en-US" altLang="en-US" sz="1600" b="1" dirty="0" err="1"/>
              <a:t>Orders.P_Id</a:t>
            </a:r>
            <a:r>
              <a:rPr lang="en-US" altLang="en-US" sz="1600" b="1" dirty="0"/>
              <a:t> ORDER BY </a:t>
            </a:r>
            <a:r>
              <a:rPr lang="en-US" altLang="en-US" sz="1600" b="1" dirty="0" err="1"/>
              <a:t>Persons.LastName</a:t>
            </a:r>
            <a:r>
              <a:rPr lang="en-US" altLang="en-US" sz="1600" b="1" dirty="0"/>
              <a:t>;</a:t>
            </a:r>
          </a:p>
          <a:p>
            <a:pPr algn="just" eaLnBrk="1" hangingPunct="1"/>
            <a:endParaRPr lang="en-US" altLang="en-US" sz="900" dirty="0"/>
          </a:p>
          <a:p>
            <a:pPr algn="just" eaLnBrk="1" hangingPunct="1"/>
            <a:r>
              <a:rPr lang="en-US" altLang="en-US" sz="1800" b="1" dirty="0"/>
              <a:t>SQL&gt;SELECT </a:t>
            </a:r>
            <a:r>
              <a:rPr lang="en-US" altLang="en-US" sz="1800" b="1" dirty="0" err="1"/>
              <a:t>LastName</a:t>
            </a:r>
            <a:r>
              <a:rPr lang="en-US" altLang="en-US" sz="1800" b="1" dirty="0"/>
              <a:t>, </a:t>
            </a:r>
            <a:r>
              <a:rPr lang="en-US" altLang="en-US" sz="1800" b="1" dirty="0" err="1"/>
              <a:t>FirstName</a:t>
            </a:r>
            <a:r>
              <a:rPr lang="en-US" altLang="en-US" sz="1800" b="1" dirty="0"/>
              <a:t>, </a:t>
            </a:r>
            <a:r>
              <a:rPr lang="en-US" altLang="en-US" sz="1800" b="1" dirty="0" err="1"/>
              <a:t>OrderNo</a:t>
            </a:r>
            <a:r>
              <a:rPr lang="en-US" altLang="en-US" sz="1800" b="1" dirty="0"/>
              <a:t> FROM Persons FULL JOIN Orders ON </a:t>
            </a:r>
            <a:r>
              <a:rPr lang="en-US" altLang="en-US" sz="1800" b="1" dirty="0" err="1"/>
              <a:t>Persons.P_Id</a:t>
            </a:r>
            <a:r>
              <a:rPr lang="en-US" altLang="en-US" sz="1800" b="1" dirty="0"/>
              <a:t>=</a:t>
            </a:r>
            <a:r>
              <a:rPr lang="en-US" altLang="en-US" sz="1800" b="1" dirty="0" err="1"/>
              <a:t>Orders.P_Id</a:t>
            </a:r>
            <a:r>
              <a:rPr lang="en-US" altLang="en-US" sz="1800" b="1" dirty="0"/>
              <a:t>; </a:t>
            </a:r>
          </a:p>
          <a:p>
            <a:pPr algn="just" eaLnBrk="1" hangingPunct="1"/>
            <a:r>
              <a:rPr lang="en-US" altLang="en-US" sz="1800" b="1" dirty="0"/>
              <a:t>SQL&gt;SELECT </a:t>
            </a:r>
            <a:r>
              <a:rPr lang="en-US" altLang="en-US" sz="1800" b="1" dirty="0" err="1"/>
              <a:t>LastName</a:t>
            </a:r>
            <a:r>
              <a:rPr lang="en-US" altLang="en-US" sz="1800" b="1" dirty="0"/>
              <a:t>, </a:t>
            </a:r>
            <a:r>
              <a:rPr lang="en-US" altLang="en-US" sz="1800" b="1" dirty="0" err="1"/>
              <a:t>FirstName</a:t>
            </a:r>
            <a:r>
              <a:rPr lang="en-US" altLang="en-US" sz="1800" b="1" dirty="0"/>
              <a:t>, </a:t>
            </a:r>
            <a:r>
              <a:rPr lang="en-US" altLang="en-US" sz="1800" b="1" dirty="0" err="1"/>
              <a:t>OrderNo</a:t>
            </a:r>
            <a:r>
              <a:rPr lang="en-US" altLang="en-US" sz="1800" b="1" dirty="0"/>
              <a:t> FROM Persons FULL  OUTER JOIN Orders ON </a:t>
            </a:r>
            <a:r>
              <a:rPr lang="en-US" altLang="en-US" sz="1800" b="1" dirty="0" err="1"/>
              <a:t>Persons.P_Id</a:t>
            </a:r>
            <a:r>
              <a:rPr lang="en-US" altLang="en-US" sz="1800" b="1" dirty="0"/>
              <a:t>=</a:t>
            </a:r>
            <a:r>
              <a:rPr lang="en-US" altLang="en-US" sz="1800" b="1" dirty="0" err="1"/>
              <a:t>Orders.P_Id</a:t>
            </a:r>
            <a:r>
              <a:rPr lang="en-US" altLang="en-US" sz="1800" b="1" dirty="0"/>
              <a:t> ORDER BY </a:t>
            </a:r>
            <a:r>
              <a:rPr lang="en-US" altLang="en-US" sz="1800" b="1" dirty="0" err="1"/>
              <a:t>LastName</a:t>
            </a:r>
            <a:r>
              <a:rPr lang="en-US" altLang="en-US" sz="1800" b="1" dirty="0"/>
              <a:t>;</a:t>
            </a:r>
          </a:p>
          <a:p>
            <a:pPr algn="just" eaLnBrk="1" hangingPunct="1"/>
            <a:r>
              <a:rPr lang="en-US" altLang="en-US" sz="2000" dirty="0"/>
              <a:t>The FULL JOIN keyword returns all the rows from the left table (Persons), and all the rows from the right table (Orders). If there are rows in "Persons" that do not have matches in "Orders", or if there are rows in "Orders" that do not have matches in "Persons", those rows will be listed as well.</a:t>
            </a:r>
          </a:p>
        </p:txBody>
      </p:sp>
    </p:spTree>
    <p:extLst>
      <p:ext uri="{BB962C8B-B14F-4D97-AF65-F5344CB8AC3E}">
        <p14:creationId xmlns:p14="http://schemas.microsoft.com/office/powerpoint/2010/main" val="2067058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3984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ubtitle 2"/>
          <p:cNvSpPr>
            <a:spLocks noGrp="1"/>
          </p:cNvSpPr>
          <p:nvPr>
            <p:ph type="subTitle" idx="1"/>
          </p:nvPr>
        </p:nvSpPr>
        <p:spPr>
          <a:xfrm>
            <a:off x="1752600" y="0"/>
            <a:ext cx="8686800" cy="1295400"/>
          </a:xfrm>
        </p:spPr>
        <p:txBody>
          <a:bodyPr/>
          <a:lstStyle/>
          <a:p>
            <a:pPr algn="l"/>
            <a:r>
              <a:rPr lang="en-US" altLang="en-US" b="1"/>
              <a:t>EXERCISES:  No1: From the following table below, add a column, delete other different column, use “where” clause and “like , between &amp; IN” operators</a:t>
            </a:r>
          </a:p>
          <a:p>
            <a:pPr algn="l"/>
            <a:endParaRPr lang="en-US" altLang="en-US" sz="1800"/>
          </a:p>
        </p:txBody>
      </p:sp>
      <p:pic>
        <p:nvPicPr>
          <p:cNvPr id="409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725" y="1143000"/>
            <a:ext cx="897255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73997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ubtitle 2"/>
          <p:cNvSpPr>
            <a:spLocks noGrp="1"/>
          </p:cNvSpPr>
          <p:nvPr>
            <p:ph type="subTitle" idx="1"/>
          </p:nvPr>
        </p:nvSpPr>
        <p:spPr>
          <a:xfrm>
            <a:off x="407368" y="0"/>
            <a:ext cx="11449272" cy="6858000"/>
          </a:xfrm>
        </p:spPr>
        <p:txBody>
          <a:bodyPr>
            <a:normAutofit/>
          </a:bodyPr>
          <a:lstStyle/>
          <a:p>
            <a:pPr algn="l"/>
            <a:r>
              <a:rPr lang="en-US" altLang="en-US" sz="2000" b="1" dirty="0"/>
              <a:t>EXERCISES: </a:t>
            </a:r>
          </a:p>
          <a:p>
            <a:pPr algn="l"/>
            <a:r>
              <a:rPr lang="en-US" altLang="en-US" sz="2000" b="1" dirty="0"/>
              <a:t>No1: </a:t>
            </a:r>
            <a:r>
              <a:rPr lang="en-US" altLang="en-US" sz="2000" dirty="0"/>
              <a:t>SQL&gt; create database </a:t>
            </a:r>
            <a:r>
              <a:rPr lang="en-US" altLang="en-US" sz="2000" dirty="0" err="1"/>
              <a:t>Student_Records</a:t>
            </a:r>
            <a:r>
              <a:rPr lang="en-US" altLang="en-US" sz="2000" dirty="0"/>
              <a:t>;</a:t>
            </a:r>
          </a:p>
          <a:p>
            <a:pPr algn="l"/>
            <a:r>
              <a:rPr lang="en-US" altLang="en-US" sz="2000" dirty="0"/>
              <a:t>SQL &gt; use </a:t>
            </a:r>
            <a:r>
              <a:rPr lang="en-US" altLang="en-US" sz="2000" dirty="0" err="1"/>
              <a:t>Student_Records</a:t>
            </a:r>
            <a:r>
              <a:rPr lang="en-US" altLang="en-US" sz="2000" dirty="0"/>
              <a:t>;</a:t>
            </a:r>
          </a:p>
          <a:p>
            <a:pPr algn="l"/>
            <a:r>
              <a:rPr lang="en-US" altLang="en-US" sz="2000" dirty="0"/>
              <a:t>SQL &gt; create table </a:t>
            </a:r>
            <a:r>
              <a:rPr lang="en-US" altLang="en-US" sz="2000" dirty="0" err="1"/>
              <a:t>Student_Records</a:t>
            </a:r>
            <a:r>
              <a:rPr lang="en-US" altLang="en-US" sz="2000" dirty="0"/>
              <a:t> (</a:t>
            </a:r>
            <a:r>
              <a:rPr lang="en-US" altLang="en-US" sz="2000" dirty="0" err="1"/>
              <a:t>reg_no</a:t>
            </a:r>
            <a:r>
              <a:rPr lang="en-US" altLang="en-US" sz="2000" dirty="0"/>
              <a:t> varchar(20) not null primary key, </a:t>
            </a:r>
            <a:r>
              <a:rPr lang="en-US" altLang="en-US" sz="2000" dirty="0" err="1"/>
              <a:t>F_name</a:t>
            </a:r>
            <a:r>
              <a:rPr lang="en-US" altLang="en-US" sz="2000" dirty="0"/>
              <a:t> varchar(20), </a:t>
            </a:r>
            <a:r>
              <a:rPr lang="en-US" altLang="en-US" sz="2000" dirty="0" err="1"/>
              <a:t>L_name</a:t>
            </a:r>
            <a:r>
              <a:rPr lang="en-US" altLang="en-US" sz="2000" dirty="0"/>
              <a:t> varchar(20),Gender char, </a:t>
            </a:r>
            <a:r>
              <a:rPr lang="en-US" altLang="en-US" sz="2000" dirty="0" err="1"/>
              <a:t>PhoneNo</a:t>
            </a:r>
            <a:r>
              <a:rPr lang="en-US" altLang="en-US" sz="2000" dirty="0"/>
              <a:t> </a:t>
            </a:r>
            <a:r>
              <a:rPr lang="en-US" altLang="en-US" sz="2000" dirty="0" err="1"/>
              <a:t>int</a:t>
            </a:r>
            <a:r>
              <a:rPr lang="en-US" altLang="en-US" sz="2000" dirty="0"/>
              <a:t>, DOB date, </a:t>
            </a:r>
            <a:r>
              <a:rPr lang="en-US" altLang="en-US" sz="2000" dirty="0" err="1"/>
              <a:t>Id_No</a:t>
            </a:r>
            <a:r>
              <a:rPr lang="en-US" altLang="en-US" sz="2000" dirty="0"/>
              <a:t> </a:t>
            </a:r>
            <a:r>
              <a:rPr lang="en-US" altLang="en-US" sz="2000" dirty="0" err="1"/>
              <a:t>int</a:t>
            </a:r>
            <a:r>
              <a:rPr lang="en-US" altLang="en-US" sz="2000" dirty="0"/>
              <a:t>;</a:t>
            </a:r>
          </a:p>
          <a:p>
            <a:pPr algn="l"/>
            <a:r>
              <a:rPr lang="en-US" altLang="en-US" sz="2000" dirty="0"/>
              <a:t>SQL &gt; </a:t>
            </a:r>
            <a:r>
              <a:rPr lang="en-US" altLang="en-US" sz="2000" dirty="0" err="1"/>
              <a:t>desc</a:t>
            </a:r>
            <a:r>
              <a:rPr lang="en-US" altLang="en-US" sz="2000" dirty="0"/>
              <a:t> </a:t>
            </a:r>
            <a:r>
              <a:rPr lang="en-US" altLang="en-US" sz="2000" dirty="0" err="1"/>
              <a:t>Student_Records</a:t>
            </a:r>
            <a:r>
              <a:rPr lang="en-US" altLang="en-US" sz="2000" dirty="0"/>
              <a:t>;</a:t>
            </a:r>
          </a:p>
          <a:p>
            <a:pPr algn="l"/>
            <a:r>
              <a:rPr lang="en-US" altLang="en-US" sz="2000" dirty="0"/>
              <a:t>SQL &gt; insert into </a:t>
            </a:r>
            <a:r>
              <a:rPr lang="en-US" altLang="en-US" sz="2000" dirty="0" err="1"/>
              <a:t>Student_Records</a:t>
            </a:r>
            <a:r>
              <a:rPr lang="en-US" altLang="en-US" sz="2000" dirty="0"/>
              <a:t> (</a:t>
            </a:r>
            <a:r>
              <a:rPr lang="en-US" altLang="en-US" sz="2000" dirty="0" err="1"/>
              <a:t>reg_no</a:t>
            </a:r>
            <a:r>
              <a:rPr lang="en-US" altLang="en-US" sz="2000" dirty="0"/>
              <a:t>, </a:t>
            </a:r>
            <a:r>
              <a:rPr lang="en-US" altLang="en-US" sz="2000" dirty="0" err="1"/>
              <a:t>F_name</a:t>
            </a:r>
            <a:r>
              <a:rPr lang="en-US" altLang="en-US" sz="2000" dirty="0"/>
              <a:t>, </a:t>
            </a:r>
            <a:r>
              <a:rPr lang="en-US" altLang="en-US" sz="2000" dirty="0" err="1"/>
              <a:t>L_name</a:t>
            </a:r>
            <a:r>
              <a:rPr lang="en-US" altLang="en-US" sz="2000" dirty="0"/>
              <a:t>, Gender, </a:t>
            </a:r>
            <a:r>
              <a:rPr lang="en-US" altLang="en-US" sz="2000" dirty="0" err="1"/>
              <a:t>PhoneNo</a:t>
            </a:r>
            <a:r>
              <a:rPr lang="en-US" altLang="en-US" sz="2000" dirty="0"/>
              <a:t>, DOB, </a:t>
            </a:r>
            <a:r>
              <a:rPr lang="en-US" altLang="en-US" sz="2000" dirty="0" err="1"/>
              <a:t>Id_No</a:t>
            </a:r>
            <a:r>
              <a:rPr lang="en-US" altLang="en-US" sz="2000" dirty="0"/>
              <a:t>) values </a:t>
            </a:r>
          </a:p>
          <a:p>
            <a:pPr algn="l"/>
            <a:r>
              <a:rPr lang="en-US" altLang="en-US" sz="2000" dirty="0"/>
              <a:t>('BBIT/MS/15/05/0001','UKWIGIZE ','JAMES','MALE', ‘0785071683', '9/6/1983',  '1198380167131080'),</a:t>
            </a:r>
          </a:p>
          <a:p>
            <a:pPr algn="l"/>
            <a:r>
              <a:rPr lang="en-US" altLang="en-US" sz="2000" dirty="0"/>
              <a:t>('BIT/MS/15/05/0002','MUHIRWA','CLEMENT','MALE', ‘0788746737', '21/2/1992', '1199280216346110');</a:t>
            </a:r>
          </a:p>
          <a:p>
            <a:pPr algn="l"/>
            <a:r>
              <a:rPr lang="en-US" altLang="en-US" sz="2000" dirty="0"/>
              <a:t>SQL &gt; SELECT * FROM </a:t>
            </a:r>
            <a:r>
              <a:rPr lang="en-US" altLang="en-US" sz="2000" dirty="0" err="1"/>
              <a:t>Student_Records</a:t>
            </a:r>
            <a:r>
              <a:rPr lang="en-US" altLang="en-US" sz="2000" dirty="0"/>
              <a:t>;</a:t>
            </a:r>
          </a:p>
          <a:p>
            <a:pPr algn="l"/>
            <a:r>
              <a:rPr lang="en-US" altLang="en-US" sz="2000" dirty="0"/>
              <a:t> SQL &gt; alter table </a:t>
            </a:r>
            <a:r>
              <a:rPr lang="en-US" altLang="en-US" sz="2000" dirty="0" err="1"/>
              <a:t>Student_Records</a:t>
            </a:r>
            <a:r>
              <a:rPr lang="en-US" altLang="en-US" sz="2000" dirty="0"/>
              <a:t> add Department varchar(30);</a:t>
            </a:r>
          </a:p>
          <a:p>
            <a:pPr algn="l"/>
            <a:r>
              <a:rPr lang="en-US" altLang="en-US" sz="2000" dirty="0"/>
              <a:t>  SQL &gt; alter table </a:t>
            </a:r>
            <a:r>
              <a:rPr lang="en-US" altLang="en-US" sz="2000" dirty="0" err="1"/>
              <a:t>Student_Records</a:t>
            </a:r>
            <a:r>
              <a:rPr lang="en-US" altLang="en-US" sz="2000" dirty="0"/>
              <a:t> drop column Gender;</a:t>
            </a:r>
          </a:p>
          <a:p>
            <a:pPr algn="l"/>
            <a:r>
              <a:rPr lang="en-US" altLang="en-US" sz="2000" dirty="0"/>
              <a:t>  SQL &gt; select </a:t>
            </a:r>
            <a:r>
              <a:rPr lang="en-US" altLang="en-US" sz="2000" dirty="0" err="1"/>
              <a:t>reg_no</a:t>
            </a:r>
            <a:r>
              <a:rPr lang="en-US" altLang="en-US" sz="2000" dirty="0"/>
              <a:t>, </a:t>
            </a:r>
            <a:r>
              <a:rPr lang="en-US" altLang="en-US" sz="2000" dirty="0" err="1"/>
              <a:t>F_name</a:t>
            </a:r>
            <a:r>
              <a:rPr lang="en-US" altLang="en-US" sz="2000" dirty="0"/>
              <a:t>, </a:t>
            </a:r>
            <a:r>
              <a:rPr lang="en-US" altLang="en-US" sz="2000" dirty="0" err="1"/>
              <a:t>L_name</a:t>
            </a:r>
            <a:r>
              <a:rPr lang="en-US" altLang="en-US" sz="2000" dirty="0"/>
              <a:t> from </a:t>
            </a:r>
            <a:r>
              <a:rPr lang="en-US" altLang="en-US" sz="2000" dirty="0" err="1"/>
              <a:t>Student_Records</a:t>
            </a:r>
            <a:r>
              <a:rPr lang="en-US" altLang="en-US" sz="2000" dirty="0"/>
              <a:t> where </a:t>
            </a:r>
            <a:r>
              <a:rPr lang="en-US" altLang="en-US" sz="2000" dirty="0" err="1"/>
              <a:t>F_name</a:t>
            </a:r>
            <a:r>
              <a:rPr lang="en-US" altLang="en-US" sz="2000" dirty="0"/>
              <a:t> like 'm%' AND DOB='1992';</a:t>
            </a:r>
          </a:p>
          <a:p>
            <a:pPr algn="l"/>
            <a:r>
              <a:rPr lang="en-US" altLang="en-US" sz="2000" dirty="0"/>
              <a:t>SQL &gt; SELECT </a:t>
            </a:r>
            <a:r>
              <a:rPr lang="en-US" altLang="en-US" sz="2000" dirty="0" err="1"/>
              <a:t>F_name,L_name</a:t>
            </a:r>
            <a:r>
              <a:rPr lang="en-US" altLang="en-US" sz="2000" dirty="0"/>
              <a:t>  from </a:t>
            </a:r>
            <a:r>
              <a:rPr lang="en-US" altLang="en-US" sz="2000" dirty="0" err="1"/>
              <a:t>Student_Records</a:t>
            </a:r>
            <a:r>
              <a:rPr lang="en-US" altLang="en-US" sz="2000" dirty="0"/>
              <a:t> where </a:t>
            </a:r>
            <a:r>
              <a:rPr lang="en-US" altLang="en-US" sz="2000" dirty="0" err="1"/>
              <a:t>reg_no</a:t>
            </a:r>
            <a:r>
              <a:rPr lang="en-US" altLang="en-US" sz="2000" dirty="0"/>
              <a:t> like 'm%' IN ('001','002');</a:t>
            </a:r>
          </a:p>
          <a:p>
            <a:pPr algn="l"/>
            <a:endParaRPr lang="en-US" altLang="en-US" sz="2000" b="1" dirty="0"/>
          </a:p>
          <a:p>
            <a:pPr algn="l"/>
            <a:endParaRPr lang="en-US" altLang="en-US" sz="2000" dirty="0"/>
          </a:p>
        </p:txBody>
      </p:sp>
    </p:spTree>
    <p:extLst>
      <p:ext uri="{BB962C8B-B14F-4D97-AF65-F5344CB8AC3E}">
        <p14:creationId xmlns:p14="http://schemas.microsoft.com/office/powerpoint/2010/main" val="1557971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889845"/>
            <a:ext cx="11449272" cy="5262979"/>
          </a:xfrm>
          <a:prstGeom prst="rect">
            <a:avLst/>
          </a:prstGeom>
        </p:spPr>
        <p:txBody>
          <a:bodyPr wrap="square">
            <a:spAutoFit/>
          </a:bodyPr>
          <a:lstStyle/>
          <a:p>
            <a:pPr algn="ctr"/>
            <a:r>
              <a:rPr lang="en-IN" sz="2400" b="1" u="sng" dirty="0"/>
              <a:t>In SQL, we have the following constraints:</a:t>
            </a:r>
          </a:p>
          <a:p>
            <a:r>
              <a:rPr lang="en-IN" sz="2400" b="1" dirty="0"/>
              <a:t>NOT NULL</a:t>
            </a:r>
            <a:r>
              <a:rPr lang="en-IN" sz="2400" dirty="0"/>
              <a:t> - Indicates that a column cannot store NULL value</a:t>
            </a:r>
          </a:p>
          <a:p>
            <a:r>
              <a:rPr lang="en-IN" sz="2400" b="1" dirty="0"/>
              <a:t>UNIQUE</a:t>
            </a:r>
            <a:r>
              <a:rPr lang="en-IN" sz="2400" dirty="0"/>
              <a:t> - Ensures that each row for a column must have a   			unique value</a:t>
            </a:r>
          </a:p>
          <a:p>
            <a:r>
              <a:rPr lang="en-IN" sz="2400" b="1" dirty="0"/>
              <a:t>PRIMARY KEY</a:t>
            </a:r>
            <a:r>
              <a:rPr lang="en-IN" sz="2400" dirty="0"/>
              <a:t> - A combination of a NOT NULL and UNIQUE. 		     Ensures that a column (or combination of two or  	                more columns) have an unique identity which 	    	                helps to find a particular record in a table more 	                       easily and quickly</a:t>
            </a:r>
          </a:p>
          <a:p>
            <a:r>
              <a:rPr lang="en-IN" sz="2400" b="1" dirty="0"/>
              <a:t>FOREIGN KEY</a:t>
            </a:r>
            <a:r>
              <a:rPr lang="en-IN" sz="2400" dirty="0"/>
              <a:t> - Ensure the referential integrity of the data in one  	                      table to match values in another table</a:t>
            </a:r>
          </a:p>
          <a:p>
            <a:r>
              <a:rPr lang="en-IN" sz="2400" b="1" dirty="0"/>
              <a:t>CHECK</a:t>
            </a:r>
            <a:r>
              <a:rPr lang="en-IN" sz="2400" dirty="0"/>
              <a:t> - Ensures that the value in a column meets a specific 	 	            condition</a:t>
            </a:r>
          </a:p>
          <a:p>
            <a:r>
              <a:rPr lang="en-IN" sz="2400" b="1" dirty="0"/>
              <a:t>DEFAULT</a:t>
            </a:r>
            <a:r>
              <a:rPr lang="en-IN" sz="2400" dirty="0"/>
              <a:t> - Specifies a default value when specified none for this 	                  column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52" y="71415"/>
            <a:ext cx="11449272" cy="6524863"/>
          </a:xfrm>
          <a:prstGeom prst="rect">
            <a:avLst/>
          </a:prstGeom>
        </p:spPr>
        <p:txBody>
          <a:bodyPr wrap="square">
            <a:spAutoFit/>
          </a:bodyPr>
          <a:lstStyle/>
          <a:p>
            <a:pPr algn="ctr"/>
            <a:r>
              <a:rPr lang="en-IN" sz="2200" b="1" u="sng" dirty="0"/>
              <a:t>SQL NOT NULL Constraint</a:t>
            </a:r>
          </a:p>
          <a:p>
            <a:pPr>
              <a:buFont typeface="Wingdings" pitchFamily="2" charset="2"/>
              <a:buChar char="v"/>
            </a:pPr>
            <a:r>
              <a:rPr lang="en-IN" sz="2200" dirty="0"/>
              <a:t>By default, a table column can hold NULL values.</a:t>
            </a:r>
          </a:p>
          <a:p>
            <a:pPr>
              <a:buFont typeface="Wingdings" pitchFamily="2" charset="2"/>
              <a:buChar char="v"/>
            </a:pPr>
            <a:r>
              <a:rPr lang="en-IN" sz="2200" dirty="0"/>
              <a:t>The NOT NULL constraint enforces a column to NOT accept NULL values.</a:t>
            </a:r>
          </a:p>
          <a:p>
            <a:pPr>
              <a:buFont typeface="Wingdings" pitchFamily="2" charset="2"/>
              <a:buChar char="v"/>
            </a:pPr>
            <a:r>
              <a:rPr lang="en-IN" sz="2200" dirty="0"/>
              <a:t>The NOT NULL constraint enforces a field to always contain a value. </a:t>
            </a:r>
          </a:p>
          <a:p>
            <a:pPr>
              <a:buFont typeface="Wingdings" pitchFamily="2" charset="2"/>
              <a:buChar char="v"/>
            </a:pPr>
            <a:r>
              <a:rPr lang="en-IN" sz="2200" dirty="0"/>
              <a:t>This means that you cannot insert a new record, or update a record without adding a value to this field.</a:t>
            </a:r>
          </a:p>
          <a:p>
            <a:endParaRPr lang="en-IN" sz="2200" dirty="0"/>
          </a:p>
          <a:p>
            <a:pPr>
              <a:buFont typeface="Wingdings" pitchFamily="2" charset="2"/>
              <a:buChar char="v"/>
            </a:pPr>
            <a:r>
              <a:rPr lang="en-IN" sz="2200" dirty="0"/>
              <a:t>The following SQL enforces the "</a:t>
            </a:r>
            <a:r>
              <a:rPr lang="en-IN" sz="2200" dirty="0" err="1"/>
              <a:t>P_Id</a:t>
            </a:r>
            <a:r>
              <a:rPr lang="en-IN" sz="2200" dirty="0"/>
              <a:t>" column and the "</a:t>
            </a:r>
            <a:r>
              <a:rPr lang="en-IN" sz="2200" dirty="0" err="1"/>
              <a:t>LastName</a:t>
            </a:r>
            <a:r>
              <a:rPr lang="en-IN" sz="2200" dirty="0"/>
              <a:t>" column to not accept NULL values:</a:t>
            </a:r>
          </a:p>
          <a:p>
            <a:r>
              <a:rPr lang="en-IN" sz="2200" b="1" dirty="0"/>
              <a:t>Example</a:t>
            </a:r>
          </a:p>
          <a:p>
            <a:pPr lvl="1"/>
            <a:r>
              <a:rPr lang="en-IN" sz="2200" dirty="0"/>
              <a:t>CREATE TABLE Persons</a:t>
            </a:r>
            <a:br>
              <a:rPr lang="en-IN" sz="2200" dirty="0"/>
            </a:br>
            <a:r>
              <a:rPr lang="en-IN" sz="2200" dirty="0"/>
              <a:t>(</a:t>
            </a:r>
            <a:br>
              <a:rPr lang="en-IN" sz="2200" dirty="0"/>
            </a:br>
            <a:r>
              <a:rPr lang="en-IN" sz="2200" dirty="0" err="1"/>
              <a:t>P_Id</a:t>
            </a:r>
            <a:r>
              <a:rPr lang="en-IN" sz="2200" dirty="0"/>
              <a:t> </a:t>
            </a:r>
            <a:r>
              <a:rPr lang="en-IN" sz="2200" dirty="0" err="1"/>
              <a:t>int</a:t>
            </a:r>
            <a:r>
              <a:rPr lang="en-IN" sz="2200" dirty="0"/>
              <a:t> NOT NULL,</a:t>
            </a:r>
            <a:br>
              <a:rPr lang="en-IN" sz="2200" dirty="0"/>
            </a:br>
            <a:r>
              <a:rPr lang="en-IN" sz="2200" dirty="0" err="1"/>
              <a:t>LastName</a:t>
            </a:r>
            <a:r>
              <a:rPr lang="en-IN" sz="2200" dirty="0"/>
              <a:t> </a:t>
            </a:r>
            <a:r>
              <a:rPr lang="en-IN" sz="2200" dirty="0" err="1"/>
              <a:t>varchar</a:t>
            </a:r>
            <a:r>
              <a:rPr lang="en-IN" sz="2200" dirty="0"/>
              <a:t>(255) NOT NULL,</a:t>
            </a:r>
            <a:br>
              <a:rPr lang="en-IN" sz="2200" dirty="0"/>
            </a:br>
            <a:r>
              <a:rPr lang="en-IN" sz="2200" dirty="0" err="1"/>
              <a:t>FirstName</a:t>
            </a:r>
            <a:r>
              <a:rPr lang="en-IN" sz="2200" dirty="0"/>
              <a:t> </a:t>
            </a:r>
            <a:r>
              <a:rPr lang="en-IN" sz="2200" dirty="0" err="1"/>
              <a:t>varchar</a:t>
            </a:r>
            <a:r>
              <a:rPr lang="en-IN" sz="2200" dirty="0"/>
              <a:t>(255),</a:t>
            </a:r>
            <a:br>
              <a:rPr lang="en-IN" sz="2200" dirty="0"/>
            </a:br>
            <a:r>
              <a:rPr lang="en-IN" sz="2200" dirty="0"/>
              <a:t>Address </a:t>
            </a:r>
            <a:r>
              <a:rPr lang="en-IN" sz="2200" dirty="0" err="1"/>
              <a:t>varchar</a:t>
            </a:r>
            <a:r>
              <a:rPr lang="en-IN" sz="2200" dirty="0"/>
              <a:t>(255),</a:t>
            </a:r>
            <a:br>
              <a:rPr lang="en-IN" sz="2200" dirty="0"/>
            </a:br>
            <a:r>
              <a:rPr lang="en-IN" sz="2200" dirty="0"/>
              <a:t>City </a:t>
            </a:r>
            <a:r>
              <a:rPr lang="en-IN" sz="2200" dirty="0" err="1"/>
              <a:t>varchar</a:t>
            </a:r>
            <a:r>
              <a:rPr lang="en-IN" sz="2200" dirty="0"/>
              <a:t>(255)</a:t>
            </a:r>
            <a:br>
              <a:rPr lang="en-IN" sz="2200" dirty="0"/>
            </a:br>
            <a:r>
              <a:rPr lang="en-IN" sz="2200" dirty="0"/>
              <a:t>) </a:t>
            </a:r>
          </a:p>
          <a:p>
            <a:endParaRPr lang="en-US" sz="2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7368" y="142853"/>
            <a:ext cx="11449272" cy="6247864"/>
          </a:xfrm>
          <a:prstGeom prst="rect">
            <a:avLst/>
          </a:prstGeom>
        </p:spPr>
        <p:txBody>
          <a:bodyPr wrap="square">
            <a:spAutoFit/>
          </a:bodyPr>
          <a:lstStyle/>
          <a:p>
            <a:pPr algn="ctr"/>
            <a:r>
              <a:rPr lang="en-IN" sz="2000" b="1" u="sng" dirty="0"/>
              <a:t>SQL UNIQUE Constraint</a:t>
            </a:r>
          </a:p>
          <a:p>
            <a:pPr>
              <a:buFont typeface="Wingdings" pitchFamily="2" charset="2"/>
              <a:buChar char="v"/>
            </a:pPr>
            <a:r>
              <a:rPr lang="en-IN" sz="2000" dirty="0"/>
              <a:t>The UNIQUE constraint uniquely identifies each record in a database table.</a:t>
            </a:r>
          </a:p>
          <a:p>
            <a:pPr>
              <a:buFont typeface="Wingdings" pitchFamily="2" charset="2"/>
              <a:buChar char="v"/>
            </a:pPr>
            <a:r>
              <a:rPr lang="en-IN" sz="2000" dirty="0"/>
              <a:t>The UNIQUE and PRIMARY KEY constraints both provide a guarantee for uniqueness for a column or set of columns.</a:t>
            </a:r>
          </a:p>
          <a:p>
            <a:pPr>
              <a:buFont typeface="Wingdings" pitchFamily="2" charset="2"/>
              <a:buChar char="v"/>
            </a:pPr>
            <a:r>
              <a:rPr lang="en-IN" sz="2000" dirty="0"/>
              <a:t>A PRIMARY KEY constraint automatically has a UNIQUE constraint defined on it.</a:t>
            </a:r>
          </a:p>
          <a:p>
            <a:r>
              <a:rPr lang="en-IN" sz="2000" b="1" dirty="0"/>
              <a:t>Note: </a:t>
            </a:r>
            <a:r>
              <a:rPr lang="en-IN" sz="2000" dirty="0"/>
              <a:t>you can have many UNIQUE constraints per table, but only one PRIMARY KEY constraint per table.</a:t>
            </a:r>
          </a:p>
          <a:p>
            <a:endParaRPr lang="en-IN" sz="2000" dirty="0"/>
          </a:p>
          <a:p>
            <a:r>
              <a:rPr lang="en-IN" sz="2000" b="1" dirty="0"/>
              <a:t>SQL UNIQUE Constraint on CREATE TABLE</a:t>
            </a:r>
          </a:p>
          <a:p>
            <a:r>
              <a:rPr lang="en-IN" sz="2000" dirty="0"/>
              <a:t>The following SQL creates a UNIQUE constraint on the "</a:t>
            </a:r>
            <a:r>
              <a:rPr lang="en-IN" sz="2000" dirty="0" err="1"/>
              <a:t>P_Id</a:t>
            </a:r>
            <a:r>
              <a:rPr lang="en-IN" sz="2000" dirty="0"/>
              <a:t>" column when the "Persons" table is created:</a:t>
            </a:r>
          </a:p>
          <a:p>
            <a:pPr lvl="1"/>
            <a:r>
              <a:rPr lang="en-IN" sz="2000" dirty="0"/>
              <a:t>CREATE TABLE Persons</a:t>
            </a:r>
            <a:br>
              <a:rPr lang="en-IN" sz="2000" dirty="0"/>
            </a:br>
            <a:r>
              <a:rPr lang="en-IN" sz="2000" dirty="0"/>
              <a:t>(</a:t>
            </a:r>
            <a:br>
              <a:rPr lang="en-IN" sz="2000" dirty="0"/>
            </a:br>
            <a:r>
              <a:rPr lang="en-IN" sz="2000" dirty="0" err="1"/>
              <a:t>P_Id</a:t>
            </a:r>
            <a:r>
              <a:rPr lang="en-IN" sz="2000" dirty="0"/>
              <a:t> </a:t>
            </a:r>
            <a:r>
              <a:rPr lang="en-IN" sz="2000" dirty="0" err="1"/>
              <a:t>int</a:t>
            </a:r>
            <a:r>
              <a:rPr lang="en-IN" sz="2000" dirty="0"/>
              <a:t> NOT NULL UNIQUE,</a:t>
            </a:r>
            <a:br>
              <a:rPr lang="en-IN" sz="2000" dirty="0"/>
            </a:br>
            <a:r>
              <a:rPr lang="en-IN" sz="2000" dirty="0" err="1"/>
              <a:t>LastName</a:t>
            </a:r>
            <a:r>
              <a:rPr lang="en-IN" sz="2000" dirty="0"/>
              <a:t> </a:t>
            </a:r>
            <a:r>
              <a:rPr lang="en-IN" sz="2000" dirty="0" err="1"/>
              <a:t>varchar</a:t>
            </a:r>
            <a:r>
              <a:rPr lang="en-IN" sz="2000" dirty="0"/>
              <a:t>(255) NOT NULL,</a:t>
            </a:r>
            <a:br>
              <a:rPr lang="en-IN" sz="2000" dirty="0"/>
            </a:br>
            <a:r>
              <a:rPr lang="en-IN" sz="2000" dirty="0" err="1"/>
              <a:t>FirstName</a:t>
            </a:r>
            <a:r>
              <a:rPr lang="en-IN" sz="2000" dirty="0"/>
              <a:t> </a:t>
            </a:r>
            <a:r>
              <a:rPr lang="en-IN" sz="2000" dirty="0" err="1"/>
              <a:t>varchar</a:t>
            </a:r>
            <a:r>
              <a:rPr lang="en-IN" sz="2000" dirty="0"/>
              <a:t>(255),</a:t>
            </a:r>
            <a:br>
              <a:rPr lang="en-IN" sz="2000" dirty="0"/>
            </a:br>
            <a:r>
              <a:rPr lang="en-IN" sz="2000" dirty="0"/>
              <a:t>Address </a:t>
            </a:r>
            <a:r>
              <a:rPr lang="en-IN" sz="2000" dirty="0" err="1"/>
              <a:t>varchar</a:t>
            </a:r>
            <a:r>
              <a:rPr lang="en-IN" sz="2000" dirty="0"/>
              <a:t>(255),</a:t>
            </a:r>
            <a:br>
              <a:rPr lang="en-IN" sz="2000" dirty="0"/>
            </a:br>
            <a:r>
              <a:rPr lang="en-IN" sz="2000" dirty="0"/>
              <a:t>City </a:t>
            </a:r>
            <a:r>
              <a:rPr lang="en-IN" sz="2000" dirty="0" err="1"/>
              <a:t>varchar</a:t>
            </a:r>
            <a:r>
              <a:rPr lang="en-IN" sz="2000" dirty="0"/>
              <a:t>(255)</a:t>
            </a:r>
            <a:br>
              <a:rPr lang="en-IN" sz="2000" dirty="0"/>
            </a:br>
            <a:r>
              <a:rPr lang="en-IN" sz="2000" dirty="0"/>
              <a:t>) </a:t>
            </a:r>
          </a:p>
          <a:p>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9376" y="1000109"/>
            <a:ext cx="11377264" cy="4524315"/>
          </a:xfrm>
          <a:prstGeom prst="rect">
            <a:avLst/>
          </a:prstGeom>
        </p:spPr>
        <p:txBody>
          <a:bodyPr wrap="square">
            <a:spAutoFit/>
          </a:bodyPr>
          <a:lstStyle/>
          <a:p>
            <a:r>
              <a:rPr lang="en-IN" sz="2400" b="1" dirty="0"/>
              <a:t>SQL UNIQUE Constraint on ALTER TABLE</a:t>
            </a:r>
          </a:p>
          <a:p>
            <a:endParaRPr lang="en-IN" sz="2400" b="1" dirty="0"/>
          </a:p>
          <a:p>
            <a:pPr>
              <a:buFont typeface="Wingdings" pitchFamily="2" charset="2"/>
              <a:buChar char="v"/>
            </a:pPr>
            <a:r>
              <a:rPr lang="en-IN" sz="2400" dirty="0"/>
              <a:t>To create a UNIQUE constraint on the "</a:t>
            </a:r>
            <a:r>
              <a:rPr lang="en-IN" sz="2400" dirty="0" err="1"/>
              <a:t>P_Id</a:t>
            </a:r>
            <a:r>
              <a:rPr lang="en-IN" sz="2400" dirty="0"/>
              <a:t>" column when the table is already created, use the following SQL:</a:t>
            </a:r>
          </a:p>
          <a:p>
            <a:endParaRPr lang="en-IN" sz="2400" dirty="0"/>
          </a:p>
          <a:p>
            <a:r>
              <a:rPr lang="en-IN" sz="2400" dirty="0"/>
              <a:t>	</a:t>
            </a:r>
            <a:r>
              <a:rPr lang="en-IN" sz="2400" i="1" dirty="0"/>
              <a:t>ALTER TABLE Persons ADD CONSTRAINT </a:t>
            </a:r>
            <a:r>
              <a:rPr lang="en-IN" sz="2400" i="1" dirty="0" err="1"/>
              <a:t>uc</a:t>
            </a:r>
            <a:r>
              <a:rPr lang="en-IN" sz="2400" i="1" dirty="0"/>
              <a:t> UNIQUE (</a:t>
            </a:r>
            <a:r>
              <a:rPr lang="en-IN" sz="2400" i="1" dirty="0" err="1"/>
              <a:t>P_Id</a:t>
            </a:r>
            <a:r>
              <a:rPr lang="en-IN" sz="2400" i="1" dirty="0"/>
              <a:t>)</a:t>
            </a:r>
          </a:p>
          <a:p>
            <a:endParaRPr lang="en-US" sz="2400" dirty="0"/>
          </a:p>
          <a:p>
            <a:r>
              <a:rPr lang="en-IN" sz="2400" b="1" dirty="0"/>
              <a:t>To DROP a UNIQUE Constraint</a:t>
            </a:r>
          </a:p>
          <a:p>
            <a:pPr>
              <a:buFont typeface="Wingdings" pitchFamily="2" charset="2"/>
              <a:buChar char="v"/>
            </a:pPr>
            <a:r>
              <a:rPr lang="en-IN" sz="2400" dirty="0"/>
              <a:t>To drop a UNIQUE constraint, use the following SQL:</a:t>
            </a:r>
          </a:p>
          <a:p>
            <a:endParaRPr lang="en-IN" sz="2400" dirty="0"/>
          </a:p>
          <a:p>
            <a:r>
              <a:rPr lang="en-IN" sz="2400" dirty="0"/>
              <a:t>	</a:t>
            </a:r>
            <a:r>
              <a:rPr lang="en-IN" sz="2400" i="1" dirty="0"/>
              <a:t>ALTER TABLE Persons DROP CONSTRAINT </a:t>
            </a:r>
            <a:r>
              <a:rPr lang="en-IN" sz="2400" i="1" dirty="0" err="1"/>
              <a:t>uc</a:t>
            </a:r>
            <a:endParaRPr lang="en-IN" sz="2400" i="1" dirty="0"/>
          </a:p>
          <a:p>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360" y="142853"/>
            <a:ext cx="11449272" cy="5632311"/>
          </a:xfrm>
          <a:prstGeom prst="rect">
            <a:avLst/>
          </a:prstGeom>
        </p:spPr>
        <p:txBody>
          <a:bodyPr wrap="square">
            <a:spAutoFit/>
          </a:bodyPr>
          <a:lstStyle/>
          <a:p>
            <a:pPr algn="ctr"/>
            <a:r>
              <a:rPr lang="en-IN" sz="2000" b="1" u="sng" dirty="0"/>
              <a:t>SQL PRIMARY KEY Constraint</a:t>
            </a:r>
          </a:p>
          <a:p>
            <a:pPr>
              <a:buFont typeface="Wingdings" pitchFamily="2" charset="2"/>
              <a:buChar char="v"/>
            </a:pPr>
            <a:r>
              <a:rPr lang="en-IN" sz="2000" dirty="0"/>
              <a:t>The PRIMARY KEY constraint uniquely identifies each record in a database table.</a:t>
            </a:r>
          </a:p>
          <a:p>
            <a:pPr>
              <a:buFont typeface="Wingdings" pitchFamily="2" charset="2"/>
              <a:buChar char="v"/>
            </a:pPr>
            <a:r>
              <a:rPr lang="en-IN" sz="2000" dirty="0"/>
              <a:t>Primary keys must contain UNIQUE values.</a:t>
            </a:r>
          </a:p>
          <a:p>
            <a:pPr>
              <a:buFont typeface="Wingdings" pitchFamily="2" charset="2"/>
              <a:buChar char="v"/>
            </a:pPr>
            <a:r>
              <a:rPr lang="en-IN" sz="2000" dirty="0"/>
              <a:t>A primary key column cannot contain NULL values.</a:t>
            </a:r>
          </a:p>
          <a:p>
            <a:pPr>
              <a:buFont typeface="Wingdings" pitchFamily="2" charset="2"/>
              <a:buChar char="v"/>
            </a:pPr>
            <a:r>
              <a:rPr lang="en-IN" sz="2000" dirty="0"/>
              <a:t>Most tables should have a primary key, and each table can have only ONE primary key.</a:t>
            </a:r>
          </a:p>
          <a:p>
            <a:endParaRPr lang="en-IN" sz="2000" dirty="0"/>
          </a:p>
          <a:p>
            <a:r>
              <a:rPr lang="en-IN" sz="2000" b="1" dirty="0"/>
              <a:t>SQL PRIMARY KEY Constraint on CREATE TABLE</a:t>
            </a:r>
          </a:p>
          <a:p>
            <a:r>
              <a:rPr lang="en-IN" sz="2000" dirty="0"/>
              <a:t>The following SQL creates a PRIMARY KEY on the "</a:t>
            </a:r>
            <a:r>
              <a:rPr lang="en-IN" sz="2000" dirty="0" err="1"/>
              <a:t>P_Id</a:t>
            </a:r>
            <a:r>
              <a:rPr lang="en-IN" sz="2000" dirty="0"/>
              <a:t>" column when the "Persons" table is created:</a:t>
            </a:r>
          </a:p>
          <a:p>
            <a:endParaRPr lang="en-IN" sz="2000" dirty="0"/>
          </a:p>
          <a:p>
            <a:pPr lvl="1"/>
            <a:r>
              <a:rPr lang="en-IN" sz="2000" i="1" dirty="0"/>
              <a:t>CREATE TABLE Persons</a:t>
            </a:r>
            <a:br>
              <a:rPr lang="en-IN" sz="2000" i="1" dirty="0"/>
            </a:br>
            <a:r>
              <a:rPr lang="en-IN" sz="2000" i="1" dirty="0"/>
              <a:t>(</a:t>
            </a:r>
            <a:br>
              <a:rPr lang="en-IN" sz="2000" i="1" dirty="0"/>
            </a:br>
            <a:r>
              <a:rPr lang="en-IN" sz="2000" i="1" dirty="0" err="1"/>
              <a:t>P_Id</a:t>
            </a:r>
            <a:r>
              <a:rPr lang="en-IN" sz="2000" i="1" dirty="0"/>
              <a:t> </a:t>
            </a:r>
            <a:r>
              <a:rPr lang="en-IN" sz="2000" i="1" dirty="0" err="1"/>
              <a:t>int</a:t>
            </a:r>
            <a:r>
              <a:rPr lang="en-IN" sz="2000" i="1" dirty="0"/>
              <a:t> NOT NULL PRIMARY KEY,</a:t>
            </a:r>
            <a:br>
              <a:rPr lang="en-IN" sz="2000" i="1" dirty="0"/>
            </a:br>
            <a:r>
              <a:rPr lang="en-IN" sz="2000" i="1" dirty="0" err="1"/>
              <a:t>LastName</a:t>
            </a:r>
            <a:r>
              <a:rPr lang="en-IN" sz="2000" i="1" dirty="0"/>
              <a:t> </a:t>
            </a:r>
            <a:r>
              <a:rPr lang="en-IN" sz="2000" i="1" dirty="0" err="1"/>
              <a:t>varchar</a:t>
            </a:r>
            <a:r>
              <a:rPr lang="en-IN" sz="2000" i="1" dirty="0"/>
              <a:t>(255) NOT NULL,</a:t>
            </a:r>
            <a:br>
              <a:rPr lang="en-IN" sz="2000" i="1" dirty="0"/>
            </a:br>
            <a:r>
              <a:rPr lang="en-IN" sz="2000" i="1" dirty="0" err="1"/>
              <a:t>FirstName</a:t>
            </a:r>
            <a:r>
              <a:rPr lang="en-IN" sz="2000" i="1" dirty="0"/>
              <a:t> </a:t>
            </a:r>
            <a:r>
              <a:rPr lang="en-IN" sz="2000" i="1" dirty="0" err="1"/>
              <a:t>varchar</a:t>
            </a:r>
            <a:r>
              <a:rPr lang="en-IN" sz="2000" i="1" dirty="0"/>
              <a:t>(255),</a:t>
            </a:r>
            <a:br>
              <a:rPr lang="en-IN" sz="2000" i="1" dirty="0"/>
            </a:br>
            <a:r>
              <a:rPr lang="en-IN" sz="2000" i="1" dirty="0"/>
              <a:t>Address </a:t>
            </a:r>
            <a:r>
              <a:rPr lang="en-IN" sz="2000" i="1" dirty="0" err="1"/>
              <a:t>varchar</a:t>
            </a:r>
            <a:r>
              <a:rPr lang="en-IN" sz="2000" i="1" dirty="0"/>
              <a:t>(255),</a:t>
            </a:r>
            <a:br>
              <a:rPr lang="en-IN" sz="2000" i="1" dirty="0"/>
            </a:br>
            <a:r>
              <a:rPr lang="en-IN" sz="2000" i="1" dirty="0"/>
              <a:t>City </a:t>
            </a:r>
            <a:r>
              <a:rPr lang="en-IN" sz="2000" i="1" dirty="0" err="1"/>
              <a:t>varchar</a:t>
            </a:r>
            <a:r>
              <a:rPr lang="en-IN" sz="2000" i="1" dirty="0"/>
              <a:t>(255)</a:t>
            </a:r>
            <a:br>
              <a:rPr lang="en-IN" sz="2000" i="1" dirty="0"/>
            </a:br>
            <a:r>
              <a:rPr lang="en-IN" sz="2000" i="1" dirty="0"/>
              <a:t>)</a:t>
            </a:r>
          </a:p>
          <a:p>
            <a:pPr lvl="1"/>
            <a:endParaRPr lang="en-IN" sz="2000" b="1"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1384" y="736943"/>
            <a:ext cx="11233248" cy="5509200"/>
          </a:xfrm>
          <a:prstGeom prst="rect">
            <a:avLst/>
          </a:prstGeom>
        </p:spPr>
        <p:txBody>
          <a:bodyPr wrap="square">
            <a:spAutoFit/>
          </a:bodyPr>
          <a:lstStyle/>
          <a:p>
            <a:r>
              <a:rPr lang="en-IN" sz="2200" b="1" dirty="0"/>
              <a:t>SQL PRIMARY KEY Constraint on ALTER TABLE</a:t>
            </a:r>
          </a:p>
          <a:p>
            <a:pPr>
              <a:buFont typeface="Wingdings" pitchFamily="2" charset="2"/>
              <a:buChar char="v"/>
            </a:pPr>
            <a:r>
              <a:rPr lang="en-IN" sz="2200" dirty="0"/>
              <a:t>To create a PRIMARY KEY constraint on the "</a:t>
            </a:r>
            <a:r>
              <a:rPr lang="en-IN" sz="2200" dirty="0" err="1"/>
              <a:t>P_Id</a:t>
            </a:r>
            <a:r>
              <a:rPr lang="en-IN" sz="2200" dirty="0"/>
              <a:t>" column when the table is already created, use the following SQL:</a:t>
            </a:r>
          </a:p>
          <a:p>
            <a:endParaRPr lang="en-IN" sz="2200" dirty="0"/>
          </a:p>
          <a:p>
            <a:r>
              <a:rPr lang="en-IN" sz="2200" dirty="0"/>
              <a:t>	</a:t>
            </a:r>
            <a:r>
              <a:rPr lang="en-IN" sz="2200" i="1" dirty="0"/>
              <a:t>ALTER TABLE Persons ADD </a:t>
            </a:r>
            <a:r>
              <a:rPr lang="en-IN" sz="2000" i="1" dirty="0"/>
              <a:t>CONSTRAINT</a:t>
            </a:r>
            <a:r>
              <a:rPr lang="en-IN" sz="2200" i="1" dirty="0"/>
              <a:t> </a:t>
            </a:r>
            <a:r>
              <a:rPr lang="en-IN" sz="2200" i="1" dirty="0" err="1"/>
              <a:t>pk</a:t>
            </a:r>
            <a:r>
              <a:rPr lang="en-IN" sz="2200" i="1" dirty="0"/>
              <a:t> PRIMARY KEY (</a:t>
            </a:r>
            <a:r>
              <a:rPr lang="en-IN" sz="2200" i="1" dirty="0" err="1"/>
              <a:t>P_Id</a:t>
            </a:r>
            <a:r>
              <a:rPr lang="en-IN" sz="2200" i="1" dirty="0"/>
              <a:t>)</a:t>
            </a:r>
          </a:p>
          <a:p>
            <a:endParaRPr lang="en-IN" sz="2200" b="1" dirty="0"/>
          </a:p>
          <a:p>
            <a:r>
              <a:rPr lang="en-IN" sz="2200" b="1" dirty="0"/>
              <a:t>Note:</a:t>
            </a:r>
            <a:r>
              <a:rPr lang="en-IN" sz="2200" dirty="0"/>
              <a:t> If you use the ALTER TABLE statement to add a primary key, the primary key column(s) must already have been declared to not contain NULL values (when the table was first created).</a:t>
            </a:r>
          </a:p>
          <a:p>
            <a:endParaRPr lang="en-IN" sz="2200" b="1" dirty="0"/>
          </a:p>
          <a:p>
            <a:r>
              <a:rPr lang="en-IN" sz="2200" b="1" dirty="0"/>
              <a:t>To DROP a PRIMARY KEY Constraint</a:t>
            </a:r>
          </a:p>
          <a:p>
            <a:pPr>
              <a:buFont typeface="Wingdings" pitchFamily="2" charset="2"/>
              <a:buChar char="v"/>
            </a:pPr>
            <a:r>
              <a:rPr lang="en-IN" sz="2200" dirty="0"/>
              <a:t>To drop a PRIMARY KEY constraint, use the following SQL:</a:t>
            </a:r>
          </a:p>
          <a:p>
            <a:endParaRPr lang="en-IN" sz="2200" dirty="0"/>
          </a:p>
          <a:p>
            <a:pPr lvl="1"/>
            <a:r>
              <a:rPr lang="en-IN" sz="2200" i="1" dirty="0"/>
              <a:t>ALTER TABLE Persons DROP CONSTRAINT </a:t>
            </a:r>
            <a:r>
              <a:rPr lang="en-IN" sz="2200" i="1" dirty="0" err="1"/>
              <a:t>pk</a:t>
            </a:r>
            <a:endParaRPr lang="en-IN" sz="2200" i="1" dirty="0"/>
          </a:p>
          <a:p>
            <a:endParaRPr lang="en-IN" sz="2200" dirty="0"/>
          </a:p>
          <a:p>
            <a:endParaRPr lang="en-I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95803" y="38378"/>
            <a:ext cx="4548425" cy="461665"/>
          </a:xfrm>
          <a:prstGeom prst="rect">
            <a:avLst/>
          </a:prstGeom>
        </p:spPr>
        <p:txBody>
          <a:bodyPr wrap="none">
            <a:spAutoFit/>
          </a:bodyPr>
          <a:lstStyle/>
          <a:p>
            <a:r>
              <a:rPr lang="en-IN" sz="2400" b="1" u="sng" dirty="0"/>
              <a:t>SQL FOREIGN KEY Constraint</a:t>
            </a:r>
          </a:p>
        </p:txBody>
      </p:sp>
      <p:graphicFrame>
        <p:nvGraphicFramePr>
          <p:cNvPr id="3" name="Table 2"/>
          <p:cNvGraphicFramePr>
            <a:graphicFrameLocks noGrp="1"/>
          </p:cNvGraphicFramePr>
          <p:nvPr/>
        </p:nvGraphicFramePr>
        <p:xfrm>
          <a:off x="1738282" y="2500306"/>
          <a:ext cx="7358114" cy="1463040"/>
        </p:xfrm>
        <a:graphic>
          <a:graphicData uri="http://schemas.openxmlformats.org/drawingml/2006/table">
            <a:tbl>
              <a:tblPr>
                <a:tableStyleId>{5940675A-B579-460E-94D1-54222C63F5DA}</a:tableStyleId>
              </a:tblPr>
              <a:tblGrid>
                <a:gridCol w="1543061">
                  <a:extLst>
                    <a:ext uri="{9D8B030D-6E8A-4147-A177-3AD203B41FA5}">
                      <a16:colId xmlns:a16="http://schemas.microsoft.com/office/drawing/2014/main" xmlns="" val="20000"/>
                    </a:ext>
                  </a:extLst>
                </a:gridCol>
                <a:gridCol w="1543061">
                  <a:extLst>
                    <a:ext uri="{9D8B030D-6E8A-4147-A177-3AD203B41FA5}">
                      <a16:colId xmlns:a16="http://schemas.microsoft.com/office/drawing/2014/main" xmlns="" val="20001"/>
                    </a:ext>
                  </a:extLst>
                </a:gridCol>
                <a:gridCol w="1543061">
                  <a:extLst>
                    <a:ext uri="{9D8B030D-6E8A-4147-A177-3AD203B41FA5}">
                      <a16:colId xmlns:a16="http://schemas.microsoft.com/office/drawing/2014/main" xmlns="" val="20002"/>
                    </a:ext>
                  </a:extLst>
                </a:gridCol>
                <a:gridCol w="1543061">
                  <a:extLst>
                    <a:ext uri="{9D8B030D-6E8A-4147-A177-3AD203B41FA5}">
                      <a16:colId xmlns:a16="http://schemas.microsoft.com/office/drawing/2014/main" xmlns="" val="20003"/>
                    </a:ext>
                  </a:extLst>
                </a:gridCol>
                <a:gridCol w="1185870">
                  <a:extLst>
                    <a:ext uri="{9D8B030D-6E8A-4147-A177-3AD203B41FA5}">
                      <a16:colId xmlns:a16="http://schemas.microsoft.com/office/drawing/2014/main" xmlns="" val="20004"/>
                    </a:ext>
                  </a:extLst>
                </a:gridCol>
              </a:tblGrid>
              <a:tr h="365760">
                <a:tc>
                  <a:txBody>
                    <a:bodyPr/>
                    <a:lstStyle/>
                    <a:p>
                      <a:r>
                        <a:rPr lang="en-IN" dirty="0" err="1"/>
                        <a:t>P_Id</a:t>
                      </a:r>
                      <a:endParaRPr lang="en-IN" b="1" dirty="0"/>
                    </a:p>
                  </a:txBody>
                  <a:tcPr anchor="ctr"/>
                </a:tc>
                <a:tc>
                  <a:txBody>
                    <a:bodyPr/>
                    <a:lstStyle/>
                    <a:p>
                      <a:r>
                        <a:rPr lang="en-IN"/>
                        <a:t>LastName</a:t>
                      </a:r>
                      <a:endParaRPr lang="en-IN" b="1"/>
                    </a:p>
                  </a:txBody>
                  <a:tcPr anchor="ctr"/>
                </a:tc>
                <a:tc>
                  <a:txBody>
                    <a:bodyPr/>
                    <a:lstStyle/>
                    <a:p>
                      <a:r>
                        <a:rPr lang="en-IN"/>
                        <a:t>FirstName</a:t>
                      </a:r>
                      <a:endParaRPr lang="en-IN" b="1"/>
                    </a:p>
                  </a:txBody>
                  <a:tcPr anchor="ctr"/>
                </a:tc>
                <a:tc>
                  <a:txBody>
                    <a:bodyPr/>
                    <a:lstStyle/>
                    <a:p>
                      <a:r>
                        <a:rPr lang="en-IN" dirty="0"/>
                        <a:t>Address</a:t>
                      </a:r>
                      <a:endParaRPr lang="en-IN" b="1" dirty="0"/>
                    </a:p>
                  </a:txBody>
                  <a:tcPr anchor="ctr"/>
                </a:tc>
                <a:tc>
                  <a:txBody>
                    <a:bodyPr/>
                    <a:lstStyle/>
                    <a:p>
                      <a:r>
                        <a:rPr lang="en-IN" dirty="0"/>
                        <a:t>City</a:t>
                      </a:r>
                      <a:endParaRPr lang="en-IN" b="1" dirty="0"/>
                    </a:p>
                  </a:txBody>
                  <a:tcPr anchor="ctr"/>
                </a:tc>
                <a:extLst>
                  <a:ext uri="{0D108BD9-81ED-4DB2-BD59-A6C34878D82A}">
                    <a16:rowId xmlns:a16="http://schemas.microsoft.com/office/drawing/2014/main" xmlns="" val="10000"/>
                  </a:ext>
                </a:extLst>
              </a:tr>
              <a:tr h="365760">
                <a:tc>
                  <a:txBody>
                    <a:bodyPr/>
                    <a:lstStyle/>
                    <a:p>
                      <a:r>
                        <a:rPr lang="en-IN"/>
                        <a:t>1</a:t>
                      </a:r>
                    </a:p>
                  </a:txBody>
                  <a:tcPr anchor="ctr"/>
                </a:tc>
                <a:tc>
                  <a:txBody>
                    <a:bodyPr/>
                    <a:lstStyle/>
                    <a:p>
                      <a:r>
                        <a:rPr lang="en-IN" dirty="0"/>
                        <a:t>Hansen</a:t>
                      </a:r>
                    </a:p>
                  </a:txBody>
                  <a:tcPr anchor="ctr"/>
                </a:tc>
                <a:tc>
                  <a:txBody>
                    <a:bodyPr/>
                    <a:lstStyle/>
                    <a:p>
                      <a:r>
                        <a:rPr lang="en-IN"/>
                        <a:t>Ola</a:t>
                      </a:r>
                    </a:p>
                  </a:txBody>
                  <a:tcPr anchor="ctr"/>
                </a:tc>
                <a:tc>
                  <a:txBody>
                    <a:bodyPr/>
                    <a:lstStyle/>
                    <a:p>
                      <a:r>
                        <a:rPr lang="en-IN"/>
                        <a:t>Timoteivn 10</a:t>
                      </a:r>
                    </a:p>
                  </a:txBody>
                  <a:tcPr anchor="ctr"/>
                </a:tc>
                <a:tc>
                  <a:txBody>
                    <a:bodyPr/>
                    <a:lstStyle/>
                    <a:p>
                      <a:r>
                        <a:rPr lang="en-IN"/>
                        <a:t>Sandnes</a:t>
                      </a:r>
                    </a:p>
                  </a:txBody>
                  <a:tcPr anchor="ctr"/>
                </a:tc>
                <a:extLst>
                  <a:ext uri="{0D108BD9-81ED-4DB2-BD59-A6C34878D82A}">
                    <a16:rowId xmlns:a16="http://schemas.microsoft.com/office/drawing/2014/main" xmlns="" val="10001"/>
                  </a:ext>
                </a:extLst>
              </a:tr>
              <a:tr h="365760">
                <a:tc>
                  <a:txBody>
                    <a:bodyPr/>
                    <a:lstStyle/>
                    <a:p>
                      <a:r>
                        <a:rPr lang="en-IN"/>
                        <a:t>2</a:t>
                      </a:r>
                    </a:p>
                  </a:txBody>
                  <a:tcPr anchor="ctr"/>
                </a:tc>
                <a:tc>
                  <a:txBody>
                    <a:bodyPr/>
                    <a:lstStyle/>
                    <a:p>
                      <a:r>
                        <a:rPr lang="en-IN"/>
                        <a:t>Svendson</a:t>
                      </a:r>
                    </a:p>
                  </a:txBody>
                  <a:tcPr anchor="ctr"/>
                </a:tc>
                <a:tc>
                  <a:txBody>
                    <a:bodyPr/>
                    <a:lstStyle/>
                    <a:p>
                      <a:r>
                        <a:rPr lang="en-IN"/>
                        <a:t>Tove</a:t>
                      </a:r>
                    </a:p>
                  </a:txBody>
                  <a:tcPr anchor="ctr"/>
                </a:tc>
                <a:tc>
                  <a:txBody>
                    <a:bodyPr/>
                    <a:lstStyle/>
                    <a:p>
                      <a:r>
                        <a:rPr lang="en-IN"/>
                        <a:t>Borgvn 23</a:t>
                      </a:r>
                    </a:p>
                  </a:txBody>
                  <a:tcPr anchor="ctr"/>
                </a:tc>
                <a:tc>
                  <a:txBody>
                    <a:bodyPr/>
                    <a:lstStyle/>
                    <a:p>
                      <a:r>
                        <a:rPr lang="en-IN"/>
                        <a:t>Sandnes</a:t>
                      </a:r>
                    </a:p>
                  </a:txBody>
                  <a:tcPr anchor="ctr"/>
                </a:tc>
                <a:extLst>
                  <a:ext uri="{0D108BD9-81ED-4DB2-BD59-A6C34878D82A}">
                    <a16:rowId xmlns:a16="http://schemas.microsoft.com/office/drawing/2014/main" xmlns="" val="10002"/>
                  </a:ext>
                </a:extLst>
              </a:tr>
              <a:tr h="365760">
                <a:tc>
                  <a:txBody>
                    <a:bodyPr/>
                    <a:lstStyle/>
                    <a:p>
                      <a:r>
                        <a:rPr lang="en-IN"/>
                        <a:t>3</a:t>
                      </a:r>
                    </a:p>
                  </a:txBody>
                  <a:tcPr anchor="ctr"/>
                </a:tc>
                <a:tc>
                  <a:txBody>
                    <a:bodyPr/>
                    <a:lstStyle/>
                    <a:p>
                      <a:r>
                        <a:rPr lang="en-IN"/>
                        <a:t>Pettersen</a:t>
                      </a:r>
                    </a:p>
                  </a:txBody>
                  <a:tcPr anchor="ctr"/>
                </a:tc>
                <a:tc>
                  <a:txBody>
                    <a:bodyPr/>
                    <a:lstStyle/>
                    <a:p>
                      <a:r>
                        <a:rPr lang="en-IN"/>
                        <a:t>Kari</a:t>
                      </a:r>
                    </a:p>
                  </a:txBody>
                  <a:tcPr anchor="ctr"/>
                </a:tc>
                <a:tc>
                  <a:txBody>
                    <a:bodyPr/>
                    <a:lstStyle/>
                    <a:p>
                      <a:r>
                        <a:rPr lang="en-IN"/>
                        <a:t>Storgt 20</a:t>
                      </a:r>
                    </a:p>
                  </a:txBody>
                  <a:tcPr anchor="ctr"/>
                </a:tc>
                <a:tc>
                  <a:txBody>
                    <a:bodyPr/>
                    <a:lstStyle/>
                    <a:p>
                      <a:r>
                        <a:rPr lang="en-IN" dirty="0"/>
                        <a:t>Stavanger</a:t>
                      </a:r>
                    </a:p>
                  </a:txBody>
                  <a:tcPr anchor="ctr"/>
                </a:tc>
                <a:extLst>
                  <a:ext uri="{0D108BD9-81ED-4DB2-BD59-A6C34878D82A}">
                    <a16:rowId xmlns:a16="http://schemas.microsoft.com/office/drawing/2014/main" xmlns="" val="10003"/>
                  </a:ext>
                </a:extLst>
              </a:tr>
            </a:tbl>
          </a:graphicData>
        </a:graphic>
      </p:graphicFrame>
      <p:graphicFrame>
        <p:nvGraphicFramePr>
          <p:cNvPr id="4" name="Table 3"/>
          <p:cNvGraphicFramePr>
            <a:graphicFrameLocks noGrp="1"/>
          </p:cNvGraphicFramePr>
          <p:nvPr/>
        </p:nvGraphicFramePr>
        <p:xfrm>
          <a:off x="1809720" y="4714884"/>
          <a:ext cx="3500462" cy="1828800"/>
        </p:xfrm>
        <a:graphic>
          <a:graphicData uri="http://schemas.openxmlformats.org/drawingml/2006/table">
            <a:tbl>
              <a:tblPr>
                <a:tableStyleId>{5940675A-B579-460E-94D1-54222C63F5DA}</a:tableStyleId>
              </a:tblPr>
              <a:tblGrid>
                <a:gridCol w="1060854">
                  <a:extLst>
                    <a:ext uri="{9D8B030D-6E8A-4147-A177-3AD203B41FA5}">
                      <a16:colId xmlns:a16="http://schemas.microsoft.com/office/drawing/2014/main" xmlns="" val="20000"/>
                    </a:ext>
                  </a:extLst>
                </a:gridCol>
                <a:gridCol w="1414472">
                  <a:extLst>
                    <a:ext uri="{9D8B030D-6E8A-4147-A177-3AD203B41FA5}">
                      <a16:colId xmlns:a16="http://schemas.microsoft.com/office/drawing/2014/main" xmlns="" val="20001"/>
                    </a:ext>
                  </a:extLst>
                </a:gridCol>
                <a:gridCol w="1025136">
                  <a:extLst>
                    <a:ext uri="{9D8B030D-6E8A-4147-A177-3AD203B41FA5}">
                      <a16:colId xmlns:a16="http://schemas.microsoft.com/office/drawing/2014/main" xmlns="" val="20002"/>
                    </a:ext>
                  </a:extLst>
                </a:gridCol>
              </a:tblGrid>
              <a:tr h="365760">
                <a:tc>
                  <a:txBody>
                    <a:bodyPr/>
                    <a:lstStyle/>
                    <a:p>
                      <a:r>
                        <a:rPr lang="en-IN" dirty="0" err="1"/>
                        <a:t>O_Id</a:t>
                      </a:r>
                      <a:endParaRPr lang="en-IN" b="1" dirty="0"/>
                    </a:p>
                  </a:txBody>
                  <a:tcPr anchor="ctr"/>
                </a:tc>
                <a:tc>
                  <a:txBody>
                    <a:bodyPr/>
                    <a:lstStyle/>
                    <a:p>
                      <a:r>
                        <a:rPr lang="en-IN"/>
                        <a:t>OrderNo</a:t>
                      </a:r>
                      <a:endParaRPr lang="en-IN" b="1"/>
                    </a:p>
                  </a:txBody>
                  <a:tcPr anchor="ctr"/>
                </a:tc>
                <a:tc>
                  <a:txBody>
                    <a:bodyPr/>
                    <a:lstStyle/>
                    <a:p>
                      <a:r>
                        <a:rPr lang="en-IN" dirty="0" err="1"/>
                        <a:t>P_Id</a:t>
                      </a:r>
                      <a:endParaRPr lang="en-IN" b="1" dirty="0"/>
                    </a:p>
                  </a:txBody>
                  <a:tcPr anchor="ctr"/>
                </a:tc>
                <a:extLst>
                  <a:ext uri="{0D108BD9-81ED-4DB2-BD59-A6C34878D82A}">
                    <a16:rowId xmlns:a16="http://schemas.microsoft.com/office/drawing/2014/main" xmlns="" val="10000"/>
                  </a:ext>
                </a:extLst>
              </a:tr>
              <a:tr h="365760">
                <a:tc>
                  <a:txBody>
                    <a:bodyPr/>
                    <a:lstStyle/>
                    <a:p>
                      <a:r>
                        <a:rPr lang="en-IN" dirty="0"/>
                        <a:t>1</a:t>
                      </a:r>
                    </a:p>
                  </a:txBody>
                  <a:tcPr anchor="ctr"/>
                </a:tc>
                <a:tc>
                  <a:txBody>
                    <a:bodyPr/>
                    <a:lstStyle/>
                    <a:p>
                      <a:r>
                        <a:rPr lang="en-IN"/>
                        <a:t>77895</a:t>
                      </a:r>
                    </a:p>
                  </a:txBody>
                  <a:tcPr anchor="ctr"/>
                </a:tc>
                <a:tc>
                  <a:txBody>
                    <a:bodyPr/>
                    <a:lstStyle/>
                    <a:p>
                      <a:r>
                        <a:rPr lang="en-IN"/>
                        <a:t>3</a:t>
                      </a:r>
                    </a:p>
                  </a:txBody>
                  <a:tcPr anchor="ctr"/>
                </a:tc>
                <a:extLst>
                  <a:ext uri="{0D108BD9-81ED-4DB2-BD59-A6C34878D82A}">
                    <a16:rowId xmlns:a16="http://schemas.microsoft.com/office/drawing/2014/main" xmlns="" val="10001"/>
                  </a:ext>
                </a:extLst>
              </a:tr>
              <a:tr h="365760">
                <a:tc>
                  <a:txBody>
                    <a:bodyPr/>
                    <a:lstStyle/>
                    <a:p>
                      <a:r>
                        <a:rPr lang="en-IN"/>
                        <a:t>2</a:t>
                      </a:r>
                    </a:p>
                  </a:txBody>
                  <a:tcPr anchor="ctr"/>
                </a:tc>
                <a:tc>
                  <a:txBody>
                    <a:bodyPr/>
                    <a:lstStyle/>
                    <a:p>
                      <a:r>
                        <a:rPr lang="en-IN"/>
                        <a:t>44678</a:t>
                      </a:r>
                    </a:p>
                  </a:txBody>
                  <a:tcPr anchor="ctr"/>
                </a:tc>
                <a:tc>
                  <a:txBody>
                    <a:bodyPr/>
                    <a:lstStyle/>
                    <a:p>
                      <a:r>
                        <a:rPr lang="en-IN"/>
                        <a:t>3</a:t>
                      </a:r>
                    </a:p>
                  </a:txBody>
                  <a:tcPr anchor="ctr"/>
                </a:tc>
                <a:extLst>
                  <a:ext uri="{0D108BD9-81ED-4DB2-BD59-A6C34878D82A}">
                    <a16:rowId xmlns:a16="http://schemas.microsoft.com/office/drawing/2014/main" xmlns="" val="10002"/>
                  </a:ext>
                </a:extLst>
              </a:tr>
              <a:tr h="365760">
                <a:tc>
                  <a:txBody>
                    <a:bodyPr/>
                    <a:lstStyle/>
                    <a:p>
                      <a:r>
                        <a:rPr lang="en-IN"/>
                        <a:t>3</a:t>
                      </a:r>
                    </a:p>
                  </a:txBody>
                  <a:tcPr anchor="ctr"/>
                </a:tc>
                <a:tc>
                  <a:txBody>
                    <a:bodyPr/>
                    <a:lstStyle/>
                    <a:p>
                      <a:r>
                        <a:rPr lang="en-IN"/>
                        <a:t>22456</a:t>
                      </a:r>
                    </a:p>
                  </a:txBody>
                  <a:tcPr anchor="ctr"/>
                </a:tc>
                <a:tc>
                  <a:txBody>
                    <a:bodyPr/>
                    <a:lstStyle/>
                    <a:p>
                      <a:r>
                        <a:rPr lang="en-IN"/>
                        <a:t>2</a:t>
                      </a:r>
                    </a:p>
                  </a:txBody>
                  <a:tcPr anchor="ctr"/>
                </a:tc>
                <a:extLst>
                  <a:ext uri="{0D108BD9-81ED-4DB2-BD59-A6C34878D82A}">
                    <a16:rowId xmlns:a16="http://schemas.microsoft.com/office/drawing/2014/main" xmlns="" val="10003"/>
                  </a:ext>
                </a:extLst>
              </a:tr>
              <a:tr h="365760">
                <a:tc>
                  <a:txBody>
                    <a:bodyPr/>
                    <a:lstStyle/>
                    <a:p>
                      <a:r>
                        <a:rPr lang="en-IN"/>
                        <a:t>4</a:t>
                      </a:r>
                    </a:p>
                  </a:txBody>
                  <a:tcPr anchor="ctr"/>
                </a:tc>
                <a:tc>
                  <a:txBody>
                    <a:bodyPr/>
                    <a:lstStyle/>
                    <a:p>
                      <a:r>
                        <a:rPr lang="en-IN"/>
                        <a:t>24562</a:t>
                      </a:r>
                    </a:p>
                  </a:txBody>
                  <a:tcPr anchor="ctr"/>
                </a:tc>
                <a:tc>
                  <a:txBody>
                    <a:bodyPr/>
                    <a:lstStyle/>
                    <a:p>
                      <a:r>
                        <a:rPr lang="en-IN" dirty="0"/>
                        <a:t>1</a:t>
                      </a:r>
                    </a:p>
                  </a:txBody>
                  <a:tcPr anchor="ctr"/>
                </a:tc>
                <a:extLst>
                  <a:ext uri="{0D108BD9-81ED-4DB2-BD59-A6C34878D82A}">
                    <a16:rowId xmlns:a16="http://schemas.microsoft.com/office/drawing/2014/main" xmlns="" val="10004"/>
                  </a:ext>
                </a:extLst>
              </a:tr>
            </a:tbl>
          </a:graphicData>
        </a:graphic>
      </p:graphicFrame>
      <p:sp>
        <p:nvSpPr>
          <p:cNvPr id="29697" name="Rectangle 1"/>
          <p:cNvSpPr>
            <a:spLocks noChangeArrowheads="1"/>
          </p:cNvSpPr>
          <p:nvPr/>
        </p:nvSpPr>
        <p:spPr bwMode="auto">
          <a:xfrm>
            <a:off x="551384" y="822953"/>
            <a:ext cx="11089232"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itchFamily="2" charset="2"/>
              <a:buChar char="v"/>
            </a:pPr>
            <a:r>
              <a:rPr lang="en-US" sz="2000" dirty="0">
                <a:latin typeface="Arial" charset="0"/>
                <a:cs typeface="Arial" charset="0"/>
              </a:rPr>
              <a:t>A FOREIGN KEY in one table points to a PRIMARY KEY in another table.</a:t>
            </a:r>
          </a:p>
          <a:p>
            <a:pPr eaLnBrk="0" fontAlgn="base" hangingPunct="0">
              <a:spcBef>
                <a:spcPct val="0"/>
              </a:spcBef>
              <a:spcAft>
                <a:spcPct val="0"/>
              </a:spcAft>
              <a:buFont typeface="Wingdings" pitchFamily="2" charset="2"/>
              <a:buChar char="v"/>
            </a:pPr>
            <a:r>
              <a:rPr lang="en-US" sz="2000" dirty="0">
                <a:latin typeface="Arial" charset="0"/>
                <a:cs typeface="Arial" charset="0"/>
              </a:rPr>
              <a:t>Let's illustrate the foreign key with an example. Look at the following two </a:t>
            </a:r>
          </a:p>
          <a:p>
            <a:pPr eaLnBrk="0" fontAlgn="base" hangingPunct="0">
              <a:spcBef>
                <a:spcPct val="0"/>
              </a:spcBef>
              <a:spcAft>
                <a:spcPct val="0"/>
              </a:spcAft>
            </a:pPr>
            <a:r>
              <a:rPr lang="en-US" sz="2000" dirty="0">
                <a:latin typeface="Arial" charset="0"/>
                <a:cs typeface="Arial" charset="0"/>
              </a:rPr>
              <a:t>tables:</a:t>
            </a:r>
          </a:p>
        </p:txBody>
      </p:sp>
      <p:sp>
        <p:nvSpPr>
          <p:cNvPr id="6" name="Rectangle 5"/>
          <p:cNvSpPr/>
          <p:nvPr/>
        </p:nvSpPr>
        <p:spPr>
          <a:xfrm>
            <a:off x="1782282" y="4286256"/>
            <a:ext cx="2313454" cy="369332"/>
          </a:xfrm>
          <a:prstGeom prst="rect">
            <a:avLst/>
          </a:prstGeom>
        </p:spPr>
        <p:txBody>
          <a:bodyPr wrap="none">
            <a:spAutoFit/>
          </a:bodyPr>
          <a:lstStyle/>
          <a:p>
            <a:pPr lvl="0" eaLnBrk="0" fontAlgn="base" hangingPunct="0">
              <a:spcBef>
                <a:spcPct val="0"/>
              </a:spcBef>
              <a:spcAft>
                <a:spcPct val="0"/>
              </a:spcAft>
            </a:pPr>
            <a:r>
              <a:rPr lang="en-US" b="1" dirty="0">
                <a:latin typeface="Arial" charset="0"/>
                <a:cs typeface="Arial" charset="0"/>
              </a:rPr>
              <a:t>The "Orders" table:</a:t>
            </a:r>
          </a:p>
        </p:txBody>
      </p:sp>
      <p:sp>
        <p:nvSpPr>
          <p:cNvPr id="7" name="Rectangle 6"/>
          <p:cNvSpPr/>
          <p:nvPr/>
        </p:nvSpPr>
        <p:spPr>
          <a:xfrm>
            <a:off x="1985584" y="2059536"/>
            <a:ext cx="2467342" cy="369332"/>
          </a:xfrm>
          <a:prstGeom prst="rect">
            <a:avLst/>
          </a:prstGeom>
        </p:spPr>
        <p:txBody>
          <a:bodyPr wrap="none">
            <a:spAutoFit/>
          </a:bodyPr>
          <a:lstStyle/>
          <a:p>
            <a:pPr lvl="0" eaLnBrk="0" fontAlgn="base" hangingPunct="0">
              <a:spcBef>
                <a:spcPct val="0"/>
              </a:spcBef>
              <a:spcAft>
                <a:spcPct val="0"/>
              </a:spcAft>
            </a:pPr>
            <a:r>
              <a:rPr lang="en-US" b="1" dirty="0">
                <a:latin typeface="Arial" charset="0"/>
                <a:cs typeface="Arial" charset="0"/>
              </a:rPr>
              <a:t>The "Persons" table: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230</TotalTime>
  <Words>2030</Words>
  <Application>Microsoft Office PowerPoint</Application>
  <PresentationFormat>Widescreen</PresentationFormat>
  <Paragraphs>263</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Other SQL Constraints</vt:lpstr>
      <vt:lpstr>SQL Constraints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Constraints</dc:title>
  <dc:creator>ADMIN</dc:creator>
  <cp:lastModifiedBy>INEZA</cp:lastModifiedBy>
  <cp:revision>30</cp:revision>
  <dcterms:created xsi:type="dcterms:W3CDTF">2015-06-24T06:13:28Z</dcterms:created>
  <dcterms:modified xsi:type="dcterms:W3CDTF">2020-12-20T18:08:05Z</dcterms:modified>
</cp:coreProperties>
</file>