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60" r:id="rId2"/>
    <p:sldId id="28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1" r:id="rId12"/>
    <p:sldId id="275" r:id="rId13"/>
    <p:sldId id="276" r:id="rId14"/>
    <p:sldId id="277" r:id="rId15"/>
    <p:sldId id="278" r:id="rId16"/>
    <p:sldId id="282" r:id="rId17"/>
    <p:sldId id="279" r:id="rId18"/>
    <p:sldId id="261" r:id="rId19"/>
    <p:sldId id="262" r:id="rId20"/>
    <p:sldId id="263" r:id="rId21"/>
    <p:sldId id="283" r:id="rId22"/>
    <p:sldId id="284" r:id="rId23"/>
    <p:sldId id="264" r:id="rId24"/>
    <p:sldId id="265" r:id="rId25"/>
    <p:sldId id="285" r:id="rId26"/>
    <p:sldId id="266" r:id="rId27"/>
    <p:sldId id="257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478CA-241E-45B3-8DD0-E19C0A9DDAC1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9E5A-D2CA-4702-B1F7-6C21027A9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6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09B-9D2D-4554-9442-165FAE9DE9F4}" type="datetime1">
              <a:rPr lang="en-GB" smtClean="0"/>
              <a:t>08/02/2019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  <a:extLst/>
          </a:lstStyle>
          <a:p>
            <a:r>
              <a:rPr lang="en-GB" dirty="0" err="1"/>
              <a:t>Labor</a:t>
            </a:r>
            <a:r>
              <a:rPr lang="en-GB" dirty="0"/>
              <a:t> for the future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86" y="5829748"/>
            <a:ext cx="5267524" cy="102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9795-6DCB-442C-8A2F-4EF1B6C5A588}" type="datetime1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E3F-810D-425E-95BA-04740128FC5A}" type="datetime1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A40-4195-42EC-8D9F-FF0ACDBEB93F}" type="datetime1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  <a:extLst/>
          </a:lstStyle>
          <a:p>
            <a:r>
              <a:rPr lang="en-GB"/>
              <a:t>Labor for the future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5877273"/>
            <a:ext cx="4822196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143-DD39-456A-B427-D41B15839F71}" type="datetime1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28D-0D48-422E-B6CF-D073DC0442D3}" type="datetime1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7F1-EC06-4B88-8658-7668082ED452}" type="datetime1">
              <a:rPr lang="en-GB" smtClean="0"/>
              <a:t>08/02/2019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A3F6-0788-4046-B81C-53F54B9F108B}" type="datetime1">
              <a:rPr lang="en-GB" smtClean="0"/>
              <a:t>08/02/2019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8E25-5DF7-4660-980B-CEB6F61648D7}" type="datetime1">
              <a:rPr lang="en-GB" smtClean="0"/>
              <a:t>08/02/2019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3B7-057A-41B2-AEDD-23C6333AF471}" type="datetime1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CA63-FF5B-45A1-A03C-8837D5F946E7}" type="datetime1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E50C4D-B748-4988-884D-FB59822A1FC8}" type="datetime1">
              <a:rPr lang="en-GB" smtClean="0"/>
              <a:t>08/02/2019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/>
              <a:t>Labor for the future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shimwe@uok.ac.r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F435EF4-2A00-4369-9800-332027D44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0"/>
            <a:ext cx="7467600" cy="6705600"/>
          </a:xfrm>
        </p:spPr>
        <p:txBody>
          <a:bodyPr>
            <a:normAutofit/>
          </a:bodyPr>
          <a:lstStyle/>
          <a:p>
            <a:pPr algn="ctr"/>
            <a:br>
              <a:rPr lang="en-US" altLang="en-RW" sz="5400" dirty="0"/>
            </a:br>
            <a:r>
              <a:rPr lang="en-US" sz="5400" dirty="0"/>
              <a:t>Introduction to emerging database technologies</a:t>
            </a:r>
            <a:br>
              <a:rPr lang="en-US" altLang="en-RW" sz="3200" dirty="0"/>
            </a:br>
            <a:br>
              <a:rPr lang="en-US" altLang="en-RW" sz="3200" dirty="0"/>
            </a:br>
            <a:r>
              <a:rPr lang="en-US" altLang="en-RW" sz="2000" b="1" dirty="0"/>
              <a:t>LECTURER: Olivier Kevin ISHIMWE</a:t>
            </a:r>
            <a:br>
              <a:rPr lang="en-US" altLang="en-RW" sz="2000" dirty="0"/>
            </a:br>
            <a:r>
              <a:rPr lang="en-US" altLang="en-RW" sz="2000" b="1" dirty="0"/>
              <a:t>Email: </a:t>
            </a:r>
            <a:r>
              <a:rPr lang="en-US" altLang="en-RW" sz="2000" b="1" dirty="0">
                <a:hlinkClick r:id="rId2"/>
              </a:rPr>
              <a:t>kishimwe@uok.ac.rw</a:t>
            </a:r>
            <a:br>
              <a:rPr lang="en-US" altLang="en-RW" sz="2000" b="1" dirty="0"/>
            </a:br>
            <a:br>
              <a:rPr lang="en-US" altLang="en-RW" sz="2000" b="1" dirty="0"/>
            </a:br>
            <a:br>
              <a:rPr lang="en-US" altLang="en-RW" sz="2000" b="1" dirty="0"/>
            </a:br>
            <a:br>
              <a:rPr lang="en-US" altLang="en-RW" sz="2000" b="1" dirty="0"/>
            </a:br>
            <a:br>
              <a:rPr lang="en-US" altLang="en-RW" sz="3200" dirty="0"/>
            </a:br>
            <a:br>
              <a:rPr lang="en-US" altLang="en-RW" sz="3200" dirty="0"/>
            </a:br>
            <a:endParaRPr lang="en-US" altLang="en-RW" sz="3200" dirty="0"/>
          </a:p>
        </p:txBody>
      </p:sp>
      <p:sp>
        <p:nvSpPr>
          <p:cNvPr id="19459" name="Slide Number Placeholder 1">
            <a:extLst>
              <a:ext uri="{FF2B5EF4-FFF2-40B4-BE49-F238E27FC236}">
                <a16:creationId xmlns:a16="http://schemas.microsoft.com/office/drawing/2014/main" id="{AEA87611-5F58-4F3F-A588-378E50D31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AD9C11-CCD2-4A9B-BC32-21152681D89A}" type="slidenum">
              <a:rPr lang="en-US" altLang="en-RW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RW">
              <a:solidFill>
                <a:srgbClr val="FE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E6B871-9C5B-47BE-83CF-5856371B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901014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Mobile databases  architecture typically involve three parties: </a:t>
            </a:r>
          </a:p>
          <a:p>
            <a:pPr>
              <a:buNone/>
            </a:pPr>
            <a:endParaRPr lang="en-US" sz="2000" b="1" dirty="0">
              <a:latin typeface="Cambria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ambria" pitchFamily="18" charset="0"/>
              </a:rPr>
              <a:t>      </a:t>
            </a:r>
            <a:r>
              <a:rPr lang="en-US" sz="2400" b="1" dirty="0">
                <a:latin typeface="Cambria" pitchFamily="18" charset="0"/>
              </a:rPr>
              <a:t>FIXED HOSTS</a:t>
            </a:r>
          </a:p>
          <a:p>
            <a:pPr algn="ctr">
              <a:buNone/>
            </a:pPr>
            <a:r>
              <a:rPr lang="en-US" sz="2400" b="1" dirty="0">
                <a:latin typeface="Cambria" pitchFamily="18" charset="0"/>
              </a:rPr>
              <a:t>       MOBILE UNITS</a:t>
            </a:r>
          </a:p>
          <a:p>
            <a:pPr algn="ctr">
              <a:buNone/>
            </a:pPr>
            <a:r>
              <a:rPr lang="en-US" sz="2400" b="1" dirty="0">
                <a:latin typeface="Cambria" pitchFamily="18" charset="0"/>
              </a:rPr>
              <a:t>        BASE STATIONS</a:t>
            </a:r>
          </a:p>
          <a:p>
            <a:pPr algn="ctr">
              <a:buNone/>
            </a:pPr>
            <a:r>
              <a:rPr lang="en-US" sz="2000" b="1" i="1" dirty="0">
                <a:latin typeface="Cambria" pitchFamily="18" charset="0"/>
              </a:rPr>
              <a:t>    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BF94-93F4-44CF-A48C-8A234DCCE32C}" type="datetime1">
              <a:rPr lang="en-US" smtClean="0"/>
              <a:pPr/>
              <a:t>2/8/2019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68" y="714356"/>
            <a:ext cx="907256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57233"/>
            <a:ext cx="8229600" cy="5268931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Cambria" pitchFamily="18" charset="0"/>
              </a:rPr>
              <a:t> Fixed hosts</a:t>
            </a:r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perform the transaction and data management functions with the help of database servers. 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i="1" dirty="0">
                <a:latin typeface="Cambria" pitchFamily="18" charset="0"/>
              </a:rPr>
              <a:t> Mobile units</a:t>
            </a:r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are portable computers that move around a geographical region that includes the cellular network (or "cells") that these units use to communicate to base stations. (Note that these networks need not be cellular </a:t>
            </a:r>
            <a:r>
              <a:rPr lang="en-US" sz="2000" i="1" dirty="0">
                <a:latin typeface="Cambria" pitchFamily="18" charset="0"/>
              </a:rPr>
              <a:t>telephone</a:t>
            </a:r>
            <a:r>
              <a:rPr lang="en-US" sz="2000" dirty="0">
                <a:latin typeface="Cambria" pitchFamily="18" charset="0"/>
              </a:rPr>
              <a:t> networks.)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b="1" i="1" dirty="0">
                <a:latin typeface="Cambria" pitchFamily="18" charset="0"/>
              </a:rPr>
              <a:t>Base stations</a:t>
            </a:r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are two-way radios, installations in fixed locations, that pass communications with the mobile units to and from the fixed hosts. 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They are typically low-power devices such as mobile phones, portable phones, or wireless routers.</a:t>
            </a:r>
          </a:p>
          <a:p>
            <a:pPr>
              <a:buBlip>
                <a:blip r:embed="rId2"/>
              </a:buBlip>
            </a:pPr>
            <a:endParaRPr lang="en-US" sz="2000" b="1" dirty="0">
              <a:latin typeface="Cambria" pitchFamily="18" charset="0"/>
            </a:endParaRPr>
          </a:p>
          <a:p>
            <a:pPr>
              <a:buBlip>
                <a:blip r:embed="rId2"/>
              </a:buBlip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BF94-93F4-44CF-A48C-8A234DCCE32C}" type="datetime1">
              <a:rPr lang="en-US" smtClean="0"/>
              <a:pPr/>
              <a:t>2/8/2019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524232" y="214290"/>
            <a:ext cx="5814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MOBILE DATABASE ARCHITECTURE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DATABASE ARCHITECTURE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>
                <a:latin typeface="Cambria" pitchFamily="18" charset="0"/>
              </a:rPr>
              <a:t>When a mobile unit leaves a cell serviced by a particular base station, that station transparently transfers the responsibility for the mobile unit's transaction and data support to whichever base station covers the mobile unit's new location</a:t>
            </a:r>
            <a:br>
              <a:rPr lang="en-US" sz="2000" dirty="0">
                <a:latin typeface="Cambria" pitchFamily="18" charset="0"/>
              </a:rPr>
            </a:br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28" y="274638"/>
            <a:ext cx="725807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Database Systems(MDS) MARKET SHARE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34" y="23320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itchFamily="18" charset="0"/>
              </a:rPr>
              <a:t>Sybase SQL Anywhere dominates the mobile database field with over 68%.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IBM’s DB2 Everyplace is second market share holder.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Third place is shared by Microsoft’s SQL Server Compact and Oracle9i </a:t>
            </a:r>
            <a:r>
              <a:rPr lang="en-US" sz="2400" dirty="0" err="1">
                <a:latin typeface="Cambria" pitchFamily="18" charset="0"/>
              </a:rPr>
              <a:t>Lite</a:t>
            </a:r>
            <a:r>
              <a:rPr lang="en-US" sz="2400" dirty="0">
                <a:latin typeface="Cambria" pitchFamily="18" charset="0"/>
              </a:rPr>
              <a:t>.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Apple’s IOs use </a:t>
            </a:r>
            <a:r>
              <a:rPr lang="en-US" sz="2400" dirty="0" err="1">
                <a:latin typeface="Cambria" pitchFamily="18" charset="0"/>
              </a:rPr>
              <a:t>DataGlass</a:t>
            </a:r>
            <a:r>
              <a:rPr lang="en-US" sz="2400" dirty="0">
                <a:latin typeface="Cambria" pitchFamily="18" charset="0"/>
              </a:rPr>
              <a:t> mobile database by </a:t>
            </a:r>
            <a:r>
              <a:rPr lang="en-US" sz="2400" dirty="0" err="1">
                <a:latin typeface="Cambria" pitchFamily="18" charset="0"/>
              </a:rPr>
              <a:t>Impathic</a:t>
            </a:r>
            <a:r>
              <a:rPr lang="en-US" sz="2400" dirty="0">
                <a:latin typeface="Cambria" pitchFamily="18" charset="0"/>
              </a:rPr>
              <a:t>.</a:t>
            </a:r>
            <a:endParaRPr lang="en-IN" sz="2400" dirty="0">
              <a:latin typeface="Cambria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20C2-CA3D-4CE7-B2D9-4595D05132D6}" type="datetime1">
              <a:rPr lang="en-US" smtClean="0"/>
              <a:pPr/>
              <a:t>2/8/2019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DATABASE SYSTEM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Autofit/>
          </a:bodyPr>
          <a:lstStyle/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</a:pPr>
            <a:r>
              <a:rPr lang="en-US" sz="2400" dirty="0">
                <a:latin typeface="Cambria" pitchFamily="18" charset="0"/>
              </a:rPr>
              <a:t>Limited wireless bandwidth</a:t>
            </a: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  <a:buNone/>
            </a:pPr>
            <a:endParaRPr lang="en-US" sz="2400" dirty="0">
              <a:latin typeface="Cambria" pitchFamily="18" charset="0"/>
            </a:endParaRP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</a:pPr>
            <a:r>
              <a:rPr lang="en-US" sz="2400" dirty="0">
                <a:latin typeface="Cambria" pitchFamily="18" charset="0"/>
              </a:rPr>
              <a:t>Wireless communication speed</a:t>
            </a: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  <a:buNone/>
            </a:pPr>
            <a:endParaRPr lang="en-US" sz="2400" dirty="0">
              <a:latin typeface="Cambria" pitchFamily="18" charset="0"/>
            </a:endParaRP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</a:pPr>
            <a:r>
              <a:rPr lang="en-US" sz="2400" dirty="0">
                <a:latin typeface="Cambria" pitchFamily="18" charset="0"/>
              </a:rPr>
              <a:t>Limited energy source (battery power)</a:t>
            </a: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  <a:buNone/>
            </a:pPr>
            <a:endParaRPr lang="en-US" sz="2400" dirty="0">
              <a:latin typeface="Cambria" pitchFamily="18" charset="0"/>
            </a:endParaRP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</a:pPr>
            <a:r>
              <a:rPr lang="en-US" sz="2400" dirty="0">
                <a:latin typeface="Cambria" pitchFamily="18" charset="0"/>
              </a:rPr>
              <a:t>Less secured</a:t>
            </a: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  <a:buNone/>
            </a:pPr>
            <a:endParaRPr lang="en-US" sz="2400" dirty="0">
              <a:latin typeface="Cambria" pitchFamily="18" charset="0"/>
            </a:endParaRP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</a:pPr>
            <a:r>
              <a:rPr lang="en-US" sz="2400" dirty="0">
                <a:latin typeface="Cambria" pitchFamily="18" charset="0"/>
              </a:rPr>
              <a:t>Vulnerable to physical activities</a:t>
            </a: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  <a:buNone/>
            </a:pPr>
            <a:endParaRPr lang="en-US" sz="2400" dirty="0">
              <a:latin typeface="Cambria" pitchFamily="18" charset="0"/>
            </a:endParaRPr>
          </a:p>
          <a:p>
            <a:pPr marL="144000" indent="-533400" algn="just">
              <a:spcBef>
                <a:spcPts val="0"/>
              </a:spcBef>
              <a:buClr>
                <a:srgbClr val="CC0000"/>
              </a:buClr>
              <a:buSzPct val="85000"/>
            </a:pPr>
            <a:r>
              <a:rPr lang="en-US" sz="2400" dirty="0">
                <a:latin typeface="Cambria" pitchFamily="18" charset="0"/>
              </a:rPr>
              <a:t>Hard to make theft proof.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EE51-33B4-453C-9A91-40E8E3AEA47E}" type="datetime1">
              <a:rPr lang="en-US" smtClean="0"/>
              <a:pPr/>
              <a:t>2/8/2019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Multimedia Database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Multimedia databases provide features that allow users to store and query different types of multimedia information. </a:t>
            </a:r>
          </a:p>
          <a:p>
            <a:pPr>
              <a:buNone/>
            </a:pPr>
            <a:r>
              <a:rPr lang="en-GB" sz="2800" b="1" dirty="0">
                <a:solidFill>
                  <a:srgbClr val="000000"/>
                </a:solidFill>
                <a:latin typeface="Arial" charset="0"/>
              </a:rPr>
              <a:t>Multimedia Database Management System (MMDBMS) </a:t>
            </a:r>
          </a:p>
          <a:p>
            <a:pPr>
              <a:buFontTx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charset="0"/>
              </a:rPr>
              <a:t>MMDBMS</a:t>
            </a:r>
            <a:r>
              <a:rPr lang="en-GB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charset="0"/>
              </a:rPr>
              <a:t>is the host for storing, managing and retrieving media file types such as documents, images, audio, videos,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The difference between Multimedia databases and standard databases is a multimedia database stores information and media ‘internally’ whereas a ‘normal’ database can only store textual or numerical data.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multimedia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Text: </a:t>
            </a:r>
            <a:r>
              <a:rPr lang="en-IN" dirty="0"/>
              <a:t>May be formatted or unformatted. For ease of parsing structured documents such as books or articles.</a:t>
            </a:r>
          </a:p>
          <a:p>
            <a:r>
              <a:rPr lang="en-IN" b="1" dirty="0"/>
              <a:t>Graphics: </a:t>
            </a:r>
            <a:r>
              <a:rPr lang="en-IN" dirty="0"/>
              <a:t>Examples include drawings and illustrations that are encoded using some descriptive standards (e.g. CGM, PICT, postscript).</a:t>
            </a:r>
          </a:p>
          <a:p>
            <a:r>
              <a:rPr lang="en-IN" b="1" dirty="0"/>
              <a:t>Images</a:t>
            </a:r>
            <a:r>
              <a:rPr lang="en-IN" dirty="0"/>
              <a:t>: Includes drawings, photographs, and so forth, encoded in standard formats such as bitmap, JPEG, and MPEG. Compression is built into JPEG and MPEG.</a:t>
            </a:r>
          </a:p>
          <a:p>
            <a:pPr lvl="1"/>
            <a:r>
              <a:rPr lang="en-IN" dirty="0"/>
              <a:t>These images are not subdivided into components. Hence querying them by content (e.g., find all images containing circles) is nontrivial.</a:t>
            </a:r>
          </a:p>
          <a:p>
            <a:r>
              <a:rPr lang="en-IN" b="1" dirty="0"/>
              <a:t>Animations: </a:t>
            </a:r>
            <a:r>
              <a:rPr lang="en-IN" dirty="0"/>
              <a:t>Temporal sequences of image or graphic data.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multimedia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Video: </a:t>
            </a:r>
            <a:r>
              <a:rPr lang="en-IN" dirty="0"/>
              <a:t>video clips such as movies, newsreels, or home videos. A set of temporally sequenced photographic data for presentation at specified rates– for example, 30 frames per second.</a:t>
            </a:r>
          </a:p>
          <a:p>
            <a:r>
              <a:rPr lang="en-IN" b="1" dirty="0"/>
              <a:t>Structured audio: </a:t>
            </a:r>
            <a:r>
              <a:rPr lang="en-IN" dirty="0"/>
              <a:t>Audio clips such as songs, phone messages, or speeches. A sequence of audio components comprising note, tone, duration, and so forth.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database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buFont typeface="+mj-lt"/>
              <a:buAutoNum type="romanUcPeriod"/>
            </a:pPr>
            <a:r>
              <a:rPr lang="en-US" sz="3200" dirty="0"/>
              <a:t>Mobile Database.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sz="3200" dirty="0"/>
              <a:t>Multimedia Database.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sz="3200" dirty="0"/>
              <a:t>GIS ( Geographic Information Systems ).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sz="3200" dirty="0"/>
              <a:t>Distributed database (own reading)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Multimedia applications dealing with thousands of images, documents, audio and video segments, and free text data depend critically on:</a:t>
            </a:r>
          </a:p>
          <a:p>
            <a:pPr lvl="1"/>
            <a:r>
              <a:rPr lang="en-IN" dirty="0"/>
              <a:t>Appropriate </a:t>
            </a:r>
            <a:r>
              <a:rPr lang="en-IN" dirty="0" err="1"/>
              <a:t>modeling</a:t>
            </a:r>
            <a:r>
              <a:rPr lang="en-IN" dirty="0"/>
              <a:t> of the structure and content of data</a:t>
            </a:r>
          </a:p>
          <a:p>
            <a:pPr lvl="1"/>
            <a:r>
              <a:rPr lang="en-IN" dirty="0"/>
              <a:t>Designing appropriate database schemas for storing and retrieving multimedia information.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Database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/>
              <a:t>Documents and records management</a:t>
            </a:r>
          </a:p>
          <a:p>
            <a:pPr lvl="1">
              <a:buFont typeface="Arial" charset="0"/>
              <a:buChar char="•"/>
            </a:pPr>
            <a:r>
              <a:rPr lang="en-US"/>
              <a:t>Education </a:t>
            </a:r>
            <a:r>
              <a:rPr lang="en-US" dirty="0"/>
              <a:t>and training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Marketing, advertising, retailing, entertainment, and travel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Real-time control and monitoring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Geographic information systems(GIS)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Meaning</a:t>
            </a:r>
            <a:r>
              <a:rPr lang="en-US" dirty="0"/>
              <a:t>: A systematic integration of hardware and software for capturing, storing, displaying, updating manipulating and analyzing spatial data.</a:t>
            </a:r>
            <a:endParaRPr lang="en-IN" b="1" dirty="0"/>
          </a:p>
          <a:p>
            <a:r>
              <a:rPr lang="en-IN" sz="2800" b="1" dirty="0"/>
              <a:t>Geographic information systems(GIS) </a:t>
            </a:r>
            <a:r>
              <a:rPr lang="en-IN" sz="2800" dirty="0"/>
              <a:t>are used to collect, model, and analyze information describing physical properties of the geographical world.</a:t>
            </a:r>
          </a:p>
          <a:p>
            <a:r>
              <a:rPr lang="en-IN" sz="2800" dirty="0"/>
              <a:t>Geographic Information Systems contain spatial information about cities, states, countries, streets, highways, lakes, rivers, and other geographical features, and support applications to combine such spatial information with non-spatial data.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The scope of GIS broadly encompasses two types of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b="1" dirty="0"/>
              <a:t>spatial data</a:t>
            </a:r>
            <a:r>
              <a:rPr lang="en-IN" dirty="0"/>
              <a:t>, originating from maps, digital images, administrative and political boundaries, roads, transportation networks, physical data, such as rivers, soil characteristics, climatic regions, land elevations, and </a:t>
            </a:r>
          </a:p>
          <a:p>
            <a:r>
              <a:rPr lang="en-IN" b="1" dirty="0"/>
              <a:t>non spatial data</a:t>
            </a:r>
            <a:r>
              <a:rPr lang="en-IN" dirty="0"/>
              <a:t>, such as socio-economic data (like census counts), economic data, and sales or marketing information. GIS is a rapidly developing domain that offers highly innovative approaches to meet some challenging technical demands.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GIS data can be broadly represented in two</a:t>
            </a:r>
            <a:br>
              <a:rPr lang="en-IN" sz="3000" b="1" dirty="0"/>
            </a:br>
            <a:r>
              <a:rPr lang="en-IN" sz="3000" b="1" dirty="0"/>
              <a:t>formats: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Vector data </a:t>
            </a:r>
            <a:r>
              <a:rPr lang="en-IN" dirty="0"/>
              <a:t>represents geometric objects such as points, lines, and polygons.</a:t>
            </a:r>
          </a:p>
          <a:p>
            <a:r>
              <a:rPr lang="en-IN" b="1" dirty="0"/>
              <a:t>Raster data </a:t>
            </a:r>
            <a:r>
              <a:rPr lang="en-IN" dirty="0"/>
              <a:t>is characterized as an array of points, where each point represents the value of an attribute for a real-world location.</a:t>
            </a:r>
          </a:p>
        </p:txBody>
      </p:sp>
      <p:pic>
        <p:nvPicPr>
          <p:cNvPr id="4" name="Picture 12" descr="http://www.gis.unbc.ca/courses/geog300/lectures/lect3/simp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6" y="4248156"/>
            <a:ext cx="6605606" cy="246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http://bgis.sanbi.org/GIS-primer/images/pic0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2" y="0"/>
            <a:ext cx="76295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Specific GIS Data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functionality of a GIS database is also subject to other considerations:</a:t>
            </a:r>
          </a:p>
          <a:p>
            <a:pPr lvl="1">
              <a:buNone/>
            </a:pPr>
            <a:r>
              <a:rPr lang="en-IN" dirty="0"/>
              <a:t>• Extensibility</a:t>
            </a:r>
          </a:p>
          <a:p>
            <a:pPr lvl="1">
              <a:buNone/>
            </a:pPr>
            <a:r>
              <a:rPr lang="en-IN" dirty="0"/>
              <a:t>• Data quality control</a:t>
            </a:r>
          </a:p>
          <a:p>
            <a:pPr lvl="1">
              <a:buNone/>
            </a:pPr>
            <a:r>
              <a:rPr lang="en-IN" dirty="0"/>
              <a:t>• Visualization</a:t>
            </a:r>
          </a:p>
          <a:p>
            <a:r>
              <a:rPr lang="en-IN" dirty="0"/>
              <a:t>Such requirements clearly illustrate that standard RDBMSs or ODBMSs do not meet the special needs of GIS.</a:t>
            </a:r>
          </a:p>
          <a:p>
            <a:r>
              <a:rPr lang="en-IN" dirty="0"/>
              <a:t>Therefore it is necessary to design systems that support the vector and raster representations and the spatial functionality as well as the required DBMS features.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GIS Applications can be divided into three categories </a:t>
            </a:r>
          </a:p>
          <a:p>
            <a:pPr marL="57150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/>
              <a:t>cartographic applications- </a:t>
            </a:r>
          </a:p>
          <a:p>
            <a:pPr marL="571500" indent="-514350" algn="just">
              <a:buNone/>
            </a:pPr>
            <a:r>
              <a:rPr lang="en-IN" sz="2800" dirty="0"/>
              <a:t>      By using GIS, cartographers are able to collect, store, and combine data about a given area, subject, or region being researched. This will help planners working on environmental to monitor change, predict trends and manage recourses using current relevant data</a:t>
            </a:r>
          </a:p>
          <a:p>
            <a:pPr marL="571500" indent="-514350" algn="just">
              <a:buAutoNum type="arabicPeriod" startAt="2"/>
            </a:pPr>
            <a:r>
              <a:rPr lang="en-IN" b="1" dirty="0"/>
              <a:t>digital terrain modelling applications </a:t>
            </a:r>
          </a:p>
          <a:p>
            <a:pPr lvl="1">
              <a:buNone/>
            </a:pPr>
            <a:r>
              <a:rPr lang="en-IN" dirty="0"/>
              <a:t>    A digital terrain model is a topographic model of the bare earth that can be manipulated by computer programs. (representation of part of the earth's surface)</a:t>
            </a:r>
            <a:endParaRPr lang="en-IN" b="1" dirty="0"/>
          </a:p>
          <a:p>
            <a:pPr marL="571500" indent="-514350" algn="just">
              <a:buFont typeface="+mj-lt"/>
              <a:buAutoNum type="arabicPeriod" startAt="3"/>
            </a:pPr>
            <a:r>
              <a:rPr lang="en-IN" b="1" dirty="0"/>
              <a:t>geographic objects applications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7" y="1219200"/>
            <a:ext cx="8358245" cy="542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Portable devices and wireless technology led to </a:t>
            </a:r>
            <a:r>
              <a:rPr lang="en-US" sz="2400" b="1" dirty="0"/>
              <a:t>mobile computing.</a:t>
            </a:r>
            <a:endParaRPr lang="en-US" sz="2400" dirty="0"/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Portable computing devices and wireless communication allowed the client to access data from </a:t>
            </a:r>
            <a:r>
              <a:rPr lang="en-US" sz="2400" u="sng" dirty="0"/>
              <a:t>any where </a:t>
            </a:r>
            <a:r>
              <a:rPr lang="en-US" sz="2400" dirty="0"/>
              <a:t>and </a:t>
            </a:r>
            <a:r>
              <a:rPr lang="en-US" sz="2400" u="sng" dirty="0"/>
              <a:t>any time</a:t>
            </a:r>
            <a:r>
              <a:rPr lang="en-US" sz="2400" dirty="0"/>
              <a:t>. </a:t>
            </a:r>
          </a:p>
          <a:p>
            <a:pPr marL="796925" indent="-398463">
              <a:buFont typeface="Wingdings" pitchFamily="2" charset="2"/>
              <a:buChar char="v"/>
            </a:pPr>
            <a:endParaRPr lang="en-US" sz="2400" dirty="0"/>
          </a:p>
          <a:p>
            <a:pPr marL="796925" indent="-398463">
              <a:buFont typeface="Wingdings" pitchFamily="2" charset="2"/>
              <a:buChar char="v"/>
            </a:pPr>
            <a:r>
              <a:rPr lang="en-US" sz="2400" b="1" dirty="0"/>
              <a:t>A mobile database </a:t>
            </a:r>
            <a:r>
              <a:rPr lang="en-US" sz="2400" dirty="0"/>
              <a:t>is a database that can be connected to by a mobile computing device over a mobile network.  This database is portable and physically separate from   the corporate database server.</a:t>
            </a:r>
          </a:p>
          <a:p>
            <a:pPr lvl="1">
              <a:buFont typeface="Wingdings" pitchFamily="2" charset="2"/>
              <a:buChar char="v"/>
            </a:pPr>
            <a:endParaRPr lang="en-US" sz="2400" dirty="0"/>
          </a:p>
          <a:p>
            <a:pPr lvl="1">
              <a:buFont typeface="Wingdings" pitchFamily="2" charset="2"/>
              <a:buChar char="v"/>
            </a:pPr>
            <a:r>
              <a:rPr lang="en-US" sz="2400" dirty="0"/>
              <a:t>  Mobile Database is capable of communicating with that corporate database server from remote sites allowing the sharing of corporate database.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MOBILE DATA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100" dirty="0"/>
              <a:t>Provide relational database services but require little memory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100" dirty="0"/>
              <a:t>Analyze and manipulate data on a mobile device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100" dirty="0"/>
              <a:t>Handle SQL queries on the road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100" dirty="0"/>
              <a:t>Users can choose to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sz="3100" dirty="0"/>
              <a:t>                -  Work online with a central DBMS server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sz="3100" dirty="0"/>
              <a:t>                -   Download data &amp; work on them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US" sz="3100" dirty="0"/>
              <a:t>                -   Capture real-time data &amp; Synchronize later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100" dirty="0"/>
              <a:t>Are customized for mobile applications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MOBILE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 b="1" dirty="0">
                <a:latin typeface="Cambria" pitchFamily="18" charset="0"/>
              </a:rPr>
              <a:t> BUSINESS</a:t>
            </a:r>
          </a:p>
          <a:p>
            <a:pPr marL="636588" lvl="1" indent="-236538">
              <a:spcBef>
                <a:spcPct val="50000"/>
              </a:spcBef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 Information on customers, competitors, and market trends –   anytime, anywhere….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Salespersons can update sales &amp; customer data on the move.</a:t>
            </a:r>
            <a:endParaRPr lang="en-US" b="1" dirty="0">
              <a:latin typeface="Cambria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 b="1" dirty="0">
                <a:latin typeface="Cambria" pitchFamily="18" charset="0"/>
              </a:rPr>
              <a:t> PUBLIC SECTOR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US Army uses mobile database technology to get current inventory and readiness info that can save them logistical costs.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mobile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b="1" dirty="0">
                <a:latin typeface="Cambria" pitchFamily="18" charset="0"/>
              </a:rPr>
              <a:t> HEALTH SECTOR</a:t>
            </a:r>
          </a:p>
          <a:p>
            <a:pPr marL="739775" lvl="1" indent="-339725">
              <a:spcBef>
                <a:spcPct val="50000"/>
              </a:spcBef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Used by Physicians  to store and retrieve information while making their rounds.</a:t>
            </a:r>
          </a:p>
          <a:p>
            <a:pPr marL="798513" lvl="1" indent="-398463">
              <a:spcBef>
                <a:spcPct val="50000"/>
              </a:spcBef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Used by doctors &amp; Para medics to retrieve vital patient history &amp; treatment info while attending to patients in battle fields &amp; remote accident locations..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524101" y="500042"/>
            <a:ext cx="7358063" cy="75009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DBMS FOR MOBILE DEVICES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95472" y="2285993"/>
            <a:ext cx="8143932" cy="3661169"/>
          </a:xfrm>
        </p:spPr>
        <p:txBody>
          <a:bodyPr>
            <a:normAutofit/>
          </a:bodyPr>
          <a:lstStyle/>
          <a:p>
            <a:pPr marL="625056"/>
            <a:r>
              <a:rPr lang="en-US" sz="2000" b="1" dirty="0">
                <a:latin typeface="Cambria" pitchFamily="18" charset="0"/>
              </a:rPr>
              <a:t>DBMS’s for mobile device should be dedicated to optimizing at least one of the following, preferably both:</a:t>
            </a:r>
          </a:p>
          <a:p>
            <a:pPr marL="625056" algn="ctr">
              <a:buNone/>
            </a:pPr>
            <a:endParaRPr lang="en-US" sz="2000" b="1" dirty="0">
              <a:latin typeface="Cambria" pitchFamily="18" charset="0"/>
            </a:endParaRPr>
          </a:p>
          <a:p>
            <a:pPr marL="937584" lvl="1" algn="ctr">
              <a:buNone/>
            </a:pPr>
            <a:r>
              <a:rPr lang="en-US" sz="2000" b="1" dirty="0">
                <a:latin typeface="Cambria" pitchFamily="18" charset="0"/>
              </a:rPr>
              <a:t>power optimization</a:t>
            </a:r>
          </a:p>
          <a:p>
            <a:pPr marL="937584" lvl="1" algn="ctr">
              <a:buNone/>
            </a:pPr>
            <a:r>
              <a:rPr lang="en-US" sz="2000" b="1" dirty="0">
                <a:latin typeface="Cambria" pitchFamily="18" charset="0"/>
              </a:rPr>
              <a:t>memory management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E9D-68EC-4609-A663-AA41361501CB}" type="datetime1">
              <a:rPr lang="en-US" sz="1400"/>
              <a:pPr/>
              <a:t>2/8/2019</a:t>
            </a:fld>
            <a:endParaRPr lang="en-IN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z="1400"/>
              <a:pPr/>
              <a:t>7</a:t>
            </a:fld>
            <a:endParaRPr lang="en-IN" sz="1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09787" y="500042"/>
            <a:ext cx="7858125" cy="6858000"/>
          </a:xfrm>
        </p:spPr>
        <p:txBody>
          <a:bodyPr>
            <a:normAutofit/>
          </a:bodyPr>
          <a:lstStyle/>
          <a:p>
            <a:pPr marL="625056"/>
            <a:endParaRPr lang="en-US" sz="2000" b="1" dirty="0">
              <a:latin typeface="Cambria" pitchFamily="18" charset="0"/>
            </a:endParaRPr>
          </a:p>
          <a:p>
            <a:pPr marL="625056">
              <a:buNone/>
            </a:pPr>
            <a:r>
              <a:rPr lang="en-US" sz="2400" b="1" dirty="0"/>
              <a:t>POWER OPTIMIZATION</a:t>
            </a:r>
          </a:p>
          <a:p>
            <a:pPr marL="625056"/>
            <a:r>
              <a:rPr lang="en-US" sz="2000" b="1" dirty="0">
                <a:latin typeface="Cambria" pitchFamily="18" charset="0"/>
              </a:rPr>
              <a:t>Mobile devices such as laptops, cell phones, PDA’s, and radios have a limited power supply.</a:t>
            </a:r>
          </a:p>
          <a:p>
            <a:pPr marL="625056">
              <a:buNone/>
            </a:pPr>
            <a:endParaRPr lang="en-US" sz="2000" b="1" dirty="0">
              <a:latin typeface="Cambria" pitchFamily="18" charset="0"/>
            </a:endParaRPr>
          </a:p>
          <a:p>
            <a:pPr marL="625056"/>
            <a:r>
              <a:rPr lang="en-US" sz="2000" b="1" dirty="0">
                <a:latin typeface="Cambria" pitchFamily="18" charset="0"/>
              </a:rPr>
              <a:t>So we needed to  optimize our DBMS to use as few resources as possible while providing the necessary functionality</a:t>
            </a:r>
          </a:p>
          <a:p>
            <a:pPr marL="625056">
              <a:buNone/>
            </a:pPr>
            <a:endParaRPr lang="en-US" sz="2000" b="1" dirty="0">
              <a:latin typeface="Cambria" pitchFamily="18" charset="0"/>
            </a:endParaRPr>
          </a:p>
          <a:p>
            <a:pPr marL="625056">
              <a:buNone/>
            </a:pPr>
            <a:r>
              <a:rPr lang="en-US" sz="2400" b="1" dirty="0"/>
              <a:t>MEMORY MANAGEMENT</a:t>
            </a:r>
          </a:p>
          <a:p>
            <a:pPr marL="625056"/>
            <a:r>
              <a:rPr lang="en-US" sz="2000" b="1" dirty="0">
                <a:latin typeface="Cambria" pitchFamily="18" charset="0"/>
              </a:rPr>
              <a:t>Memory is an important criteria as far as mobile database systems are concerned.</a:t>
            </a:r>
          </a:p>
          <a:p>
            <a:pPr marL="625056"/>
            <a:endParaRPr lang="en-US" sz="2000" b="1" dirty="0">
              <a:latin typeface="Cambria" pitchFamily="18" charset="0"/>
            </a:endParaRPr>
          </a:p>
          <a:p>
            <a:pPr marL="625056"/>
            <a:r>
              <a:rPr lang="en-US" sz="2000" b="1" dirty="0">
                <a:latin typeface="Cambria" pitchFamily="18" charset="0"/>
              </a:rPr>
              <a:t>It is important to decide how much of the devices internal memory should be dedicated to the DB</a:t>
            </a:r>
          </a:p>
          <a:p>
            <a:pPr marL="625056"/>
            <a:endParaRPr lang="en-US" sz="2400" dirty="0"/>
          </a:p>
          <a:p>
            <a:pPr marL="625056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F8D1-9EE0-4563-A14A-F7B7454B6B63}" type="datetime1">
              <a:rPr lang="en-US" smtClean="0"/>
              <a:pPr/>
              <a:t>2/8/2019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786" y="1928802"/>
            <a:ext cx="7943848" cy="4000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ambria" pitchFamily="18" charset="0"/>
              </a:rPr>
              <a:t>For any mobile architecture, things to be considered are:</a:t>
            </a:r>
          </a:p>
          <a:p>
            <a:pPr>
              <a:buNone/>
            </a:pPr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Users are not attached to a fixed geographical location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Mobile computing devices: low-power, low-cost, portable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Wireless networks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Mobile computing constraints</a:t>
            </a:r>
          </a:p>
          <a:p>
            <a:pPr>
              <a:buNone/>
            </a:pPr>
            <a:endParaRPr lang="en-US" sz="2000" b="1" dirty="0">
              <a:latin typeface="Cambria" pitchFamily="18" charset="0"/>
            </a:endParaRPr>
          </a:p>
          <a:p>
            <a:pPr>
              <a:buBlip>
                <a:blip r:embed="rId2"/>
              </a:buBlip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BF94-93F4-44CF-A48C-8A234DCCE32C}" type="datetime1">
              <a:rPr lang="en-US" smtClean="0"/>
              <a:pPr/>
              <a:t>2/8/2019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32D1-062D-43BB-B120-0B0191EC644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</TotalTime>
  <Words>1411</Words>
  <Application>Microsoft Office PowerPoint</Application>
  <PresentationFormat>Widescreen</PresentationFormat>
  <Paragraphs>160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</vt:lpstr>
      <vt:lpstr>Century Gothic</vt:lpstr>
      <vt:lpstr>Gill Sans MT</vt:lpstr>
      <vt:lpstr>Verdana</vt:lpstr>
      <vt:lpstr>Wingdings</vt:lpstr>
      <vt:lpstr>Wingdings 2</vt:lpstr>
      <vt:lpstr>Solstice</vt:lpstr>
      <vt:lpstr> Introduction to emerging database technologies  LECTURER: Olivier Kevin ISHIMWE Email: kishimwe@uok.ac.rw      </vt:lpstr>
      <vt:lpstr>Emerging database technologies</vt:lpstr>
      <vt:lpstr>Mobile database</vt:lpstr>
      <vt:lpstr>FEATURES OF MOBILE DATA BASE</vt:lpstr>
      <vt:lpstr>APPLICATIONS OF MOBILE DATABASES</vt:lpstr>
      <vt:lpstr>Applications of mobile databases</vt:lpstr>
      <vt:lpstr>DBMS FOR MOBILE DEVICES</vt:lpstr>
      <vt:lpstr>PowerPoint Presentation</vt:lpstr>
      <vt:lpstr>MOBILE DATABASE ARCHITECTURE</vt:lpstr>
      <vt:lpstr>THREE PARTIES</vt:lpstr>
      <vt:lpstr>PowerPoint Presentation</vt:lpstr>
      <vt:lpstr>PowerPoint Presentation</vt:lpstr>
      <vt:lpstr>MOBILE DATABASE ARCHITECTURE</vt:lpstr>
      <vt:lpstr>Mobile Database Systems(MDS) MARKET SHARE</vt:lpstr>
      <vt:lpstr>MOBILE DATABASE SYSTEM LIMITATIONS</vt:lpstr>
      <vt:lpstr>Multimedia Database Concepts</vt:lpstr>
      <vt:lpstr>Multimedia databases</vt:lpstr>
      <vt:lpstr>Types of multimedia data</vt:lpstr>
      <vt:lpstr>Types of multimedia data</vt:lpstr>
      <vt:lpstr>Multimedia Applications</vt:lpstr>
      <vt:lpstr>Multimedia Database Applications</vt:lpstr>
      <vt:lpstr>Geographic information systems(GIS)</vt:lpstr>
      <vt:lpstr>The scope of GIS broadly encompasses two types of data:</vt:lpstr>
      <vt:lpstr>GIS data can be broadly represented in two formats:</vt:lpstr>
      <vt:lpstr>PowerPoint Presentation</vt:lpstr>
      <vt:lpstr>Specific GIS Data Operations</vt:lpstr>
      <vt:lpstr>GIS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AK Waithima</dc:creator>
  <cp:lastModifiedBy>olivier kevin</cp:lastModifiedBy>
  <cp:revision>17</cp:revision>
  <dcterms:created xsi:type="dcterms:W3CDTF">2018-09-14T09:38:27Z</dcterms:created>
  <dcterms:modified xsi:type="dcterms:W3CDTF">2019-02-08T05:52:07Z</dcterms:modified>
</cp:coreProperties>
</file>