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7" r:id="rId2"/>
    <p:sldId id="256" r:id="rId3"/>
    <p:sldId id="257" r:id="rId4"/>
    <p:sldId id="258" r:id="rId5"/>
    <p:sldId id="307" r:id="rId6"/>
    <p:sldId id="295" r:id="rId7"/>
    <p:sldId id="260" r:id="rId8"/>
    <p:sldId id="294" r:id="rId9"/>
    <p:sldId id="296" r:id="rId10"/>
    <p:sldId id="297" r:id="rId11"/>
    <p:sldId id="298" r:id="rId12"/>
    <p:sldId id="299" r:id="rId13"/>
    <p:sldId id="259" r:id="rId14"/>
    <p:sldId id="300" r:id="rId15"/>
    <p:sldId id="302" r:id="rId16"/>
    <p:sldId id="303" r:id="rId17"/>
    <p:sldId id="304" r:id="rId18"/>
    <p:sldId id="305" r:id="rId19"/>
    <p:sldId id="3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1F0C7-8B73-4565-8AD2-0380851CD211}" type="datetimeFigureOut">
              <a:rPr lang="en-US" smtClean="0"/>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F8D4B-AFE3-4808-9278-38CE2D1D7349}" type="slidenum">
              <a:rPr lang="en-US" smtClean="0"/>
              <a:t>‹#›</a:t>
            </a:fld>
            <a:endParaRPr lang="en-US"/>
          </a:p>
        </p:txBody>
      </p:sp>
    </p:spTree>
    <p:extLst>
      <p:ext uri="{BB962C8B-B14F-4D97-AF65-F5344CB8AC3E}">
        <p14:creationId xmlns:p14="http://schemas.microsoft.com/office/powerpoint/2010/main" val="1118431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3BB5374-62CF-46E8-B55E-45A754BFE8E4}" type="slidenum">
              <a:rPr lang="en-US" altLang="en-US" smtClean="0"/>
              <a:pPr>
                <a:spcBef>
                  <a:spcPct val="0"/>
                </a:spcBef>
              </a:pPr>
              <a:t>7</a:t>
            </a:fld>
            <a:endParaRPr lang="en-US" altLang="en-US"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711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5628219-9C8B-4F43-AA72-F8BE48345AC4}" type="slidenum">
              <a:rPr lang="en-US" altLang="en-US" smtClean="0"/>
              <a:pPr>
                <a:spcBef>
                  <a:spcPct val="0"/>
                </a:spcBef>
              </a:pPr>
              <a:t>13</a:t>
            </a:fld>
            <a:endParaRPr lang="en-US" altLang="en-US"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4544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D1C6CFA-F1C6-46FF-AA12-C2B2867840D7}" type="slidenum">
              <a:rPr lang="en-US" altLang="en-US" smtClean="0"/>
              <a:pPr>
                <a:spcBef>
                  <a:spcPct val="0"/>
                </a:spcBef>
              </a:pPr>
              <a:t>15</a:t>
            </a:fld>
            <a:endParaRPr lang="en-US" alt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4930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3B8ADD-40AE-48C1-BC03-9D51C12D4907}"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259081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B8ADD-40AE-48C1-BC03-9D51C12D4907}"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43611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B8ADD-40AE-48C1-BC03-9D51C12D4907}"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204772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B8ADD-40AE-48C1-BC03-9D51C12D4907}"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153822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3B8ADD-40AE-48C1-BC03-9D51C12D4907}"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154242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B8ADD-40AE-48C1-BC03-9D51C12D4907}"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3926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3B8ADD-40AE-48C1-BC03-9D51C12D4907}" type="datetimeFigureOut">
              <a:rPr lang="en-US" smtClean="0"/>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253035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3B8ADD-40AE-48C1-BC03-9D51C12D4907}" type="datetimeFigureOut">
              <a:rPr lang="en-US" smtClean="0"/>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17015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B8ADD-40AE-48C1-BC03-9D51C12D4907}" type="datetimeFigureOut">
              <a:rPr lang="en-US" smtClean="0"/>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386898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3B8ADD-40AE-48C1-BC03-9D51C12D4907}"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391203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3B8ADD-40AE-48C1-BC03-9D51C12D4907}"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973BA-6E02-48B9-8DCC-3C809D2B8DD4}" type="slidenum">
              <a:rPr lang="en-US" smtClean="0"/>
              <a:t>‹#›</a:t>
            </a:fld>
            <a:endParaRPr lang="en-US"/>
          </a:p>
        </p:txBody>
      </p:sp>
    </p:spTree>
    <p:extLst>
      <p:ext uri="{BB962C8B-B14F-4D97-AF65-F5344CB8AC3E}">
        <p14:creationId xmlns:p14="http://schemas.microsoft.com/office/powerpoint/2010/main" val="201788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B8ADD-40AE-48C1-BC03-9D51C12D4907}" type="datetimeFigureOut">
              <a:rPr lang="en-US" smtClean="0"/>
              <a:t>1/13/2025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973BA-6E02-48B9-8DCC-3C809D2B8DD4}" type="slidenum">
              <a:rPr lang="en-US" smtClean="0"/>
              <a:t>‹#›</a:t>
            </a:fld>
            <a:endParaRPr lang="en-US"/>
          </a:p>
        </p:txBody>
      </p:sp>
    </p:spTree>
    <p:extLst>
      <p:ext uri="{BB962C8B-B14F-4D97-AF65-F5344CB8AC3E}">
        <p14:creationId xmlns:p14="http://schemas.microsoft.com/office/powerpoint/2010/main" val="3090805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50000"/>
              </a:spcBef>
            </a:pPr>
            <a:r>
              <a:rPr lang="en-US" altLang="en-US" dirty="0" smtClean="0"/>
              <a:t/>
            </a:r>
            <a:br>
              <a:rPr lang="en-US" altLang="en-US" dirty="0" smtClean="0"/>
            </a:br>
            <a:r>
              <a:rPr lang="en-US" altLang="en-US" dirty="0" smtClean="0"/>
              <a:t>Data </a:t>
            </a:r>
            <a:r>
              <a:rPr lang="en-US" altLang="en-US" dirty="0"/>
              <a:t>Structure and Algorithm(DSA) </a:t>
            </a:r>
            <a:endParaRPr lang="en-US" altLang="en-US" sz="3200" b="1" dirty="0"/>
          </a:p>
        </p:txBody>
      </p:sp>
      <p:sp>
        <p:nvSpPr>
          <p:cNvPr id="3" name="Text Placeholder 2"/>
          <p:cNvSpPr>
            <a:spLocks noGrp="1"/>
          </p:cNvSpPr>
          <p:nvPr>
            <p:ph type="body" idx="1"/>
          </p:nvPr>
        </p:nvSpPr>
        <p:spPr/>
        <p:txBody>
          <a:bodyPr/>
          <a:lstStyle/>
          <a:p>
            <a:pPr algn="ctr">
              <a:spcBef>
                <a:spcPct val="50000"/>
              </a:spcBef>
            </a:pPr>
            <a:r>
              <a:rPr lang="en-US" altLang="en-US" dirty="0"/>
              <a:t>TURINUMUKIZA Maurice</a:t>
            </a:r>
          </a:p>
        </p:txBody>
      </p:sp>
    </p:spTree>
    <p:extLst>
      <p:ext uri="{BB962C8B-B14F-4D97-AF65-F5344CB8AC3E}">
        <p14:creationId xmlns:p14="http://schemas.microsoft.com/office/powerpoint/2010/main" val="2158015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of non-primitive data structures</a:t>
            </a:r>
            <a:endParaRPr lang="en-US" b="1" dirty="0"/>
          </a:p>
        </p:txBody>
      </p:sp>
      <p:sp>
        <p:nvSpPr>
          <p:cNvPr id="3" name="Content Placeholder 2"/>
          <p:cNvSpPr>
            <a:spLocks noGrp="1"/>
          </p:cNvSpPr>
          <p:nvPr>
            <p:ph idx="1"/>
          </p:nvPr>
        </p:nvSpPr>
        <p:spPr/>
        <p:txBody>
          <a:bodyPr/>
          <a:lstStyle/>
          <a:p>
            <a:pPr marL="0" indent="0">
              <a:buNone/>
            </a:pPr>
            <a:r>
              <a:rPr lang="en-US" b="1" dirty="0"/>
              <a:t>Linear Data </a:t>
            </a:r>
            <a:r>
              <a:rPr lang="en-US" b="1" dirty="0" smtClean="0"/>
              <a:t>Structures</a:t>
            </a:r>
          </a:p>
          <a:p>
            <a:pPr marL="0" indent="0" algn="just">
              <a:buNone/>
            </a:pPr>
            <a:r>
              <a:rPr lang="en-US" b="1" dirty="0"/>
              <a:t>Linear data structures </a:t>
            </a:r>
            <a:r>
              <a:rPr lang="en-US" dirty="0" smtClean="0"/>
              <a:t>are </a:t>
            </a:r>
            <a:r>
              <a:rPr lang="en-US" dirty="0"/>
              <a:t>types of data structures where elements are arranged sequentially or in a linear order</a:t>
            </a:r>
            <a:r>
              <a:rPr lang="en-US" dirty="0" smtClean="0"/>
              <a:t>.</a:t>
            </a:r>
          </a:p>
          <a:p>
            <a:pPr marL="0" indent="0" algn="just">
              <a:buNone/>
            </a:pPr>
            <a:r>
              <a:rPr lang="en-US" dirty="0" smtClean="0"/>
              <a:t> </a:t>
            </a:r>
            <a:r>
              <a:rPr lang="en-US" b="1" dirty="0" smtClean="0"/>
              <a:t>Examples: </a:t>
            </a:r>
            <a:endParaRPr lang="en-US" b="1" dirty="0"/>
          </a:p>
          <a:p>
            <a:pPr marL="0" indent="0">
              <a:buNone/>
            </a:pPr>
            <a:r>
              <a:rPr lang="en-US" b="1" dirty="0" smtClean="0"/>
              <a:t>Array</a:t>
            </a:r>
            <a:r>
              <a:rPr lang="en-US" dirty="0" smtClean="0"/>
              <a:t>, </a:t>
            </a:r>
            <a:r>
              <a:rPr lang="en-US" b="1" dirty="0" smtClean="0"/>
              <a:t>Linked List</a:t>
            </a:r>
            <a:r>
              <a:rPr lang="en-US" dirty="0" smtClean="0"/>
              <a:t>, </a:t>
            </a:r>
            <a:r>
              <a:rPr lang="en-US" b="1" dirty="0" smtClean="0"/>
              <a:t>Stack</a:t>
            </a:r>
            <a:r>
              <a:rPr lang="en-US" dirty="0" smtClean="0"/>
              <a:t>, </a:t>
            </a:r>
            <a:r>
              <a:rPr lang="en-US" b="1" dirty="0" smtClean="0"/>
              <a:t>Queue,</a:t>
            </a:r>
            <a:r>
              <a:rPr lang="en-US" dirty="0" smtClean="0"/>
              <a:t> etc.</a:t>
            </a:r>
            <a:endParaRPr lang="en-US" dirty="0"/>
          </a:p>
        </p:txBody>
      </p:sp>
    </p:spTree>
    <p:extLst>
      <p:ext uri="{BB962C8B-B14F-4D97-AF65-F5344CB8AC3E}">
        <p14:creationId xmlns:p14="http://schemas.microsoft.com/office/powerpoint/2010/main" val="910095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non-primitive data structures</a:t>
            </a:r>
            <a:endParaRPr lang="en-US" dirty="0"/>
          </a:p>
        </p:txBody>
      </p:sp>
      <p:sp>
        <p:nvSpPr>
          <p:cNvPr id="3" name="Content Placeholder 2"/>
          <p:cNvSpPr>
            <a:spLocks noGrp="1"/>
          </p:cNvSpPr>
          <p:nvPr>
            <p:ph idx="1"/>
          </p:nvPr>
        </p:nvSpPr>
        <p:spPr/>
        <p:txBody>
          <a:bodyPr/>
          <a:lstStyle/>
          <a:p>
            <a:r>
              <a:rPr lang="en-US" b="1" dirty="0"/>
              <a:t>Non-linear data </a:t>
            </a:r>
            <a:r>
              <a:rPr lang="en-US" b="1" dirty="0" smtClean="0"/>
              <a:t>structures</a:t>
            </a:r>
          </a:p>
          <a:p>
            <a:pPr marL="0" indent="0" algn="just">
              <a:buNone/>
            </a:pPr>
            <a:r>
              <a:rPr lang="en-US" b="1" dirty="0"/>
              <a:t>Non-linear data structures </a:t>
            </a:r>
            <a:r>
              <a:rPr lang="en-US" dirty="0"/>
              <a:t>are types of data structures where data elements are not arranged sequentially or in a linear order. Instead, they are organized in a hierarchical or interconnected manner, allowing for more complex relationships between the elements. </a:t>
            </a:r>
            <a:endParaRPr lang="en-US" dirty="0" smtClean="0"/>
          </a:p>
          <a:p>
            <a:pPr marL="0" indent="0" algn="just">
              <a:buNone/>
            </a:pPr>
            <a:r>
              <a:rPr lang="en-US" b="1" dirty="0" smtClean="0"/>
              <a:t>Examples:</a:t>
            </a:r>
          </a:p>
          <a:p>
            <a:pPr marL="0" indent="0" algn="just">
              <a:buNone/>
            </a:pPr>
            <a:r>
              <a:rPr lang="en-US" dirty="0"/>
              <a:t>Trees, </a:t>
            </a:r>
            <a:r>
              <a:rPr lang="en-US" dirty="0" smtClean="0"/>
              <a:t>Graphs, etc.</a:t>
            </a:r>
            <a:endParaRPr lang="en-US" b="1" dirty="0"/>
          </a:p>
        </p:txBody>
      </p:sp>
    </p:spTree>
    <p:extLst>
      <p:ext uri="{BB962C8B-B14F-4D97-AF65-F5344CB8AC3E}">
        <p14:creationId xmlns:p14="http://schemas.microsoft.com/office/powerpoint/2010/main" val="23422256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8782"/>
          </a:xfrm>
        </p:spPr>
        <p:txBody>
          <a:bodyPr>
            <a:normAutofit fontScale="90000"/>
          </a:bodyPr>
          <a:lstStyle/>
          <a:p>
            <a:r>
              <a:rPr lang="en-US" altLang="en-US" b="1" dirty="0"/>
              <a:t>Storage representation of </a:t>
            </a:r>
            <a:r>
              <a:rPr lang="en-US" altLang="en-US" b="1" dirty="0" smtClean="0"/>
              <a:t>non-Primitive </a:t>
            </a:r>
            <a:r>
              <a:rPr lang="en-US" altLang="en-US" b="1" dirty="0"/>
              <a:t>data Structures</a:t>
            </a:r>
            <a:endParaRPr lang="en-US" altLang="en-US" dirty="0"/>
          </a:p>
        </p:txBody>
      </p:sp>
      <p:sp>
        <p:nvSpPr>
          <p:cNvPr id="3" name="Content Placeholder 2"/>
          <p:cNvSpPr>
            <a:spLocks noGrp="1"/>
          </p:cNvSpPr>
          <p:nvPr>
            <p:ph idx="1"/>
          </p:nvPr>
        </p:nvSpPr>
        <p:spPr>
          <a:xfrm>
            <a:off x="838200" y="1289786"/>
            <a:ext cx="10515600" cy="5236142"/>
          </a:xfrm>
        </p:spPr>
        <p:txBody>
          <a:bodyPr>
            <a:normAutofit fontScale="85000" lnSpcReduction="20000"/>
          </a:bodyPr>
          <a:lstStyle/>
          <a:p>
            <a:pPr algn="just"/>
            <a:r>
              <a:rPr lang="en-US" b="1" dirty="0" smtClean="0"/>
              <a:t>Non-primitive </a:t>
            </a:r>
            <a:r>
              <a:rPr lang="en-US" b="1" dirty="0"/>
              <a:t>data </a:t>
            </a:r>
            <a:r>
              <a:rPr lang="en-US" b="1" dirty="0" smtClean="0"/>
              <a:t>structures</a:t>
            </a:r>
            <a:r>
              <a:rPr lang="en-US" dirty="0" smtClean="0"/>
              <a:t>, which are built upon primitive data structures, often require </a:t>
            </a:r>
            <a:r>
              <a:rPr lang="en-US" dirty="0"/>
              <a:t>more memory due to additional information they store, such as pointers, references, and metadata</a:t>
            </a:r>
            <a:r>
              <a:rPr lang="en-US" dirty="0" smtClean="0"/>
              <a:t>.</a:t>
            </a:r>
          </a:p>
          <a:p>
            <a:pPr algn="just"/>
            <a:r>
              <a:rPr lang="en-US" b="1" dirty="0" smtClean="0"/>
              <a:t>Example </a:t>
            </a:r>
          </a:p>
          <a:p>
            <a:pPr marL="0" indent="0" algn="just">
              <a:buNone/>
            </a:pPr>
            <a:r>
              <a:rPr lang="en-US" b="1" dirty="0"/>
              <a:t>Arrays</a:t>
            </a:r>
            <a:endParaRPr lang="en-US" dirty="0"/>
          </a:p>
          <a:p>
            <a:pPr marL="0" lvl="0" indent="0" algn="just">
              <a:buNone/>
            </a:pPr>
            <a:r>
              <a:rPr lang="en-US" b="1" dirty="0"/>
              <a:t>Contiguous Memory Allocation</a:t>
            </a:r>
            <a:r>
              <a:rPr lang="en-US" dirty="0"/>
              <a:t>: Memory is allocated for all elements in a single block.</a:t>
            </a:r>
          </a:p>
          <a:p>
            <a:pPr marL="0" lvl="0" indent="0" algn="just">
              <a:buNone/>
            </a:pPr>
            <a:r>
              <a:rPr lang="en-US" dirty="0"/>
              <a:t>Memory = Size of data type * Number of elements.</a:t>
            </a:r>
          </a:p>
          <a:p>
            <a:pPr marL="0" lvl="0" indent="0" algn="just">
              <a:buNone/>
            </a:pPr>
            <a:r>
              <a:rPr lang="en-US" b="1" dirty="0"/>
              <a:t>Example</a:t>
            </a:r>
            <a:r>
              <a:rPr lang="en-US" dirty="0"/>
              <a:t>: An integer array of 10 elements requires 4 bytes * 10 = 40 bytes</a:t>
            </a:r>
            <a:r>
              <a:rPr lang="en-US" dirty="0" smtClean="0"/>
              <a:t>.</a:t>
            </a:r>
          </a:p>
          <a:p>
            <a:pPr marL="0" lvl="0" indent="0" algn="just">
              <a:buNone/>
            </a:pPr>
            <a:endParaRPr lang="en-US" dirty="0"/>
          </a:p>
          <a:p>
            <a:pPr marL="0" indent="0" algn="just">
              <a:buNone/>
            </a:pPr>
            <a:r>
              <a:rPr lang="en-US" b="1" dirty="0" smtClean="0"/>
              <a:t>Linked Lists</a:t>
            </a:r>
            <a:endParaRPr lang="en-US" dirty="0"/>
          </a:p>
          <a:p>
            <a:pPr marL="0" lvl="0" indent="0" algn="just">
              <a:buNone/>
            </a:pPr>
            <a:r>
              <a:rPr lang="en-US" b="1" dirty="0"/>
              <a:t>Nodes with Pointers</a:t>
            </a:r>
            <a:r>
              <a:rPr lang="en-US" dirty="0"/>
              <a:t>: Each node contains data and a reference to the next node.</a:t>
            </a:r>
          </a:p>
          <a:p>
            <a:pPr marL="0" lvl="0" indent="0" algn="just">
              <a:buNone/>
            </a:pPr>
            <a:r>
              <a:rPr lang="en-US" dirty="0"/>
              <a:t>Memory = (Size of data + Size of pointer) * Number of nodes.</a:t>
            </a:r>
          </a:p>
          <a:p>
            <a:pPr marL="0" lvl="0" indent="0" algn="just">
              <a:buNone/>
            </a:pPr>
            <a:r>
              <a:rPr lang="en-US" b="1" dirty="0"/>
              <a:t>Example</a:t>
            </a:r>
            <a:r>
              <a:rPr lang="en-US" dirty="0"/>
              <a:t>: A singly linked list of 10 integer nodes (assuming a 4-byte pointer) requires (4 bytes + 4 bytes) * 10 = 80 bytes.</a:t>
            </a:r>
          </a:p>
          <a:p>
            <a:pPr marL="0" indent="0" algn="just">
              <a:buNone/>
            </a:pPr>
            <a:endParaRPr lang="en-US" b="1" dirty="0"/>
          </a:p>
        </p:txBody>
      </p:sp>
    </p:spTree>
    <p:extLst>
      <p:ext uri="{BB962C8B-B14F-4D97-AF65-F5344CB8AC3E}">
        <p14:creationId xmlns:p14="http://schemas.microsoft.com/office/powerpoint/2010/main" val="587222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2438400" y="236538"/>
            <a:ext cx="850552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smtClean="0"/>
              <a:t>CLASSIFICATION </a:t>
            </a:r>
            <a:r>
              <a:rPr lang="en-US" altLang="en-US" sz="2800" b="1" dirty="0"/>
              <a:t>OF DATA </a:t>
            </a:r>
            <a:r>
              <a:rPr lang="en-US" altLang="en-US" sz="2800" b="1" dirty="0" smtClean="0"/>
              <a:t>STRUCTURES…</a:t>
            </a:r>
            <a:endParaRPr lang="en-US" altLang="en-US" sz="2800" dirty="0"/>
          </a:p>
        </p:txBody>
      </p:sp>
      <p:sp>
        <p:nvSpPr>
          <p:cNvPr id="7174"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3"/>
            <a:ext cx="8458200" cy="1006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a:spcBef>
                <a:spcPct val="0"/>
              </a:spcBef>
              <a:buFontTx/>
              <a:buNone/>
            </a:pPr>
            <a:r>
              <a:rPr lang="en-US" altLang="en-US" sz="1800" dirty="0"/>
              <a:t> </a:t>
            </a:r>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p:txBody>
      </p:sp>
      <p:pic>
        <p:nvPicPr>
          <p:cNvPr id="7176" name="Picture 2" descr="C:\Users\admin\Desktop\pict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950258"/>
            <a:ext cx="9264368" cy="550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276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a:t>
            </a:r>
            <a:r>
              <a:rPr lang="en-US" b="1" dirty="0"/>
              <a:t>of the most frequently used </a:t>
            </a:r>
            <a:r>
              <a:rPr lang="en-US" b="1" dirty="0" smtClean="0"/>
              <a:t>operations on data structures </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Traversing</a:t>
            </a:r>
            <a:r>
              <a:rPr lang="en-US" b="1" dirty="0"/>
              <a:t>:</a:t>
            </a:r>
            <a:r>
              <a:rPr lang="en-US" dirty="0"/>
              <a:t> Accessing each record exactly once so that certain items in the record may be processed. </a:t>
            </a:r>
          </a:p>
          <a:p>
            <a:r>
              <a:rPr lang="en-US" b="1" dirty="0" smtClean="0"/>
              <a:t>Searching</a:t>
            </a:r>
            <a:r>
              <a:rPr lang="en-US" dirty="0"/>
              <a:t>: Finding the location of the record with a given key value or finding the locations of all records which satisfy one or more conditions </a:t>
            </a:r>
          </a:p>
          <a:p>
            <a:r>
              <a:rPr lang="en-US" b="1" dirty="0" smtClean="0"/>
              <a:t>Inserting</a:t>
            </a:r>
            <a:r>
              <a:rPr lang="en-US" dirty="0"/>
              <a:t>: Adding a new record to the structure. </a:t>
            </a:r>
          </a:p>
          <a:p>
            <a:r>
              <a:rPr lang="en-US" b="1" dirty="0" smtClean="0"/>
              <a:t>Deleting</a:t>
            </a:r>
            <a:r>
              <a:rPr lang="en-US" b="1" dirty="0"/>
              <a:t>:</a:t>
            </a:r>
            <a:r>
              <a:rPr lang="en-US" dirty="0"/>
              <a:t> Removing a record from the structure. </a:t>
            </a:r>
          </a:p>
          <a:p>
            <a:r>
              <a:rPr lang="en-US" b="1" dirty="0" smtClean="0"/>
              <a:t> </a:t>
            </a:r>
            <a:r>
              <a:rPr lang="en-US" b="1" dirty="0"/>
              <a:t>Sorting</a:t>
            </a:r>
            <a:r>
              <a:rPr lang="en-US" dirty="0"/>
              <a:t>: Arranging the records in some logical order (e.g., in numerical order according to some NUMBER key, such as social security number or account number). </a:t>
            </a:r>
          </a:p>
          <a:p>
            <a:r>
              <a:rPr lang="en-US" b="1" dirty="0" smtClean="0"/>
              <a:t>Merging</a:t>
            </a:r>
            <a:r>
              <a:rPr lang="en-US" dirty="0"/>
              <a:t>: Combining the records of two different sorted lists into a single sorted list.</a:t>
            </a:r>
          </a:p>
          <a:p>
            <a:endParaRPr lang="en-US" dirty="0"/>
          </a:p>
        </p:txBody>
      </p:sp>
    </p:spTree>
    <p:extLst>
      <p:ext uri="{BB962C8B-B14F-4D97-AF65-F5344CB8AC3E}">
        <p14:creationId xmlns:p14="http://schemas.microsoft.com/office/powerpoint/2010/main" val="3145423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5"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981200" y="236539"/>
            <a:ext cx="7848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t>ALGORITHM:</a:t>
            </a:r>
            <a:r>
              <a:rPr lang="en-US" altLang="en-US" sz="2800" dirty="0"/>
              <a:t> </a:t>
            </a:r>
          </a:p>
          <a:p>
            <a:pPr eaLnBrk="1" hangingPunct="1">
              <a:spcBef>
                <a:spcPct val="0"/>
              </a:spcBef>
              <a:buFontTx/>
              <a:buNone/>
            </a:pPr>
            <a:endParaRPr lang="en-US" altLang="en-US" sz="2800" dirty="0"/>
          </a:p>
        </p:txBody>
      </p:sp>
      <p:sp>
        <p:nvSpPr>
          <p:cNvPr id="23558"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4"/>
            <a:ext cx="8458200" cy="156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t> </a:t>
            </a:r>
          </a:p>
          <a:p>
            <a:pPr algn="just" eaLnBrk="1">
              <a:spcBef>
                <a:spcPct val="0"/>
              </a:spcBef>
              <a:buFontTx/>
              <a:buNone/>
            </a:pPr>
            <a:r>
              <a:rPr lang="en-US" altLang="en-US" sz="1800" b="1" dirty="0"/>
              <a:t>ALGORITHM: </a:t>
            </a:r>
            <a:r>
              <a:rPr lang="en-US" altLang="en-US" sz="1800" dirty="0"/>
              <a:t>A set of ordered steps or procedures necessary to solve a</a:t>
            </a:r>
            <a:r>
              <a:rPr lang="en-US" altLang="en-US" sz="1800" b="1" dirty="0"/>
              <a:t> </a:t>
            </a:r>
            <a:r>
              <a:rPr lang="en-US" altLang="en-US" sz="1800" dirty="0"/>
              <a:t>problem. But general agreement about what the concept means, An algorithm is a sequence of unambiguous instructions for solving a problem, i.e., for obtaining a required output for any legitimate input in a finite amount of time.</a:t>
            </a:r>
          </a:p>
          <a:p>
            <a:pPr algn="just" eaLnBrk="1">
              <a:spcBef>
                <a:spcPct val="0"/>
              </a:spcBef>
              <a:buFontTx/>
              <a:buNone/>
            </a:pPr>
            <a:endParaRPr lang="en-US" altLang="en-US" sz="1800" dirty="0"/>
          </a:p>
          <a:p>
            <a:pPr algn="just" eaLnBrk="1" hangingPunct="1">
              <a:spcBef>
                <a:spcPct val="0"/>
              </a:spcBef>
              <a:buFontTx/>
              <a:buNone/>
            </a:pPr>
            <a:endParaRPr lang="en-US" altLang="en-US" sz="1800" dirty="0"/>
          </a:p>
          <a:p>
            <a:pPr algn="just" eaLnBrk="1" hangingPunct="1">
              <a:spcBef>
                <a:spcPct val="0"/>
              </a:spcBef>
              <a:buFontTx/>
              <a:buNone/>
            </a:pPr>
            <a:r>
              <a:rPr lang="en-US" altLang="en-US" sz="1800" dirty="0"/>
              <a:t> </a:t>
            </a:r>
          </a:p>
          <a:p>
            <a:pPr algn="just"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a:spcBef>
                <a:spcPct val="0"/>
              </a:spcBef>
              <a:buFontTx/>
              <a:buNone/>
            </a:pPr>
            <a:r>
              <a:rPr lang="en-US" altLang="en-US" sz="1800" dirty="0"/>
              <a:t> </a:t>
            </a:r>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p:txBody>
      </p:sp>
      <p:pic>
        <p:nvPicPr>
          <p:cNvPr id="23560" name="Picture 2" descr="C:\Users\admin\Desktop\dod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048000"/>
            <a:ext cx="598328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838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a:t>
            </a:r>
            <a:r>
              <a:rPr lang="en-US" b="1" dirty="0"/>
              <a:t>of good </a:t>
            </a:r>
            <a:r>
              <a:rPr lang="en-US" b="1" dirty="0" smtClean="0"/>
              <a:t>algorithm</a:t>
            </a:r>
            <a:endParaRPr lang="en-US" b="1" dirty="0"/>
          </a:p>
        </p:txBody>
      </p:sp>
      <p:sp>
        <p:nvSpPr>
          <p:cNvPr id="3" name="Content Placeholder 2"/>
          <p:cNvSpPr>
            <a:spLocks noGrp="1"/>
          </p:cNvSpPr>
          <p:nvPr>
            <p:ph idx="1"/>
          </p:nvPr>
        </p:nvSpPr>
        <p:spPr>
          <a:xfrm>
            <a:off x="838200" y="1559293"/>
            <a:ext cx="10515600" cy="4617670"/>
          </a:xfrm>
        </p:spPr>
        <p:txBody>
          <a:bodyPr/>
          <a:lstStyle/>
          <a:p>
            <a:pPr algn="just"/>
            <a:r>
              <a:rPr lang="en-US" dirty="0"/>
              <a:t>A good algorithm is one that performs </a:t>
            </a:r>
            <a:r>
              <a:rPr lang="en-US" b="1" dirty="0"/>
              <a:t>efficiently</a:t>
            </a:r>
            <a:r>
              <a:rPr lang="en-US" dirty="0"/>
              <a:t> and </a:t>
            </a:r>
            <a:r>
              <a:rPr lang="en-US" b="1" dirty="0"/>
              <a:t>effectively</a:t>
            </a:r>
            <a:r>
              <a:rPr lang="en-US" dirty="0"/>
              <a:t> for the problem it is intended to solve. Here are the key characteristics that define a good algorithm</a:t>
            </a:r>
            <a:r>
              <a:rPr lang="en-US" dirty="0" smtClean="0"/>
              <a:t>:</a:t>
            </a:r>
            <a:endParaRPr lang="en-US" dirty="0"/>
          </a:p>
          <a:p>
            <a:pPr marL="514350" indent="-514350">
              <a:buFont typeface="+mj-lt"/>
              <a:buAutoNum type="arabicPeriod"/>
            </a:pPr>
            <a:r>
              <a:rPr lang="en-US" b="1" dirty="0"/>
              <a:t>Correctness</a:t>
            </a:r>
          </a:p>
          <a:p>
            <a:pPr marL="0" indent="0" algn="just">
              <a:buNone/>
            </a:pPr>
            <a:r>
              <a:rPr lang="en-US" dirty="0" smtClean="0"/>
              <a:t>The </a:t>
            </a:r>
            <a:r>
              <a:rPr lang="en-US" dirty="0"/>
              <a:t>algorithm should correctly solve the problem for all possible inputs.</a:t>
            </a:r>
          </a:p>
          <a:p>
            <a:r>
              <a:rPr lang="en-US" b="1" dirty="0"/>
              <a:t>Example:</a:t>
            </a:r>
            <a:r>
              <a:rPr lang="en-US" dirty="0"/>
              <a:t> If an algorithm is designed to sort an array, it should always return the array in sorted order regardless of the initial arrangement of elements.</a:t>
            </a:r>
          </a:p>
          <a:p>
            <a:pPr algn="just"/>
            <a:endParaRPr lang="en-US" dirty="0"/>
          </a:p>
        </p:txBody>
      </p:sp>
    </p:spTree>
    <p:extLst>
      <p:ext uri="{BB962C8B-B14F-4D97-AF65-F5344CB8AC3E}">
        <p14:creationId xmlns:p14="http://schemas.microsoft.com/office/powerpoint/2010/main" val="3450697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32" y="991403"/>
            <a:ext cx="11762071" cy="5755422"/>
          </a:xfrm>
          <a:prstGeom prst="rect">
            <a:avLst/>
          </a:prstGeom>
        </p:spPr>
        <p:txBody>
          <a:bodyPr wrap="square">
            <a:spAutoFit/>
          </a:bodyPr>
          <a:lstStyle/>
          <a:p>
            <a:pPr algn="just"/>
            <a:r>
              <a:rPr lang="en-US" sz="2400" b="1" dirty="0"/>
              <a:t>2. </a:t>
            </a:r>
            <a:r>
              <a:rPr lang="en-US" sz="2000" b="1" dirty="0"/>
              <a:t>Efficiency</a:t>
            </a:r>
          </a:p>
          <a:p>
            <a:pPr algn="just">
              <a:buFont typeface="Arial" panose="020B0604020202020204" pitchFamily="34" charset="0"/>
              <a:buChar char="•"/>
            </a:pPr>
            <a:r>
              <a:rPr lang="en-US" sz="2000" b="1" dirty="0"/>
              <a:t>Time Complexity:</a:t>
            </a:r>
            <a:r>
              <a:rPr lang="en-US" sz="2000" dirty="0"/>
              <a:t> The amount of time an algorithm takes to complete as a function of the length of the input.</a:t>
            </a:r>
          </a:p>
          <a:p>
            <a:pPr marL="742950" lvl="1" indent="-285750" algn="just">
              <a:buFont typeface="Arial" panose="020B0604020202020204" pitchFamily="34" charset="0"/>
              <a:buChar char="•"/>
            </a:pPr>
            <a:r>
              <a:rPr lang="en-US" sz="2000" b="1" dirty="0"/>
              <a:t>Example:</a:t>
            </a:r>
            <a:r>
              <a:rPr lang="en-US" sz="2000" dirty="0"/>
              <a:t> An algorithm with O(n log n) time complexity is generally more efficient than one with O(n²) for large inputs.</a:t>
            </a:r>
          </a:p>
          <a:p>
            <a:pPr algn="just">
              <a:buFont typeface="Arial" panose="020B0604020202020204" pitchFamily="34" charset="0"/>
              <a:buChar char="•"/>
            </a:pPr>
            <a:r>
              <a:rPr lang="en-US" sz="2000" b="1" dirty="0"/>
              <a:t>Space Complexity:</a:t>
            </a:r>
            <a:r>
              <a:rPr lang="en-US" sz="2000" dirty="0"/>
              <a:t> The amount of memory an algorithm uses in relation to the input size.</a:t>
            </a:r>
          </a:p>
          <a:p>
            <a:pPr marL="742950" lvl="1" indent="-285750" algn="just">
              <a:buFont typeface="Arial" panose="020B0604020202020204" pitchFamily="34" charset="0"/>
              <a:buChar char="•"/>
            </a:pPr>
            <a:r>
              <a:rPr lang="en-US" sz="2000" b="1" dirty="0"/>
              <a:t>Example:</a:t>
            </a:r>
            <a:r>
              <a:rPr lang="en-US" sz="2000" dirty="0"/>
              <a:t> An in-place sorting algorithm that uses O(1) additional space is usually preferable to one that requires O(n) additional space.</a:t>
            </a:r>
          </a:p>
          <a:p>
            <a:pPr algn="just"/>
            <a:r>
              <a:rPr lang="en-US" sz="2000" b="1" dirty="0"/>
              <a:t>3. Finiteness</a:t>
            </a:r>
          </a:p>
          <a:p>
            <a:pPr algn="just"/>
            <a:r>
              <a:rPr lang="en-US" sz="2000" dirty="0" smtClean="0"/>
              <a:t>The </a:t>
            </a:r>
            <a:r>
              <a:rPr lang="en-US" sz="2000" dirty="0"/>
              <a:t>algorithm must terminate after a finite number of steps.</a:t>
            </a:r>
          </a:p>
          <a:p>
            <a:pPr algn="just">
              <a:buFont typeface="Arial" panose="020B0604020202020204" pitchFamily="34" charset="0"/>
              <a:buChar char="•"/>
            </a:pPr>
            <a:r>
              <a:rPr lang="en-US" sz="2000" b="1" dirty="0"/>
              <a:t>Example:</a:t>
            </a:r>
            <a:r>
              <a:rPr lang="en-US" sz="2000" dirty="0"/>
              <a:t> An algorithm that enters an infinite loop is not a good algorithm</a:t>
            </a:r>
            <a:r>
              <a:rPr lang="en-US" sz="2000" dirty="0" smtClean="0"/>
              <a:t>.</a:t>
            </a:r>
          </a:p>
          <a:p>
            <a:r>
              <a:rPr lang="en-US" sz="2000" b="1" dirty="0"/>
              <a:t>4. Clarity and </a:t>
            </a:r>
            <a:r>
              <a:rPr lang="en-US" sz="2000" b="1" dirty="0" smtClean="0"/>
              <a:t>Simplicity</a:t>
            </a:r>
          </a:p>
          <a:p>
            <a:r>
              <a:rPr lang="en-US" sz="2000" dirty="0" smtClean="0"/>
              <a:t>The </a:t>
            </a:r>
            <a:r>
              <a:rPr lang="en-US" sz="2000" dirty="0"/>
              <a:t>algorithm should be easy to understand and implement.</a:t>
            </a:r>
          </a:p>
          <a:p>
            <a:r>
              <a:rPr lang="en-US" sz="2000" b="1" dirty="0"/>
              <a:t>Example:</a:t>
            </a:r>
            <a:r>
              <a:rPr lang="en-US" sz="2000" dirty="0"/>
              <a:t> Clear variable names, well-defined steps, and comments can make an algorithm easier to follow and debug.</a:t>
            </a:r>
          </a:p>
          <a:p>
            <a:r>
              <a:rPr lang="en-US" sz="2000" b="1" dirty="0"/>
              <a:t>5. Generality</a:t>
            </a:r>
          </a:p>
          <a:p>
            <a:r>
              <a:rPr lang="en-US" sz="2000" dirty="0" smtClean="0"/>
              <a:t>The </a:t>
            </a:r>
            <a:r>
              <a:rPr lang="en-US" sz="2000" dirty="0"/>
              <a:t>algorithm should be applicable to a broad range of problems.</a:t>
            </a:r>
          </a:p>
          <a:p>
            <a:r>
              <a:rPr lang="en-US" sz="2000" b="1" dirty="0"/>
              <a:t>Example:</a:t>
            </a:r>
            <a:r>
              <a:rPr lang="en-US" sz="2000" dirty="0"/>
              <a:t> A sorting algorithm like quicksort can be used to sort numbers, strings, and other sortable items.</a:t>
            </a:r>
          </a:p>
          <a:p>
            <a:pPr algn="just">
              <a:buFont typeface="Arial" panose="020B0604020202020204" pitchFamily="34" charset="0"/>
              <a:buChar char="•"/>
            </a:pPr>
            <a:endParaRPr lang="en-US" sz="2400" dirty="0"/>
          </a:p>
        </p:txBody>
      </p:sp>
      <p:sp>
        <p:nvSpPr>
          <p:cNvPr id="3" name="Rectangle 2"/>
          <p:cNvSpPr/>
          <p:nvPr/>
        </p:nvSpPr>
        <p:spPr>
          <a:xfrm>
            <a:off x="240632" y="279753"/>
            <a:ext cx="6093848" cy="584775"/>
          </a:xfrm>
          <a:prstGeom prst="rect">
            <a:avLst/>
          </a:prstGeom>
        </p:spPr>
        <p:txBody>
          <a:bodyPr wrap="none">
            <a:spAutoFit/>
          </a:bodyPr>
          <a:lstStyle/>
          <a:p>
            <a:r>
              <a:rPr lang="en-US" sz="3200" b="1" dirty="0"/>
              <a:t>Characteristics of good algorithm…</a:t>
            </a:r>
            <a:endParaRPr lang="en-US" sz="3200" dirty="0"/>
          </a:p>
        </p:txBody>
      </p:sp>
    </p:spTree>
    <p:extLst>
      <p:ext uri="{BB962C8B-B14F-4D97-AF65-F5344CB8AC3E}">
        <p14:creationId xmlns:p14="http://schemas.microsoft.com/office/powerpoint/2010/main" val="578379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312" y="106498"/>
            <a:ext cx="9566961" cy="584775"/>
          </a:xfrm>
          <a:prstGeom prst="rect">
            <a:avLst/>
          </a:prstGeom>
        </p:spPr>
        <p:txBody>
          <a:bodyPr wrap="square">
            <a:spAutoFit/>
          </a:bodyPr>
          <a:lstStyle/>
          <a:p>
            <a:r>
              <a:rPr lang="en-US" sz="3200" b="1" dirty="0"/>
              <a:t>Characteristics of good </a:t>
            </a:r>
            <a:r>
              <a:rPr lang="en-US" sz="3200" b="1" dirty="0" smtClean="0"/>
              <a:t>algorithm…</a:t>
            </a:r>
            <a:endParaRPr lang="en-US" sz="3200" dirty="0"/>
          </a:p>
        </p:txBody>
      </p:sp>
      <p:sp>
        <p:nvSpPr>
          <p:cNvPr id="3" name="Rectangle 2"/>
          <p:cNvSpPr/>
          <p:nvPr/>
        </p:nvSpPr>
        <p:spPr>
          <a:xfrm>
            <a:off x="443312" y="1216859"/>
            <a:ext cx="11081885" cy="5509200"/>
          </a:xfrm>
          <a:prstGeom prst="rect">
            <a:avLst/>
          </a:prstGeom>
        </p:spPr>
        <p:txBody>
          <a:bodyPr wrap="square">
            <a:spAutoFit/>
          </a:bodyPr>
          <a:lstStyle/>
          <a:p>
            <a:r>
              <a:rPr lang="en-US" sz="3200" b="1" dirty="0" smtClean="0"/>
              <a:t>6. </a:t>
            </a:r>
            <a:r>
              <a:rPr lang="en-US" sz="3200" b="1" dirty="0"/>
              <a:t>Robustness</a:t>
            </a:r>
          </a:p>
          <a:p>
            <a:pPr>
              <a:buFont typeface="Arial" panose="020B0604020202020204" pitchFamily="34" charset="0"/>
              <a:buChar char="•"/>
            </a:pPr>
            <a:r>
              <a:rPr lang="en-US" sz="3200" dirty="0" smtClean="0"/>
              <a:t>The </a:t>
            </a:r>
            <a:r>
              <a:rPr lang="en-US" sz="3200" dirty="0"/>
              <a:t>algorithm should be able to handle unexpected or unusual inputs gracefully.</a:t>
            </a:r>
          </a:p>
          <a:p>
            <a:pPr>
              <a:buFont typeface="Arial" panose="020B0604020202020204" pitchFamily="34" charset="0"/>
              <a:buChar char="•"/>
            </a:pPr>
            <a:r>
              <a:rPr lang="en-US" sz="3200" b="1" dirty="0"/>
              <a:t>Example:</a:t>
            </a:r>
            <a:r>
              <a:rPr lang="en-US" sz="3200" dirty="0"/>
              <a:t> An algorithm should not crash or produce incorrect results if given an empty input or input with special characters</a:t>
            </a:r>
            <a:r>
              <a:rPr lang="en-US" sz="3200" dirty="0" smtClean="0"/>
              <a:t>.</a:t>
            </a:r>
          </a:p>
          <a:p>
            <a:pPr>
              <a:buFont typeface="Arial" panose="020B0604020202020204" pitchFamily="34" charset="0"/>
              <a:buChar char="•"/>
            </a:pPr>
            <a:endParaRPr lang="en-US" sz="3200" dirty="0" smtClean="0"/>
          </a:p>
          <a:p>
            <a:r>
              <a:rPr lang="en-US" sz="3200" b="1" dirty="0"/>
              <a:t>7</a:t>
            </a:r>
            <a:r>
              <a:rPr lang="en-US" sz="3200" b="1" dirty="0" smtClean="0"/>
              <a:t>. </a:t>
            </a:r>
            <a:r>
              <a:rPr lang="en-US" sz="3200" b="1" dirty="0"/>
              <a:t>Maintainability</a:t>
            </a:r>
          </a:p>
          <a:p>
            <a:r>
              <a:rPr lang="en-US" sz="3200" dirty="0" smtClean="0"/>
              <a:t>The </a:t>
            </a:r>
            <a:r>
              <a:rPr lang="en-US" sz="3200" dirty="0"/>
              <a:t>algorithm should be easy to modify and extend.</a:t>
            </a:r>
          </a:p>
          <a:p>
            <a:r>
              <a:rPr lang="en-US" sz="3200" b="1" dirty="0"/>
              <a:t>Example:</a:t>
            </a:r>
            <a:r>
              <a:rPr lang="en-US" sz="3200" dirty="0"/>
              <a:t> Well-structured and modular algorithms are easier to update when requirements change.</a:t>
            </a:r>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1508045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a:t>
            </a:r>
            <a:endParaRPr lang="en-US" dirty="0"/>
          </a:p>
        </p:txBody>
      </p:sp>
    </p:spTree>
    <p:extLst>
      <p:ext uri="{BB962C8B-B14F-4D97-AF65-F5344CB8AC3E}">
        <p14:creationId xmlns:p14="http://schemas.microsoft.com/office/powerpoint/2010/main" val="3391352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Text Box 7"/>
          <p:cNvSpPr txBox="1">
            <a:spLocks noChangeArrowheads="1"/>
          </p:cNvSpPr>
          <p:nvPr/>
        </p:nvSpPr>
        <p:spPr bwMode="auto">
          <a:xfrm>
            <a:off x="2062162" y="2669410"/>
            <a:ext cx="7924800"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None/>
            </a:pPr>
            <a:r>
              <a:rPr lang="en-US" altLang="en-US" sz="5400" dirty="0" smtClean="0"/>
              <a:t>CHAPTER ONE:</a:t>
            </a:r>
            <a:r>
              <a:rPr lang="en-US" altLang="en-US" sz="5400" b="1" dirty="0"/>
              <a:t> INTRODUCTION</a:t>
            </a:r>
            <a:r>
              <a:rPr lang="en-US" altLang="en-US" sz="5400" dirty="0"/>
              <a:t/>
            </a:r>
            <a:br>
              <a:rPr lang="en-US" altLang="en-US" sz="5400" dirty="0"/>
            </a:br>
            <a:r>
              <a:rPr lang="en-US" altLang="en-US" sz="5400" dirty="0"/>
              <a:t> </a:t>
            </a:r>
            <a:endParaRPr lang="en-US" altLang="en-US" sz="5400" dirty="0" smtClean="0"/>
          </a:p>
          <a:p>
            <a:pPr eaLnBrk="1" hangingPunct="1">
              <a:spcBef>
                <a:spcPct val="50000"/>
              </a:spcBef>
              <a:buFontTx/>
              <a:buNone/>
            </a:pPr>
            <a:r>
              <a:rPr lang="en-US" altLang="en-US" sz="5400" dirty="0" smtClean="0"/>
              <a:t>  </a:t>
            </a:r>
            <a:endParaRPr lang="en-US" altLang="en-US" sz="2800" b="1" dirty="0"/>
          </a:p>
        </p:txBody>
      </p:sp>
    </p:spTree>
    <p:extLst>
      <p:ext uri="{BB962C8B-B14F-4D97-AF65-F5344CB8AC3E}">
        <p14:creationId xmlns:p14="http://schemas.microsoft.com/office/powerpoint/2010/main" val="2399567612"/>
      </p:ext>
    </p:extLst>
  </p:cSld>
  <p:clrMapOvr>
    <a:masterClrMapping/>
  </p:clrMapOvr>
  <p:timing>
    <p:tnLst>
      <p:par>
        <p:cTn id="1" dur="indefinite" restart="never" nodeType="tmRoot"/>
      </p:par>
    </p:tnLst>
    <p:bldLst>
      <p:bldP spid="51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normAutofit fontScale="90000"/>
          </a:bodyPr>
          <a:lstStyle/>
          <a:p>
            <a:r>
              <a:rPr lang="en-US" altLang="en-US" dirty="0" smtClean="0"/>
              <a:t/>
            </a:r>
            <a:br>
              <a:rPr lang="en-US" altLang="en-US" dirty="0" smtClean="0"/>
            </a:br>
            <a:r>
              <a:rPr lang="en-US" altLang="en-US" b="1" dirty="0" smtClean="0"/>
              <a:t> INTRODUCTION</a:t>
            </a:r>
            <a:r>
              <a:rPr lang="en-US" altLang="en-US" dirty="0" smtClean="0"/>
              <a:t/>
            </a:r>
            <a:br>
              <a:rPr lang="en-US" altLang="en-US" dirty="0" smtClean="0"/>
            </a:br>
            <a:endParaRPr lang="en-US" altLang="en-US" dirty="0" smtClean="0"/>
          </a:p>
        </p:txBody>
      </p:sp>
      <p:sp>
        <p:nvSpPr>
          <p:cNvPr id="5123" name="Content Placeholder 2"/>
          <p:cNvSpPr>
            <a:spLocks noGrp="1"/>
          </p:cNvSpPr>
          <p:nvPr>
            <p:ph idx="1"/>
          </p:nvPr>
        </p:nvSpPr>
        <p:spPr/>
        <p:txBody>
          <a:bodyPr/>
          <a:lstStyle/>
          <a:p>
            <a:pPr algn="just"/>
            <a:r>
              <a:rPr lang="en-US" altLang="en-US" sz="2400" dirty="0"/>
              <a:t>The procedure of solving problems using a electronic computer system requires us to transform data from one form to another. In most cases large amounts of data is to be processed. The information that is available to the computer consists of selected set of data which is considered relevant and intelligible to the problem at hand or that set in which it is believed that the desired result can be derived and </a:t>
            </a:r>
            <a:r>
              <a:rPr lang="en-US" altLang="en-US" sz="2400" dirty="0" smtClean="0"/>
              <a:t>presented</a:t>
            </a:r>
          </a:p>
          <a:p>
            <a:pPr algn="just"/>
            <a:r>
              <a:rPr lang="en-US" sz="2400" b="1" dirty="0" smtClean="0"/>
              <a:t>Data </a:t>
            </a:r>
            <a:r>
              <a:rPr lang="en-US" sz="2400" b="1" dirty="0"/>
              <a:t>structure </a:t>
            </a:r>
            <a:r>
              <a:rPr lang="en-US" sz="2400" dirty="0"/>
              <a:t>is a way of organizing and storing data in a computer so that it can be accessed and modified efficiently. Data structures provide a means to manage large amounts of data for various applications such as databases, web indexing services, and large-scale data processing systems.</a:t>
            </a:r>
            <a:endParaRPr lang="en-US" altLang="en-US" sz="2400" dirty="0"/>
          </a:p>
        </p:txBody>
      </p:sp>
    </p:spTree>
    <p:extLst>
      <p:ext uri="{BB962C8B-B14F-4D97-AF65-F5344CB8AC3E}">
        <p14:creationId xmlns:p14="http://schemas.microsoft.com/office/powerpoint/2010/main" val="1653120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altLang="en-US" smtClean="0"/>
              <a:t/>
            </a:r>
            <a:br>
              <a:rPr lang="en-US" altLang="en-US" smtClean="0"/>
            </a:br>
            <a:r>
              <a:rPr lang="en-US" altLang="en-US" smtClean="0"/>
              <a:t/>
            </a:r>
            <a:br>
              <a:rPr lang="en-US" altLang="en-US" smtClean="0"/>
            </a:br>
            <a:r>
              <a:rPr lang="en-US" altLang="en-US" smtClean="0"/>
              <a:t>Introduction  continues…</a:t>
            </a:r>
            <a:br>
              <a:rPr lang="en-US" altLang="en-US" smtClean="0"/>
            </a:br>
            <a:r>
              <a:rPr lang="en-US" altLang="en-US" smtClean="0"/>
              <a:t/>
            </a:r>
            <a:br>
              <a:rPr lang="en-US" altLang="en-US" smtClean="0"/>
            </a:br>
            <a:endParaRPr lang="en-US" altLang="en-US" smtClean="0"/>
          </a:p>
        </p:txBody>
      </p:sp>
      <p:pic>
        <p:nvPicPr>
          <p:cNvPr id="6147" name="Picture 4" descr="C:\Users\admin\Desktop\n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676650" y="3262314"/>
            <a:ext cx="4838700" cy="1552575"/>
          </a:xfrm>
          <a:noFill/>
        </p:spPr>
      </p:pic>
    </p:spTree>
    <p:extLst>
      <p:ext uri="{BB962C8B-B14F-4D97-AF65-F5344CB8AC3E}">
        <p14:creationId xmlns:p14="http://schemas.microsoft.com/office/powerpoint/2010/main" val="181369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data structures</a:t>
            </a:r>
          </a:p>
        </p:txBody>
      </p:sp>
      <p:sp>
        <p:nvSpPr>
          <p:cNvPr id="3" name="Content Placeholder 2"/>
          <p:cNvSpPr>
            <a:spLocks noGrp="1"/>
          </p:cNvSpPr>
          <p:nvPr>
            <p:ph idx="1"/>
          </p:nvPr>
        </p:nvSpPr>
        <p:spPr/>
        <p:txBody>
          <a:bodyPr/>
          <a:lstStyle/>
          <a:p>
            <a:pPr marL="0" indent="0" algn="just">
              <a:buNone/>
            </a:pPr>
            <a:r>
              <a:rPr lang="en-US" dirty="0"/>
              <a:t>The data structures have the following importance for </a:t>
            </a:r>
            <a:r>
              <a:rPr lang="en-US" dirty="0" smtClean="0"/>
              <a:t>programming:</a:t>
            </a:r>
          </a:p>
          <a:p>
            <a:pPr algn="just"/>
            <a:r>
              <a:rPr lang="en-US" dirty="0" smtClean="0"/>
              <a:t>Data </a:t>
            </a:r>
            <a:r>
              <a:rPr lang="en-US" dirty="0"/>
              <a:t>structures study how data are stored in a computer so that operations can be implemented efficiently </a:t>
            </a:r>
            <a:endParaRPr lang="en-US" dirty="0" smtClean="0"/>
          </a:p>
          <a:p>
            <a:pPr algn="just"/>
            <a:r>
              <a:rPr lang="en-US" dirty="0" smtClean="0"/>
              <a:t>Data </a:t>
            </a:r>
            <a:r>
              <a:rPr lang="en-US" dirty="0"/>
              <a:t>structures are especially important when there is a large amount of information to deal with. </a:t>
            </a:r>
            <a:endParaRPr lang="en-US" dirty="0" smtClean="0"/>
          </a:p>
          <a:p>
            <a:pPr algn="just"/>
            <a:r>
              <a:rPr lang="en-US" dirty="0" smtClean="0"/>
              <a:t>Data </a:t>
            </a:r>
            <a:r>
              <a:rPr lang="en-US" dirty="0"/>
              <a:t>structures are conceptual and concrete ways to organize data for efficient storage and manipulation</a:t>
            </a:r>
          </a:p>
        </p:txBody>
      </p:sp>
    </p:spTree>
    <p:extLst>
      <p:ext uri="{BB962C8B-B14F-4D97-AF65-F5344CB8AC3E}">
        <p14:creationId xmlns:p14="http://schemas.microsoft.com/office/powerpoint/2010/main" val="1578486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CLASSIFICATION OF DATA </a:t>
            </a:r>
            <a:r>
              <a:rPr lang="en-US" altLang="en-US" b="1" dirty="0" smtClean="0"/>
              <a:t>STRUCTURES…</a:t>
            </a:r>
            <a:endParaRPr lang="en-US" altLang="en-US" dirty="0"/>
          </a:p>
        </p:txBody>
      </p:sp>
      <p:sp>
        <p:nvSpPr>
          <p:cNvPr id="3" name="Content Placeholder 2"/>
          <p:cNvSpPr>
            <a:spLocks noGrp="1"/>
          </p:cNvSpPr>
          <p:nvPr>
            <p:ph idx="1"/>
          </p:nvPr>
        </p:nvSpPr>
        <p:spPr/>
        <p:txBody>
          <a:bodyPr>
            <a:normAutofit lnSpcReduction="10000"/>
          </a:bodyPr>
          <a:lstStyle/>
          <a:p>
            <a:r>
              <a:rPr lang="en-US" b="1" dirty="0" smtClean="0"/>
              <a:t>Primitive data structures  </a:t>
            </a:r>
          </a:p>
          <a:p>
            <a:pPr marL="0" indent="0" algn="just">
              <a:buNone/>
            </a:pPr>
            <a:r>
              <a:rPr lang="en-US" b="1" dirty="0"/>
              <a:t>Primitive data structures </a:t>
            </a:r>
            <a:r>
              <a:rPr lang="en-US" dirty="0"/>
              <a:t>are the basic building blocks of data manipulation in programming. They are directly supported by the underlying hardware and typically serve as the foundation for more complex data structures. Here are the main types of primitive data structures</a:t>
            </a:r>
            <a:r>
              <a:rPr lang="en-US" dirty="0" smtClean="0"/>
              <a:t>:</a:t>
            </a:r>
          </a:p>
          <a:p>
            <a:pPr lvl="0"/>
            <a:r>
              <a:rPr lang="en-US" dirty="0" smtClean="0"/>
              <a:t>Integer</a:t>
            </a:r>
            <a:endParaRPr lang="en-US" dirty="0"/>
          </a:p>
          <a:p>
            <a:pPr lvl="0"/>
            <a:r>
              <a:rPr lang="en-US" dirty="0"/>
              <a:t>Floating </a:t>
            </a:r>
            <a:r>
              <a:rPr lang="en-US" dirty="0" smtClean="0"/>
              <a:t>Point</a:t>
            </a:r>
            <a:endParaRPr lang="en-US" dirty="0"/>
          </a:p>
          <a:p>
            <a:pPr lvl="0"/>
            <a:r>
              <a:rPr lang="en-US" dirty="0" smtClean="0"/>
              <a:t>Character</a:t>
            </a:r>
            <a:endParaRPr lang="en-US" dirty="0"/>
          </a:p>
          <a:p>
            <a:pPr lvl="0"/>
            <a:r>
              <a:rPr lang="en-US" dirty="0" smtClean="0"/>
              <a:t>Boolean</a:t>
            </a:r>
            <a:endParaRPr lang="en-US" dirty="0"/>
          </a:p>
          <a:p>
            <a:pPr marL="0" indent="0" algn="just">
              <a:buNone/>
            </a:pPr>
            <a:endParaRPr lang="en-US" dirty="0" smtClean="0"/>
          </a:p>
          <a:p>
            <a:pPr marL="0" indent="0" algn="just">
              <a:buNone/>
            </a:pPr>
            <a:endParaRPr lang="en-US" b="1" dirty="0"/>
          </a:p>
        </p:txBody>
      </p:sp>
    </p:spTree>
    <p:extLst>
      <p:ext uri="{BB962C8B-B14F-4D97-AF65-F5344CB8AC3E}">
        <p14:creationId xmlns:p14="http://schemas.microsoft.com/office/powerpoint/2010/main" val="1137283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19"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905000" y="236538"/>
            <a:ext cx="7924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smtClean="0"/>
              <a:t>Storage </a:t>
            </a:r>
            <a:r>
              <a:rPr lang="en-US" altLang="en-US" sz="2800" b="1" dirty="0"/>
              <a:t>representation of Primitive data </a:t>
            </a:r>
            <a:r>
              <a:rPr lang="en-US" altLang="en-US" sz="2800" b="1" dirty="0" smtClean="0"/>
              <a:t>Structures</a:t>
            </a:r>
            <a:endParaRPr lang="en-US" altLang="en-US" sz="2800" dirty="0"/>
          </a:p>
        </p:txBody>
      </p:sp>
      <p:sp>
        <p:nvSpPr>
          <p:cNvPr id="9222"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943099" y="1078029"/>
            <a:ext cx="10088479" cy="1549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dirty="0"/>
          </a:p>
          <a:p>
            <a:pPr eaLnBrk="1" hangingPunct="1">
              <a:spcBef>
                <a:spcPct val="0"/>
              </a:spcBef>
              <a:buFontTx/>
              <a:buNone/>
            </a:pPr>
            <a:r>
              <a:rPr lang="en-US" altLang="en-US" sz="1800" b="1" dirty="0"/>
              <a:t>1.5.1.1 Storage representation of Primitive data Structures</a:t>
            </a:r>
            <a:endParaRPr lang="en-US" altLang="en-US" sz="1800" dirty="0"/>
          </a:p>
          <a:p>
            <a:pPr eaLnBrk="1" hangingPunct="1">
              <a:spcBef>
                <a:spcPct val="0"/>
              </a:spcBef>
              <a:buFontTx/>
              <a:buNone/>
            </a:pPr>
            <a:r>
              <a:rPr lang="en-US" altLang="en-US" sz="1800" dirty="0"/>
              <a:t> </a:t>
            </a:r>
          </a:p>
          <a:p>
            <a:pPr algn="just" eaLnBrk="1">
              <a:spcBef>
                <a:spcPct val="0"/>
              </a:spcBef>
              <a:buFontTx/>
              <a:buNone/>
            </a:pPr>
            <a:r>
              <a:rPr lang="en-US" altLang="en-US" sz="1800" dirty="0"/>
              <a:t>The storage representation(Memory representation) and the possible operations (arithmetic operations, relational operations) for these types of structures </a:t>
            </a:r>
            <a:r>
              <a:rPr lang="en-US" altLang="en-US" sz="1800" dirty="0" smtClean="0"/>
              <a:t>are</a:t>
            </a:r>
            <a:r>
              <a:rPr lang="en-US" altLang="en-US" sz="1800" dirty="0"/>
              <a:t/>
            </a:r>
            <a:br>
              <a:rPr lang="en-US" altLang="en-US" sz="1800" dirty="0"/>
            </a:br>
            <a:endParaRPr lang="en-US" altLang="en-US" sz="1800" dirty="0"/>
          </a:p>
          <a:p>
            <a:pPr algn="just" eaLnBrk="1">
              <a:spcBef>
                <a:spcPct val="0"/>
              </a:spcBef>
              <a:buFontTx/>
              <a:buNone/>
            </a:pPr>
            <a:r>
              <a:rPr lang="en-US" altLang="en-US" sz="1800" dirty="0"/>
              <a:t>predefined and the user cannot change this. The storage structure of these data structures may vary from one machine to another. The different primitive data structures are Boolean, integer, float, double, character, and pointer.</a:t>
            </a:r>
          </a:p>
          <a:p>
            <a:pPr algn="just" eaLnBrk="1" hangingPunct="1">
              <a:spcBef>
                <a:spcPct val="0"/>
              </a:spcBef>
              <a:buFontTx/>
              <a:buNone/>
            </a:pPr>
            <a:r>
              <a:rPr lang="en-US" altLang="en-US" sz="1800" dirty="0"/>
              <a:t> </a:t>
            </a:r>
          </a:p>
          <a:p>
            <a:pPr algn="just" eaLnBrk="1" hangingPunct="1">
              <a:spcBef>
                <a:spcPct val="0"/>
              </a:spcBef>
              <a:buFontTx/>
              <a:buNone/>
            </a:pPr>
            <a:r>
              <a:rPr lang="en-US" altLang="en-US" sz="1800" b="1" dirty="0"/>
              <a:t>Boolean </a:t>
            </a:r>
            <a:r>
              <a:rPr lang="en-US" altLang="en-US" sz="1800" dirty="0"/>
              <a:t>This is used represent logical values either true or false.</a:t>
            </a:r>
          </a:p>
          <a:p>
            <a:pPr algn="just" eaLnBrk="1" hangingPunct="1">
              <a:spcBef>
                <a:spcPct val="0"/>
              </a:spcBef>
              <a:buFontTx/>
              <a:buNone/>
            </a:pPr>
            <a:r>
              <a:rPr lang="en-US" altLang="en-US" sz="1800" dirty="0"/>
              <a:t> </a:t>
            </a:r>
          </a:p>
          <a:p>
            <a:pPr algn="just" eaLnBrk="1">
              <a:spcBef>
                <a:spcPct val="0"/>
              </a:spcBef>
              <a:buFontTx/>
              <a:buNone/>
            </a:pPr>
            <a:r>
              <a:rPr lang="en-US" altLang="en-US" sz="1800" dirty="0"/>
              <a:t>When we </a:t>
            </a:r>
            <a:r>
              <a:rPr lang="en-US" altLang="en-US" sz="1800" b="1" dirty="0"/>
              <a:t>represent positive Integer</a:t>
            </a:r>
            <a:r>
              <a:rPr lang="en-US" altLang="en-US" sz="1800" dirty="0"/>
              <a:t> numbers, its nothing easier as eating ice cream. Just as your can remember the memory measurement follow binary principle </a:t>
            </a:r>
            <a:r>
              <a:rPr lang="en-US" altLang="en-US" sz="1800" dirty="0" err="1"/>
              <a:t>ie</a:t>
            </a:r>
            <a:r>
              <a:rPr lang="en-US" altLang="en-US" sz="1800" dirty="0"/>
              <a:t> times two- times two.</a:t>
            </a:r>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a:spcBef>
                <a:spcPct val="0"/>
              </a:spcBef>
              <a:buFontTx/>
              <a:buNone/>
            </a:pPr>
            <a:r>
              <a:rPr lang="en-US" altLang="en-US" sz="1800" dirty="0"/>
              <a:t> </a:t>
            </a:r>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p:txBody>
      </p:sp>
    </p:spTree>
    <p:extLst>
      <p:ext uri="{BB962C8B-B14F-4D97-AF65-F5344CB8AC3E}">
        <p14:creationId xmlns:p14="http://schemas.microsoft.com/office/powerpoint/2010/main" val="2532819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Memory measurement </a:t>
            </a:r>
            <a:endParaRPr lang="en-US" b="1" dirty="0"/>
          </a:p>
        </p:txBody>
      </p:sp>
      <p:sp>
        <p:nvSpPr>
          <p:cNvPr id="3" name="Content Placeholder 2"/>
          <p:cNvSpPr>
            <a:spLocks noGrp="1"/>
          </p:cNvSpPr>
          <p:nvPr>
            <p:ph idx="1"/>
          </p:nvPr>
        </p:nvSpPr>
        <p:spPr>
          <a:xfrm>
            <a:off x="838200" y="1261533"/>
            <a:ext cx="10515600" cy="4915430"/>
          </a:xfrm>
        </p:spPr>
        <p:txBody>
          <a:bodyPr>
            <a:normAutofit fontScale="77500" lnSpcReduction="20000"/>
          </a:bodyPr>
          <a:lstStyle/>
          <a:p>
            <a:r>
              <a:rPr lang="en-US" dirty="0"/>
              <a:t>A </a:t>
            </a:r>
            <a:r>
              <a:rPr lang="en-US" b="1" dirty="0"/>
              <a:t>bit</a:t>
            </a:r>
            <a:r>
              <a:rPr lang="en-US" dirty="0"/>
              <a:t> is the smallest unit of data in computing and can be either a 0 or a 1</a:t>
            </a:r>
            <a:r>
              <a:rPr lang="en-US" dirty="0" smtClean="0"/>
              <a:t>. </a:t>
            </a:r>
            <a:r>
              <a:rPr lang="en-US" b="1" dirty="0" smtClean="0"/>
              <a:t>A </a:t>
            </a:r>
            <a:r>
              <a:rPr lang="en-US" b="1" dirty="0"/>
              <a:t>byte </a:t>
            </a:r>
            <a:r>
              <a:rPr lang="en-US" dirty="0"/>
              <a:t>consists </a:t>
            </a:r>
            <a:r>
              <a:rPr lang="en-US" dirty="0" smtClean="0"/>
              <a:t>of </a:t>
            </a:r>
            <a:r>
              <a:rPr lang="en-US" dirty="0"/>
              <a:t>8 </a:t>
            </a:r>
            <a:r>
              <a:rPr lang="en-US" dirty="0" smtClean="0"/>
              <a:t>bits</a:t>
            </a:r>
          </a:p>
          <a:p>
            <a:r>
              <a:rPr lang="en-US" dirty="0"/>
              <a:t>Memory sizes are typically measured in bytes, and larger units are multiples of bytes based on powers of two</a:t>
            </a:r>
            <a:r>
              <a:rPr lang="en-US" dirty="0" smtClean="0"/>
              <a:t>.</a:t>
            </a:r>
          </a:p>
          <a:p>
            <a:r>
              <a:rPr lang="en-US" b="1" dirty="0" smtClean="0"/>
              <a:t>Examples:</a:t>
            </a:r>
          </a:p>
          <a:p>
            <a:pPr marL="0" indent="0">
              <a:buNone/>
            </a:pPr>
            <a:r>
              <a:rPr lang="en-US" b="1" dirty="0"/>
              <a:t>Bytes (B)</a:t>
            </a:r>
            <a:r>
              <a:rPr lang="en-US" dirty="0"/>
              <a:t>:</a:t>
            </a:r>
          </a:p>
          <a:p>
            <a:pPr marL="0" indent="0">
              <a:buNone/>
            </a:pPr>
            <a:r>
              <a:rPr lang="en-US" dirty="0" smtClean="0"/>
              <a:t>1 Byte </a:t>
            </a:r>
            <a:r>
              <a:rPr lang="en-US" dirty="0"/>
              <a:t>(B) = 8 bits</a:t>
            </a:r>
          </a:p>
          <a:p>
            <a:pPr marL="0" indent="0">
              <a:buNone/>
            </a:pPr>
            <a:r>
              <a:rPr lang="en-US" dirty="0" smtClean="0"/>
              <a:t> </a:t>
            </a:r>
            <a:r>
              <a:rPr lang="en-US" b="1" dirty="0"/>
              <a:t>Kilobytes (KB)</a:t>
            </a:r>
            <a:r>
              <a:rPr lang="en-US" dirty="0"/>
              <a:t>:</a:t>
            </a:r>
          </a:p>
          <a:p>
            <a:pPr marL="0" indent="0">
              <a:buNone/>
            </a:pPr>
            <a:r>
              <a:rPr lang="en-US" dirty="0"/>
              <a:t>1 Kilobyte (KB) = 1024 Bytes (2^10 Bytes)</a:t>
            </a:r>
          </a:p>
          <a:p>
            <a:pPr marL="0" indent="0">
              <a:buNone/>
            </a:pPr>
            <a:r>
              <a:rPr lang="en-US" b="1" dirty="0" smtClean="0"/>
              <a:t>Megabytes </a:t>
            </a:r>
            <a:r>
              <a:rPr lang="en-US" b="1" dirty="0"/>
              <a:t>(MB)</a:t>
            </a:r>
            <a:r>
              <a:rPr lang="en-US" dirty="0"/>
              <a:t>:</a:t>
            </a:r>
          </a:p>
          <a:p>
            <a:pPr marL="0" indent="0">
              <a:buNone/>
            </a:pPr>
            <a:r>
              <a:rPr lang="en-US" dirty="0"/>
              <a:t>1 Megabyte (MB) = 1024 Kilobytes (KB) = 1024 * 1024 Bytes = 1,048,576 Bytes (2^20 Bytes)</a:t>
            </a:r>
          </a:p>
          <a:p>
            <a:pPr marL="0" indent="0">
              <a:buNone/>
            </a:pPr>
            <a:r>
              <a:rPr lang="en-US" b="1" dirty="0" smtClean="0"/>
              <a:t>Gigabytes </a:t>
            </a:r>
            <a:r>
              <a:rPr lang="en-US" b="1" dirty="0"/>
              <a:t>(GB)</a:t>
            </a:r>
            <a:r>
              <a:rPr lang="en-US" dirty="0"/>
              <a:t>:</a:t>
            </a:r>
          </a:p>
          <a:p>
            <a:pPr marL="0" indent="0">
              <a:buNone/>
            </a:pPr>
            <a:r>
              <a:rPr lang="en-US" dirty="0"/>
              <a:t> 1 Gigabyte (GB) = 1024 Megabytes (MB) = 1024 * 1024 Kilobytes = 1,073,741,824 Bytes </a:t>
            </a:r>
            <a:endParaRPr lang="en-US" dirty="0" smtClean="0"/>
          </a:p>
          <a:p>
            <a:pPr marL="0" indent="0">
              <a:buNone/>
            </a:pPr>
            <a:r>
              <a:rPr lang="en-US" b="1" dirty="0" smtClean="0"/>
              <a:t>(</a:t>
            </a:r>
            <a:r>
              <a:rPr lang="en-US" b="1" dirty="0"/>
              <a:t>2^30 Bytes)</a:t>
            </a:r>
          </a:p>
          <a:p>
            <a:pPr marL="0" indent="0">
              <a:buNone/>
            </a:pPr>
            <a:endParaRPr lang="en-US" b="1" dirty="0" smtClean="0"/>
          </a:p>
        </p:txBody>
      </p:sp>
    </p:spTree>
    <p:extLst>
      <p:ext uri="{BB962C8B-B14F-4D97-AF65-F5344CB8AC3E}">
        <p14:creationId xmlns:p14="http://schemas.microsoft.com/office/powerpoint/2010/main" val="2991497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Non-primitive data structures </a:t>
            </a:r>
            <a:endParaRPr lang="en-US" dirty="0"/>
          </a:p>
        </p:txBody>
      </p:sp>
      <p:sp>
        <p:nvSpPr>
          <p:cNvPr id="3" name="Content Placeholder 2"/>
          <p:cNvSpPr>
            <a:spLocks noGrp="1"/>
          </p:cNvSpPr>
          <p:nvPr>
            <p:ph idx="1"/>
          </p:nvPr>
        </p:nvSpPr>
        <p:spPr/>
        <p:txBody>
          <a:bodyPr/>
          <a:lstStyle/>
          <a:p>
            <a:endParaRPr lang="en-US" dirty="0" smtClean="0"/>
          </a:p>
          <a:p>
            <a:pPr algn="just"/>
            <a:r>
              <a:rPr lang="en-US" b="1" dirty="0" smtClean="0"/>
              <a:t>Non-primitive</a:t>
            </a:r>
            <a:r>
              <a:rPr lang="en-US" dirty="0" smtClean="0"/>
              <a:t> </a:t>
            </a:r>
            <a:r>
              <a:rPr lang="en-US" b="1" dirty="0"/>
              <a:t>data structures </a:t>
            </a:r>
            <a:r>
              <a:rPr lang="en-US" dirty="0"/>
              <a:t>are more complex data structures that are derived from primitive data types. They are used to handle large amounts of data more efficiently and to implement various data management techniques and algorithms.</a:t>
            </a:r>
          </a:p>
        </p:txBody>
      </p:sp>
    </p:spTree>
    <p:extLst>
      <p:ext uri="{BB962C8B-B14F-4D97-AF65-F5344CB8AC3E}">
        <p14:creationId xmlns:p14="http://schemas.microsoft.com/office/powerpoint/2010/main" val="1449687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1135</Words>
  <Application>Microsoft Office PowerPoint</Application>
  <PresentationFormat>Widescreen</PresentationFormat>
  <Paragraphs>232</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 Data Structure and Algorithm(DSA) </vt:lpstr>
      <vt:lpstr>PowerPoint Presentation</vt:lpstr>
      <vt:lpstr>  INTRODUCTION </vt:lpstr>
      <vt:lpstr>  Introduction  continues…  </vt:lpstr>
      <vt:lpstr>Importance of data structures</vt:lpstr>
      <vt:lpstr>CLASSIFICATION OF DATA STRUCTURES…</vt:lpstr>
      <vt:lpstr>PowerPoint Presentation</vt:lpstr>
      <vt:lpstr>Memory measurement </vt:lpstr>
      <vt:lpstr>Non-primitive data structures </vt:lpstr>
      <vt:lpstr>Classification of non-primitive data structures</vt:lpstr>
      <vt:lpstr>Classification of non-primitive data structures</vt:lpstr>
      <vt:lpstr>Storage representation of non-Primitive data Structures</vt:lpstr>
      <vt:lpstr>PowerPoint Presentation</vt:lpstr>
      <vt:lpstr>Some of the most frequently used operations on data structures </vt:lpstr>
      <vt:lpstr>PowerPoint Presentation</vt:lpstr>
      <vt:lpstr>Characteristics of good algorithm</vt:lpstr>
      <vt:lpstr>PowerPoint Presentation</vt:lpstr>
      <vt:lpstr>PowerPoint Presentation</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Algorithm(DSA) </dc:title>
  <dc:creator>T R U T H</dc:creator>
  <cp:lastModifiedBy>Maurice</cp:lastModifiedBy>
  <cp:revision>35</cp:revision>
  <dcterms:created xsi:type="dcterms:W3CDTF">2024-01-09T14:41:32Z</dcterms:created>
  <dcterms:modified xsi:type="dcterms:W3CDTF">2025-01-13T06:50:23Z</dcterms:modified>
</cp:coreProperties>
</file>