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64" r:id="rId4"/>
    <p:sldId id="265" r:id="rId5"/>
    <p:sldId id="269" r:id="rId6"/>
    <p:sldId id="270" r:id="rId7"/>
    <p:sldId id="271" r:id="rId8"/>
    <p:sldId id="272" r:id="rId9"/>
    <p:sldId id="273" r:id="rId10"/>
    <p:sldId id="274" r:id="rId11"/>
    <p:sldId id="275" r:id="rId12"/>
    <p:sldId id="276" r:id="rId13"/>
    <p:sldId id="277" r:id="rId14"/>
    <p:sldId id="278" r:id="rId15"/>
    <p:sldId id="280" r:id="rId16"/>
    <p:sldId id="281" r:id="rId17"/>
    <p:sldId id="282" r:id="rId18"/>
    <p:sldId id="283" r:id="rId19"/>
    <p:sldId id="267" r:id="rId20"/>
    <p:sldId id="284" r:id="rId21"/>
    <p:sldId id="258" r:id="rId22"/>
    <p:sldId id="259" r:id="rId23"/>
    <p:sldId id="285" r:id="rId24"/>
    <p:sldId id="286" r:id="rId25"/>
    <p:sldId id="287" r:id="rId26"/>
    <p:sldId id="288" r:id="rId27"/>
    <p:sldId id="289" r:id="rId28"/>
    <p:sldId id="290" r:id="rId29"/>
    <p:sldId id="291" r:id="rId30"/>
    <p:sldId id="26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680" y="3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E11420-40B0-41F1-85AC-E276A12A3CA1}"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BCD9B-0FA5-49F2-AA25-4063D0C3F571}" type="slidenum">
              <a:rPr lang="en-US" smtClean="0"/>
              <a:t>‹#›</a:t>
            </a:fld>
            <a:endParaRPr lang="en-US"/>
          </a:p>
        </p:txBody>
      </p:sp>
    </p:spTree>
    <p:extLst>
      <p:ext uri="{BB962C8B-B14F-4D97-AF65-F5344CB8AC3E}">
        <p14:creationId xmlns:p14="http://schemas.microsoft.com/office/powerpoint/2010/main" val="3422871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E11420-40B0-41F1-85AC-E276A12A3CA1}"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BCD9B-0FA5-49F2-AA25-4063D0C3F571}" type="slidenum">
              <a:rPr lang="en-US" smtClean="0"/>
              <a:t>‹#›</a:t>
            </a:fld>
            <a:endParaRPr lang="en-US"/>
          </a:p>
        </p:txBody>
      </p:sp>
    </p:spTree>
    <p:extLst>
      <p:ext uri="{BB962C8B-B14F-4D97-AF65-F5344CB8AC3E}">
        <p14:creationId xmlns:p14="http://schemas.microsoft.com/office/powerpoint/2010/main" val="2295388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E11420-40B0-41F1-85AC-E276A12A3CA1}"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BCD9B-0FA5-49F2-AA25-4063D0C3F571}" type="slidenum">
              <a:rPr lang="en-US" smtClean="0"/>
              <a:t>‹#›</a:t>
            </a:fld>
            <a:endParaRPr lang="en-US"/>
          </a:p>
        </p:txBody>
      </p:sp>
    </p:spTree>
    <p:extLst>
      <p:ext uri="{BB962C8B-B14F-4D97-AF65-F5344CB8AC3E}">
        <p14:creationId xmlns:p14="http://schemas.microsoft.com/office/powerpoint/2010/main" val="403733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E11420-40B0-41F1-85AC-E276A12A3CA1}"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BCD9B-0FA5-49F2-AA25-4063D0C3F571}" type="slidenum">
              <a:rPr lang="en-US" smtClean="0"/>
              <a:t>‹#›</a:t>
            </a:fld>
            <a:endParaRPr lang="en-US"/>
          </a:p>
        </p:txBody>
      </p:sp>
    </p:spTree>
    <p:extLst>
      <p:ext uri="{BB962C8B-B14F-4D97-AF65-F5344CB8AC3E}">
        <p14:creationId xmlns:p14="http://schemas.microsoft.com/office/powerpoint/2010/main" val="118868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1E11420-40B0-41F1-85AC-E276A12A3CA1}"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BCD9B-0FA5-49F2-AA25-4063D0C3F571}" type="slidenum">
              <a:rPr lang="en-US" smtClean="0"/>
              <a:t>‹#›</a:t>
            </a:fld>
            <a:endParaRPr lang="en-US"/>
          </a:p>
        </p:txBody>
      </p:sp>
    </p:spTree>
    <p:extLst>
      <p:ext uri="{BB962C8B-B14F-4D97-AF65-F5344CB8AC3E}">
        <p14:creationId xmlns:p14="http://schemas.microsoft.com/office/powerpoint/2010/main" val="3487742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E11420-40B0-41F1-85AC-E276A12A3CA1}" type="datetimeFigureOut">
              <a:rPr lang="en-US" smtClean="0"/>
              <a:t>1/14/2025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6BCD9B-0FA5-49F2-AA25-4063D0C3F571}" type="slidenum">
              <a:rPr lang="en-US" smtClean="0"/>
              <a:t>‹#›</a:t>
            </a:fld>
            <a:endParaRPr lang="en-US"/>
          </a:p>
        </p:txBody>
      </p:sp>
    </p:spTree>
    <p:extLst>
      <p:ext uri="{BB962C8B-B14F-4D97-AF65-F5344CB8AC3E}">
        <p14:creationId xmlns:p14="http://schemas.microsoft.com/office/powerpoint/2010/main" val="3156192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E11420-40B0-41F1-85AC-E276A12A3CA1}" type="datetimeFigureOut">
              <a:rPr lang="en-US" smtClean="0"/>
              <a:t>1/14/2025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6BCD9B-0FA5-49F2-AA25-4063D0C3F571}" type="slidenum">
              <a:rPr lang="en-US" smtClean="0"/>
              <a:t>‹#›</a:t>
            </a:fld>
            <a:endParaRPr lang="en-US"/>
          </a:p>
        </p:txBody>
      </p:sp>
    </p:spTree>
    <p:extLst>
      <p:ext uri="{BB962C8B-B14F-4D97-AF65-F5344CB8AC3E}">
        <p14:creationId xmlns:p14="http://schemas.microsoft.com/office/powerpoint/2010/main" val="2065780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E11420-40B0-41F1-85AC-E276A12A3CA1}" type="datetimeFigureOut">
              <a:rPr lang="en-US" smtClean="0"/>
              <a:t>1/14/2025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6BCD9B-0FA5-49F2-AA25-4063D0C3F571}" type="slidenum">
              <a:rPr lang="en-US" smtClean="0"/>
              <a:t>‹#›</a:t>
            </a:fld>
            <a:endParaRPr lang="en-US"/>
          </a:p>
        </p:txBody>
      </p:sp>
    </p:spTree>
    <p:extLst>
      <p:ext uri="{BB962C8B-B14F-4D97-AF65-F5344CB8AC3E}">
        <p14:creationId xmlns:p14="http://schemas.microsoft.com/office/powerpoint/2010/main" val="2336535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E11420-40B0-41F1-85AC-E276A12A3CA1}" type="datetimeFigureOut">
              <a:rPr lang="en-US" smtClean="0"/>
              <a:t>1/14/2025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6BCD9B-0FA5-49F2-AA25-4063D0C3F571}" type="slidenum">
              <a:rPr lang="en-US" smtClean="0"/>
              <a:t>‹#›</a:t>
            </a:fld>
            <a:endParaRPr lang="en-US"/>
          </a:p>
        </p:txBody>
      </p:sp>
    </p:spTree>
    <p:extLst>
      <p:ext uri="{BB962C8B-B14F-4D97-AF65-F5344CB8AC3E}">
        <p14:creationId xmlns:p14="http://schemas.microsoft.com/office/powerpoint/2010/main" val="1211571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1E11420-40B0-41F1-85AC-E276A12A3CA1}" type="datetimeFigureOut">
              <a:rPr lang="en-US" smtClean="0"/>
              <a:t>1/14/2025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6BCD9B-0FA5-49F2-AA25-4063D0C3F571}" type="slidenum">
              <a:rPr lang="en-US" smtClean="0"/>
              <a:t>‹#›</a:t>
            </a:fld>
            <a:endParaRPr lang="en-US"/>
          </a:p>
        </p:txBody>
      </p:sp>
    </p:spTree>
    <p:extLst>
      <p:ext uri="{BB962C8B-B14F-4D97-AF65-F5344CB8AC3E}">
        <p14:creationId xmlns:p14="http://schemas.microsoft.com/office/powerpoint/2010/main" val="3403481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1E11420-40B0-41F1-85AC-E276A12A3CA1}" type="datetimeFigureOut">
              <a:rPr lang="en-US" smtClean="0"/>
              <a:t>1/14/2025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6BCD9B-0FA5-49F2-AA25-4063D0C3F571}" type="slidenum">
              <a:rPr lang="en-US" smtClean="0"/>
              <a:t>‹#›</a:t>
            </a:fld>
            <a:endParaRPr lang="en-US"/>
          </a:p>
        </p:txBody>
      </p:sp>
    </p:spTree>
    <p:extLst>
      <p:ext uri="{BB962C8B-B14F-4D97-AF65-F5344CB8AC3E}">
        <p14:creationId xmlns:p14="http://schemas.microsoft.com/office/powerpoint/2010/main" val="3080446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E11420-40B0-41F1-85AC-E276A12A3CA1}" type="datetimeFigureOut">
              <a:rPr lang="en-US" smtClean="0"/>
              <a:t>1/14/2025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6BCD9B-0FA5-49F2-AA25-4063D0C3F571}" type="slidenum">
              <a:rPr lang="en-US" smtClean="0"/>
              <a:t>‹#›</a:t>
            </a:fld>
            <a:endParaRPr lang="en-US"/>
          </a:p>
        </p:txBody>
      </p:sp>
    </p:spTree>
    <p:extLst>
      <p:ext uri="{BB962C8B-B14F-4D97-AF65-F5344CB8AC3E}">
        <p14:creationId xmlns:p14="http://schemas.microsoft.com/office/powerpoint/2010/main" val="4086655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7"/>
            <a:ext cx="8229600" cy="2588635"/>
          </a:xfrm>
        </p:spPr>
        <p:txBody>
          <a:bodyPr>
            <a:normAutofit fontScale="90000"/>
          </a:bodyPr>
          <a:lstStyle/>
          <a:p>
            <a:pPr algn="l"/>
            <a:r>
              <a:rPr lang="en-US" b="1" dirty="0" smtClean="0"/>
              <a:t/>
            </a:r>
            <a:br>
              <a:rPr lang="en-US" b="1" dirty="0" smtClean="0"/>
            </a:br>
            <a:r>
              <a:rPr lang="en-US" b="1" dirty="0" smtClean="0"/>
              <a:t>CHAPTER TWO</a:t>
            </a:r>
            <a:br>
              <a:rPr lang="en-US" b="1" dirty="0" smtClean="0"/>
            </a:br>
            <a:r>
              <a:rPr lang="en-US" b="1" dirty="0" smtClean="0"/>
              <a:t>1.ARRAYS</a:t>
            </a:r>
            <a:br>
              <a:rPr lang="en-US" b="1" dirty="0" smtClean="0"/>
            </a:br>
            <a:r>
              <a:rPr lang="en-US" dirty="0" smtClean="0"/>
              <a:t> </a:t>
            </a:r>
            <a:r>
              <a:rPr lang="en-US" dirty="0"/>
              <a:t/>
            </a:r>
            <a:br>
              <a:rPr lang="en-US" dirty="0"/>
            </a:br>
            <a:r>
              <a:rPr lang="en-US" dirty="0"/>
              <a:t>Collection of similar type data elements stored at consecutive locations in the memory. </a:t>
            </a:r>
          </a:p>
        </p:txBody>
      </p:sp>
      <p:pic>
        <p:nvPicPr>
          <p:cNvPr id="2050" name="Picture 2"/>
          <p:cNvPicPr>
            <a:picLocks noGrp="1" noChangeAspect="1" noChangeArrowheads="1"/>
          </p:cNvPicPr>
          <p:nvPr>
            <p:ph idx="1"/>
          </p:nvPr>
        </p:nvPicPr>
        <p:blipFill>
          <a:blip r:embed="rId2" cstate="print"/>
          <a:stretch>
            <a:fillRect/>
          </a:stretch>
        </p:blipFill>
        <p:spPr bwMode="auto">
          <a:xfrm>
            <a:off x="2350655" y="3568917"/>
            <a:ext cx="7315199" cy="2647156"/>
          </a:xfrm>
          <a:prstGeom prst="rect">
            <a:avLst/>
          </a:prstGeom>
          <a:noFill/>
          <a:ln w="9525">
            <a:noFill/>
            <a:miter lim="800000"/>
            <a:headEnd/>
            <a:tailEnd/>
          </a:ln>
          <a:effectLst/>
        </p:spPr>
      </p:pic>
    </p:spTree>
    <p:extLst>
      <p:ext uri="{BB962C8B-B14F-4D97-AF65-F5344CB8AC3E}">
        <p14:creationId xmlns:p14="http://schemas.microsoft.com/office/powerpoint/2010/main" val="37869879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of marks for 3 students in 4 courses. The array will look like this: </a:t>
            </a:r>
          </a:p>
        </p:txBody>
      </p:sp>
      <p:pic>
        <p:nvPicPr>
          <p:cNvPr id="9" name="Content Placeholder 8"/>
          <p:cNvPicPr>
            <a:picLocks noGrp="1" noChangeAspect="1"/>
          </p:cNvPicPr>
          <p:nvPr>
            <p:ph idx="1"/>
          </p:nvPr>
        </p:nvPicPr>
        <p:blipFill>
          <a:blip r:embed="rId2"/>
          <a:stretch>
            <a:fillRect/>
          </a:stretch>
        </p:blipFill>
        <p:spPr>
          <a:xfrm>
            <a:off x="932920" y="1690688"/>
            <a:ext cx="8582025" cy="2124075"/>
          </a:xfrm>
          <a:prstGeom prst="rect">
            <a:avLst/>
          </a:prstGeom>
        </p:spPr>
      </p:pic>
      <p:sp>
        <p:nvSpPr>
          <p:cNvPr id="10" name="Rectangle 9"/>
          <p:cNvSpPr/>
          <p:nvPr/>
        </p:nvSpPr>
        <p:spPr>
          <a:xfrm>
            <a:off x="932920" y="3939997"/>
            <a:ext cx="10420880" cy="1815882"/>
          </a:xfrm>
          <a:prstGeom prst="rect">
            <a:avLst/>
          </a:prstGeom>
        </p:spPr>
        <p:txBody>
          <a:bodyPr wrap="square">
            <a:spAutoFit/>
          </a:bodyPr>
          <a:lstStyle/>
          <a:p>
            <a:pPr algn="just"/>
            <a:r>
              <a:rPr lang="en-US" sz="2800" dirty="0">
                <a:latin typeface="Arial" panose="020B0604020202020204" pitchFamily="34" charset="0"/>
                <a:cs typeface="Arial" panose="020B0604020202020204" pitchFamily="34" charset="0"/>
              </a:rPr>
              <a:t>If the table is called marks, marks [1][3]=15; where the row position is 1 and the column position is 3. The expression marks [0] [0] will access the first element of the matrix marks and marks [2] [3] will access the last row and last column. </a:t>
            </a:r>
          </a:p>
        </p:txBody>
      </p:sp>
    </p:spTree>
    <p:extLst>
      <p:ext uri="{BB962C8B-B14F-4D97-AF65-F5344CB8AC3E}">
        <p14:creationId xmlns:p14="http://schemas.microsoft.com/office/powerpoint/2010/main" val="21791001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to initializing two-dimensional arrays</a:t>
            </a:r>
          </a:p>
        </p:txBody>
      </p:sp>
      <p:pic>
        <p:nvPicPr>
          <p:cNvPr id="4" name="Content Placeholder 3"/>
          <p:cNvPicPr>
            <a:picLocks noGrp="1" noChangeAspect="1"/>
          </p:cNvPicPr>
          <p:nvPr>
            <p:ph idx="1"/>
          </p:nvPr>
        </p:nvPicPr>
        <p:blipFill>
          <a:blip r:embed="rId2"/>
          <a:stretch>
            <a:fillRect/>
          </a:stretch>
        </p:blipFill>
        <p:spPr>
          <a:xfrm>
            <a:off x="956734" y="1249844"/>
            <a:ext cx="6197600" cy="5277957"/>
          </a:xfrm>
          <a:prstGeom prst="rect">
            <a:avLst/>
          </a:prstGeom>
        </p:spPr>
      </p:pic>
    </p:spTree>
    <p:extLst>
      <p:ext uri="{BB962C8B-B14F-4D97-AF65-F5344CB8AC3E}">
        <p14:creationId xmlns:p14="http://schemas.microsoft.com/office/powerpoint/2010/main" val="42621913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 work </a:t>
            </a:r>
            <a:endParaRPr lang="en-US" b="1" dirty="0"/>
          </a:p>
        </p:txBody>
      </p:sp>
      <p:sp>
        <p:nvSpPr>
          <p:cNvPr id="3" name="Content Placeholder 2"/>
          <p:cNvSpPr>
            <a:spLocks noGrp="1"/>
          </p:cNvSpPr>
          <p:nvPr>
            <p:ph idx="1"/>
          </p:nvPr>
        </p:nvSpPr>
        <p:spPr/>
        <p:txBody>
          <a:bodyPr/>
          <a:lstStyle/>
          <a:p>
            <a:pPr algn="just"/>
            <a:r>
              <a:rPr lang="en-US" dirty="0" smtClean="0"/>
              <a:t> 5 universities in Kigali </a:t>
            </a:r>
            <a:r>
              <a:rPr lang="en-US" dirty="0"/>
              <a:t>are displaying the number of students per year that they registered in </a:t>
            </a:r>
            <a:r>
              <a:rPr lang="en-US" dirty="0" smtClean="0"/>
              <a:t>2021, 2022, 2023 </a:t>
            </a:r>
            <a:r>
              <a:rPr lang="en-US" dirty="0"/>
              <a:t>and </a:t>
            </a:r>
            <a:r>
              <a:rPr lang="en-US" dirty="0" smtClean="0"/>
              <a:t>2024. </a:t>
            </a:r>
          </a:p>
          <a:p>
            <a:pPr marL="514350" indent="-514350" algn="just">
              <a:buAutoNum type="alphaLcPeriod"/>
            </a:pPr>
            <a:r>
              <a:rPr lang="en-US" dirty="0" smtClean="0"/>
              <a:t>How </a:t>
            </a:r>
            <a:r>
              <a:rPr lang="en-US" dirty="0"/>
              <a:t>many rows and columns will be in the table that contains the displayed data? </a:t>
            </a:r>
            <a:endParaRPr lang="en-US" dirty="0" smtClean="0"/>
          </a:p>
          <a:p>
            <a:pPr marL="514350" indent="-514350" algn="just">
              <a:buAutoNum type="alphaLcPeriod"/>
            </a:pPr>
            <a:r>
              <a:rPr lang="en-US" dirty="0" smtClean="0"/>
              <a:t> </a:t>
            </a:r>
            <a:r>
              <a:rPr lang="en-US" dirty="0"/>
              <a:t>Declare an array called population to contain the needed data. </a:t>
            </a:r>
            <a:endParaRPr lang="en-US" dirty="0" smtClean="0"/>
          </a:p>
          <a:p>
            <a:pPr marL="514350" indent="-514350" algn="just">
              <a:buAutoNum type="alphaLcPeriod"/>
            </a:pPr>
            <a:r>
              <a:rPr lang="en-US" dirty="0" smtClean="0"/>
              <a:t>Initialize </a:t>
            </a:r>
            <a:r>
              <a:rPr lang="en-US" dirty="0"/>
              <a:t>the array population with numbers of your choice.</a:t>
            </a:r>
          </a:p>
        </p:txBody>
      </p:sp>
    </p:spTree>
    <p:extLst>
      <p:ext uri="{BB962C8B-B14F-4D97-AF65-F5344CB8AC3E}">
        <p14:creationId xmlns:p14="http://schemas.microsoft.com/office/powerpoint/2010/main" val="28071045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 work </a:t>
            </a:r>
            <a:r>
              <a:rPr lang="en-US" b="1" dirty="0" smtClean="0"/>
              <a:t>…</a:t>
            </a:r>
            <a:endParaRPr lang="en-US" dirty="0"/>
          </a:p>
        </p:txBody>
      </p:sp>
      <p:pic>
        <p:nvPicPr>
          <p:cNvPr id="4" name="Content Placeholder 3"/>
          <p:cNvPicPr>
            <a:picLocks noGrp="1" noChangeAspect="1"/>
          </p:cNvPicPr>
          <p:nvPr>
            <p:ph idx="1"/>
          </p:nvPr>
        </p:nvPicPr>
        <p:blipFill rotWithShape="1">
          <a:blip r:embed="rId2">
            <a:duotone>
              <a:schemeClr val="accent6">
                <a:shade val="45000"/>
                <a:satMod val="135000"/>
              </a:schemeClr>
              <a:prstClr val="white"/>
            </a:duotone>
          </a:blip>
          <a:srcRect b="6890"/>
          <a:stretch/>
        </p:blipFill>
        <p:spPr>
          <a:xfrm>
            <a:off x="4512730" y="618067"/>
            <a:ext cx="6256869" cy="5444803"/>
          </a:xfrm>
          <a:prstGeom prst="rect">
            <a:avLst/>
          </a:prstGeom>
        </p:spPr>
      </p:pic>
    </p:spTree>
    <p:extLst>
      <p:ext uri="{BB962C8B-B14F-4D97-AF65-F5344CB8AC3E}">
        <p14:creationId xmlns:p14="http://schemas.microsoft.com/office/powerpoint/2010/main" val="34336375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Accessing </a:t>
            </a:r>
            <a:r>
              <a:rPr lang="en-US" b="1" dirty="0"/>
              <a:t>two dimensional array elements</a:t>
            </a:r>
          </a:p>
        </p:txBody>
      </p:sp>
      <p:sp>
        <p:nvSpPr>
          <p:cNvPr id="3" name="Content Placeholder 2"/>
          <p:cNvSpPr>
            <a:spLocks noGrp="1"/>
          </p:cNvSpPr>
          <p:nvPr>
            <p:ph idx="1"/>
          </p:nvPr>
        </p:nvSpPr>
        <p:spPr/>
        <p:txBody>
          <a:bodyPr/>
          <a:lstStyle/>
          <a:p>
            <a:pPr marL="0" indent="0">
              <a:buNone/>
            </a:pPr>
            <a:r>
              <a:rPr lang="en-US" b="1" dirty="0"/>
              <a:t>Reading (storing) two dimensional array elements </a:t>
            </a:r>
            <a:endParaRPr lang="en-US" b="1" dirty="0" smtClean="0"/>
          </a:p>
          <a:p>
            <a:pPr algn="just"/>
            <a:r>
              <a:rPr lang="en-US" dirty="0"/>
              <a:t>There exist two ways of accessing the elements of an array. The elements’ values of the array can come from the input devices or from a given file so that these elements are written into the array. </a:t>
            </a:r>
            <a:endParaRPr lang="en-US" dirty="0" smtClean="0"/>
          </a:p>
          <a:p>
            <a:pPr algn="just"/>
            <a:r>
              <a:rPr lang="en-US" dirty="0" smtClean="0"/>
              <a:t>The </a:t>
            </a:r>
            <a:r>
              <a:rPr lang="en-US" dirty="0"/>
              <a:t>function used is </a:t>
            </a:r>
            <a:r>
              <a:rPr lang="en-US" b="1" dirty="0"/>
              <a:t>READ</a:t>
            </a:r>
            <a:r>
              <a:rPr lang="en-US" dirty="0"/>
              <a:t> or other versions of it, depending on the programming languages used for programs writing</a:t>
            </a:r>
            <a:r>
              <a:rPr lang="en-US" dirty="0" smtClean="0"/>
              <a:t>.</a:t>
            </a:r>
          </a:p>
          <a:p>
            <a:pPr algn="just"/>
            <a:r>
              <a:rPr lang="en-US" dirty="0" smtClean="0"/>
              <a:t> </a:t>
            </a:r>
            <a:r>
              <a:rPr lang="en-US" dirty="0"/>
              <a:t>For example READ marks[1][2] stores a value in second row, third column location of the array marks.</a:t>
            </a:r>
            <a:endParaRPr lang="en-US" b="1" dirty="0"/>
          </a:p>
        </p:txBody>
      </p:sp>
    </p:spTree>
    <p:extLst>
      <p:ext uri="{BB962C8B-B14F-4D97-AF65-F5344CB8AC3E}">
        <p14:creationId xmlns:p14="http://schemas.microsoft.com/office/powerpoint/2010/main" val="12821203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Reading (storing) two dimensional array </a:t>
            </a:r>
            <a:r>
              <a:rPr lang="en-US" b="1" dirty="0" smtClean="0"/>
              <a:t>elements…</a:t>
            </a:r>
            <a:endParaRPr lang="en-US" b="1" dirty="0"/>
          </a:p>
        </p:txBody>
      </p:sp>
      <p:sp>
        <p:nvSpPr>
          <p:cNvPr id="3" name="Content Placeholder 2"/>
          <p:cNvSpPr>
            <a:spLocks noGrp="1"/>
          </p:cNvSpPr>
          <p:nvPr>
            <p:ph idx="1"/>
          </p:nvPr>
        </p:nvSpPr>
        <p:spPr/>
        <p:txBody>
          <a:bodyPr/>
          <a:lstStyle/>
          <a:p>
            <a:r>
              <a:rPr lang="en-US" b="1" dirty="0"/>
              <a:t>Example</a:t>
            </a:r>
            <a:r>
              <a:rPr lang="en-US" dirty="0"/>
              <a:t>: Write an algorithm of a program that allows the user to enter (store) two dimensional array </a:t>
            </a:r>
            <a:r>
              <a:rPr lang="en-US" dirty="0" smtClean="0"/>
              <a:t>elements.</a:t>
            </a:r>
          </a:p>
          <a:p>
            <a:pPr marL="0" indent="0">
              <a:buNone/>
            </a:pPr>
            <a:endParaRPr lang="en-US" dirty="0"/>
          </a:p>
        </p:txBody>
      </p:sp>
      <p:sp>
        <p:nvSpPr>
          <p:cNvPr id="6" name="Rectangle 5"/>
          <p:cNvSpPr/>
          <p:nvPr/>
        </p:nvSpPr>
        <p:spPr>
          <a:xfrm>
            <a:off x="2491409" y="2549891"/>
            <a:ext cx="6096000" cy="4524315"/>
          </a:xfrm>
          <a:prstGeom prst="rect">
            <a:avLst/>
          </a:prstGeom>
        </p:spPr>
        <p:txBody>
          <a:bodyPr>
            <a:spAutoFit/>
          </a:bodyPr>
          <a:lstStyle/>
          <a:p>
            <a:pPr>
              <a:lnSpc>
                <a:spcPct val="150000"/>
              </a:lnSpc>
            </a:pPr>
            <a:r>
              <a:rPr lang="en-US" dirty="0" smtClean="0"/>
              <a:t>BEGIN</a:t>
            </a:r>
          </a:p>
          <a:p>
            <a:pPr>
              <a:lnSpc>
                <a:spcPct val="150000"/>
              </a:lnSpc>
            </a:pPr>
            <a:r>
              <a:rPr lang="en-US" dirty="0" smtClean="0"/>
              <a:t>SET </a:t>
            </a:r>
            <a:r>
              <a:rPr lang="en-US" dirty="0"/>
              <a:t>marks=Array [3] [8] of </a:t>
            </a:r>
            <a:r>
              <a:rPr lang="en-US" dirty="0" smtClean="0"/>
              <a:t>Integer</a:t>
            </a:r>
          </a:p>
          <a:p>
            <a:pPr>
              <a:lnSpc>
                <a:spcPct val="150000"/>
              </a:lnSpc>
            </a:pPr>
            <a:r>
              <a:rPr lang="en-US" dirty="0" smtClean="0"/>
              <a:t>Use </a:t>
            </a:r>
            <a:r>
              <a:rPr lang="en-US" dirty="0"/>
              <a:t>variable </a:t>
            </a:r>
            <a:r>
              <a:rPr lang="en-US" dirty="0" err="1"/>
              <a:t>i</a:t>
            </a:r>
            <a:r>
              <a:rPr lang="en-US" dirty="0"/>
              <a:t> as </a:t>
            </a:r>
            <a:r>
              <a:rPr lang="en-US" dirty="0" smtClean="0"/>
              <a:t>integer</a:t>
            </a:r>
          </a:p>
          <a:p>
            <a:pPr>
              <a:lnSpc>
                <a:spcPct val="150000"/>
              </a:lnSpc>
            </a:pPr>
            <a:r>
              <a:rPr lang="en-US" dirty="0" smtClean="0"/>
              <a:t>Use </a:t>
            </a:r>
            <a:r>
              <a:rPr lang="en-US" dirty="0"/>
              <a:t>variable j as </a:t>
            </a:r>
            <a:r>
              <a:rPr lang="en-US" dirty="0" smtClean="0"/>
              <a:t>integer</a:t>
            </a:r>
          </a:p>
          <a:p>
            <a:pPr>
              <a:lnSpc>
                <a:spcPct val="150000"/>
              </a:lnSpc>
            </a:pPr>
            <a:r>
              <a:rPr lang="en-US" dirty="0" smtClean="0"/>
              <a:t>FOR </a:t>
            </a:r>
            <a:r>
              <a:rPr lang="en-US" dirty="0" err="1"/>
              <a:t>i</a:t>
            </a:r>
            <a:r>
              <a:rPr lang="en-US" dirty="0"/>
              <a:t>=0 TO 2 DO    </a:t>
            </a:r>
            <a:endParaRPr lang="en-US" dirty="0" smtClean="0"/>
          </a:p>
          <a:p>
            <a:pPr>
              <a:lnSpc>
                <a:spcPct val="150000"/>
              </a:lnSpc>
            </a:pPr>
            <a:r>
              <a:rPr lang="en-US" dirty="0" smtClean="0"/>
              <a:t>FOR </a:t>
            </a:r>
            <a:r>
              <a:rPr lang="en-US" dirty="0"/>
              <a:t>j=0 TO 7 DO        </a:t>
            </a:r>
            <a:endParaRPr lang="en-US" dirty="0" smtClean="0"/>
          </a:p>
          <a:p>
            <a:pPr>
              <a:lnSpc>
                <a:spcPct val="150000"/>
              </a:lnSpc>
            </a:pPr>
            <a:r>
              <a:rPr lang="en-US" dirty="0" smtClean="0"/>
              <a:t>READ </a:t>
            </a:r>
            <a:r>
              <a:rPr lang="en-US" dirty="0"/>
              <a:t>marks[</a:t>
            </a:r>
            <a:r>
              <a:rPr lang="en-US" dirty="0" err="1"/>
              <a:t>i</a:t>
            </a:r>
            <a:r>
              <a:rPr lang="en-US" dirty="0"/>
              <a:t>] [j]    </a:t>
            </a:r>
            <a:endParaRPr lang="en-US" dirty="0" smtClean="0"/>
          </a:p>
          <a:p>
            <a:pPr>
              <a:lnSpc>
                <a:spcPct val="150000"/>
              </a:lnSpc>
            </a:pPr>
            <a:r>
              <a:rPr lang="en-US" dirty="0" smtClean="0"/>
              <a:t>END </a:t>
            </a:r>
            <a:r>
              <a:rPr lang="en-US" dirty="0" smtClean="0"/>
              <a:t>FOR</a:t>
            </a:r>
          </a:p>
          <a:p>
            <a:pPr>
              <a:lnSpc>
                <a:spcPct val="150000"/>
              </a:lnSpc>
            </a:pPr>
            <a:r>
              <a:rPr lang="en-US" smtClean="0"/>
              <a:t>END FOR</a:t>
            </a:r>
            <a:endParaRPr lang="en-US" dirty="0" smtClean="0"/>
          </a:p>
          <a:p>
            <a:pPr>
              <a:lnSpc>
                <a:spcPct val="150000"/>
              </a:lnSpc>
            </a:pPr>
            <a:r>
              <a:rPr lang="en-US" dirty="0" smtClean="0"/>
              <a:t>END </a:t>
            </a:r>
          </a:p>
          <a:p>
            <a:endParaRPr lang="en-US" dirty="0"/>
          </a:p>
        </p:txBody>
      </p:sp>
    </p:spTree>
    <p:extLst>
      <p:ext uri="{BB962C8B-B14F-4D97-AF65-F5344CB8AC3E}">
        <p14:creationId xmlns:p14="http://schemas.microsoft.com/office/powerpoint/2010/main" val="22767427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Writing (displaying) two dimensional array elements</a:t>
            </a:r>
          </a:p>
        </p:txBody>
      </p:sp>
      <p:sp>
        <p:nvSpPr>
          <p:cNvPr id="3" name="Content Placeholder 2"/>
          <p:cNvSpPr>
            <a:spLocks noGrp="1"/>
          </p:cNvSpPr>
          <p:nvPr>
            <p:ph idx="1"/>
          </p:nvPr>
        </p:nvSpPr>
        <p:spPr/>
        <p:txBody>
          <a:bodyPr/>
          <a:lstStyle/>
          <a:p>
            <a:pPr algn="just"/>
            <a:r>
              <a:rPr lang="en-US" dirty="0"/>
              <a:t>To access two dimensional array elements’ values, we can also take the elements’ values of an array residing in the memory of the computer and write them in any output device or a given file. To write (display) elements from an array in an output device or other file, use a </a:t>
            </a:r>
            <a:r>
              <a:rPr lang="en-US" b="1" dirty="0"/>
              <a:t>WRITE</a:t>
            </a:r>
            <a:r>
              <a:rPr lang="en-US" dirty="0"/>
              <a:t> function or other versions of it depending on the programming languages used for programs writing together with the array name and location (index) of the element. </a:t>
            </a:r>
            <a:endParaRPr lang="en-US" dirty="0" smtClean="0"/>
          </a:p>
          <a:p>
            <a:pPr algn="just"/>
            <a:r>
              <a:rPr lang="en-US" b="1" dirty="0" smtClean="0"/>
              <a:t>Syntax</a:t>
            </a:r>
            <a:r>
              <a:rPr lang="en-US" b="1" dirty="0"/>
              <a:t>:</a:t>
            </a:r>
          </a:p>
        </p:txBody>
      </p:sp>
      <p:pic>
        <p:nvPicPr>
          <p:cNvPr id="4" name="Picture 3"/>
          <p:cNvPicPr>
            <a:picLocks noChangeAspect="1"/>
          </p:cNvPicPr>
          <p:nvPr/>
        </p:nvPicPr>
        <p:blipFill>
          <a:blip r:embed="rId2"/>
          <a:stretch>
            <a:fillRect/>
          </a:stretch>
        </p:blipFill>
        <p:spPr>
          <a:xfrm>
            <a:off x="936095" y="5123920"/>
            <a:ext cx="3993799" cy="514880"/>
          </a:xfrm>
          <a:prstGeom prst="rect">
            <a:avLst/>
          </a:prstGeom>
        </p:spPr>
      </p:pic>
      <p:sp>
        <p:nvSpPr>
          <p:cNvPr id="5" name="Rectangle 4"/>
          <p:cNvSpPr/>
          <p:nvPr/>
        </p:nvSpPr>
        <p:spPr>
          <a:xfrm>
            <a:off x="838200" y="5638800"/>
            <a:ext cx="9330267" cy="369332"/>
          </a:xfrm>
          <a:prstGeom prst="rect">
            <a:avLst/>
          </a:prstGeom>
        </p:spPr>
        <p:txBody>
          <a:bodyPr wrap="square">
            <a:spAutoFit/>
          </a:bodyPr>
          <a:lstStyle/>
          <a:p>
            <a:r>
              <a:rPr lang="en-US" dirty="0"/>
              <a:t>Where </a:t>
            </a:r>
            <a:r>
              <a:rPr lang="en-US" dirty="0" err="1"/>
              <a:t>i</a:t>
            </a:r>
            <a:r>
              <a:rPr lang="en-US" dirty="0"/>
              <a:t> refers to the row position and j refers to the column position. </a:t>
            </a:r>
          </a:p>
        </p:txBody>
      </p:sp>
    </p:spTree>
    <p:extLst>
      <p:ext uri="{BB962C8B-B14F-4D97-AF65-F5344CB8AC3E}">
        <p14:creationId xmlns:p14="http://schemas.microsoft.com/office/powerpoint/2010/main" val="40936758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Writing (displaying) two dimensional array elements</a:t>
            </a:r>
            <a:endParaRPr lang="en-US" dirty="0"/>
          </a:p>
        </p:txBody>
      </p:sp>
      <p:sp>
        <p:nvSpPr>
          <p:cNvPr id="3" name="Content Placeholder 2"/>
          <p:cNvSpPr>
            <a:spLocks noGrp="1"/>
          </p:cNvSpPr>
          <p:nvPr>
            <p:ph idx="1"/>
          </p:nvPr>
        </p:nvSpPr>
        <p:spPr/>
        <p:txBody>
          <a:bodyPr/>
          <a:lstStyle/>
          <a:p>
            <a:r>
              <a:rPr lang="en-US" dirty="0"/>
              <a:t>To display a single value of an array you must provide the array name and index to write operation example: </a:t>
            </a:r>
            <a:endParaRPr lang="en-US" dirty="0" smtClean="0"/>
          </a:p>
          <a:p>
            <a:r>
              <a:rPr lang="en-US" dirty="0" smtClean="0"/>
              <a:t>Example </a:t>
            </a:r>
            <a:r>
              <a:rPr lang="en-US" dirty="0"/>
              <a:t>for writing on screen a two dimensional array element WRITE a[1][2], </a:t>
            </a:r>
            <a:r>
              <a:rPr lang="en-US" dirty="0" err="1"/>
              <a:t>i</a:t>
            </a:r>
            <a:r>
              <a:rPr lang="en-US" dirty="0"/>
              <a:t>=1 and j=2</a:t>
            </a:r>
            <a:r>
              <a:rPr lang="en-US" dirty="0" smtClean="0"/>
              <a:t>).</a:t>
            </a:r>
          </a:p>
          <a:p>
            <a:r>
              <a:rPr lang="en-US" b="1" dirty="0"/>
              <a:t>Example: </a:t>
            </a:r>
            <a:r>
              <a:rPr lang="en-US" dirty="0"/>
              <a:t>Write an algorithm of a program that displays stored two dimensional array marks’ elements</a:t>
            </a:r>
          </a:p>
        </p:txBody>
      </p:sp>
    </p:spTree>
    <p:extLst>
      <p:ext uri="{BB962C8B-B14F-4D97-AF65-F5344CB8AC3E}">
        <p14:creationId xmlns:p14="http://schemas.microsoft.com/office/powerpoint/2010/main" val="27239977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a:t>
            </a:r>
            <a:endParaRPr lang="en-US" b="1" dirty="0"/>
          </a:p>
        </p:txBody>
      </p:sp>
      <p:pic>
        <p:nvPicPr>
          <p:cNvPr id="4" name="Content Placeholder 3"/>
          <p:cNvPicPr>
            <a:picLocks noGrp="1" noChangeAspect="1"/>
          </p:cNvPicPr>
          <p:nvPr>
            <p:ph idx="1"/>
          </p:nvPr>
        </p:nvPicPr>
        <p:blipFill rotWithShape="1">
          <a:blip r:embed="rId2"/>
          <a:srcRect b="40708"/>
          <a:stretch/>
        </p:blipFill>
        <p:spPr>
          <a:xfrm>
            <a:off x="771154" y="1783292"/>
            <a:ext cx="4062623" cy="2579986"/>
          </a:xfrm>
          <a:prstGeom prst="rect">
            <a:avLst/>
          </a:prstGeom>
        </p:spPr>
      </p:pic>
      <p:pic>
        <p:nvPicPr>
          <p:cNvPr id="5" name="Content Placeholder 3"/>
          <p:cNvPicPr>
            <a:picLocks noChangeAspect="1"/>
          </p:cNvPicPr>
          <p:nvPr/>
        </p:nvPicPr>
        <p:blipFill rotWithShape="1">
          <a:blip r:embed="rId2"/>
          <a:srcRect t="79849"/>
          <a:stretch/>
        </p:blipFill>
        <p:spPr>
          <a:xfrm>
            <a:off x="771153" y="4455882"/>
            <a:ext cx="4062623" cy="876830"/>
          </a:xfrm>
          <a:prstGeom prst="rect">
            <a:avLst/>
          </a:prstGeom>
        </p:spPr>
      </p:pic>
    </p:spTree>
    <p:extLst>
      <p:ext uri="{BB962C8B-B14F-4D97-AF65-F5344CB8AC3E}">
        <p14:creationId xmlns:p14="http://schemas.microsoft.com/office/powerpoint/2010/main" val="7311907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for </a:t>
            </a:r>
            <a:r>
              <a:rPr lang="en-US" b="1" dirty="0"/>
              <a:t>reading</a:t>
            </a:r>
            <a:r>
              <a:rPr lang="en-US" dirty="0"/>
              <a:t> and </a:t>
            </a:r>
            <a:r>
              <a:rPr lang="en-US" b="1" dirty="0"/>
              <a:t>printing values </a:t>
            </a:r>
            <a:r>
              <a:rPr lang="en-US" dirty="0"/>
              <a:t>in arrays </a:t>
            </a:r>
          </a:p>
        </p:txBody>
      </p:sp>
      <p:sp>
        <p:nvSpPr>
          <p:cNvPr id="3" name="Content Placeholder 2"/>
          <p:cNvSpPr>
            <a:spLocks noGrp="1"/>
          </p:cNvSpPr>
          <p:nvPr>
            <p:ph idx="1"/>
          </p:nvPr>
        </p:nvSpPr>
        <p:spPr>
          <a:xfrm>
            <a:off x="838200" y="1529292"/>
            <a:ext cx="10515600" cy="4351338"/>
          </a:xfrm>
        </p:spPr>
        <p:txBody>
          <a:bodyPr/>
          <a:lstStyle/>
          <a:p>
            <a:pPr marL="0" indent="0">
              <a:buNone/>
            </a:pPr>
            <a:r>
              <a:rPr lang="en-US" b="1" dirty="0"/>
              <a:t>Example: </a:t>
            </a:r>
            <a:r>
              <a:rPr lang="en-US" dirty="0"/>
              <a:t>Write an algorithm that allows the user to enter(store) two dimensional array elements </a:t>
            </a:r>
            <a:r>
              <a:rPr lang="en-US" dirty="0" smtClean="0"/>
              <a:t>and </a:t>
            </a:r>
            <a:r>
              <a:rPr lang="en-US" dirty="0"/>
              <a:t>displays those stored elements. </a:t>
            </a:r>
            <a:endParaRPr lang="en-US" dirty="0" smtClean="0"/>
          </a:p>
          <a:p>
            <a:pPr marL="0" indent="0">
              <a:buNone/>
            </a:pPr>
            <a:endParaRPr lang="en-US" dirty="0"/>
          </a:p>
        </p:txBody>
      </p:sp>
      <p:sp>
        <p:nvSpPr>
          <p:cNvPr id="5" name="TextBox 4"/>
          <p:cNvSpPr txBox="1"/>
          <p:nvPr/>
        </p:nvSpPr>
        <p:spPr>
          <a:xfrm>
            <a:off x="838200" y="5057921"/>
            <a:ext cx="881270" cy="576470"/>
          </a:xfrm>
          <a:prstGeom prst="rect">
            <a:avLst/>
          </a:prstGeom>
          <a:solidFill>
            <a:schemeClr val="bg1"/>
          </a:solidFill>
        </p:spPr>
        <p:txBody>
          <a:bodyPr wrap="square" rtlCol="0">
            <a:spAutoFit/>
          </a:bodyPr>
          <a:lstStyle/>
          <a:p>
            <a:endParaRPr lang="en-US" dirty="0"/>
          </a:p>
        </p:txBody>
      </p:sp>
      <p:sp>
        <p:nvSpPr>
          <p:cNvPr id="6" name="TextBox 5"/>
          <p:cNvSpPr txBox="1"/>
          <p:nvPr/>
        </p:nvSpPr>
        <p:spPr>
          <a:xfrm>
            <a:off x="4171950" y="4138011"/>
            <a:ext cx="578726" cy="581134"/>
          </a:xfrm>
          <a:prstGeom prst="rect">
            <a:avLst/>
          </a:prstGeom>
          <a:solidFill>
            <a:schemeClr val="bg1"/>
          </a:solidFill>
        </p:spPr>
        <p:txBody>
          <a:bodyPr wrap="square" rtlCol="0">
            <a:spAutoFit/>
          </a:bodyPr>
          <a:lstStyle/>
          <a:p>
            <a:endParaRPr lang="en-US" dirty="0"/>
          </a:p>
        </p:txBody>
      </p:sp>
      <p:pic>
        <p:nvPicPr>
          <p:cNvPr id="7" name="Picture 6"/>
          <p:cNvPicPr>
            <a:picLocks noChangeAspect="1"/>
          </p:cNvPicPr>
          <p:nvPr/>
        </p:nvPicPr>
        <p:blipFill>
          <a:blip r:embed="rId2"/>
          <a:stretch>
            <a:fillRect/>
          </a:stretch>
        </p:blipFill>
        <p:spPr>
          <a:xfrm>
            <a:off x="838200" y="2547333"/>
            <a:ext cx="6936502" cy="3832446"/>
          </a:xfrm>
          <a:prstGeom prst="rect">
            <a:avLst/>
          </a:prstGeom>
        </p:spPr>
      </p:pic>
    </p:spTree>
    <p:extLst>
      <p:ext uri="{BB962C8B-B14F-4D97-AF65-F5344CB8AC3E}">
        <p14:creationId xmlns:p14="http://schemas.microsoft.com/office/powerpoint/2010/main" val="42841627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Arrays dimensions:</a:t>
            </a:r>
          </a:p>
        </p:txBody>
      </p:sp>
      <p:sp>
        <p:nvSpPr>
          <p:cNvPr id="3" name="Content Placeholder 2"/>
          <p:cNvSpPr>
            <a:spLocks noGrp="1"/>
          </p:cNvSpPr>
          <p:nvPr>
            <p:ph idx="1"/>
          </p:nvPr>
        </p:nvSpPr>
        <p:spPr/>
        <p:txBody>
          <a:bodyPr/>
          <a:lstStyle/>
          <a:p>
            <a:pPr algn="just"/>
            <a:r>
              <a:rPr lang="en-US" b="1" dirty="0"/>
              <a:t>A dimension of array </a:t>
            </a:r>
            <a:r>
              <a:rPr lang="en-US" dirty="0"/>
              <a:t>is a direction in which you can vary the specification of an array's elements. An array can be of one or many dimensions</a:t>
            </a:r>
            <a:r>
              <a:rPr lang="en-US" dirty="0" smtClean="0"/>
              <a:t>.</a:t>
            </a:r>
          </a:p>
          <a:p>
            <a:pPr marL="0" indent="0" algn="just">
              <a:buNone/>
            </a:pPr>
            <a:r>
              <a:rPr lang="en-US" dirty="0"/>
              <a:t>One-dimensional array. Example: a [3] It is an array called a with 3 elements. The elements of the array are logically represented by the name of the array with in brackets its index or positions. For a [3] elements are written like a[0], a[1] and a[2].The indexes start always by 0. </a:t>
            </a:r>
            <a:endParaRPr lang="en-US" dirty="0" smtClean="0"/>
          </a:p>
          <a:p>
            <a:pPr marL="0" indent="0" algn="just">
              <a:buNone/>
            </a:pPr>
            <a:r>
              <a:rPr lang="en-US" dirty="0" smtClean="0"/>
              <a:t>Graphically</a:t>
            </a:r>
          </a:p>
          <a:p>
            <a:pPr marL="0" indent="0" algn="just">
              <a:buNone/>
            </a:pPr>
            <a:endParaRPr lang="en-US" dirty="0"/>
          </a:p>
        </p:txBody>
      </p:sp>
      <p:pic>
        <p:nvPicPr>
          <p:cNvPr id="4" name="Picture 3"/>
          <p:cNvPicPr>
            <a:picLocks noChangeAspect="1"/>
          </p:cNvPicPr>
          <p:nvPr/>
        </p:nvPicPr>
        <p:blipFill>
          <a:blip r:embed="rId2"/>
          <a:stretch>
            <a:fillRect/>
          </a:stretch>
        </p:blipFill>
        <p:spPr>
          <a:xfrm>
            <a:off x="2889394" y="5254047"/>
            <a:ext cx="3539115" cy="1219865"/>
          </a:xfrm>
          <a:prstGeom prst="rect">
            <a:avLst/>
          </a:prstGeom>
        </p:spPr>
      </p:pic>
    </p:spTree>
    <p:extLst>
      <p:ext uri="{BB962C8B-B14F-4D97-AF65-F5344CB8AC3E}">
        <p14:creationId xmlns:p14="http://schemas.microsoft.com/office/powerpoint/2010/main" val="25176640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and write implementation in c language</a:t>
            </a:r>
            <a:endParaRPr lang="en-US" dirty="0"/>
          </a:p>
        </p:txBody>
      </p:sp>
      <p:pic>
        <p:nvPicPr>
          <p:cNvPr id="4" name="Content Placeholder 3"/>
          <p:cNvPicPr>
            <a:picLocks noGrp="1" noChangeAspect="1"/>
          </p:cNvPicPr>
          <p:nvPr>
            <p:ph idx="1"/>
          </p:nvPr>
        </p:nvPicPr>
        <p:blipFill>
          <a:blip r:embed="rId2"/>
          <a:stretch>
            <a:fillRect/>
          </a:stretch>
        </p:blipFill>
        <p:spPr>
          <a:xfrm>
            <a:off x="937592" y="1462088"/>
            <a:ext cx="5443330" cy="5347553"/>
          </a:xfrm>
          <a:prstGeom prst="rect">
            <a:avLst/>
          </a:prstGeom>
        </p:spPr>
      </p:pic>
    </p:spTree>
    <p:extLst>
      <p:ext uri="{BB962C8B-B14F-4D97-AF65-F5344CB8AC3E}">
        <p14:creationId xmlns:p14="http://schemas.microsoft.com/office/powerpoint/2010/main" val="870408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Operations on Array</a:t>
            </a:r>
          </a:p>
        </p:txBody>
      </p:sp>
      <p:sp>
        <p:nvSpPr>
          <p:cNvPr id="3" name="Content Placeholder 2"/>
          <p:cNvSpPr>
            <a:spLocks noGrp="1"/>
          </p:cNvSpPr>
          <p:nvPr>
            <p:ph idx="1"/>
          </p:nvPr>
        </p:nvSpPr>
        <p:spPr/>
        <p:txBody>
          <a:bodyPr/>
          <a:lstStyle/>
          <a:p>
            <a:r>
              <a:rPr lang="en-US" dirty="0"/>
              <a:t> </a:t>
            </a:r>
            <a:r>
              <a:rPr lang="en-US" sz="3600" dirty="0"/>
              <a:t>Insertion</a:t>
            </a:r>
          </a:p>
          <a:p>
            <a:r>
              <a:rPr lang="en-US" sz="3600" dirty="0"/>
              <a:t> Deletion</a:t>
            </a:r>
          </a:p>
          <a:p>
            <a:r>
              <a:rPr lang="en-US" sz="3600" dirty="0"/>
              <a:t> Merge </a:t>
            </a:r>
          </a:p>
          <a:p>
            <a:r>
              <a:rPr lang="en-US" sz="3600" dirty="0"/>
              <a:t> Traversal </a:t>
            </a:r>
          </a:p>
          <a:p>
            <a:r>
              <a:rPr lang="en-US" sz="3600" dirty="0"/>
              <a:t>  Find</a:t>
            </a:r>
          </a:p>
        </p:txBody>
      </p:sp>
    </p:spTree>
    <p:extLst>
      <p:ext uri="{BB962C8B-B14F-4D97-AF65-F5344CB8AC3E}">
        <p14:creationId xmlns:p14="http://schemas.microsoft.com/office/powerpoint/2010/main" val="23968320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52401"/>
            <a:ext cx="7886700" cy="1325563"/>
          </a:xfrm>
        </p:spPr>
        <p:txBody>
          <a:bodyPr/>
          <a:lstStyle/>
          <a:p>
            <a:pPr algn="just"/>
            <a:r>
              <a:rPr lang="en-US" b="1" dirty="0"/>
              <a:t>Insertion Operation on Array</a:t>
            </a:r>
            <a:endParaRPr lang="en-US" dirty="0"/>
          </a:p>
        </p:txBody>
      </p:sp>
      <p:sp>
        <p:nvSpPr>
          <p:cNvPr id="3" name="Content Placeholder 2"/>
          <p:cNvSpPr>
            <a:spLocks noGrp="1"/>
          </p:cNvSpPr>
          <p:nvPr>
            <p:ph idx="1"/>
          </p:nvPr>
        </p:nvSpPr>
        <p:spPr>
          <a:xfrm>
            <a:off x="1809750" y="1828801"/>
            <a:ext cx="8229600" cy="4403033"/>
          </a:xfrm>
        </p:spPr>
        <p:txBody>
          <a:bodyPr>
            <a:normAutofit/>
          </a:bodyPr>
          <a:lstStyle/>
          <a:p>
            <a:pPr algn="just"/>
            <a:r>
              <a:rPr lang="en-US" sz="3200" dirty="0" smtClean="0"/>
              <a:t>It </a:t>
            </a:r>
            <a:r>
              <a:rPr lang="en-US" sz="3200" dirty="0"/>
              <a:t>is the process of adding an element into the existing array. It can be done at any position</a:t>
            </a:r>
            <a:r>
              <a:rPr lang="en-US" sz="3200" dirty="0" smtClean="0"/>
              <a:t>.</a:t>
            </a:r>
            <a:endParaRPr lang="en-US" sz="3200" dirty="0"/>
          </a:p>
          <a:p>
            <a:pPr algn="just"/>
            <a:r>
              <a:rPr lang="en-US" sz="3200" dirty="0"/>
              <a:t> Insertion at the end is easy as it is done by shifting one position towards right of last element if it does not exceeds the array size </a:t>
            </a:r>
          </a:p>
          <a:p>
            <a:pPr marL="0" indent="0">
              <a:buNone/>
            </a:pPr>
            <a:endParaRPr lang="en-US" sz="3200" dirty="0"/>
          </a:p>
          <a:p>
            <a:pPr marL="0" indent="0">
              <a:buNone/>
            </a:pPr>
            <a:r>
              <a:rPr lang="en-US" sz="3200" dirty="0"/>
              <a:t> </a:t>
            </a:r>
            <a:endParaRPr lang="en-US" dirty="0"/>
          </a:p>
        </p:txBody>
      </p:sp>
    </p:spTree>
    <p:extLst>
      <p:ext uri="{BB962C8B-B14F-4D97-AF65-F5344CB8AC3E}">
        <p14:creationId xmlns:p14="http://schemas.microsoft.com/office/powerpoint/2010/main" val="4290556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6098"/>
            <a:ext cx="10515600" cy="529397"/>
          </a:xfrm>
        </p:spPr>
        <p:txBody>
          <a:bodyPr>
            <a:normAutofit fontScale="90000"/>
          </a:bodyPr>
          <a:lstStyle/>
          <a:p>
            <a:r>
              <a:rPr lang="en-US" b="1" dirty="0"/>
              <a:t>Insert Element at the End of a Pre-Filled Array</a:t>
            </a:r>
          </a:p>
        </p:txBody>
      </p:sp>
      <p:pic>
        <p:nvPicPr>
          <p:cNvPr id="6" name="Content Placeholder 5"/>
          <p:cNvPicPr>
            <a:picLocks noGrp="1" noChangeAspect="1"/>
          </p:cNvPicPr>
          <p:nvPr>
            <p:ph idx="1"/>
          </p:nvPr>
        </p:nvPicPr>
        <p:blipFill>
          <a:blip r:embed="rId2"/>
          <a:stretch>
            <a:fillRect/>
          </a:stretch>
        </p:blipFill>
        <p:spPr>
          <a:xfrm>
            <a:off x="917712" y="735495"/>
            <a:ext cx="6582879" cy="4989444"/>
          </a:xfrm>
          <a:prstGeom prst="rect">
            <a:avLst/>
          </a:prstGeom>
        </p:spPr>
      </p:pic>
      <p:pic>
        <p:nvPicPr>
          <p:cNvPr id="7" name="Picture 6"/>
          <p:cNvPicPr>
            <a:picLocks noChangeAspect="1"/>
          </p:cNvPicPr>
          <p:nvPr/>
        </p:nvPicPr>
        <p:blipFill>
          <a:blip r:embed="rId3"/>
          <a:stretch>
            <a:fillRect/>
          </a:stretch>
        </p:blipFill>
        <p:spPr>
          <a:xfrm>
            <a:off x="917712" y="5724938"/>
            <a:ext cx="1427923" cy="636777"/>
          </a:xfrm>
          <a:prstGeom prst="rect">
            <a:avLst/>
          </a:prstGeom>
        </p:spPr>
      </p:pic>
    </p:spTree>
    <p:extLst>
      <p:ext uri="{BB962C8B-B14F-4D97-AF65-F5344CB8AC3E}">
        <p14:creationId xmlns:p14="http://schemas.microsoft.com/office/powerpoint/2010/main" val="8314570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957" y="106709"/>
            <a:ext cx="10515600" cy="678484"/>
          </a:xfrm>
        </p:spPr>
        <p:txBody>
          <a:bodyPr>
            <a:normAutofit fontScale="90000"/>
          </a:bodyPr>
          <a:lstStyle/>
          <a:p>
            <a:r>
              <a:rPr lang="en-US" b="1" dirty="0"/>
              <a:t>Example Execution</a:t>
            </a:r>
            <a:r>
              <a:rPr lang="en-US" dirty="0"/>
              <a:t>:</a:t>
            </a:r>
          </a:p>
        </p:txBody>
      </p:sp>
      <p:pic>
        <p:nvPicPr>
          <p:cNvPr id="5" name="Content Placeholder 4"/>
          <p:cNvPicPr>
            <a:picLocks noGrp="1" noChangeAspect="1"/>
          </p:cNvPicPr>
          <p:nvPr>
            <p:ph idx="1"/>
          </p:nvPr>
        </p:nvPicPr>
        <p:blipFill>
          <a:blip r:embed="rId2">
            <a:duotone>
              <a:prstClr val="black"/>
              <a:schemeClr val="accent5">
                <a:tint val="45000"/>
                <a:satMod val="400000"/>
              </a:schemeClr>
            </a:duotone>
          </a:blip>
          <a:stretch>
            <a:fillRect/>
          </a:stretch>
        </p:blipFill>
        <p:spPr>
          <a:xfrm>
            <a:off x="953337" y="785193"/>
            <a:ext cx="8041576" cy="2007703"/>
          </a:xfrm>
          <a:prstGeom prst="rect">
            <a:avLst/>
          </a:prstGeom>
        </p:spPr>
      </p:pic>
      <p:pic>
        <p:nvPicPr>
          <p:cNvPr id="6" name="Picture 5"/>
          <p:cNvPicPr>
            <a:picLocks noChangeAspect="1"/>
          </p:cNvPicPr>
          <p:nvPr/>
        </p:nvPicPr>
        <p:blipFill>
          <a:blip r:embed="rId3">
            <a:duotone>
              <a:prstClr val="black"/>
              <a:schemeClr val="accent5">
                <a:tint val="45000"/>
                <a:satMod val="400000"/>
              </a:schemeClr>
            </a:duotone>
          </a:blip>
          <a:stretch>
            <a:fillRect/>
          </a:stretch>
        </p:blipFill>
        <p:spPr>
          <a:xfrm>
            <a:off x="953338" y="2991679"/>
            <a:ext cx="5914602" cy="3718428"/>
          </a:xfrm>
          <a:prstGeom prst="rect">
            <a:avLst/>
          </a:prstGeom>
        </p:spPr>
      </p:pic>
      <p:pic>
        <p:nvPicPr>
          <p:cNvPr id="7" name="Picture 6"/>
          <p:cNvPicPr>
            <a:picLocks noChangeAspect="1"/>
          </p:cNvPicPr>
          <p:nvPr/>
        </p:nvPicPr>
        <p:blipFill>
          <a:blip r:embed="rId4">
            <a:duotone>
              <a:prstClr val="black"/>
              <a:schemeClr val="accent5">
                <a:tint val="45000"/>
                <a:satMod val="400000"/>
              </a:schemeClr>
            </a:duotone>
          </a:blip>
          <a:stretch>
            <a:fillRect/>
          </a:stretch>
        </p:blipFill>
        <p:spPr>
          <a:xfrm>
            <a:off x="7025330" y="2991679"/>
            <a:ext cx="5166670" cy="3607904"/>
          </a:xfrm>
          <a:prstGeom prst="rect">
            <a:avLst/>
          </a:prstGeom>
        </p:spPr>
      </p:pic>
    </p:spTree>
    <p:extLst>
      <p:ext uri="{BB962C8B-B14F-4D97-AF65-F5344CB8AC3E}">
        <p14:creationId xmlns:p14="http://schemas.microsoft.com/office/powerpoint/2010/main" val="7338816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Content Placeholder 3"/>
          <p:cNvPicPr>
            <a:picLocks noGrp="1" noChangeAspect="1"/>
          </p:cNvPicPr>
          <p:nvPr>
            <p:ph idx="1"/>
          </p:nvPr>
        </p:nvPicPr>
        <p:blipFill>
          <a:blip r:embed="rId2">
            <a:duotone>
              <a:prstClr val="black"/>
              <a:schemeClr val="accent5">
                <a:tint val="45000"/>
                <a:satMod val="400000"/>
              </a:schemeClr>
            </a:duotone>
          </a:blip>
          <a:stretch>
            <a:fillRect/>
          </a:stretch>
        </p:blipFill>
        <p:spPr>
          <a:xfrm>
            <a:off x="2139002" y="1869581"/>
            <a:ext cx="4967477" cy="2473829"/>
          </a:xfrm>
          <a:prstGeom prst="rect">
            <a:avLst/>
          </a:prstGeom>
        </p:spPr>
      </p:pic>
      <p:pic>
        <p:nvPicPr>
          <p:cNvPr id="5" name="Picture 4"/>
          <p:cNvPicPr>
            <a:picLocks noChangeAspect="1"/>
          </p:cNvPicPr>
          <p:nvPr/>
        </p:nvPicPr>
        <p:blipFill>
          <a:blip r:embed="rId3">
            <a:duotone>
              <a:prstClr val="black"/>
              <a:schemeClr val="accent5">
                <a:tint val="45000"/>
                <a:satMod val="400000"/>
              </a:schemeClr>
            </a:duotone>
          </a:blip>
          <a:stretch>
            <a:fillRect/>
          </a:stretch>
        </p:blipFill>
        <p:spPr>
          <a:xfrm>
            <a:off x="2139002" y="4522304"/>
            <a:ext cx="5112013" cy="1842777"/>
          </a:xfrm>
          <a:prstGeom prst="rect">
            <a:avLst/>
          </a:prstGeom>
        </p:spPr>
      </p:pic>
    </p:spTree>
    <p:extLst>
      <p:ext uri="{BB962C8B-B14F-4D97-AF65-F5344CB8AC3E}">
        <p14:creationId xmlns:p14="http://schemas.microsoft.com/office/powerpoint/2010/main" val="7952523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Pseudocode: Insert Element at a Specified Position</a:t>
            </a:r>
          </a:p>
        </p:txBody>
      </p:sp>
      <p:pic>
        <p:nvPicPr>
          <p:cNvPr id="4" name="Content Placeholder 3"/>
          <p:cNvPicPr>
            <a:picLocks noGrp="1" noChangeAspect="1"/>
          </p:cNvPicPr>
          <p:nvPr>
            <p:ph idx="1"/>
          </p:nvPr>
        </p:nvPicPr>
        <p:blipFill>
          <a:blip r:embed="rId2"/>
          <a:stretch>
            <a:fillRect/>
          </a:stretch>
        </p:blipFill>
        <p:spPr>
          <a:xfrm>
            <a:off x="480419" y="1902813"/>
            <a:ext cx="5741477" cy="4686829"/>
          </a:xfrm>
          <a:prstGeom prst="rect">
            <a:avLst/>
          </a:prstGeom>
        </p:spPr>
      </p:pic>
      <p:pic>
        <p:nvPicPr>
          <p:cNvPr id="5" name="Picture 4"/>
          <p:cNvPicPr>
            <a:picLocks noChangeAspect="1"/>
          </p:cNvPicPr>
          <p:nvPr/>
        </p:nvPicPr>
        <p:blipFill>
          <a:blip r:embed="rId3"/>
          <a:stretch>
            <a:fillRect/>
          </a:stretch>
        </p:blipFill>
        <p:spPr>
          <a:xfrm>
            <a:off x="6530841" y="2419646"/>
            <a:ext cx="4822959" cy="3653161"/>
          </a:xfrm>
          <a:prstGeom prst="rect">
            <a:avLst/>
          </a:prstGeom>
        </p:spPr>
      </p:pic>
    </p:spTree>
    <p:extLst>
      <p:ext uri="{BB962C8B-B14F-4D97-AF65-F5344CB8AC3E}">
        <p14:creationId xmlns:p14="http://schemas.microsoft.com/office/powerpoint/2010/main" val="28835976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Execution:</a:t>
            </a:r>
          </a:p>
        </p:txBody>
      </p:sp>
      <p:pic>
        <p:nvPicPr>
          <p:cNvPr id="5" name="Content Placeholder 4"/>
          <p:cNvPicPr>
            <a:picLocks noGrp="1" noChangeAspect="1"/>
          </p:cNvPicPr>
          <p:nvPr>
            <p:ph idx="1"/>
          </p:nvPr>
        </p:nvPicPr>
        <p:blipFill>
          <a:blip r:embed="rId2">
            <a:duotone>
              <a:prstClr val="black"/>
              <a:schemeClr val="accent5">
                <a:tint val="45000"/>
                <a:satMod val="400000"/>
              </a:schemeClr>
            </a:duotone>
          </a:blip>
          <a:stretch>
            <a:fillRect/>
          </a:stretch>
        </p:blipFill>
        <p:spPr>
          <a:xfrm>
            <a:off x="950902" y="1690688"/>
            <a:ext cx="4843611" cy="3725855"/>
          </a:xfrm>
          <a:prstGeom prst="rect">
            <a:avLst/>
          </a:prstGeom>
        </p:spPr>
      </p:pic>
    </p:spTree>
    <p:extLst>
      <p:ext uri="{BB962C8B-B14F-4D97-AF65-F5344CB8AC3E}">
        <p14:creationId xmlns:p14="http://schemas.microsoft.com/office/powerpoint/2010/main" val="19124283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Content Placeholder 3"/>
          <p:cNvPicPr>
            <a:picLocks noGrp="1" noChangeAspect="1"/>
          </p:cNvPicPr>
          <p:nvPr>
            <p:ph idx="1"/>
          </p:nvPr>
        </p:nvPicPr>
        <p:blipFill>
          <a:blip r:embed="rId2">
            <a:duotone>
              <a:prstClr val="black"/>
              <a:schemeClr val="accent5">
                <a:tint val="45000"/>
                <a:satMod val="400000"/>
              </a:schemeClr>
            </a:duotone>
          </a:blip>
          <a:stretch>
            <a:fillRect/>
          </a:stretch>
        </p:blipFill>
        <p:spPr>
          <a:xfrm>
            <a:off x="838199" y="1370383"/>
            <a:ext cx="9161411" cy="5288834"/>
          </a:xfrm>
          <a:prstGeom prst="rect">
            <a:avLst/>
          </a:prstGeom>
        </p:spPr>
      </p:pic>
    </p:spTree>
    <p:extLst>
      <p:ext uri="{BB962C8B-B14F-4D97-AF65-F5344CB8AC3E}">
        <p14:creationId xmlns:p14="http://schemas.microsoft.com/office/powerpoint/2010/main" val="17443389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Content Placeholder 3"/>
          <p:cNvPicPr>
            <a:picLocks noGrp="1" noChangeAspect="1"/>
          </p:cNvPicPr>
          <p:nvPr>
            <p:ph idx="1"/>
          </p:nvPr>
        </p:nvPicPr>
        <p:blipFill>
          <a:blip r:embed="rId2">
            <a:duotone>
              <a:prstClr val="black"/>
              <a:schemeClr val="accent5">
                <a:tint val="45000"/>
                <a:satMod val="400000"/>
              </a:schemeClr>
            </a:duotone>
          </a:blip>
          <a:stretch>
            <a:fillRect/>
          </a:stretch>
        </p:blipFill>
        <p:spPr>
          <a:xfrm>
            <a:off x="699051" y="2165963"/>
            <a:ext cx="6854687" cy="3957498"/>
          </a:xfrm>
          <a:prstGeom prst="rect">
            <a:avLst/>
          </a:prstGeom>
        </p:spPr>
      </p:pic>
    </p:spTree>
    <p:extLst>
      <p:ext uri="{BB962C8B-B14F-4D97-AF65-F5344CB8AC3E}">
        <p14:creationId xmlns:p14="http://schemas.microsoft.com/office/powerpoint/2010/main" val="61788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Arrays dimensions</a:t>
            </a:r>
            <a:r>
              <a:rPr lang="en-US" b="1" dirty="0" smtClean="0"/>
              <a: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Two dimensional array </a:t>
            </a:r>
            <a:endParaRPr lang="en-US" b="1" dirty="0" smtClean="0"/>
          </a:p>
          <a:p>
            <a:pPr marL="0" indent="0" algn="just">
              <a:buNone/>
            </a:pPr>
            <a:r>
              <a:rPr lang="en-US" dirty="0" smtClean="0"/>
              <a:t>• </a:t>
            </a:r>
            <a:r>
              <a:rPr lang="en-US" dirty="0"/>
              <a:t>A Two Dimensional Array is a collection of a fixed number of elements (components) of the same type arranged in two dimensions. </a:t>
            </a:r>
            <a:endParaRPr lang="en-US" dirty="0" smtClean="0"/>
          </a:p>
          <a:p>
            <a:pPr marL="0" indent="0" algn="just">
              <a:buNone/>
            </a:pPr>
            <a:r>
              <a:rPr lang="en-US" dirty="0" smtClean="0"/>
              <a:t>• </a:t>
            </a:r>
            <a:r>
              <a:rPr lang="en-US" dirty="0"/>
              <a:t>The two dimensional array is also called </a:t>
            </a:r>
            <a:r>
              <a:rPr lang="en-US" b="1" dirty="0"/>
              <a:t>a matrix or a table</a:t>
            </a:r>
            <a:r>
              <a:rPr lang="en-US" dirty="0"/>
              <a:t>. </a:t>
            </a:r>
            <a:endParaRPr lang="en-US" dirty="0" smtClean="0"/>
          </a:p>
          <a:p>
            <a:pPr marL="0" indent="0" algn="just">
              <a:buNone/>
            </a:pPr>
            <a:r>
              <a:rPr lang="en-US" dirty="0" smtClean="0"/>
              <a:t>• </a:t>
            </a:r>
            <a:r>
              <a:rPr lang="en-US" dirty="0"/>
              <a:t>The intersection of a column and a row is called a cell. The numbering of rows and columns starts by 0 </a:t>
            </a:r>
            <a:endParaRPr lang="en-US" dirty="0" smtClean="0"/>
          </a:p>
          <a:p>
            <a:pPr marL="0" indent="0">
              <a:buNone/>
            </a:pPr>
            <a:r>
              <a:rPr lang="en-US" b="1" dirty="0" smtClean="0"/>
              <a:t>Example</a:t>
            </a:r>
            <a:r>
              <a:rPr lang="en-US" b="1" dirty="0"/>
              <a:t>:• </a:t>
            </a:r>
            <a:r>
              <a:rPr lang="en-US" dirty="0"/>
              <a:t>A Two Dimensional Array is a collection of a fixed number of elements (components) of the same type arranged in two dimensions. </a:t>
            </a:r>
            <a:endParaRPr lang="en-US" dirty="0" smtClean="0"/>
          </a:p>
          <a:p>
            <a:pPr marL="0" indent="0">
              <a:buNone/>
            </a:pPr>
            <a:r>
              <a:rPr lang="en-US" dirty="0" smtClean="0"/>
              <a:t>• </a:t>
            </a:r>
            <a:r>
              <a:rPr lang="en-US" dirty="0"/>
              <a:t>The two dimensional array is also called a matrix or a table. </a:t>
            </a:r>
            <a:endParaRPr lang="en-US" dirty="0" smtClean="0"/>
          </a:p>
          <a:p>
            <a:pPr marL="0" indent="0">
              <a:buNone/>
            </a:pPr>
            <a:r>
              <a:rPr lang="en-US" dirty="0" smtClean="0"/>
              <a:t>• </a:t>
            </a:r>
            <a:r>
              <a:rPr lang="en-US" dirty="0"/>
              <a:t>The intersection of a column and a row is called a cell. The numbering of rows and columns starts by 0 Example:</a:t>
            </a:r>
          </a:p>
        </p:txBody>
      </p:sp>
    </p:spTree>
    <p:extLst>
      <p:ext uri="{BB962C8B-B14F-4D97-AF65-F5344CB8AC3E}">
        <p14:creationId xmlns:p14="http://schemas.microsoft.com/office/powerpoint/2010/main" val="26231658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1254" y="2914361"/>
            <a:ext cx="10515600" cy="1325563"/>
          </a:xfrm>
        </p:spPr>
        <p:txBody>
          <a:bodyPr/>
          <a:lstStyle/>
          <a:p>
            <a:pPr algn="ctr"/>
            <a:r>
              <a:rPr lang="en-US" dirty="0" smtClean="0"/>
              <a:t>END </a:t>
            </a:r>
            <a:endParaRPr lang="en-US" dirty="0"/>
          </a:p>
        </p:txBody>
      </p:sp>
    </p:spTree>
    <p:extLst>
      <p:ext uri="{BB962C8B-B14F-4D97-AF65-F5344CB8AC3E}">
        <p14:creationId xmlns:p14="http://schemas.microsoft.com/office/powerpoint/2010/main" val="405642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Arrays dimensions:…</a:t>
            </a:r>
            <a:endParaRPr lang="en-US" dirty="0"/>
          </a:p>
        </p:txBody>
      </p:sp>
      <p:sp>
        <p:nvSpPr>
          <p:cNvPr id="3" name="Content Placeholder 2"/>
          <p:cNvSpPr>
            <a:spLocks noGrp="1"/>
          </p:cNvSpPr>
          <p:nvPr>
            <p:ph idx="1"/>
          </p:nvPr>
        </p:nvSpPr>
        <p:spPr/>
        <p:txBody>
          <a:bodyPr/>
          <a:lstStyle/>
          <a:p>
            <a:pPr marL="0" indent="0">
              <a:buNone/>
            </a:pPr>
            <a:r>
              <a:rPr lang="en-US" b="1" dirty="0" smtClean="0"/>
              <a:t>Two dimensional array Example</a:t>
            </a:r>
            <a:r>
              <a:rPr lang="en-US" dirty="0"/>
              <a:t>: The array a[3][4] is an array of 3 rows and 4 columns. In matrix representation, it looks like the </a:t>
            </a:r>
            <a:r>
              <a:rPr lang="en-US" dirty="0" smtClean="0"/>
              <a:t>following</a:t>
            </a:r>
          </a:p>
          <a:p>
            <a:pPr marL="0" indent="0">
              <a:buNone/>
            </a:pPr>
            <a:endParaRPr lang="en-US" dirty="0"/>
          </a:p>
        </p:txBody>
      </p:sp>
      <p:pic>
        <p:nvPicPr>
          <p:cNvPr id="4" name="Picture 3"/>
          <p:cNvPicPr>
            <a:picLocks noChangeAspect="1"/>
          </p:cNvPicPr>
          <p:nvPr/>
        </p:nvPicPr>
        <p:blipFill>
          <a:blip r:embed="rId2"/>
          <a:stretch>
            <a:fillRect/>
          </a:stretch>
        </p:blipFill>
        <p:spPr>
          <a:xfrm>
            <a:off x="1175763" y="2877993"/>
            <a:ext cx="9866105" cy="2737715"/>
          </a:xfrm>
          <a:prstGeom prst="rect">
            <a:avLst/>
          </a:prstGeom>
        </p:spPr>
      </p:pic>
      <p:sp>
        <p:nvSpPr>
          <p:cNvPr id="5" name="Rectangle 4"/>
          <p:cNvSpPr/>
          <p:nvPr/>
        </p:nvSpPr>
        <p:spPr>
          <a:xfrm>
            <a:off x="1175763" y="5711669"/>
            <a:ext cx="9732382" cy="584775"/>
          </a:xfrm>
          <a:prstGeom prst="rect">
            <a:avLst/>
          </a:prstGeom>
        </p:spPr>
        <p:txBody>
          <a:bodyPr wrap="square">
            <a:spAutoFit/>
          </a:bodyPr>
          <a:lstStyle/>
          <a:p>
            <a:r>
              <a:rPr lang="en-US" sz="3200" dirty="0"/>
              <a:t>NB: Each element is identified by its row and column</a:t>
            </a:r>
          </a:p>
        </p:txBody>
      </p:sp>
    </p:spTree>
    <p:extLst>
      <p:ext uri="{BB962C8B-B14F-4D97-AF65-F5344CB8AC3E}">
        <p14:creationId xmlns:p14="http://schemas.microsoft.com/office/powerpoint/2010/main" val="6547009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Two dimensional array declaration</a:t>
            </a:r>
          </a:p>
        </p:txBody>
      </p:sp>
      <p:sp>
        <p:nvSpPr>
          <p:cNvPr id="3" name="Content Placeholder 2"/>
          <p:cNvSpPr>
            <a:spLocks noGrp="1"/>
          </p:cNvSpPr>
          <p:nvPr>
            <p:ph idx="1"/>
          </p:nvPr>
        </p:nvSpPr>
        <p:spPr>
          <a:xfrm>
            <a:off x="838200" y="1421364"/>
            <a:ext cx="10515600" cy="4351338"/>
          </a:xfrm>
        </p:spPr>
        <p:txBody>
          <a:bodyPr/>
          <a:lstStyle/>
          <a:p>
            <a:pPr marL="0" indent="0">
              <a:buNone/>
            </a:pPr>
            <a:r>
              <a:rPr lang="en-US" dirty="0"/>
              <a:t>The syntax for declaring a two-dimensional array is</a:t>
            </a:r>
            <a:r>
              <a:rPr lang="en-US" dirty="0" smtClean="0"/>
              <a:t>:</a:t>
            </a:r>
          </a:p>
          <a:p>
            <a:pPr marL="0" indent="0">
              <a:buNone/>
            </a:pPr>
            <a:endParaRPr lang="en-US" dirty="0"/>
          </a:p>
          <a:p>
            <a:pPr marL="0" indent="0">
              <a:buNone/>
            </a:pPr>
            <a:endParaRPr lang="en-US" dirty="0" smtClean="0"/>
          </a:p>
          <a:p>
            <a:pPr marL="0" indent="0" algn="just">
              <a:buNone/>
            </a:pPr>
            <a:r>
              <a:rPr lang="en-US" dirty="0"/>
              <a:t>Where row size and column size are expressions yielding positive integer values, the two expressions row size and column size specify the number of rows and the number of columns, respectively, in the array. </a:t>
            </a:r>
            <a:endParaRPr lang="en-US" dirty="0" smtClean="0"/>
          </a:p>
          <a:p>
            <a:pPr marL="0" indent="0" algn="just">
              <a:buNone/>
            </a:pPr>
            <a:endParaRPr lang="en-US" dirty="0"/>
          </a:p>
        </p:txBody>
      </p:sp>
      <p:pic>
        <p:nvPicPr>
          <p:cNvPr id="6" name="Picture 5"/>
          <p:cNvPicPr>
            <a:picLocks noChangeAspect="1"/>
          </p:cNvPicPr>
          <p:nvPr/>
        </p:nvPicPr>
        <p:blipFill>
          <a:blip r:embed="rId2"/>
          <a:stretch>
            <a:fillRect/>
          </a:stretch>
        </p:blipFill>
        <p:spPr>
          <a:xfrm>
            <a:off x="838200" y="2080177"/>
            <a:ext cx="9353550" cy="666750"/>
          </a:xfrm>
          <a:prstGeom prst="rect">
            <a:avLst/>
          </a:prstGeom>
        </p:spPr>
      </p:pic>
      <p:pic>
        <p:nvPicPr>
          <p:cNvPr id="8" name="Picture 7"/>
          <p:cNvPicPr>
            <a:picLocks noChangeAspect="1"/>
          </p:cNvPicPr>
          <p:nvPr/>
        </p:nvPicPr>
        <p:blipFill>
          <a:blip r:embed="rId3"/>
          <a:stretch>
            <a:fillRect/>
          </a:stretch>
        </p:blipFill>
        <p:spPr>
          <a:xfrm>
            <a:off x="733073" y="4511974"/>
            <a:ext cx="7804535" cy="1802198"/>
          </a:xfrm>
          <a:prstGeom prst="rect">
            <a:avLst/>
          </a:prstGeom>
        </p:spPr>
      </p:pic>
      <p:sp>
        <p:nvSpPr>
          <p:cNvPr id="9" name="Rectangle 8"/>
          <p:cNvSpPr/>
          <p:nvPr/>
        </p:nvSpPr>
        <p:spPr>
          <a:xfrm>
            <a:off x="8499653" y="5409398"/>
            <a:ext cx="3762932" cy="646331"/>
          </a:xfrm>
          <a:prstGeom prst="rect">
            <a:avLst/>
          </a:prstGeom>
        </p:spPr>
        <p:txBody>
          <a:bodyPr wrap="square">
            <a:spAutoFit/>
          </a:bodyPr>
          <a:lstStyle/>
          <a:p>
            <a:r>
              <a:rPr lang="en-US" b="1" dirty="0"/>
              <a:t>Notice that the number of elements =row size*column size</a:t>
            </a:r>
          </a:p>
        </p:txBody>
      </p:sp>
    </p:spTree>
    <p:extLst>
      <p:ext uri="{BB962C8B-B14F-4D97-AF65-F5344CB8AC3E}">
        <p14:creationId xmlns:p14="http://schemas.microsoft.com/office/powerpoint/2010/main" val="39193830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Examples </a:t>
            </a:r>
            <a:endParaRPr lang="en-US" b="1" dirty="0"/>
          </a:p>
        </p:txBody>
      </p:sp>
      <p:sp>
        <p:nvSpPr>
          <p:cNvPr id="3" name="Content Placeholder 2"/>
          <p:cNvSpPr>
            <a:spLocks noGrp="1"/>
          </p:cNvSpPr>
          <p:nvPr>
            <p:ph idx="1"/>
          </p:nvPr>
        </p:nvSpPr>
        <p:spPr/>
        <p:txBody>
          <a:bodyPr/>
          <a:lstStyle/>
          <a:p>
            <a:pPr algn="just"/>
            <a:r>
              <a:rPr lang="en-US" dirty="0"/>
              <a:t>The examples above defines respectively arrays named a and b with 14 (2*7) elements and 12 (4*3) elements. The expression marks [0] [0] will access the first element of the matrix marks and marks [1] [6] will access </a:t>
            </a:r>
            <a:r>
              <a:rPr lang="en-US" dirty="0" smtClean="0"/>
              <a:t>the </a:t>
            </a:r>
            <a:r>
              <a:rPr lang="en-US" dirty="0"/>
              <a:t>last row and last column of array a. </a:t>
            </a:r>
            <a:endParaRPr lang="en-US" dirty="0" smtClean="0"/>
          </a:p>
          <a:p>
            <a:pPr algn="just"/>
            <a:endParaRPr lang="en-US" dirty="0"/>
          </a:p>
        </p:txBody>
      </p:sp>
    </p:spTree>
    <p:extLst>
      <p:ext uri="{BB962C8B-B14F-4D97-AF65-F5344CB8AC3E}">
        <p14:creationId xmlns:p14="http://schemas.microsoft.com/office/powerpoint/2010/main" val="25722885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16819" y="340961"/>
            <a:ext cx="10515600" cy="1010421"/>
          </a:xfrm>
          <a:prstGeom prst="rect">
            <a:avLst/>
          </a:prstGeom>
        </p:spPr>
      </p:pic>
      <p:pic>
        <p:nvPicPr>
          <p:cNvPr id="5" name="Picture 4"/>
          <p:cNvPicPr>
            <a:picLocks noChangeAspect="1"/>
          </p:cNvPicPr>
          <p:nvPr/>
        </p:nvPicPr>
        <p:blipFill>
          <a:blip r:embed="rId3"/>
          <a:stretch>
            <a:fillRect/>
          </a:stretch>
        </p:blipFill>
        <p:spPr>
          <a:xfrm>
            <a:off x="965434" y="1434163"/>
            <a:ext cx="9086850" cy="5178393"/>
          </a:xfrm>
          <a:prstGeom prst="rect">
            <a:avLst/>
          </a:prstGeom>
        </p:spPr>
      </p:pic>
    </p:spTree>
    <p:extLst>
      <p:ext uri="{BB962C8B-B14F-4D97-AF65-F5344CB8AC3E}">
        <p14:creationId xmlns:p14="http://schemas.microsoft.com/office/powerpoint/2010/main" val="3197730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Two dimensional array initialization</a:t>
            </a:r>
          </a:p>
        </p:txBody>
      </p:sp>
      <p:sp>
        <p:nvSpPr>
          <p:cNvPr id="3" name="Content Placeholder 2"/>
          <p:cNvSpPr>
            <a:spLocks noGrp="1"/>
          </p:cNvSpPr>
          <p:nvPr>
            <p:ph idx="1"/>
          </p:nvPr>
        </p:nvSpPr>
        <p:spPr/>
        <p:txBody>
          <a:bodyPr/>
          <a:lstStyle/>
          <a:p>
            <a:pPr algn="just"/>
            <a:r>
              <a:rPr lang="en-US" dirty="0"/>
              <a:t>When a two-dimension array has been declared, it needs to be assigned values for its elements. This action of assigning values to array elements is called </a:t>
            </a:r>
            <a:r>
              <a:rPr lang="en-US" b="1" dirty="0"/>
              <a:t>initialization</a:t>
            </a:r>
            <a:r>
              <a:rPr lang="en-US" dirty="0" smtClean="0"/>
              <a:t>.</a:t>
            </a:r>
          </a:p>
          <a:p>
            <a:pPr algn="just"/>
            <a:r>
              <a:rPr lang="en-US" dirty="0"/>
              <a:t>Two-Dimensional array is initialized by specifying bracketed values for each row. </a:t>
            </a:r>
            <a:r>
              <a:rPr lang="en-US" dirty="0" smtClean="0"/>
              <a:t>For </a:t>
            </a:r>
            <a:r>
              <a:rPr lang="en-US" dirty="0"/>
              <a:t>the case of an array of 3 rows and 4 columns, if the name is A and the type of elements is integer, the initialization is:</a:t>
            </a:r>
          </a:p>
        </p:txBody>
      </p:sp>
    </p:spTree>
    <p:extLst>
      <p:ext uri="{BB962C8B-B14F-4D97-AF65-F5344CB8AC3E}">
        <p14:creationId xmlns:p14="http://schemas.microsoft.com/office/powerpoint/2010/main" val="7778114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94265" y="1862667"/>
            <a:ext cx="11021196"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pic>
        <p:nvPicPr>
          <p:cNvPr id="8" name="Content Placeholder 7"/>
          <p:cNvPicPr>
            <a:picLocks noGrp="1" noChangeAspect="1"/>
          </p:cNvPicPr>
          <p:nvPr>
            <p:ph idx="1"/>
          </p:nvPr>
        </p:nvPicPr>
        <p:blipFill>
          <a:blip r:embed="rId2"/>
          <a:stretch>
            <a:fillRect/>
          </a:stretch>
        </p:blipFill>
        <p:spPr>
          <a:xfrm>
            <a:off x="694264" y="381509"/>
            <a:ext cx="10938935" cy="2241726"/>
          </a:xfrm>
          <a:prstGeom prst="rect">
            <a:avLst/>
          </a:prstGeom>
        </p:spPr>
      </p:pic>
      <p:sp>
        <p:nvSpPr>
          <p:cNvPr id="9" name="Rectangle 8"/>
          <p:cNvSpPr/>
          <p:nvPr/>
        </p:nvSpPr>
        <p:spPr>
          <a:xfrm>
            <a:off x="769407" y="2970368"/>
            <a:ext cx="9787468" cy="830997"/>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The nested braces, which indicate the intended row, are optional</a:t>
            </a:r>
            <a:r>
              <a:rPr lang="en-US" sz="2400" dirty="0" smtClean="0">
                <a:latin typeface="Arial" panose="020B0604020202020204" pitchFamily="34" charset="0"/>
                <a:cs typeface="Arial" panose="020B0604020202020204" pitchFamily="34" charset="0"/>
              </a:rPr>
              <a:t>. </a:t>
            </a:r>
            <a:r>
              <a:rPr lang="en-US" sz="2400" dirty="0"/>
              <a:t>The following initialization is equivalent to the previous initialization.</a:t>
            </a:r>
            <a:endParaRPr lang="en-US" sz="2400" dirty="0">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3"/>
          <a:stretch>
            <a:fillRect/>
          </a:stretch>
        </p:blipFill>
        <p:spPr>
          <a:xfrm>
            <a:off x="769407" y="4318800"/>
            <a:ext cx="10626725" cy="847725"/>
          </a:xfrm>
          <a:prstGeom prst="rect">
            <a:avLst/>
          </a:prstGeom>
        </p:spPr>
      </p:pic>
    </p:spTree>
    <p:extLst>
      <p:ext uri="{BB962C8B-B14F-4D97-AF65-F5344CB8AC3E}">
        <p14:creationId xmlns:p14="http://schemas.microsoft.com/office/powerpoint/2010/main" val="24676675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TotalTime>
  <Words>1133</Words>
  <Application>Microsoft Office PowerPoint</Application>
  <PresentationFormat>Widescreen</PresentationFormat>
  <Paragraphs>85</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 CHAPTER TWO 1.ARRAYS   Collection of similar type data elements stored at consecutive locations in the memory. </vt:lpstr>
      <vt:lpstr>Arrays dimensions:</vt:lpstr>
      <vt:lpstr>Arrays dimensions:…</vt:lpstr>
      <vt:lpstr>Arrays dimensions:…</vt:lpstr>
      <vt:lpstr>Two dimensional array declaration</vt:lpstr>
      <vt:lpstr>Examples </vt:lpstr>
      <vt:lpstr>PowerPoint Presentation</vt:lpstr>
      <vt:lpstr>Two dimensional array initialization</vt:lpstr>
      <vt:lpstr>PowerPoint Presentation</vt:lpstr>
      <vt:lpstr>An example of marks for 3 students in 4 courses. The array will look like this: </vt:lpstr>
      <vt:lpstr>Syntax to initializing two-dimensional arrays</vt:lpstr>
      <vt:lpstr>Class work </vt:lpstr>
      <vt:lpstr>Class work …</vt:lpstr>
      <vt:lpstr>Accessing two dimensional array elements</vt:lpstr>
      <vt:lpstr>Reading (storing) two dimensional array elements…</vt:lpstr>
      <vt:lpstr>Writing (displaying) two dimensional array elements</vt:lpstr>
      <vt:lpstr>Writing (displaying) two dimensional array elements</vt:lpstr>
      <vt:lpstr>Example …</vt:lpstr>
      <vt:lpstr>Algorithm for reading and printing values in arrays </vt:lpstr>
      <vt:lpstr>Read and write implementation in c language</vt:lpstr>
      <vt:lpstr>Operations on Array</vt:lpstr>
      <vt:lpstr>Insertion Operation on Array</vt:lpstr>
      <vt:lpstr>Insert Element at the End of a Pre-Filled Array</vt:lpstr>
      <vt:lpstr>Example Execution:</vt:lpstr>
      <vt:lpstr>Cont’d</vt:lpstr>
      <vt:lpstr>Pseudocode: Insert Element at a Specified Position</vt:lpstr>
      <vt:lpstr>Example Execution:</vt:lpstr>
      <vt:lpstr>Cont’d</vt:lpstr>
      <vt:lpstr>Cont’d</vt:lpstr>
      <vt:lpstr>END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1.ARRAYS   Collection of similar type data elements stored at consecutive locations in the memory. </dc:title>
  <dc:creator>T R U T H</dc:creator>
  <cp:lastModifiedBy>Maurice</cp:lastModifiedBy>
  <cp:revision>44</cp:revision>
  <dcterms:created xsi:type="dcterms:W3CDTF">2024-02-01T16:09:38Z</dcterms:created>
  <dcterms:modified xsi:type="dcterms:W3CDTF">2025-01-14T06:51:34Z</dcterms:modified>
</cp:coreProperties>
</file>