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58" r:id="rId3"/>
    <p:sldId id="259" r:id="rId4"/>
    <p:sldId id="260" r:id="rId5"/>
    <p:sldId id="304" r:id="rId6"/>
    <p:sldId id="261" r:id="rId7"/>
    <p:sldId id="262" r:id="rId8"/>
    <p:sldId id="263" r:id="rId9"/>
    <p:sldId id="264" r:id="rId10"/>
    <p:sldId id="265" r:id="rId11"/>
    <p:sldId id="266" r:id="rId12"/>
    <p:sldId id="267" r:id="rId13"/>
    <p:sldId id="268" r:id="rId14"/>
    <p:sldId id="269" r:id="rId15"/>
    <p:sldId id="270" r:id="rId16"/>
    <p:sldId id="305" r:id="rId17"/>
    <p:sldId id="271" r:id="rId18"/>
    <p:sldId id="272" r:id="rId19"/>
    <p:sldId id="273" r:id="rId20"/>
    <p:sldId id="299" r:id="rId21"/>
    <p:sldId id="306" r:id="rId22"/>
    <p:sldId id="274" r:id="rId23"/>
    <p:sldId id="275" r:id="rId24"/>
    <p:sldId id="276" r:id="rId25"/>
    <p:sldId id="277" r:id="rId26"/>
    <p:sldId id="278" r:id="rId27"/>
    <p:sldId id="279" r:id="rId28"/>
    <p:sldId id="280" r:id="rId29"/>
    <p:sldId id="281" r:id="rId30"/>
    <p:sldId id="282" r:id="rId31"/>
    <p:sldId id="283" r:id="rId32"/>
    <p:sldId id="300" r:id="rId33"/>
    <p:sldId id="284" r:id="rId34"/>
    <p:sldId id="308" r:id="rId35"/>
    <p:sldId id="285" r:id="rId36"/>
    <p:sldId id="286" r:id="rId37"/>
    <p:sldId id="287" r:id="rId38"/>
    <p:sldId id="301" r:id="rId39"/>
    <p:sldId id="288" r:id="rId40"/>
    <p:sldId id="289" r:id="rId41"/>
    <p:sldId id="293" r:id="rId42"/>
    <p:sldId id="302" r:id="rId43"/>
    <p:sldId id="303" r:id="rId44"/>
    <p:sldId id="294" r:id="rId45"/>
    <p:sldId id="295" r:id="rId46"/>
    <p:sldId id="297" r:id="rId47"/>
    <p:sldId id="298" r:id="rId48"/>
    <p:sldId id="29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212" y="3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C376B-7DB3-4692-9E68-E424F4D23208}" type="datetimeFigureOut">
              <a:rPr lang="en-US" smtClean="0"/>
              <a:t>2/14/2025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71051-2EF9-447E-9B27-9F70ECC7D02F}" type="slidenum">
              <a:rPr lang="en-US" smtClean="0"/>
              <a:t>‹#›</a:t>
            </a:fld>
            <a:endParaRPr lang="en-US"/>
          </a:p>
        </p:txBody>
      </p:sp>
    </p:spTree>
    <p:extLst>
      <p:ext uri="{BB962C8B-B14F-4D97-AF65-F5344CB8AC3E}">
        <p14:creationId xmlns:p14="http://schemas.microsoft.com/office/powerpoint/2010/main" val="2668139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DF59B0C-B573-4D29-9F72-1A6AA43C369C}" type="slidenum">
              <a:rPr lang="en-US" altLang="en-US" smtClean="0"/>
              <a:pPr>
                <a:spcBef>
                  <a:spcPct val="0"/>
                </a:spcBef>
              </a:pPr>
              <a:t>2</a:t>
            </a:fld>
            <a:endParaRPr lang="en-US" alt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7991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99E9C4A-84B4-4CEF-8FAE-52B7D80CD5C9}" type="slidenum">
              <a:rPr lang="en-US" altLang="en-US" smtClean="0"/>
              <a:pPr>
                <a:spcBef>
                  <a:spcPct val="0"/>
                </a:spcBef>
              </a:pPr>
              <a:t>15</a:t>
            </a:fld>
            <a:endParaRPr lang="en-US" alt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59885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19D5E4A-D574-4402-A21B-B9E8047CFC20}" type="slidenum">
              <a:rPr lang="en-US" altLang="en-US" smtClean="0"/>
              <a:pPr>
                <a:spcBef>
                  <a:spcPct val="0"/>
                </a:spcBef>
              </a:pPr>
              <a:t>19</a:t>
            </a:fld>
            <a:endParaRPr lang="en-US" alt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95781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8C1DBF-E4B5-4D8E-9BFE-FEE8BA8ABA92}"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6E1B0-550F-442B-A0E7-9D926ED46871}" type="slidenum">
              <a:rPr lang="en-US" smtClean="0"/>
              <a:t>‹#›</a:t>
            </a:fld>
            <a:endParaRPr lang="en-US"/>
          </a:p>
        </p:txBody>
      </p:sp>
    </p:spTree>
    <p:extLst>
      <p:ext uri="{BB962C8B-B14F-4D97-AF65-F5344CB8AC3E}">
        <p14:creationId xmlns:p14="http://schemas.microsoft.com/office/powerpoint/2010/main" val="7420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C1DBF-E4B5-4D8E-9BFE-FEE8BA8ABA92}"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6E1B0-550F-442B-A0E7-9D926ED46871}" type="slidenum">
              <a:rPr lang="en-US" smtClean="0"/>
              <a:t>‹#›</a:t>
            </a:fld>
            <a:endParaRPr lang="en-US"/>
          </a:p>
        </p:txBody>
      </p:sp>
    </p:spTree>
    <p:extLst>
      <p:ext uri="{BB962C8B-B14F-4D97-AF65-F5344CB8AC3E}">
        <p14:creationId xmlns:p14="http://schemas.microsoft.com/office/powerpoint/2010/main" val="73361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C1DBF-E4B5-4D8E-9BFE-FEE8BA8ABA92}"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6E1B0-550F-442B-A0E7-9D926ED46871}" type="slidenum">
              <a:rPr lang="en-US" smtClean="0"/>
              <a:t>‹#›</a:t>
            </a:fld>
            <a:endParaRPr lang="en-US"/>
          </a:p>
        </p:txBody>
      </p:sp>
    </p:spTree>
    <p:extLst>
      <p:ext uri="{BB962C8B-B14F-4D97-AF65-F5344CB8AC3E}">
        <p14:creationId xmlns:p14="http://schemas.microsoft.com/office/powerpoint/2010/main" val="351987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C1DBF-E4B5-4D8E-9BFE-FEE8BA8ABA92}"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6E1B0-550F-442B-A0E7-9D926ED46871}" type="slidenum">
              <a:rPr lang="en-US" smtClean="0"/>
              <a:t>‹#›</a:t>
            </a:fld>
            <a:endParaRPr lang="en-US"/>
          </a:p>
        </p:txBody>
      </p:sp>
    </p:spTree>
    <p:extLst>
      <p:ext uri="{BB962C8B-B14F-4D97-AF65-F5344CB8AC3E}">
        <p14:creationId xmlns:p14="http://schemas.microsoft.com/office/powerpoint/2010/main" val="112108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8C1DBF-E4B5-4D8E-9BFE-FEE8BA8ABA92}"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6E1B0-550F-442B-A0E7-9D926ED46871}" type="slidenum">
              <a:rPr lang="en-US" smtClean="0"/>
              <a:t>‹#›</a:t>
            </a:fld>
            <a:endParaRPr lang="en-US"/>
          </a:p>
        </p:txBody>
      </p:sp>
    </p:spTree>
    <p:extLst>
      <p:ext uri="{BB962C8B-B14F-4D97-AF65-F5344CB8AC3E}">
        <p14:creationId xmlns:p14="http://schemas.microsoft.com/office/powerpoint/2010/main" val="21620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8C1DBF-E4B5-4D8E-9BFE-FEE8BA8ABA92}"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6E1B0-550F-442B-A0E7-9D926ED46871}" type="slidenum">
              <a:rPr lang="en-US" smtClean="0"/>
              <a:t>‹#›</a:t>
            </a:fld>
            <a:endParaRPr lang="en-US"/>
          </a:p>
        </p:txBody>
      </p:sp>
    </p:spTree>
    <p:extLst>
      <p:ext uri="{BB962C8B-B14F-4D97-AF65-F5344CB8AC3E}">
        <p14:creationId xmlns:p14="http://schemas.microsoft.com/office/powerpoint/2010/main" val="3106348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8C1DBF-E4B5-4D8E-9BFE-FEE8BA8ABA92}" type="datetimeFigureOut">
              <a:rPr lang="en-US" smtClean="0"/>
              <a:t>2/14/2025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6E1B0-550F-442B-A0E7-9D926ED46871}" type="slidenum">
              <a:rPr lang="en-US" smtClean="0"/>
              <a:t>‹#›</a:t>
            </a:fld>
            <a:endParaRPr lang="en-US"/>
          </a:p>
        </p:txBody>
      </p:sp>
    </p:spTree>
    <p:extLst>
      <p:ext uri="{BB962C8B-B14F-4D97-AF65-F5344CB8AC3E}">
        <p14:creationId xmlns:p14="http://schemas.microsoft.com/office/powerpoint/2010/main" val="202561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8C1DBF-E4B5-4D8E-9BFE-FEE8BA8ABA92}" type="datetimeFigureOut">
              <a:rPr lang="en-US" smtClean="0"/>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6E1B0-550F-442B-A0E7-9D926ED46871}" type="slidenum">
              <a:rPr lang="en-US" smtClean="0"/>
              <a:t>‹#›</a:t>
            </a:fld>
            <a:endParaRPr lang="en-US"/>
          </a:p>
        </p:txBody>
      </p:sp>
    </p:spTree>
    <p:extLst>
      <p:ext uri="{BB962C8B-B14F-4D97-AF65-F5344CB8AC3E}">
        <p14:creationId xmlns:p14="http://schemas.microsoft.com/office/powerpoint/2010/main" val="129883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C1DBF-E4B5-4D8E-9BFE-FEE8BA8ABA92}" type="datetimeFigureOut">
              <a:rPr lang="en-US" smtClean="0"/>
              <a:t>2/14/2025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6E1B0-550F-442B-A0E7-9D926ED46871}" type="slidenum">
              <a:rPr lang="en-US" smtClean="0"/>
              <a:t>‹#›</a:t>
            </a:fld>
            <a:endParaRPr lang="en-US"/>
          </a:p>
        </p:txBody>
      </p:sp>
    </p:spTree>
    <p:extLst>
      <p:ext uri="{BB962C8B-B14F-4D97-AF65-F5344CB8AC3E}">
        <p14:creationId xmlns:p14="http://schemas.microsoft.com/office/powerpoint/2010/main" val="178195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8C1DBF-E4B5-4D8E-9BFE-FEE8BA8ABA92}"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6E1B0-550F-442B-A0E7-9D926ED46871}" type="slidenum">
              <a:rPr lang="en-US" smtClean="0"/>
              <a:t>‹#›</a:t>
            </a:fld>
            <a:endParaRPr lang="en-US"/>
          </a:p>
        </p:txBody>
      </p:sp>
    </p:spTree>
    <p:extLst>
      <p:ext uri="{BB962C8B-B14F-4D97-AF65-F5344CB8AC3E}">
        <p14:creationId xmlns:p14="http://schemas.microsoft.com/office/powerpoint/2010/main" val="277019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8C1DBF-E4B5-4D8E-9BFE-FEE8BA8ABA92}"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6E1B0-550F-442B-A0E7-9D926ED46871}" type="slidenum">
              <a:rPr lang="en-US" smtClean="0"/>
              <a:t>‹#›</a:t>
            </a:fld>
            <a:endParaRPr lang="en-US"/>
          </a:p>
        </p:txBody>
      </p:sp>
    </p:spTree>
    <p:extLst>
      <p:ext uri="{BB962C8B-B14F-4D97-AF65-F5344CB8AC3E}">
        <p14:creationId xmlns:p14="http://schemas.microsoft.com/office/powerpoint/2010/main" val="371887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C1DBF-E4B5-4D8E-9BFE-FEE8BA8ABA92}" type="datetimeFigureOut">
              <a:rPr lang="en-US" smtClean="0"/>
              <a:t>2/14/2025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6E1B0-550F-442B-A0E7-9D926ED46871}" type="slidenum">
              <a:rPr lang="en-US" smtClean="0"/>
              <a:t>‹#›</a:t>
            </a:fld>
            <a:endParaRPr lang="en-US"/>
          </a:p>
        </p:txBody>
      </p:sp>
    </p:spTree>
    <p:extLst>
      <p:ext uri="{BB962C8B-B14F-4D97-AF65-F5344CB8AC3E}">
        <p14:creationId xmlns:p14="http://schemas.microsoft.com/office/powerpoint/2010/main" val="1005362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simplilearn.com/tutorials/data-structure-tutorial/arrays-in-data-structur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rogramiz.com/dsa/sorting-algorith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en-US" altLang="en-US" sz="6600" b="1" dirty="0" smtClean="0"/>
              <a:t>CHAPTER </a:t>
            </a:r>
            <a:r>
              <a:rPr lang="en-US" altLang="en-US" sz="6600" b="1" dirty="0"/>
              <a:t>6</a:t>
            </a:r>
            <a:r>
              <a:rPr lang="en-US" altLang="en-US" sz="6600" b="1" dirty="0" smtClean="0"/>
              <a:t> </a:t>
            </a:r>
          </a:p>
        </p:txBody>
      </p:sp>
      <p:sp>
        <p:nvSpPr>
          <p:cNvPr id="44035" name="Content Placeholder 2"/>
          <p:cNvSpPr>
            <a:spLocks noGrp="1"/>
          </p:cNvSpPr>
          <p:nvPr>
            <p:ph idx="1"/>
          </p:nvPr>
        </p:nvSpPr>
        <p:spPr/>
        <p:txBody>
          <a:bodyPr/>
          <a:lstStyle/>
          <a:p>
            <a:pPr marL="0" indent="0">
              <a:buNone/>
            </a:pPr>
            <a:r>
              <a:rPr lang="en-US" altLang="en-US" sz="8800" dirty="0"/>
              <a:t>SORTING </a:t>
            </a:r>
          </a:p>
        </p:txBody>
      </p:sp>
    </p:spTree>
    <p:extLst>
      <p:ext uri="{BB962C8B-B14F-4D97-AF65-F5344CB8AC3E}">
        <p14:creationId xmlns:p14="http://schemas.microsoft.com/office/powerpoint/2010/main" val="2679634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smtClean="0"/>
              <a:t>EXERCISES </a:t>
            </a:r>
          </a:p>
        </p:txBody>
      </p:sp>
      <p:sp>
        <p:nvSpPr>
          <p:cNvPr id="53251" name="Content Placeholder 2"/>
          <p:cNvSpPr>
            <a:spLocks noGrp="1"/>
          </p:cNvSpPr>
          <p:nvPr>
            <p:ph idx="1"/>
          </p:nvPr>
        </p:nvSpPr>
        <p:spPr/>
        <p:txBody>
          <a:bodyPr/>
          <a:lstStyle/>
          <a:p>
            <a:pPr marL="0" indent="0">
              <a:buNone/>
            </a:pPr>
            <a:r>
              <a:rPr lang="en-US" altLang="en-US" smtClean="0">
                <a:solidFill>
                  <a:srgbClr val="1E2229"/>
                </a:solidFill>
              </a:rPr>
              <a:t>Consider the elements in Array</a:t>
            </a:r>
          </a:p>
          <a:p>
            <a:pPr marL="0" indent="0">
              <a:buNone/>
            </a:pPr>
            <a:r>
              <a:rPr lang="en-US" altLang="en-US" smtClean="0">
                <a:solidFill>
                  <a:srgbClr val="1E2229"/>
                </a:solidFill>
              </a:rPr>
              <a:t>{10, 9, 8, 7, 6, 5, 4, 3, 2, 1}</a:t>
            </a:r>
          </a:p>
          <a:p>
            <a:pPr marL="0" indent="0">
              <a:buNone/>
            </a:pPr>
            <a:r>
              <a:rPr lang="en-US" altLang="en-US" smtClean="0"/>
              <a:t>sort the array element using bubble sort algorithm.</a:t>
            </a:r>
          </a:p>
        </p:txBody>
      </p:sp>
    </p:spTree>
    <p:extLst>
      <p:ext uri="{BB962C8B-B14F-4D97-AF65-F5344CB8AC3E}">
        <p14:creationId xmlns:p14="http://schemas.microsoft.com/office/powerpoint/2010/main" val="2686598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9038"/>
          <a:stretch/>
        </p:blipFill>
        <p:spPr>
          <a:xfrm>
            <a:off x="2414588" y="533400"/>
            <a:ext cx="7948612" cy="5058878"/>
          </a:xfrm>
        </p:spPr>
      </p:pic>
    </p:spTree>
    <p:extLst>
      <p:ext uri="{BB962C8B-B14F-4D97-AF65-F5344CB8AC3E}">
        <p14:creationId xmlns:p14="http://schemas.microsoft.com/office/powerpoint/2010/main" val="3028189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4303"/>
          <a:stretch/>
        </p:blipFill>
        <p:spPr>
          <a:xfrm>
            <a:off x="1828800" y="304800"/>
            <a:ext cx="8610600" cy="4440455"/>
          </a:xfrm>
        </p:spPr>
      </p:pic>
    </p:spTree>
    <p:extLst>
      <p:ext uri="{BB962C8B-B14F-4D97-AF65-F5344CB8AC3E}">
        <p14:creationId xmlns:p14="http://schemas.microsoft.com/office/powerpoint/2010/main" val="2671021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609600"/>
            <a:ext cx="8458200" cy="6248400"/>
          </a:xfrm>
        </p:spPr>
      </p:pic>
    </p:spTree>
    <p:extLst>
      <p:ext uri="{BB962C8B-B14F-4D97-AF65-F5344CB8AC3E}">
        <p14:creationId xmlns:p14="http://schemas.microsoft.com/office/powerpoint/2010/main" val="2087447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9956" y="821221"/>
            <a:ext cx="5715000" cy="631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3"/>
          <p:cNvSpPr>
            <a:spLocks noChangeArrowheads="1"/>
          </p:cNvSpPr>
          <p:nvPr/>
        </p:nvSpPr>
        <p:spPr bwMode="auto">
          <a:xfrm>
            <a:off x="1503362" y="76201"/>
            <a:ext cx="4548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Bubble  sort program example</a:t>
            </a:r>
          </a:p>
        </p:txBody>
      </p:sp>
      <p:pic>
        <p:nvPicPr>
          <p:cNvPr id="573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3201" y="2438401"/>
            <a:ext cx="3857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5"/>
          <p:cNvSpPr>
            <a:spLocks noChangeArrowheads="1"/>
          </p:cNvSpPr>
          <p:nvPr/>
        </p:nvSpPr>
        <p:spPr bwMode="auto">
          <a:xfrm>
            <a:off x="7848601" y="1752601"/>
            <a:ext cx="1304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1"/>
              <a:t>Output</a:t>
            </a:r>
          </a:p>
        </p:txBody>
      </p:sp>
    </p:spTree>
    <p:extLst>
      <p:ext uri="{BB962C8B-B14F-4D97-AF65-F5344CB8AC3E}">
        <p14:creationId xmlns:p14="http://schemas.microsoft.com/office/powerpoint/2010/main" val="640886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1"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2"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981200" y="236539"/>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t>                  Problem and solving algorithm </a:t>
            </a:r>
          </a:p>
        </p:txBody>
      </p:sp>
      <p:sp>
        <p:nvSpPr>
          <p:cNvPr id="58374"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8" name="Text Box 9"/>
          <p:cNvSpPr txBox="1">
            <a:spLocks noChangeArrowheads="1"/>
          </p:cNvSpPr>
          <p:nvPr/>
        </p:nvSpPr>
        <p:spPr bwMode="auto">
          <a:xfrm>
            <a:off x="1828800" y="1408113"/>
            <a:ext cx="8458200" cy="158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 </a:t>
            </a:r>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r>
              <a:rPr lang="en-US" altLang="en-US" sz="1800"/>
              <a:t> </a:t>
            </a:r>
          </a:p>
          <a:p>
            <a:pPr eaLnBrk="1">
              <a:spcBef>
                <a:spcPct val="0"/>
              </a:spcBef>
              <a:buFontTx/>
              <a:buNone/>
            </a:pPr>
            <a:r>
              <a:rPr lang="en-US" altLang="en-US" sz="1800"/>
              <a:t> </a:t>
            </a:r>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endParaRPr lang="en-US" altLang="en-US" sz="1800"/>
          </a:p>
          <a:p>
            <a:pPr eaLnBrk="1">
              <a:spcBef>
                <a:spcPct val="0"/>
              </a:spcBef>
              <a:buFontTx/>
              <a:buNone/>
            </a:pPr>
            <a:r>
              <a:rPr lang="en-US" altLang="en-US" sz="1800"/>
              <a:t> </a:t>
            </a:r>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p:txBody>
      </p:sp>
      <p:sp>
        <p:nvSpPr>
          <p:cNvPr id="58376" name="Rectangle 8"/>
          <p:cNvSpPr>
            <a:spLocks noChangeArrowheads="1"/>
          </p:cNvSpPr>
          <p:nvPr/>
        </p:nvSpPr>
        <p:spPr bwMode="auto">
          <a:xfrm>
            <a:off x="1752600" y="914401"/>
            <a:ext cx="86106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a:spcBef>
                <a:spcPct val="0"/>
              </a:spcBef>
              <a:buFontTx/>
              <a:buNone/>
            </a:pPr>
            <a:r>
              <a:rPr lang="en-US" altLang="en-US" sz="2800" b="1" dirty="0"/>
              <a:t>a)Merging sort algorithm</a:t>
            </a:r>
          </a:p>
          <a:p>
            <a:pPr eaLnBrk="1">
              <a:spcBef>
                <a:spcPct val="0"/>
              </a:spcBef>
              <a:buFontTx/>
              <a:buNone/>
            </a:pPr>
            <a:r>
              <a:rPr lang="en-US" altLang="en-US" sz="2800" dirty="0"/>
              <a:t>The merge sort method follows the technique of divide and conquer.in the merge sort the given elements are divided into two sets A[0]…….A[(N/2)-1] and [N/2]…..A[N-1]J</a:t>
            </a:r>
          </a:p>
          <a:p>
            <a:pPr eaLnBrk="1">
              <a:spcBef>
                <a:spcPct val="0"/>
              </a:spcBef>
              <a:buFontTx/>
              <a:buNone/>
            </a:pPr>
            <a:endParaRPr lang="en-US" altLang="en-US" sz="2800" dirty="0"/>
          </a:p>
          <a:p>
            <a:pPr eaLnBrk="1">
              <a:spcBef>
                <a:spcPct val="0"/>
              </a:spcBef>
              <a:buFontTx/>
              <a:buNone/>
            </a:pPr>
            <a:r>
              <a:rPr lang="en-US" altLang="en-US" sz="2800" dirty="0"/>
              <a:t>The technique described above can be performed in the following steps.</a:t>
            </a:r>
          </a:p>
          <a:p>
            <a:pPr eaLnBrk="1">
              <a:spcBef>
                <a:spcPct val="0"/>
              </a:spcBef>
              <a:buFontTx/>
              <a:buNone/>
            </a:pPr>
            <a:r>
              <a:rPr lang="en-US" altLang="en-US" sz="2800" dirty="0"/>
              <a:t>Step1:Divide the sequence of  elements into two equal parts.</a:t>
            </a:r>
          </a:p>
          <a:p>
            <a:pPr eaLnBrk="1">
              <a:spcBef>
                <a:spcPct val="0"/>
              </a:spcBef>
              <a:buFontTx/>
              <a:buNone/>
            </a:pPr>
            <a:r>
              <a:rPr lang="en-US" altLang="en-US" sz="2800" dirty="0"/>
              <a:t>Step2:Recursively sort the elements of the left part</a:t>
            </a:r>
          </a:p>
          <a:p>
            <a:pPr eaLnBrk="1">
              <a:spcBef>
                <a:spcPct val="0"/>
              </a:spcBef>
              <a:buFontTx/>
              <a:buNone/>
            </a:pPr>
            <a:r>
              <a:rPr lang="en-US" altLang="en-US" sz="2800" dirty="0"/>
              <a:t>Step3:Recursively sort the elements of the right part</a:t>
            </a:r>
          </a:p>
          <a:p>
            <a:pPr eaLnBrk="1">
              <a:spcBef>
                <a:spcPct val="0"/>
              </a:spcBef>
              <a:buFontTx/>
              <a:buNone/>
            </a:pPr>
            <a:r>
              <a:rPr lang="en-US" altLang="en-US" sz="2800" dirty="0"/>
              <a:t>Step4:Mergethe sorted left and sorted right parts into a single sorted array</a:t>
            </a:r>
          </a:p>
          <a:p>
            <a:pPr eaLnBrk="1">
              <a:spcBef>
                <a:spcPct val="0"/>
              </a:spcBef>
              <a:buFontTx/>
              <a:buNone/>
            </a:pPr>
            <a:r>
              <a:rPr lang="en-US" altLang="en-US" sz="2800" dirty="0"/>
              <a:t> </a:t>
            </a:r>
          </a:p>
        </p:txBody>
      </p:sp>
    </p:spTree>
    <p:extLst>
      <p:ext uri="{BB962C8B-B14F-4D97-AF65-F5344CB8AC3E}">
        <p14:creationId xmlns:p14="http://schemas.microsoft.com/office/powerpoint/2010/main" val="1954727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33131"/>
                                        </p:tgtEl>
                                        <p:attrNameLst>
                                          <p:attrName>style.visibility</p:attrName>
                                        </p:attrNameLst>
                                      </p:cBhvr>
                                      <p:to>
                                        <p:strVal val="visible"/>
                                      </p:to>
                                    </p:set>
                                    <p:animEffect transition="in" filter="blinds(vertical)">
                                      <p:cBhvr>
                                        <p:cTn id="7" dur="500"/>
                                        <p:tgtEl>
                                          <p:spTgt spid="133131"/>
                                        </p:tgtEl>
                                      </p:cBhvr>
                                    </p:animEffect>
                                  </p:childTnLst>
                                </p:cTn>
                              </p:par>
                            </p:childTnLst>
                          </p:cTn>
                        </p:par>
                        <p:par>
                          <p:cTn id="8" fill="hold" nodeType="afterGroup">
                            <p:stCondLst>
                              <p:cond delay="500"/>
                            </p:stCondLst>
                            <p:childTnLst>
                              <p:par>
                                <p:cTn id="9" presetID="24" presetClass="entr" presetSubtype="0" fill="hold" grpId="0" nodeType="afterEffect">
                                  <p:stCondLst>
                                    <p:cond delay="0"/>
                                  </p:stCondLst>
                                  <p:iterate type="wd">
                                    <p:tmAbs val="300"/>
                                  </p:iterate>
                                  <p:childTnLst>
                                    <p:set>
                                      <p:cBhvr>
                                        <p:cTn id="10" dur="1" fill="hold">
                                          <p:stCondLst>
                                            <p:cond delay="299"/>
                                          </p:stCondLst>
                                        </p:cTn>
                                        <p:tgtEl>
                                          <p:spTgt spid="133138"/>
                                        </p:tgtEl>
                                        <p:attrNameLst>
                                          <p:attrName>style.visibility</p:attrName>
                                        </p:attrNameLst>
                                      </p:cBhvr>
                                      <p:to>
                                        <p:strVal val="visible"/>
                                      </p:to>
                                    </p:set>
                                    <p:anim to="" calcmode="lin" valueType="num">
                                      <p:cBhvr>
                                        <p:cTn id="11" dur="1" fill="hold"/>
                                        <p:tgtEl>
                                          <p:spTgt spid="13313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1" grpId="0" autoUpdateAnimBg="0"/>
      <p:bldP spid="13313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8317" y="183081"/>
            <a:ext cx="2390270" cy="369332"/>
          </a:xfrm>
          <a:prstGeom prst="rect">
            <a:avLst/>
          </a:prstGeom>
        </p:spPr>
        <p:txBody>
          <a:bodyPr wrap="none">
            <a:spAutoFit/>
          </a:bodyPr>
          <a:lstStyle/>
          <a:p>
            <a:pPr>
              <a:spcBef>
                <a:spcPct val="0"/>
              </a:spcBef>
            </a:pPr>
            <a:r>
              <a:rPr lang="en-US" altLang="en-US" b="1" dirty="0"/>
              <a:t>Merging sort algorithm</a:t>
            </a:r>
          </a:p>
        </p:txBody>
      </p:sp>
      <p:pic>
        <p:nvPicPr>
          <p:cNvPr id="5" name="Picture 4"/>
          <p:cNvPicPr>
            <a:picLocks noChangeAspect="1"/>
          </p:cNvPicPr>
          <p:nvPr/>
        </p:nvPicPr>
        <p:blipFill>
          <a:blip r:embed="rId2"/>
          <a:stretch>
            <a:fillRect/>
          </a:stretch>
        </p:blipFill>
        <p:spPr>
          <a:xfrm>
            <a:off x="70446" y="1894289"/>
            <a:ext cx="5999859" cy="3313816"/>
          </a:xfrm>
          <a:prstGeom prst="rect">
            <a:avLst/>
          </a:prstGeom>
        </p:spPr>
      </p:pic>
      <p:pic>
        <p:nvPicPr>
          <p:cNvPr id="6" name="Picture 5"/>
          <p:cNvPicPr>
            <a:picLocks noChangeAspect="1"/>
          </p:cNvPicPr>
          <p:nvPr/>
        </p:nvPicPr>
        <p:blipFill>
          <a:blip r:embed="rId3"/>
          <a:stretch>
            <a:fillRect/>
          </a:stretch>
        </p:blipFill>
        <p:spPr>
          <a:xfrm>
            <a:off x="6262524" y="1894289"/>
            <a:ext cx="5376198" cy="3313816"/>
          </a:xfrm>
          <a:prstGeom prst="rect">
            <a:avLst/>
          </a:prstGeom>
        </p:spPr>
      </p:pic>
    </p:spTree>
    <p:extLst>
      <p:ext uri="{BB962C8B-B14F-4D97-AF65-F5344CB8AC3E}">
        <p14:creationId xmlns:p14="http://schemas.microsoft.com/office/powerpoint/2010/main" val="101889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295400"/>
            <a:ext cx="8229600" cy="4610100"/>
          </a:xfrm>
        </p:spPr>
      </p:pic>
      <p:sp>
        <p:nvSpPr>
          <p:cNvPr id="60419" name="Rectangle 4"/>
          <p:cNvSpPr>
            <a:spLocks noChangeArrowheads="1"/>
          </p:cNvSpPr>
          <p:nvPr/>
        </p:nvSpPr>
        <p:spPr bwMode="auto">
          <a:xfrm>
            <a:off x="2057401" y="685801"/>
            <a:ext cx="38619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1" dirty="0" smtClean="0"/>
              <a:t>MERGE </a:t>
            </a:r>
            <a:r>
              <a:rPr lang="en-US" altLang="en-US" sz="2800" b="1" dirty="0"/>
              <a:t>sort example </a:t>
            </a:r>
            <a:r>
              <a:rPr lang="en-US" altLang="en-US" sz="2800" b="1" dirty="0" smtClean="0"/>
              <a:t>1</a:t>
            </a:r>
            <a:endParaRPr lang="en-US" altLang="en-US" sz="2800" b="1" dirty="0"/>
          </a:p>
        </p:txBody>
      </p:sp>
    </p:spTree>
    <p:extLst>
      <p:ext uri="{BB962C8B-B14F-4D97-AF65-F5344CB8AC3E}">
        <p14:creationId xmlns:p14="http://schemas.microsoft.com/office/powerpoint/2010/main" val="462059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dirty="0" smtClean="0"/>
              <a:t>MERGE sort example 2</a:t>
            </a:r>
          </a:p>
        </p:txBody>
      </p:sp>
      <p:pic>
        <p:nvPicPr>
          <p:cNvPr id="61443" name="Picture 2" descr="merge sort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86552" y="1690688"/>
            <a:ext cx="6248400" cy="4495800"/>
          </a:xfrm>
          <a:noFill/>
        </p:spPr>
      </p:pic>
    </p:spTree>
    <p:extLst>
      <p:ext uri="{BB962C8B-B14F-4D97-AF65-F5344CB8AC3E}">
        <p14:creationId xmlns:p14="http://schemas.microsoft.com/office/powerpoint/2010/main" val="57348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67"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68"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981200" y="236539"/>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t>                  Problem and solving algorithm </a:t>
            </a:r>
          </a:p>
        </p:txBody>
      </p:sp>
      <p:sp>
        <p:nvSpPr>
          <p:cNvPr id="62470"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8" name="Text Box 9"/>
          <p:cNvSpPr txBox="1">
            <a:spLocks noChangeArrowheads="1"/>
          </p:cNvSpPr>
          <p:nvPr/>
        </p:nvSpPr>
        <p:spPr bwMode="auto">
          <a:xfrm>
            <a:off x="1828800" y="1408113"/>
            <a:ext cx="8458200" cy="158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 </a:t>
            </a:r>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r>
              <a:rPr lang="en-US" altLang="en-US" sz="1800"/>
              <a:t> </a:t>
            </a:r>
          </a:p>
          <a:p>
            <a:pPr eaLnBrk="1">
              <a:spcBef>
                <a:spcPct val="0"/>
              </a:spcBef>
              <a:buFontTx/>
              <a:buNone/>
            </a:pPr>
            <a:r>
              <a:rPr lang="en-US" altLang="en-US" sz="1800"/>
              <a:t> </a:t>
            </a:r>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endParaRPr lang="en-US" altLang="en-US" sz="1800"/>
          </a:p>
          <a:p>
            <a:pPr eaLnBrk="1">
              <a:spcBef>
                <a:spcPct val="0"/>
              </a:spcBef>
              <a:buFontTx/>
              <a:buNone/>
            </a:pPr>
            <a:r>
              <a:rPr lang="en-US" altLang="en-US" sz="1800"/>
              <a:t> </a:t>
            </a:r>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p:txBody>
      </p:sp>
      <p:sp>
        <p:nvSpPr>
          <p:cNvPr id="62472" name="Rectangle 8"/>
          <p:cNvSpPr>
            <a:spLocks noChangeArrowheads="1"/>
          </p:cNvSpPr>
          <p:nvPr/>
        </p:nvSpPr>
        <p:spPr bwMode="auto">
          <a:xfrm>
            <a:off x="1752600" y="914401"/>
            <a:ext cx="86106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a:spcBef>
                <a:spcPct val="0"/>
              </a:spcBef>
              <a:buFontTx/>
              <a:buNone/>
            </a:pPr>
            <a:r>
              <a:rPr lang="en-US" altLang="en-US" sz="2800" b="1"/>
              <a:t>EXERCISE: show merge sort algorithm to solve the following problem </a:t>
            </a:r>
          </a:p>
          <a:p>
            <a:pPr eaLnBrk="1">
              <a:spcBef>
                <a:spcPct val="0"/>
              </a:spcBef>
              <a:buFontTx/>
              <a:buNone/>
            </a:pPr>
            <a:endParaRPr lang="en-US" altLang="en-US" sz="2800" b="1"/>
          </a:p>
          <a:p>
            <a:pPr eaLnBrk="1">
              <a:spcBef>
                <a:spcPct val="0"/>
              </a:spcBef>
              <a:buFontTx/>
              <a:buNone/>
            </a:pPr>
            <a:endParaRPr lang="en-US" altLang="en-US" sz="2800" b="1"/>
          </a:p>
          <a:p>
            <a:pPr eaLnBrk="1">
              <a:spcBef>
                <a:spcPct val="0"/>
              </a:spcBef>
              <a:buFontTx/>
              <a:buNone/>
            </a:pPr>
            <a:endParaRPr lang="en-US" altLang="en-US" sz="2800"/>
          </a:p>
          <a:p>
            <a:pPr eaLnBrk="1">
              <a:spcBef>
                <a:spcPct val="0"/>
              </a:spcBef>
              <a:buFontTx/>
              <a:buNone/>
            </a:pPr>
            <a:r>
              <a:rPr lang="en-US" altLang="en-US" sz="2800"/>
              <a:t> </a:t>
            </a:r>
          </a:p>
        </p:txBody>
      </p:sp>
      <p:graphicFrame>
        <p:nvGraphicFramePr>
          <p:cNvPr id="12" name="Table 11"/>
          <p:cNvGraphicFramePr>
            <a:graphicFrameLocks noGrp="1"/>
          </p:cNvGraphicFramePr>
          <p:nvPr/>
        </p:nvGraphicFramePr>
        <p:xfrm>
          <a:off x="2514601" y="4467226"/>
          <a:ext cx="6248403" cy="504825"/>
        </p:xfrm>
        <a:graphic>
          <a:graphicData uri="http://schemas.openxmlformats.org/drawingml/2006/table">
            <a:tbl>
              <a:tblPr firstRow="1" bandRow="1">
                <a:tableStyleId>{5C22544A-7EE6-4342-B048-85BDC9FD1C3A}</a:tableStyleId>
              </a:tblPr>
              <a:tblGrid>
                <a:gridCol w="892629">
                  <a:extLst>
                    <a:ext uri="{9D8B030D-6E8A-4147-A177-3AD203B41FA5}">
                      <a16:colId xmlns:a16="http://schemas.microsoft.com/office/drawing/2014/main" val="20000"/>
                    </a:ext>
                  </a:extLst>
                </a:gridCol>
                <a:gridCol w="892629">
                  <a:extLst>
                    <a:ext uri="{9D8B030D-6E8A-4147-A177-3AD203B41FA5}">
                      <a16:colId xmlns:a16="http://schemas.microsoft.com/office/drawing/2014/main" val="20001"/>
                    </a:ext>
                  </a:extLst>
                </a:gridCol>
                <a:gridCol w="892629">
                  <a:extLst>
                    <a:ext uri="{9D8B030D-6E8A-4147-A177-3AD203B41FA5}">
                      <a16:colId xmlns:a16="http://schemas.microsoft.com/office/drawing/2014/main" val="20002"/>
                    </a:ext>
                  </a:extLst>
                </a:gridCol>
                <a:gridCol w="892629">
                  <a:extLst>
                    <a:ext uri="{9D8B030D-6E8A-4147-A177-3AD203B41FA5}">
                      <a16:colId xmlns:a16="http://schemas.microsoft.com/office/drawing/2014/main" val="20003"/>
                    </a:ext>
                  </a:extLst>
                </a:gridCol>
                <a:gridCol w="892629">
                  <a:extLst>
                    <a:ext uri="{9D8B030D-6E8A-4147-A177-3AD203B41FA5}">
                      <a16:colId xmlns:a16="http://schemas.microsoft.com/office/drawing/2014/main" val="20004"/>
                    </a:ext>
                  </a:extLst>
                </a:gridCol>
                <a:gridCol w="892629">
                  <a:extLst>
                    <a:ext uri="{9D8B030D-6E8A-4147-A177-3AD203B41FA5}">
                      <a16:colId xmlns:a16="http://schemas.microsoft.com/office/drawing/2014/main" val="20005"/>
                    </a:ext>
                  </a:extLst>
                </a:gridCol>
                <a:gridCol w="892629">
                  <a:extLst>
                    <a:ext uri="{9D8B030D-6E8A-4147-A177-3AD203B41FA5}">
                      <a16:colId xmlns:a16="http://schemas.microsoft.com/office/drawing/2014/main" val="20006"/>
                    </a:ext>
                  </a:extLst>
                </a:gridCol>
              </a:tblGrid>
              <a:tr h="504825">
                <a:tc>
                  <a:txBody>
                    <a:bodyPr/>
                    <a:lstStyle/>
                    <a:p>
                      <a:r>
                        <a:rPr lang="en-US" sz="1800" dirty="0" smtClean="0"/>
                        <a:t>35</a:t>
                      </a:r>
                    </a:p>
                  </a:txBody>
                  <a:tcPr marT="45798" marB="45798"/>
                </a:tc>
                <a:tc>
                  <a:txBody>
                    <a:bodyPr/>
                    <a:lstStyle/>
                    <a:p>
                      <a:r>
                        <a:rPr lang="en-US" sz="1800" dirty="0" smtClean="0"/>
                        <a:t> 10</a:t>
                      </a:r>
                      <a:endParaRPr lang="en-US" sz="1800" dirty="0"/>
                    </a:p>
                  </a:txBody>
                  <a:tcPr marT="45798" marB="45798"/>
                </a:tc>
                <a:tc>
                  <a:txBody>
                    <a:bodyPr/>
                    <a:lstStyle/>
                    <a:p>
                      <a:r>
                        <a:rPr lang="en-US" sz="1800" dirty="0" smtClean="0"/>
                        <a:t> 15</a:t>
                      </a:r>
                      <a:endParaRPr lang="en-US" sz="1800" dirty="0"/>
                    </a:p>
                  </a:txBody>
                  <a:tcPr marT="45798" marB="45798"/>
                </a:tc>
                <a:tc>
                  <a:txBody>
                    <a:bodyPr/>
                    <a:lstStyle/>
                    <a:p>
                      <a:r>
                        <a:rPr lang="en-US" sz="1800" dirty="0" smtClean="0"/>
                        <a:t>45</a:t>
                      </a:r>
                      <a:endParaRPr lang="en-US" sz="1800" dirty="0"/>
                    </a:p>
                  </a:txBody>
                  <a:tcPr marT="45798" marB="45798"/>
                </a:tc>
                <a:tc>
                  <a:txBody>
                    <a:bodyPr/>
                    <a:lstStyle/>
                    <a:p>
                      <a:r>
                        <a:rPr lang="en-US" sz="1800" dirty="0" smtClean="0"/>
                        <a:t>25</a:t>
                      </a:r>
                      <a:endParaRPr lang="en-US" sz="1800" dirty="0"/>
                    </a:p>
                  </a:txBody>
                  <a:tcPr marT="45798" marB="45798"/>
                </a:tc>
                <a:tc>
                  <a:txBody>
                    <a:bodyPr/>
                    <a:lstStyle/>
                    <a:p>
                      <a:r>
                        <a:rPr lang="en-US" sz="1800" dirty="0" smtClean="0"/>
                        <a:t>20</a:t>
                      </a:r>
                      <a:endParaRPr lang="en-US" sz="1800" dirty="0"/>
                    </a:p>
                  </a:txBody>
                  <a:tcPr marT="45798" marB="45798"/>
                </a:tc>
                <a:tc>
                  <a:txBody>
                    <a:bodyPr/>
                    <a:lstStyle/>
                    <a:p>
                      <a:r>
                        <a:rPr lang="en-US" sz="1800" dirty="0" smtClean="0"/>
                        <a:t>40</a:t>
                      </a:r>
                      <a:endParaRPr lang="en-US" sz="1800" dirty="0"/>
                    </a:p>
                  </a:txBody>
                  <a:tcPr marT="45798" marB="45798"/>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0227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33131"/>
                                        </p:tgtEl>
                                        <p:attrNameLst>
                                          <p:attrName>style.visibility</p:attrName>
                                        </p:attrNameLst>
                                      </p:cBhvr>
                                      <p:to>
                                        <p:strVal val="visible"/>
                                      </p:to>
                                    </p:set>
                                    <p:animEffect transition="in" filter="blinds(vertical)">
                                      <p:cBhvr>
                                        <p:cTn id="7" dur="500"/>
                                        <p:tgtEl>
                                          <p:spTgt spid="133131"/>
                                        </p:tgtEl>
                                      </p:cBhvr>
                                    </p:animEffect>
                                  </p:childTnLst>
                                </p:cTn>
                              </p:par>
                            </p:childTnLst>
                          </p:cTn>
                        </p:par>
                        <p:par>
                          <p:cTn id="8" fill="hold" nodeType="afterGroup">
                            <p:stCondLst>
                              <p:cond delay="500"/>
                            </p:stCondLst>
                            <p:childTnLst>
                              <p:par>
                                <p:cTn id="9" presetID="24" presetClass="entr" presetSubtype="0" fill="hold" grpId="0" nodeType="afterEffect">
                                  <p:stCondLst>
                                    <p:cond delay="0"/>
                                  </p:stCondLst>
                                  <p:iterate type="wd">
                                    <p:tmAbs val="300"/>
                                  </p:iterate>
                                  <p:childTnLst>
                                    <p:set>
                                      <p:cBhvr>
                                        <p:cTn id="10" dur="1" fill="hold">
                                          <p:stCondLst>
                                            <p:cond delay="299"/>
                                          </p:stCondLst>
                                        </p:cTn>
                                        <p:tgtEl>
                                          <p:spTgt spid="133138"/>
                                        </p:tgtEl>
                                        <p:attrNameLst>
                                          <p:attrName>style.visibility</p:attrName>
                                        </p:attrNameLst>
                                      </p:cBhvr>
                                      <p:to>
                                        <p:strVal val="visible"/>
                                      </p:to>
                                    </p:set>
                                    <p:anim to="" calcmode="lin" valueType="num">
                                      <p:cBhvr>
                                        <p:cTn id="11" dur="1" fill="hold"/>
                                        <p:tgtEl>
                                          <p:spTgt spid="13313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1" grpId="0" autoUpdateAnimBg="0"/>
      <p:bldP spid="13313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59"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0"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981200" y="236539"/>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t>                  Problem and solving algorithm </a:t>
            </a:r>
          </a:p>
        </p:txBody>
      </p:sp>
      <p:sp>
        <p:nvSpPr>
          <p:cNvPr id="45062"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8" name="Text Box 9"/>
          <p:cNvSpPr txBox="1">
            <a:spLocks noChangeArrowheads="1"/>
          </p:cNvSpPr>
          <p:nvPr/>
        </p:nvSpPr>
        <p:spPr bwMode="auto">
          <a:xfrm>
            <a:off x="1828800" y="1295400"/>
            <a:ext cx="8458200" cy="158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 </a:t>
            </a:r>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r>
              <a:rPr lang="en-US" altLang="en-US" sz="1800"/>
              <a:t> </a:t>
            </a:r>
          </a:p>
          <a:p>
            <a:pPr eaLnBrk="1">
              <a:spcBef>
                <a:spcPct val="0"/>
              </a:spcBef>
              <a:buFontTx/>
              <a:buNone/>
            </a:pPr>
            <a:r>
              <a:rPr lang="en-US" altLang="en-US" sz="1800"/>
              <a:t> </a:t>
            </a:r>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b="1"/>
          </a:p>
          <a:p>
            <a:pPr eaLnBrk="1" hangingPunct="1">
              <a:spcBef>
                <a:spcPct val="0"/>
              </a:spcBef>
              <a:buFontTx/>
              <a:buNone/>
            </a:pP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 </a:t>
            </a:r>
          </a:p>
          <a:p>
            <a:pPr eaLnBrk="1" hangingPunct="1">
              <a:spcBef>
                <a:spcPct val="0"/>
              </a:spcBef>
              <a:buFontTx/>
              <a:buNone/>
            </a:pPr>
            <a:endParaRPr lang="en-US" altLang="en-US" sz="1800"/>
          </a:p>
          <a:p>
            <a:pPr eaLnBrk="1">
              <a:spcBef>
                <a:spcPct val="0"/>
              </a:spcBef>
              <a:buFontTx/>
              <a:buNone/>
            </a:pPr>
            <a:r>
              <a:rPr lang="en-US" altLang="en-US" sz="1800"/>
              <a:t> </a:t>
            </a:r>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a:p>
            <a:pPr eaLnBrk="1">
              <a:spcBef>
                <a:spcPct val="0"/>
              </a:spcBef>
              <a:buFontTx/>
              <a:buNone/>
            </a:pPr>
            <a:endParaRPr lang="en-US" altLang="en-US" sz="1800"/>
          </a:p>
        </p:txBody>
      </p:sp>
      <p:sp>
        <p:nvSpPr>
          <p:cNvPr id="45064" name="Rectangle 8"/>
          <p:cNvSpPr>
            <a:spLocks noChangeArrowheads="1"/>
          </p:cNvSpPr>
          <p:nvPr/>
        </p:nvSpPr>
        <p:spPr bwMode="auto">
          <a:xfrm>
            <a:off x="3810000" y="2736851"/>
            <a:ext cx="4572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a:spcBef>
                <a:spcPct val="0"/>
              </a:spcBef>
              <a:buFontTx/>
              <a:buNone/>
            </a:pPr>
            <a:r>
              <a:rPr lang="en-US" altLang="en-US" sz="2800" dirty="0"/>
              <a:t>a)Bubble sort algorithm </a:t>
            </a:r>
          </a:p>
          <a:p>
            <a:pPr eaLnBrk="1">
              <a:spcBef>
                <a:spcPct val="0"/>
              </a:spcBef>
              <a:buFontTx/>
              <a:buNone/>
            </a:pPr>
            <a:r>
              <a:rPr lang="en-US" altLang="en-US" sz="2800" dirty="0"/>
              <a:t>b) Merging sort algorithm</a:t>
            </a:r>
          </a:p>
          <a:p>
            <a:pPr eaLnBrk="1">
              <a:spcBef>
                <a:spcPct val="0"/>
              </a:spcBef>
              <a:buFontTx/>
              <a:buNone/>
            </a:pPr>
            <a:r>
              <a:rPr lang="en-US" altLang="en-US" sz="2800" dirty="0"/>
              <a:t>c)Selection sort algorithm </a:t>
            </a:r>
          </a:p>
          <a:p>
            <a:pPr eaLnBrk="1">
              <a:spcBef>
                <a:spcPct val="0"/>
              </a:spcBef>
              <a:buFontTx/>
              <a:buNone/>
            </a:pPr>
            <a:r>
              <a:rPr lang="en-US" altLang="en-US" sz="2800" dirty="0"/>
              <a:t>d) Insertion sort algorithm</a:t>
            </a:r>
          </a:p>
          <a:p>
            <a:pPr eaLnBrk="1">
              <a:spcBef>
                <a:spcPct val="0"/>
              </a:spcBef>
              <a:buFontTx/>
              <a:buNone/>
            </a:pPr>
            <a:r>
              <a:rPr lang="en-US" altLang="en-US" sz="2800" dirty="0"/>
              <a:t>e) Quick sort algorithm  </a:t>
            </a:r>
          </a:p>
          <a:p>
            <a:pPr eaLnBrk="1">
              <a:spcBef>
                <a:spcPct val="0"/>
              </a:spcBef>
              <a:buFontTx/>
              <a:buNone/>
            </a:pPr>
            <a:r>
              <a:rPr lang="en-US" altLang="en-US" sz="2800" dirty="0"/>
              <a:t> </a:t>
            </a:r>
          </a:p>
        </p:txBody>
      </p:sp>
    </p:spTree>
    <p:extLst>
      <p:ext uri="{BB962C8B-B14F-4D97-AF65-F5344CB8AC3E}">
        <p14:creationId xmlns:p14="http://schemas.microsoft.com/office/powerpoint/2010/main" val="3930386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a:xfrm>
            <a:off x="831574" y="1690688"/>
            <a:ext cx="10515600" cy="4351338"/>
          </a:xfrm>
        </p:spPr>
        <p:txBody>
          <a:bodyPr/>
          <a:lstStyle/>
          <a:p>
            <a:pPr marL="0" indent="0">
              <a:buNone/>
            </a:pPr>
            <a:r>
              <a:rPr lang="en-US" b="1" dirty="0"/>
              <a:t>Time Complexity</a:t>
            </a:r>
            <a:r>
              <a:rPr lang="en-US" b="1" dirty="0" smtClean="0"/>
              <a:t>:</a:t>
            </a:r>
          </a:p>
          <a:p>
            <a:r>
              <a:rPr lang="pt-BR" b="1" dirty="0"/>
              <a:t>Best Case:</a:t>
            </a:r>
            <a:r>
              <a:rPr lang="pt-BR" dirty="0"/>
              <a:t> </a:t>
            </a:r>
            <a:r>
              <a:rPr lang="pt-BR" dirty="0" smtClean="0"/>
              <a:t>O(nlog</a:t>
            </a:r>
            <a:r>
              <a:rPr lang="pt-BR" dirty="0"/>
              <a:t>⁡</a:t>
            </a:r>
            <a:r>
              <a:rPr lang="pt-BR" dirty="0" smtClean="0"/>
              <a:t>n)</a:t>
            </a:r>
            <a:endParaRPr lang="en-US" dirty="0"/>
          </a:p>
          <a:p>
            <a:r>
              <a:rPr lang="pt-BR" b="1" dirty="0"/>
              <a:t>Worst Case:</a:t>
            </a:r>
            <a:r>
              <a:rPr lang="pt-BR" dirty="0"/>
              <a:t> O(nlog⁡</a:t>
            </a:r>
            <a:r>
              <a:rPr lang="pt-BR" dirty="0" smtClean="0"/>
              <a:t>n)</a:t>
            </a:r>
          </a:p>
          <a:p>
            <a:r>
              <a:rPr lang="pt-BR" b="1" dirty="0"/>
              <a:t>Average Case:</a:t>
            </a:r>
            <a:r>
              <a:rPr lang="pt-BR" dirty="0"/>
              <a:t> O(nlog⁡</a:t>
            </a:r>
            <a:r>
              <a:rPr lang="pt-BR" dirty="0" smtClean="0"/>
              <a:t>n)</a:t>
            </a:r>
          </a:p>
          <a:p>
            <a:pPr marL="0" indent="0">
              <a:buNone/>
            </a:pPr>
            <a:endParaRPr lang="pt-BR" b="1" dirty="0" smtClean="0"/>
          </a:p>
          <a:p>
            <a:pPr marL="0" indent="0">
              <a:buNone/>
            </a:pPr>
            <a:r>
              <a:rPr lang="pt-BR" b="1" dirty="0" smtClean="0"/>
              <a:t>Space complexity:</a:t>
            </a:r>
          </a:p>
          <a:p>
            <a:pPr marL="0" indent="0">
              <a:buNone/>
            </a:pPr>
            <a:r>
              <a:rPr lang="en-US" b="1" dirty="0"/>
              <a:t>Space:</a:t>
            </a:r>
            <a:r>
              <a:rPr lang="en-US" dirty="0"/>
              <a:t> </a:t>
            </a:r>
            <a:r>
              <a:rPr lang="en-US" dirty="0" smtClean="0"/>
              <a:t>O(n) </a:t>
            </a:r>
            <a:endParaRPr lang="pt-BR" b="1" dirty="0" smtClean="0"/>
          </a:p>
          <a:p>
            <a:endParaRPr lang="pt-BR" dirty="0"/>
          </a:p>
          <a:p>
            <a:endParaRPr lang="en-US" dirty="0"/>
          </a:p>
        </p:txBody>
      </p:sp>
    </p:spTree>
    <p:extLst>
      <p:ext uri="{BB962C8B-B14F-4D97-AF65-F5344CB8AC3E}">
        <p14:creationId xmlns:p14="http://schemas.microsoft.com/office/powerpoint/2010/main" val="3611323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Selection Sort Algorithm</a:t>
            </a:r>
            <a:br>
              <a:rPr lang="en-US" altLang="en-US" b="1" dirty="0"/>
            </a:br>
            <a:endParaRPr lang="en-US" dirty="0"/>
          </a:p>
        </p:txBody>
      </p:sp>
      <p:pic>
        <p:nvPicPr>
          <p:cNvPr id="6" name="Content Placeholder 5"/>
          <p:cNvPicPr>
            <a:picLocks noGrp="1" noChangeAspect="1"/>
          </p:cNvPicPr>
          <p:nvPr>
            <p:ph idx="1"/>
          </p:nvPr>
        </p:nvPicPr>
        <p:blipFill>
          <a:blip r:embed="rId2"/>
          <a:stretch>
            <a:fillRect/>
          </a:stretch>
        </p:blipFill>
        <p:spPr>
          <a:xfrm>
            <a:off x="1554178" y="1027906"/>
            <a:ext cx="4541822" cy="5611589"/>
          </a:xfrm>
          <a:prstGeom prst="rect">
            <a:avLst/>
          </a:prstGeom>
        </p:spPr>
      </p:pic>
    </p:spTree>
    <p:extLst>
      <p:ext uri="{BB962C8B-B14F-4D97-AF65-F5344CB8AC3E}">
        <p14:creationId xmlns:p14="http://schemas.microsoft.com/office/powerpoint/2010/main" val="4173190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b="1" dirty="0" smtClean="0"/>
              <a:t>Selection Sort Algorithm</a:t>
            </a:r>
            <a:br>
              <a:rPr lang="en-US" altLang="en-US" b="1" dirty="0" smtClean="0"/>
            </a:br>
            <a:endParaRPr lang="en-US" altLang="en-US" dirty="0" smtClean="0"/>
          </a:p>
        </p:txBody>
      </p:sp>
      <p:sp>
        <p:nvSpPr>
          <p:cNvPr id="64515" name="Content Placeholder 2"/>
          <p:cNvSpPr>
            <a:spLocks noGrp="1"/>
          </p:cNvSpPr>
          <p:nvPr>
            <p:ph idx="1"/>
          </p:nvPr>
        </p:nvSpPr>
        <p:spPr>
          <a:xfrm>
            <a:off x="987287" y="1162878"/>
            <a:ext cx="7772400" cy="5486400"/>
          </a:xfrm>
        </p:spPr>
        <p:txBody>
          <a:bodyPr/>
          <a:lstStyle/>
          <a:p>
            <a:pPr marL="0" indent="0" algn="just">
              <a:buNone/>
            </a:pPr>
            <a:r>
              <a:rPr lang="en-US" altLang="en-US" dirty="0" smtClean="0"/>
              <a:t>The selection sort algorithm is a simple, yet effective sorting algorithm. A selection-based sorting algorithm is described as an in-place comparison-based algorithm that divides the list into two parts, the sorted part on the left and the unsorted part on the right. Initially, the sorted section is empty, and the unsorted section contains the entire list. When sorting a small list, selection sort can be used. </a:t>
            </a:r>
          </a:p>
          <a:p>
            <a:pPr marL="0" indent="0" algn="just">
              <a:buNone/>
            </a:pPr>
            <a:endParaRPr lang="en-US" altLang="en-US" dirty="0" smtClean="0"/>
          </a:p>
        </p:txBody>
      </p:sp>
    </p:spTree>
    <p:extLst>
      <p:ext uri="{BB962C8B-B14F-4D97-AF65-F5344CB8AC3E}">
        <p14:creationId xmlns:p14="http://schemas.microsoft.com/office/powerpoint/2010/main" val="2352969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2286000" y="228600"/>
            <a:ext cx="7696200" cy="1524000"/>
          </a:xfrm>
        </p:spPr>
        <p:txBody>
          <a:bodyPr>
            <a:normAutofit fontScale="90000"/>
          </a:bodyPr>
          <a:lstStyle/>
          <a:p>
            <a:r>
              <a:rPr lang="en-US" altLang="en-US" b="1" dirty="0" smtClean="0"/>
              <a:t/>
            </a:r>
            <a:br>
              <a:rPr lang="en-US" altLang="en-US" b="1" dirty="0" smtClean="0"/>
            </a:br>
            <a:r>
              <a:rPr lang="en-US" altLang="en-US" b="1" dirty="0" smtClean="0"/>
              <a:t>What Is a Selection Sort Algorithm?</a:t>
            </a:r>
            <a:br>
              <a:rPr lang="en-US" altLang="en-US" b="1" dirty="0" smtClean="0"/>
            </a:br>
            <a:endParaRPr lang="en-US" altLang="en-US" dirty="0" smtClean="0"/>
          </a:p>
        </p:txBody>
      </p:sp>
      <p:sp>
        <p:nvSpPr>
          <p:cNvPr id="65539" name="Content Placeholder 2"/>
          <p:cNvSpPr>
            <a:spLocks noGrp="1"/>
          </p:cNvSpPr>
          <p:nvPr>
            <p:ph idx="1"/>
          </p:nvPr>
        </p:nvSpPr>
        <p:spPr>
          <a:xfrm>
            <a:off x="2286000" y="1981200"/>
            <a:ext cx="8153400" cy="4724400"/>
          </a:xfrm>
        </p:spPr>
        <p:txBody>
          <a:bodyPr/>
          <a:lstStyle/>
          <a:p>
            <a:r>
              <a:rPr lang="en-US" altLang="en-US" sz="2400" dirty="0"/>
              <a:t>Selection sort is an effective and efficient sort algorithm based on comparison operations.</a:t>
            </a:r>
          </a:p>
          <a:p>
            <a:r>
              <a:rPr lang="en-US" altLang="en-US" sz="2400" dirty="0"/>
              <a:t>It adds one element in each iteration.</a:t>
            </a:r>
          </a:p>
          <a:p>
            <a:r>
              <a:rPr lang="en-US" altLang="en-US" sz="2400" dirty="0"/>
              <a:t>You need to select the smallest element in the array and move it to the beginning of the array by swapping with the front element.</a:t>
            </a:r>
          </a:p>
          <a:p>
            <a:r>
              <a:rPr lang="en-US" altLang="en-US" sz="2400" dirty="0"/>
              <a:t>You can also accomplish this by selecting the most potent element and positioning it at the back end.</a:t>
            </a:r>
          </a:p>
          <a:p>
            <a:r>
              <a:rPr lang="en-US" altLang="en-US" sz="2400" dirty="0"/>
              <a:t>In each iteration, selection sort selects an element and places it in the appropriate position.</a:t>
            </a:r>
          </a:p>
          <a:p>
            <a:endParaRPr lang="en-US" altLang="en-US" dirty="0" smtClean="0"/>
          </a:p>
        </p:txBody>
      </p:sp>
    </p:spTree>
    <p:extLst>
      <p:ext uri="{BB962C8B-B14F-4D97-AF65-F5344CB8AC3E}">
        <p14:creationId xmlns:p14="http://schemas.microsoft.com/office/powerpoint/2010/main" val="3140379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533400"/>
            <a:ext cx="7989888" cy="5334000"/>
          </a:xfrm>
        </p:spPr>
      </p:pic>
    </p:spTree>
    <p:extLst>
      <p:ext uri="{BB962C8B-B14F-4D97-AF65-F5344CB8AC3E}">
        <p14:creationId xmlns:p14="http://schemas.microsoft.com/office/powerpoint/2010/main" val="3732378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2209800" y="381000"/>
            <a:ext cx="7772400" cy="1371600"/>
          </a:xfrm>
        </p:spPr>
        <p:txBody>
          <a:bodyPr>
            <a:normAutofit fontScale="90000"/>
          </a:bodyPr>
          <a:lstStyle/>
          <a:p>
            <a:r>
              <a:rPr lang="en-US" altLang="en-US" b="1" smtClean="0"/>
              <a:t>How Does the Selection Sort Algorithm Work?</a:t>
            </a:r>
            <a:br>
              <a:rPr lang="en-US" altLang="en-US" b="1" smtClean="0"/>
            </a:br>
            <a:endParaRPr lang="en-US" altLang="en-US" smtClean="0"/>
          </a:p>
        </p:txBody>
      </p:sp>
      <p:sp>
        <p:nvSpPr>
          <p:cNvPr id="67587" name="Content Placeholder 2"/>
          <p:cNvSpPr>
            <a:spLocks noGrp="1"/>
          </p:cNvSpPr>
          <p:nvPr>
            <p:ph idx="1"/>
          </p:nvPr>
        </p:nvSpPr>
        <p:spPr>
          <a:xfrm>
            <a:off x="2209800" y="1524000"/>
            <a:ext cx="7772400" cy="5105400"/>
          </a:xfrm>
        </p:spPr>
        <p:txBody>
          <a:bodyPr/>
          <a:lstStyle/>
          <a:p>
            <a:r>
              <a:rPr lang="en-US" altLang="en-US" smtClean="0"/>
              <a:t>Selection sort works by taking the smallest element in an unsorted </a:t>
            </a:r>
            <a:r>
              <a:rPr lang="en-US" altLang="en-US" smtClean="0">
                <a:hlinkClick r:id="rId2" tooltip="array"/>
              </a:rPr>
              <a:t>array</a:t>
            </a:r>
            <a:r>
              <a:rPr lang="en-US" altLang="en-US" smtClean="0"/>
              <a:t> and bringing it to the front. You’ll go through each item (from left to right) until you find the smallest one. The first item in the array is now sorted, while the rest of the array is unsorted.</a:t>
            </a:r>
          </a:p>
          <a:p>
            <a:r>
              <a:rPr lang="en-US" altLang="en-US" smtClean="0"/>
              <a:t>As an example, consider the array depicted below.</a:t>
            </a:r>
          </a:p>
          <a:p>
            <a:endParaRPr lang="en-US" altLang="en-US" smtClean="0"/>
          </a:p>
        </p:txBody>
      </p:sp>
    </p:spTree>
    <p:extLst>
      <p:ext uri="{BB962C8B-B14F-4D97-AF65-F5344CB8AC3E}">
        <p14:creationId xmlns:p14="http://schemas.microsoft.com/office/powerpoint/2010/main" val="1394074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52575" y="304800"/>
            <a:ext cx="7791450" cy="5638800"/>
          </a:xfrm>
        </p:spPr>
      </p:pic>
    </p:spTree>
    <p:extLst>
      <p:ext uri="{BB962C8B-B14F-4D97-AF65-F5344CB8AC3E}">
        <p14:creationId xmlns:p14="http://schemas.microsoft.com/office/powerpoint/2010/main" val="3915938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62270" y="457200"/>
            <a:ext cx="9988826" cy="5638800"/>
          </a:xfrm>
        </p:spPr>
      </p:pic>
    </p:spTree>
    <p:extLst>
      <p:ext uri="{BB962C8B-B14F-4D97-AF65-F5344CB8AC3E}">
        <p14:creationId xmlns:p14="http://schemas.microsoft.com/office/powerpoint/2010/main" val="2214120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63487" y="838201"/>
            <a:ext cx="10436087" cy="5433390"/>
          </a:xfrm>
        </p:spPr>
      </p:pic>
    </p:spTree>
    <p:extLst>
      <p:ext uri="{BB962C8B-B14F-4D97-AF65-F5344CB8AC3E}">
        <p14:creationId xmlns:p14="http://schemas.microsoft.com/office/powerpoint/2010/main" val="3858449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16710" y="212036"/>
            <a:ext cx="10246759" cy="6188764"/>
          </a:xfrm>
        </p:spPr>
      </p:pic>
    </p:spTree>
    <p:extLst>
      <p:ext uri="{BB962C8B-B14F-4D97-AF65-F5344CB8AC3E}">
        <p14:creationId xmlns:p14="http://schemas.microsoft.com/office/powerpoint/2010/main" val="394070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b="1" dirty="0" smtClean="0"/>
              <a:t>Bubble Sort</a:t>
            </a:r>
            <a:br>
              <a:rPr lang="en-US" altLang="en-US" b="1" dirty="0" smtClean="0"/>
            </a:br>
            <a:endParaRPr lang="en-US" altLang="en-US" dirty="0" smtClean="0"/>
          </a:p>
        </p:txBody>
      </p:sp>
      <p:sp>
        <p:nvSpPr>
          <p:cNvPr id="47107" name="Content Placeholder 2"/>
          <p:cNvSpPr>
            <a:spLocks noGrp="1"/>
          </p:cNvSpPr>
          <p:nvPr>
            <p:ph idx="1"/>
          </p:nvPr>
        </p:nvSpPr>
        <p:spPr>
          <a:xfrm>
            <a:off x="2362200" y="1295400"/>
            <a:ext cx="7772400" cy="4724400"/>
          </a:xfrm>
        </p:spPr>
        <p:txBody>
          <a:bodyPr/>
          <a:lstStyle/>
          <a:p>
            <a:r>
              <a:rPr lang="en-US" altLang="en-US" b="1" smtClean="0"/>
              <a:t>Bubble sort</a:t>
            </a:r>
            <a:r>
              <a:rPr lang="en-US" altLang="en-US" smtClean="0"/>
              <a:t> is </a:t>
            </a:r>
            <a:r>
              <a:rPr lang="en-US" altLang="en-US" smtClean="0">
                <a:hlinkClick r:id="rId2"/>
              </a:rPr>
              <a:t>a sorting algorithm</a:t>
            </a:r>
            <a:r>
              <a:rPr lang="en-US" altLang="en-US" smtClean="0"/>
              <a:t> that compares two adjacent elements and swaps them until they are not in the intended order.</a:t>
            </a:r>
          </a:p>
          <a:p>
            <a:r>
              <a:rPr lang="en-US" altLang="en-US" smtClean="0"/>
              <a:t>Just like the movement of air bubbles in the water that rise up to the surface, each element of the array move to the end in each iteration. Therefore, it is called a bubble sort.</a:t>
            </a:r>
          </a:p>
          <a:p>
            <a:endParaRPr lang="en-US" altLang="en-US" smtClean="0"/>
          </a:p>
        </p:txBody>
      </p:sp>
    </p:spTree>
    <p:extLst>
      <p:ext uri="{BB962C8B-B14F-4D97-AF65-F5344CB8AC3E}">
        <p14:creationId xmlns:p14="http://schemas.microsoft.com/office/powerpoint/2010/main" val="396801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76399" y="609600"/>
            <a:ext cx="9894239" cy="5582478"/>
          </a:xfrm>
        </p:spPr>
      </p:pic>
    </p:spTree>
    <p:extLst>
      <p:ext uri="{BB962C8B-B14F-4D97-AF65-F5344CB8AC3E}">
        <p14:creationId xmlns:p14="http://schemas.microsoft.com/office/powerpoint/2010/main" val="738661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t>Exercises</a:t>
            </a:r>
          </a:p>
        </p:txBody>
      </p:sp>
      <p:sp>
        <p:nvSpPr>
          <p:cNvPr id="73731" name="Rectangle 1"/>
          <p:cNvSpPr>
            <a:spLocks noGrp="1" noChangeArrowheads="1"/>
          </p:cNvSpPr>
          <p:nvPr>
            <p:ph idx="1"/>
          </p:nvPr>
        </p:nvSpPr>
        <p:spPr>
          <a:xfrm>
            <a:off x="1943100" y="2329079"/>
            <a:ext cx="8305800" cy="867930"/>
          </a:xfrm>
          <a:solidFill>
            <a:srgbClr val="F5F5F5"/>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a:spcBef>
                <a:spcPct val="0"/>
              </a:spcBef>
              <a:buNone/>
            </a:pPr>
            <a:r>
              <a:rPr lang="en-US" altLang="en-US" b="1">
                <a:solidFill>
                  <a:srgbClr val="1E2229"/>
                </a:solidFill>
              </a:rPr>
              <a:t>Input:</a:t>
            </a:r>
            <a:r>
              <a:rPr lang="en-US" altLang="en-US">
                <a:solidFill>
                  <a:srgbClr val="1E2229"/>
                </a:solidFill>
              </a:rPr>
              <a:t> N = 10 arr[] = {10, 9, 8, 7, 6, 5, 4, 3, 2, 1}</a:t>
            </a:r>
          </a:p>
          <a:p>
            <a:pPr marL="0" indent="0">
              <a:spcBef>
                <a:spcPct val="0"/>
              </a:spcBef>
              <a:buNone/>
            </a:pPr>
            <a:r>
              <a:rPr lang="en-US" altLang="en-US">
                <a:solidFill>
                  <a:srgbClr val="1E2229"/>
                </a:solidFill>
              </a:rPr>
              <a:t>Sort the array element using selection </a:t>
            </a:r>
            <a:r>
              <a:rPr lang="en-US" altLang="en-US"/>
              <a:t>sort</a:t>
            </a:r>
          </a:p>
        </p:txBody>
      </p:sp>
    </p:spTree>
    <p:extLst>
      <p:ext uri="{BB962C8B-B14F-4D97-AF65-F5344CB8AC3E}">
        <p14:creationId xmlns:p14="http://schemas.microsoft.com/office/powerpoint/2010/main" val="19089899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complexity </a:t>
            </a:r>
            <a:endParaRPr lang="en-US" dirty="0"/>
          </a:p>
        </p:txBody>
      </p:sp>
      <p:pic>
        <p:nvPicPr>
          <p:cNvPr id="4" name="Content Placeholder 3"/>
          <p:cNvPicPr>
            <a:picLocks noGrp="1" noChangeAspect="1"/>
          </p:cNvPicPr>
          <p:nvPr>
            <p:ph idx="1"/>
          </p:nvPr>
        </p:nvPicPr>
        <p:blipFill>
          <a:blip r:embed="rId2">
            <a:duotone>
              <a:prstClr val="black"/>
              <a:srgbClr val="D9C3A5">
                <a:tint val="50000"/>
                <a:satMod val="180000"/>
              </a:srgbClr>
            </a:duotone>
          </a:blip>
          <a:stretch>
            <a:fillRect/>
          </a:stretch>
        </p:blipFill>
        <p:spPr>
          <a:xfrm>
            <a:off x="2976211" y="1690688"/>
            <a:ext cx="3119789" cy="3984054"/>
          </a:xfrm>
          <a:prstGeom prst="rect">
            <a:avLst/>
          </a:prstGeom>
        </p:spPr>
      </p:pic>
    </p:spTree>
    <p:extLst>
      <p:ext uri="{BB962C8B-B14F-4D97-AF65-F5344CB8AC3E}">
        <p14:creationId xmlns:p14="http://schemas.microsoft.com/office/powerpoint/2010/main" val="352761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b="1" smtClean="0"/>
              <a:t>Insertion Sort algorithm </a:t>
            </a:r>
            <a:br>
              <a:rPr lang="en-US" altLang="en-US" b="1" smtClean="0"/>
            </a:br>
            <a:endParaRPr lang="en-US" altLang="en-US" smtClean="0"/>
          </a:p>
        </p:txBody>
      </p:sp>
      <p:pic>
        <p:nvPicPr>
          <p:cNvPr id="6" name="Content Placeholder 3"/>
          <p:cNvPicPr>
            <a:picLocks noGrp="1" noChangeAspect="1"/>
          </p:cNvPicPr>
          <p:nvPr>
            <p:ph idx="1"/>
          </p:nvPr>
        </p:nvPicPr>
        <p:blipFill>
          <a:blip r:embed="rId2"/>
          <a:stretch>
            <a:fillRect/>
          </a:stretch>
        </p:blipFill>
        <p:spPr>
          <a:xfrm>
            <a:off x="838200" y="1027905"/>
            <a:ext cx="4737100" cy="5682569"/>
          </a:xfrm>
          <a:prstGeom prst="rect">
            <a:avLst/>
          </a:prstGeom>
        </p:spPr>
      </p:pic>
    </p:spTree>
    <p:extLst>
      <p:ext uri="{BB962C8B-B14F-4D97-AF65-F5344CB8AC3E}">
        <p14:creationId xmlns:p14="http://schemas.microsoft.com/office/powerpoint/2010/main" val="41086802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71646" y="682625"/>
            <a:ext cx="8710283" cy="5596410"/>
          </a:xfrm>
        </p:spPr>
      </p:pic>
    </p:spTree>
    <p:extLst>
      <p:ext uri="{BB962C8B-B14F-4D97-AF65-F5344CB8AC3E}">
        <p14:creationId xmlns:p14="http://schemas.microsoft.com/office/powerpoint/2010/main" val="4523371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smtClean="0"/>
              <a:t>Insertion sort illustration </a:t>
            </a:r>
          </a:p>
        </p:txBody>
      </p:sp>
      <p:pic>
        <p:nvPicPr>
          <p:cNvPr id="7577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429000" y="1981200"/>
            <a:ext cx="6013450" cy="3276600"/>
          </a:xfrm>
        </p:spPr>
      </p:pic>
    </p:spTree>
    <p:extLst>
      <p:ext uri="{BB962C8B-B14F-4D97-AF65-F5344CB8AC3E}">
        <p14:creationId xmlns:p14="http://schemas.microsoft.com/office/powerpoint/2010/main" val="13741338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p:cNvSpPr>
            <a:spLocks noGrp="1"/>
          </p:cNvSpPr>
          <p:nvPr>
            <p:ph idx="1"/>
          </p:nvPr>
        </p:nvSpPr>
        <p:spPr>
          <a:xfrm>
            <a:off x="2209800" y="685800"/>
            <a:ext cx="7772400" cy="5410200"/>
          </a:xfrm>
        </p:spPr>
        <p:txBody>
          <a:bodyPr/>
          <a:lstStyle/>
          <a:p>
            <a:pPr algn="just"/>
            <a:r>
              <a:rPr lang="en-US" altLang="en-US" dirty="0" smtClean="0"/>
              <a:t>Insertion sort is based on the idea that one element from the input elements is consumed in each iteration to find its correct position </a:t>
            </a:r>
            <a:r>
              <a:rPr lang="en-US" altLang="en-US" dirty="0" err="1" smtClean="0"/>
              <a:t>i.e</a:t>
            </a:r>
            <a:r>
              <a:rPr lang="en-US" altLang="en-US" dirty="0" smtClean="0"/>
              <a:t>, the position to which it belongs in a sorted array. </a:t>
            </a:r>
          </a:p>
          <a:p>
            <a:endParaRPr lang="en-US" altLang="en-US" dirty="0" smtClean="0"/>
          </a:p>
        </p:txBody>
      </p:sp>
    </p:spTree>
    <p:extLst>
      <p:ext uri="{BB962C8B-B14F-4D97-AF65-F5344CB8AC3E}">
        <p14:creationId xmlns:p14="http://schemas.microsoft.com/office/powerpoint/2010/main" val="14433430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idx="1"/>
          </p:nvPr>
        </p:nvSpPr>
        <p:spPr>
          <a:xfrm>
            <a:off x="1600200" y="381000"/>
            <a:ext cx="8458200" cy="5410200"/>
          </a:xfrm>
        </p:spPr>
        <p:txBody>
          <a:bodyPr/>
          <a:lstStyle/>
          <a:p>
            <a:pPr algn="just"/>
            <a:r>
              <a:rPr lang="en-US" altLang="en-US" smtClean="0"/>
              <a:t>It iterates the input elements by growing the sorted array at each iteration. It compares the current element with the largest value in the sorted array. If the current element is greater, then it leaves the element in its place and moves on to the next element else it finds its correct position in the sorted array and moves it to that position. This is done by shifting all the elements, which are larger than the current element, in the sorted array to one position ahead</a:t>
            </a:r>
          </a:p>
          <a:p>
            <a:endParaRPr lang="en-US" altLang="en-US" smtClean="0"/>
          </a:p>
        </p:txBody>
      </p:sp>
    </p:spTree>
    <p:extLst>
      <p:ext uri="{BB962C8B-B14F-4D97-AF65-F5344CB8AC3E}">
        <p14:creationId xmlns:p14="http://schemas.microsoft.com/office/powerpoint/2010/main" val="21444339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complexity </a:t>
            </a:r>
            <a:endParaRPr lang="en-US" dirty="0"/>
          </a:p>
        </p:txBody>
      </p:sp>
      <p:pic>
        <p:nvPicPr>
          <p:cNvPr id="4" name="Content Placeholder 3"/>
          <p:cNvPicPr>
            <a:picLocks noGrp="1" noChangeAspect="1"/>
          </p:cNvPicPr>
          <p:nvPr>
            <p:ph idx="1"/>
          </p:nvPr>
        </p:nvPicPr>
        <p:blipFill>
          <a:blip r:embed="rId2">
            <a:duotone>
              <a:prstClr val="black"/>
              <a:srgbClr val="D9C3A5">
                <a:tint val="50000"/>
                <a:satMod val="180000"/>
              </a:srgbClr>
            </a:duotone>
          </a:blip>
          <a:stretch>
            <a:fillRect/>
          </a:stretch>
        </p:blipFill>
        <p:spPr>
          <a:xfrm>
            <a:off x="838200" y="2075038"/>
            <a:ext cx="2819400" cy="3429000"/>
          </a:xfrm>
          <a:prstGeom prst="rect">
            <a:avLst/>
          </a:prstGeom>
        </p:spPr>
      </p:pic>
    </p:spTree>
    <p:extLst>
      <p:ext uri="{BB962C8B-B14F-4D97-AF65-F5344CB8AC3E}">
        <p14:creationId xmlns:p14="http://schemas.microsoft.com/office/powerpoint/2010/main" val="18426102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b="1" dirty="0" smtClean="0"/>
              <a:t>Quick Sort</a:t>
            </a:r>
            <a:br>
              <a:rPr lang="en-US" altLang="en-US" b="1" dirty="0" smtClean="0"/>
            </a:br>
            <a:endParaRPr lang="en-US" altLang="en-US" dirty="0" smtClean="0"/>
          </a:p>
        </p:txBody>
      </p:sp>
      <p:sp>
        <p:nvSpPr>
          <p:cNvPr id="3" name="Content Placeholder 2"/>
          <p:cNvSpPr>
            <a:spLocks noGrp="1"/>
          </p:cNvSpPr>
          <p:nvPr>
            <p:ph idx="1"/>
          </p:nvPr>
        </p:nvSpPr>
        <p:spPr>
          <a:xfrm>
            <a:off x="1828800" y="1295400"/>
            <a:ext cx="8153400" cy="6858000"/>
          </a:xfrm>
        </p:spPr>
        <p:txBody>
          <a:bodyPr/>
          <a:lstStyle/>
          <a:p>
            <a:pPr marL="0" indent="0">
              <a:buNone/>
              <a:defRPr/>
            </a:pPr>
            <a:r>
              <a:rPr lang="en-US" dirty="0" smtClean="0"/>
              <a:t>Quick sort is also known as </a:t>
            </a:r>
            <a:r>
              <a:rPr lang="en-US" b="1" dirty="0" smtClean="0"/>
              <a:t>Partition-exchange sort</a:t>
            </a:r>
            <a:r>
              <a:rPr lang="en-US" dirty="0" smtClean="0"/>
              <a:t> based on the rule of </a:t>
            </a:r>
            <a:r>
              <a:rPr lang="en-US" b="1" dirty="0" smtClean="0"/>
              <a:t>Divide and Conquer.</a:t>
            </a:r>
            <a:endParaRPr lang="en-US" dirty="0" smtClean="0"/>
          </a:p>
          <a:p>
            <a:pPr>
              <a:defRPr/>
            </a:pPr>
            <a:r>
              <a:rPr lang="en-US" dirty="0" smtClean="0"/>
              <a:t>It is a highly efficient sorting algorithm.</a:t>
            </a:r>
          </a:p>
          <a:p>
            <a:pPr>
              <a:defRPr/>
            </a:pPr>
            <a:r>
              <a:rPr lang="en-US" dirty="0" smtClean="0"/>
              <a:t>Quick sort is the quickest comparison-based sorting algorithm.</a:t>
            </a:r>
          </a:p>
          <a:p>
            <a:pPr>
              <a:defRPr/>
            </a:pPr>
            <a:r>
              <a:rPr lang="en-US" dirty="0" smtClean="0"/>
              <a:t>It is very fast and requires less additional space, only O(n log n) space is required.</a:t>
            </a:r>
          </a:p>
          <a:p>
            <a:pPr>
              <a:defRPr/>
            </a:pPr>
            <a:r>
              <a:rPr lang="en-US" dirty="0" smtClean="0"/>
              <a:t>Quick sort picks an element as pivot and partitions the array around the picked pivot.</a:t>
            </a:r>
          </a:p>
          <a:p>
            <a:pPr>
              <a:defRPr/>
            </a:pPr>
            <a:endParaRPr lang="en-US" dirty="0"/>
          </a:p>
        </p:txBody>
      </p:sp>
    </p:spTree>
    <p:extLst>
      <p:ext uri="{BB962C8B-B14F-4D97-AF65-F5344CB8AC3E}">
        <p14:creationId xmlns:p14="http://schemas.microsoft.com/office/powerpoint/2010/main" val="995660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b="1" smtClean="0"/>
              <a:t>Working of Bubble Sort</a:t>
            </a:r>
            <a:br>
              <a:rPr lang="en-US" altLang="en-US" b="1" smtClean="0"/>
            </a:br>
            <a:endParaRPr lang="en-US" altLang="en-US" smtClean="0"/>
          </a:p>
        </p:txBody>
      </p:sp>
      <p:sp>
        <p:nvSpPr>
          <p:cNvPr id="48131" name="Content Placeholder 2"/>
          <p:cNvSpPr>
            <a:spLocks noGrp="1"/>
          </p:cNvSpPr>
          <p:nvPr>
            <p:ph idx="1"/>
          </p:nvPr>
        </p:nvSpPr>
        <p:spPr>
          <a:xfrm>
            <a:off x="1676400" y="1143000"/>
            <a:ext cx="8991600" cy="5410200"/>
          </a:xfrm>
        </p:spPr>
        <p:txBody>
          <a:bodyPr/>
          <a:lstStyle/>
          <a:p>
            <a:r>
              <a:rPr lang="en-US" altLang="en-US" smtClean="0"/>
              <a:t>Suppose we are trying to sort the elements in </a:t>
            </a:r>
            <a:r>
              <a:rPr lang="en-US" altLang="en-US" b="1" smtClean="0"/>
              <a:t>ascending order</a:t>
            </a:r>
            <a:r>
              <a:rPr lang="en-US" altLang="en-US" smtClean="0"/>
              <a:t>.</a:t>
            </a:r>
          </a:p>
          <a:p>
            <a:r>
              <a:rPr lang="en-US" altLang="en-US" b="1" smtClean="0"/>
              <a:t>1. First Iteration (Compare and Swap)</a:t>
            </a:r>
            <a:endParaRPr lang="en-US" altLang="en-US" smtClean="0"/>
          </a:p>
          <a:p>
            <a:r>
              <a:rPr lang="en-US" altLang="en-US" smtClean="0"/>
              <a:t>Starting from the first index, compare the first and the second elements.</a:t>
            </a:r>
          </a:p>
          <a:p>
            <a:r>
              <a:rPr lang="en-US" altLang="en-US" smtClean="0"/>
              <a:t>If the first element is greater than the second element, they are swapped.</a:t>
            </a:r>
          </a:p>
          <a:p>
            <a:r>
              <a:rPr lang="en-US" altLang="en-US" smtClean="0"/>
              <a:t>Now, compare the second and the third elements. Swap them if they are not in order.</a:t>
            </a:r>
          </a:p>
          <a:p>
            <a:r>
              <a:rPr lang="en-US" altLang="en-US" smtClean="0"/>
              <a:t>The above process goes on until the last element.</a:t>
            </a:r>
          </a:p>
          <a:p>
            <a:endParaRPr lang="en-US" altLang="en-US" smtClean="0"/>
          </a:p>
        </p:txBody>
      </p:sp>
    </p:spTree>
    <p:extLst>
      <p:ext uri="{BB962C8B-B14F-4D97-AF65-F5344CB8AC3E}">
        <p14:creationId xmlns:p14="http://schemas.microsoft.com/office/powerpoint/2010/main" val="3552326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05038" y="381000"/>
            <a:ext cx="6902450" cy="4572000"/>
          </a:xfrm>
        </p:spPr>
      </p:pic>
    </p:spTree>
    <p:extLst>
      <p:ext uri="{BB962C8B-B14F-4D97-AF65-F5344CB8AC3E}">
        <p14:creationId xmlns:p14="http://schemas.microsoft.com/office/powerpoint/2010/main" val="23510829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ltLang="en-US" b="1" dirty="0" smtClean="0"/>
              <a:t>QUICK SORT ILLUSTRATION </a:t>
            </a:r>
          </a:p>
        </p:txBody>
      </p:sp>
      <p:pic>
        <p:nvPicPr>
          <p:cNvPr id="1026" name="Picture 2" descr="Quicksort in Java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7537" y="1690688"/>
            <a:ext cx="8547721"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0808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Quick Sort on Linked Lis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65027" y="548640"/>
            <a:ext cx="8126509" cy="562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0588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ynamic Programming vs Divide-and-Conquer | Trekhle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4620" y="616017"/>
            <a:ext cx="8597784" cy="5536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175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en-US" smtClean="0"/>
              <a:t>Time Completies  </a:t>
            </a:r>
          </a:p>
        </p:txBody>
      </p:sp>
      <p:pic>
        <p:nvPicPr>
          <p:cNvPr id="8499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77516" y="1622827"/>
            <a:ext cx="7488640" cy="4840537"/>
          </a:xfrm>
        </p:spPr>
      </p:pic>
    </p:spTree>
    <p:extLst>
      <p:ext uri="{BB962C8B-B14F-4D97-AF65-F5344CB8AC3E}">
        <p14:creationId xmlns:p14="http://schemas.microsoft.com/office/powerpoint/2010/main" val="28047634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53011"/>
            <a:ext cx="8610600" cy="5819775"/>
          </a:xfrm>
        </p:spPr>
      </p:pic>
    </p:spTree>
    <p:extLst>
      <p:ext uri="{BB962C8B-B14F-4D97-AF65-F5344CB8AC3E}">
        <p14:creationId xmlns:p14="http://schemas.microsoft.com/office/powerpoint/2010/main" val="19963364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Quick Sort:</a:t>
            </a:r>
            <a:br>
              <a:rPr lang="en-US" b="1" dirty="0"/>
            </a:br>
            <a:endParaRPr lang="en-US" dirty="0"/>
          </a:p>
        </p:txBody>
      </p:sp>
      <p:sp>
        <p:nvSpPr>
          <p:cNvPr id="3" name="Content Placeholder 2"/>
          <p:cNvSpPr>
            <a:spLocks noGrp="1"/>
          </p:cNvSpPr>
          <p:nvPr>
            <p:ph idx="1"/>
          </p:nvPr>
        </p:nvSpPr>
        <p:spPr/>
        <p:txBody>
          <a:bodyPr/>
          <a:lstStyle/>
          <a:p>
            <a:pPr algn="just" fontAlgn="base"/>
            <a:r>
              <a:rPr lang="en-US" dirty="0"/>
              <a:t>It is a divide-and-conquer algorithm that makes it easier to solve problems.</a:t>
            </a:r>
          </a:p>
          <a:p>
            <a:pPr algn="just" fontAlgn="base"/>
            <a:r>
              <a:rPr lang="en-US" dirty="0"/>
              <a:t>It is efficient on large data sets.</a:t>
            </a:r>
          </a:p>
          <a:p>
            <a:pPr algn="just" fontAlgn="base"/>
            <a:r>
              <a:rPr lang="en-US" dirty="0"/>
              <a:t>It has a low overhead, as it only requires a small amount of memory to function.</a:t>
            </a:r>
          </a:p>
          <a:p>
            <a:endParaRPr lang="en-US" dirty="0"/>
          </a:p>
        </p:txBody>
      </p:sp>
    </p:spTree>
    <p:extLst>
      <p:ext uri="{BB962C8B-B14F-4D97-AF65-F5344CB8AC3E}">
        <p14:creationId xmlns:p14="http://schemas.microsoft.com/office/powerpoint/2010/main" val="2581680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Quick Sort:</a:t>
            </a:r>
            <a:br>
              <a:rPr lang="en-US" b="1" dirty="0"/>
            </a:br>
            <a:endParaRPr lang="en-US" dirty="0"/>
          </a:p>
        </p:txBody>
      </p:sp>
      <p:sp>
        <p:nvSpPr>
          <p:cNvPr id="3" name="Content Placeholder 2"/>
          <p:cNvSpPr>
            <a:spLocks noGrp="1"/>
          </p:cNvSpPr>
          <p:nvPr>
            <p:ph idx="1"/>
          </p:nvPr>
        </p:nvSpPr>
        <p:spPr/>
        <p:txBody>
          <a:bodyPr/>
          <a:lstStyle/>
          <a:p>
            <a:pPr algn="just" fontAlgn="base"/>
            <a:r>
              <a:rPr lang="en-US" dirty="0"/>
              <a:t>It has a worst-case time complexity of O(N</a:t>
            </a:r>
            <a:r>
              <a:rPr lang="en-US" baseline="30000" dirty="0"/>
              <a:t>2</a:t>
            </a:r>
            <a:r>
              <a:rPr lang="en-US" dirty="0"/>
              <a:t>), which occurs when the pivot is chosen poorly.</a:t>
            </a:r>
          </a:p>
          <a:p>
            <a:pPr algn="just" fontAlgn="base"/>
            <a:r>
              <a:rPr lang="en-US" dirty="0"/>
              <a:t>It is not a good choice for small data sets.</a:t>
            </a:r>
          </a:p>
          <a:p>
            <a:pPr algn="just" fontAlgn="base"/>
            <a:r>
              <a:rPr lang="en-US" dirty="0"/>
              <a:t>It is not a stable sort, meaning that if two elements have the same key, their relative order will not be preserved in the sorted output in case of quick sort, because here we are swapping elements according to the pivot’s position (without considering their original positions).</a:t>
            </a:r>
          </a:p>
          <a:p>
            <a:endParaRPr lang="en-US" dirty="0"/>
          </a:p>
        </p:txBody>
      </p:sp>
    </p:spTree>
    <p:extLst>
      <p:ext uri="{BB962C8B-B14F-4D97-AF65-F5344CB8AC3E}">
        <p14:creationId xmlns:p14="http://schemas.microsoft.com/office/powerpoint/2010/main" val="18941945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 </a:t>
            </a:r>
            <a:endParaRPr lang="en-US" dirty="0"/>
          </a:p>
        </p:txBody>
      </p:sp>
    </p:spTree>
    <p:extLst>
      <p:ext uri="{BB962C8B-B14F-4D97-AF65-F5344CB8AC3E}">
        <p14:creationId xmlns:p14="http://schemas.microsoft.com/office/powerpoint/2010/main" val="375025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normAutofit fontScale="90000"/>
          </a:bodyPr>
          <a:lstStyle/>
          <a:p>
            <a:r>
              <a:rPr lang="en-US" altLang="en-US" b="1" dirty="0"/>
              <a:t>Bubble </a:t>
            </a:r>
            <a:r>
              <a:rPr lang="en-US" altLang="en-US" b="1" dirty="0" smtClean="0"/>
              <a:t>Sort algorithm</a:t>
            </a:r>
            <a:r>
              <a:rPr lang="en-US" altLang="en-US" b="1" dirty="0"/>
              <a:t/>
            </a:r>
            <a:br>
              <a:rPr lang="en-US" alt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3747052" y="983974"/>
            <a:ext cx="3187147" cy="5643905"/>
          </a:xfrm>
          <a:prstGeom prst="rect">
            <a:avLst/>
          </a:prstGeom>
        </p:spPr>
      </p:pic>
      <p:sp>
        <p:nvSpPr>
          <p:cNvPr id="3" name="Rectangle 2"/>
          <p:cNvSpPr/>
          <p:nvPr/>
        </p:nvSpPr>
        <p:spPr>
          <a:xfrm>
            <a:off x="8011083" y="1753464"/>
            <a:ext cx="3657456" cy="954107"/>
          </a:xfrm>
          <a:prstGeom prst="rect">
            <a:avLst/>
          </a:prstGeom>
        </p:spPr>
        <p:txBody>
          <a:bodyPr wrap="square">
            <a:spAutoFit/>
          </a:bodyPr>
          <a:lstStyle/>
          <a:p>
            <a:r>
              <a:rPr lang="pt-BR" sz="2800" b="1" dirty="0" smtClean="0">
                <a:latin typeface="+mj-lt"/>
              </a:rPr>
              <a:t>Apply the algorithm to </a:t>
            </a:r>
          </a:p>
          <a:p>
            <a:r>
              <a:rPr lang="pt-BR" sz="2800" b="1" dirty="0" smtClean="0">
                <a:latin typeface="+mj-lt"/>
              </a:rPr>
              <a:t>a </a:t>
            </a:r>
            <a:r>
              <a:rPr lang="pt-BR" sz="2800" b="1" dirty="0">
                <a:latin typeface="+mj-lt"/>
              </a:rPr>
              <a:t>= [5, 3, 8, 1]</a:t>
            </a:r>
            <a:endParaRPr lang="en-US" sz="2800" b="1" dirty="0">
              <a:latin typeface="+mj-lt"/>
            </a:endParaRPr>
          </a:p>
        </p:txBody>
      </p:sp>
    </p:spTree>
    <p:extLst>
      <p:ext uri="{BB962C8B-B14F-4D97-AF65-F5344CB8AC3E}">
        <p14:creationId xmlns:p14="http://schemas.microsoft.com/office/powerpoint/2010/main" val="188244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224088" y="152400"/>
            <a:ext cx="7772400" cy="609600"/>
          </a:xfrm>
        </p:spPr>
        <p:txBody>
          <a:bodyPr>
            <a:normAutofit fontScale="90000"/>
          </a:bodyPr>
          <a:lstStyle/>
          <a:p>
            <a:r>
              <a:rPr lang="en-US" altLang="en-US" b="1" smtClean="0"/>
              <a:t>2. Remaining Iteration</a:t>
            </a:r>
            <a:endParaRPr lang="en-US" altLang="en-US" smtClean="0"/>
          </a:p>
        </p:txBody>
      </p:sp>
      <p:pic>
        <p:nvPicPr>
          <p:cNvPr id="4915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97100" y="1143000"/>
            <a:ext cx="7772400" cy="3733800"/>
          </a:xfrm>
        </p:spPr>
      </p:pic>
      <p:sp>
        <p:nvSpPr>
          <p:cNvPr id="49156" name="Rectangle 4"/>
          <p:cNvSpPr>
            <a:spLocks noChangeArrowheads="1"/>
          </p:cNvSpPr>
          <p:nvPr/>
        </p:nvSpPr>
        <p:spPr bwMode="auto">
          <a:xfrm>
            <a:off x="1752600" y="4953000"/>
            <a:ext cx="8915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The same process goes on for the remaining iterations.</a:t>
            </a:r>
          </a:p>
          <a:p>
            <a:pPr>
              <a:spcBef>
                <a:spcPct val="0"/>
              </a:spcBef>
              <a:buFontTx/>
              <a:buNone/>
            </a:pPr>
            <a:r>
              <a:rPr lang="en-US" altLang="en-US" sz="2800"/>
              <a:t>After each iteration, the largest element among the unsorted elements is placed at the end.</a:t>
            </a:r>
          </a:p>
        </p:txBody>
      </p:sp>
    </p:spTree>
    <p:extLst>
      <p:ext uri="{BB962C8B-B14F-4D97-AF65-F5344CB8AC3E}">
        <p14:creationId xmlns:p14="http://schemas.microsoft.com/office/powerpoint/2010/main" val="1851536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676400" y="76200"/>
            <a:ext cx="9067800" cy="1143000"/>
          </a:xfrm>
        </p:spPr>
        <p:txBody>
          <a:bodyPr>
            <a:normAutofit fontScale="90000"/>
          </a:bodyPr>
          <a:lstStyle/>
          <a:p>
            <a:r>
              <a:rPr lang="en-US" altLang="en-US" smtClean="0"/>
              <a:t>In each iteration, the comparison takes place up to the last unsorted element.</a:t>
            </a:r>
          </a:p>
        </p:txBody>
      </p:sp>
      <p:pic>
        <p:nvPicPr>
          <p:cNvPr id="5017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524000"/>
            <a:ext cx="7772400" cy="4114800"/>
          </a:xfrm>
        </p:spPr>
      </p:pic>
    </p:spTree>
    <p:extLst>
      <p:ext uri="{BB962C8B-B14F-4D97-AF65-F5344CB8AC3E}">
        <p14:creationId xmlns:p14="http://schemas.microsoft.com/office/powerpoint/2010/main" val="484767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43051" y="152400"/>
            <a:ext cx="9047163" cy="5410200"/>
          </a:xfrm>
        </p:spPr>
      </p:pic>
    </p:spTree>
    <p:extLst>
      <p:ext uri="{BB962C8B-B14F-4D97-AF65-F5344CB8AC3E}">
        <p14:creationId xmlns:p14="http://schemas.microsoft.com/office/powerpoint/2010/main" val="969729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28409"/>
          <a:stretch/>
        </p:blipFill>
        <p:spPr>
          <a:xfrm>
            <a:off x="1600200" y="-86208"/>
            <a:ext cx="9067800" cy="3982347"/>
          </a:xfrm>
        </p:spPr>
      </p:pic>
    </p:spTree>
    <p:extLst>
      <p:ext uri="{BB962C8B-B14F-4D97-AF65-F5344CB8AC3E}">
        <p14:creationId xmlns:p14="http://schemas.microsoft.com/office/powerpoint/2010/main" val="3913059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1072</Words>
  <Application>Microsoft Office PowerPoint</Application>
  <PresentationFormat>Widescreen</PresentationFormat>
  <Paragraphs>266</Paragraphs>
  <Slides>48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Times New Roman</vt:lpstr>
      <vt:lpstr>Office Theme</vt:lpstr>
      <vt:lpstr>CHAPTER 6 </vt:lpstr>
      <vt:lpstr>PowerPoint Presentation</vt:lpstr>
      <vt:lpstr>Bubble Sort </vt:lpstr>
      <vt:lpstr>Working of Bubble Sort </vt:lpstr>
      <vt:lpstr>Bubble Sort algorithm </vt:lpstr>
      <vt:lpstr>2. Remaining Iteration</vt:lpstr>
      <vt:lpstr>In each iteration, the comparison takes place up to the last unsorted element.</vt:lpstr>
      <vt:lpstr>PowerPoint Presentation</vt:lpstr>
      <vt:lpstr>PowerPoint Presentation</vt:lpstr>
      <vt:lpstr>EXERCISES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MERGE sort example 2</vt:lpstr>
      <vt:lpstr>PowerPoint Presentation</vt:lpstr>
      <vt:lpstr>Complexity </vt:lpstr>
      <vt:lpstr>Selection Sort Algorithm </vt:lpstr>
      <vt:lpstr>Selection Sort Algorithm </vt:lpstr>
      <vt:lpstr> What Is a Selection Sort Algorithm? </vt:lpstr>
      <vt:lpstr>PowerPoint Presentation</vt:lpstr>
      <vt:lpstr>How Does the Selection Sort Algorithm Work? </vt:lpstr>
      <vt:lpstr>PowerPoint Presentation</vt:lpstr>
      <vt:lpstr>PowerPoint Presentation</vt:lpstr>
      <vt:lpstr>PowerPoint Presentation</vt:lpstr>
      <vt:lpstr>PowerPoint Presentation</vt:lpstr>
      <vt:lpstr>PowerPoint Presentation</vt:lpstr>
      <vt:lpstr>Exercises</vt:lpstr>
      <vt:lpstr>Selection sort complexity </vt:lpstr>
      <vt:lpstr>Insertion Sort algorithm  </vt:lpstr>
      <vt:lpstr>PowerPoint Presentation</vt:lpstr>
      <vt:lpstr>Insertion sort illustration </vt:lpstr>
      <vt:lpstr>PowerPoint Presentation</vt:lpstr>
      <vt:lpstr>PowerPoint Presentation</vt:lpstr>
      <vt:lpstr>Insertion sort complexity </vt:lpstr>
      <vt:lpstr>Quick Sort </vt:lpstr>
      <vt:lpstr>PowerPoint Presentation</vt:lpstr>
      <vt:lpstr>QUICK SORT ILLUSTRATION </vt:lpstr>
      <vt:lpstr>PowerPoint Presentation</vt:lpstr>
      <vt:lpstr>PowerPoint Presentation</vt:lpstr>
      <vt:lpstr>Time Completies  </vt:lpstr>
      <vt:lpstr>PowerPoint Presentation</vt:lpstr>
      <vt:lpstr>Advantages of Quick Sort: </vt:lpstr>
      <vt:lpstr>Disadvantages of Quick Sort: </vt:lpstr>
      <vt:lpstr>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T R U T H</dc:creator>
  <cp:lastModifiedBy>Maurice</cp:lastModifiedBy>
  <cp:revision>39</cp:revision>
  <dcterms:created xsi:type="dcterms:W3CDTF">2024-01-14T16:13:40Z</dcterms:created>
  <dcterms:modified xsi:type="dcterms:W3CDTF">2025-02-14T22:06:31Z</dcterms:modified>
</cp:coreProperties>
</file>