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8" r:id="rId8"/>
    <p:sldId id="263" r:id="rId9"/>
    <p:sldId id="267" r:id="rId10"/>
    <p:sldId id="265" r:id="rId11"/>
    <p:sldId id="271" r:id="rId12"/>
    <p:sldId id="266"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3C65CD-89C7-4192-9614-FD4D45858639}"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71129-30F6-42EB-9E4B-5B5DA3395B20}" type="slidenum">
              <a:rPr lang="en-US" smtClean="0"/>
              <a:t>‹#›</a:t>
            </a:fld>
            <a:endParaRPr lang="en-US"/>
          </a:p>
        </p:txBody>
      </p:sp>
    </p:spTree>
    <p:extLst>
      <p:ext uri="{BB962C8B-B14F-4D97-AF65-F5344CB8AC3E}">
        <p14:creationId xmlns:p14="http://schemas.microsoft.com/office/powerpoint/2010/main" val="388110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C65CD-89C7-4192-9614-FD4D45858639}"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71129-30F6-42EB-9E4B-5B5DA3395B20}" type="slidenum">
              <a:rPr lang="en-US" smtClean="0"/>
              <a:t>‹#›</a:t>
            </a:fld>
            <a:endParaRPr lang="en-US"/>
          </a:p>
        </p:txBody>
      </p:sp>
    </p:spTree>
    <p:extLst>
      <p:ext uri="{BB962C8B-B14F-4D97-AF65-F5344CB8AC3E}">
        <p14:creationId xmlns:p14="http://schemas.microsoft.com/office/powerpoint/2010/main" val="375321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C65CD-89C7-4192-9614-FD4D45858639}"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71129-30F6-42EB-9E4B-5B5DA3395B20}" type="slidenum">
              <a:rPr lang="en-US" smtClean="0"/>
              <a:t>‹#›</a:t>
            </a:fld>
            <a:endParaRPr lang="en-US"/>
          </a:p>
        </p:txBody>
      </p:sp>
    </p:spTree>
    <p:extLst>
      <p:ext uri="{BB962C8B-B14F-4D97-AF65-F5344CB8AC3E}">
        <p14:creationId xmlns:p14="http://schemas.microsoft.com/office/powerpoint/2010/main" val="295539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C65CD-89C7-4192-9614-FD4D45858639}"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71129-30F6-42EB-9E4B-5B5DA3395B20}" type="slidenum">
              <a:rPr lang="en-US" smtClean="0"/>
              <a:t>‹#›</a:t>
            </a:fld>
            <a:endParaRPr lang="en-US"/>
          </a:p>
        </p:txBody>
      </p:sp>
    </p:spTree>
    <p:extLst>
      <p:ext uri="{BB962C8B-B14F-4D97-AF65-F5344CB8AC3E}">
        <p14:creationId xmlns:p14="http://schemas.microsoft.com/office/powerpoint/2010/main" val="274772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3C65CD-89C7-4192-9614-FD4D45858639}"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71129-30F6-42EB-9E4B-5B5DA3395B20}" type="slidenum">
              <a:rPr lang="en-US" smtClean="0"/>
              <a:t>‹#›</a:t>
            </a:fld>
            <a:endParaRPr lang="en-US"/>
          </a:p>
        </p:txBody>
      </p:sp>
    </p:spTree>
    <p:extLst>
      <p:ext uri="{BB962C8B-B14F-4D97-AF65-F5344CB8AC3E}">
        <p14:creationId xmlns:p14="http://schemas.microsoft.com/office/powerpoint/2010/main" val="45911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3C65CD-89C7-4192-9614-FD4D45858639}"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71129-30F6-42EB-9E4B-5B5DA3395B20}" type="slidenum">
              <a:rPr lang="en-US" smtClean="0"/>
              <a:t>‹#›</a:t>
            </a:fld>
            <a:endParaRPr lang="en-US"/>
          </a:p>
        </p:txBody>
      </p:sp>
    </p:spTree>
    <p:extLst>
      <p:ext uri="{BB962C8B-B14F-4D97-AF65-F5344CB8AC3E}">
        <p14:creationId xmlns:p14="http://schemas.microsoft.com/office/powerpoint/2010/main" val="280790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3C65CD-89C7-4192-9614-FD4D45858639}"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E71129-30F6-42EB-9E4B-5B5DA3395B20}" type="slidenum">
              <a:rPr lang="en-US" smtClean="0"/>
              <a:t>‹#›</a:t>
            </a:fld>
            <a:endParaRPr lang="en-US"/>
          </a:p>
        </p:txBody>
      </p:sp>
    </p:spTree>
    <p:extLst>
      <p:ext uri="{BB962C8B-B14F-4D97-AF65-F5344CB8AC3E}">
        <p14:creationId xmlns:p14="http://schemas.microsoft.com/office/powerpoint/2010/main" val="369679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3C65CD-89C7-4192-9614-FD4D45858639}"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71129-30F6-42EB-9E4B-5B5DA3395B20}" type="slidenum">
              <a:rPr lang="en-US" smtClean="0"/>
              <a:t>‹#›</a:t>
            </a:fld>
            <a:endParaRPr lang="en-US"/>
          </a:p>
        </p:txBody>
      </p:sp>
    </p:spTree>
    <p:extLst>
      <p:ext uri="{BB962C8B-B14F-4D97-AF65-F5344CB8AC3E}">
        <p14:creationId xmlns:p14="http://schemas.microsoft.com/office/powerpoint/2010/main" val="75913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C65CD-89C7-4192-9614-FD4D45858639}" type="datetimeFigureOut">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E71129-30F6-42EB-9E4B-5B5DA3395B20}" type="slidenum">
              <a:rPr lang="en-US" smtClean="0"/>
              <a:t>‹#›</a:t>
            </a:fld>
            <a:endParaRPr lang="en-US"/>
          </a:p>
        </p:txBody>
      </p:sp>
    </p:spTree>
    <p:extLst>
      <p:ext uri="{BB962C8B-B14F-4D97-AF65-F5344CB8AC3E}">
        <p14:creationId xmlns:p14="http://schemas.microsoft.com/office/powerpoint/2010/main" val="3724509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3C65CD-89C7-4192-9614-FD4D45858639}"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71129-30F6-42EB-9E4B-5B5DA3395B20}" type="slidenum">
              <a:rPr lang="en-US" smtClean="0"/>
              <a:t>‹#›</a:t>
            </a:fld>
            <a:endParaRPr lang="en-US"/>
          </a:p>
        </p:txBody>
      </p:sp>
    </p:spTree>
    <p:extLst>
      <p:ext uri="{BB962C8B-B14F-4D97-AF65-F5344CB8AC3E}">
        <p14:creationId xmlns:p14="http://schemas.microsoft.com/office/powerpoint/2010/main" val="291332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3C65CD-89C7-4192-9614-FD4D45858639}"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71129-30F6-42EB-9E4B-5B5DA3395B20}" type="slidenum">
              <a:rPr lang="en-US" smtClean="0"/>
              <a:t>‹#›</a:t>
            </a:fld>
            <a:endParaRPr lang="en-US"/>
          </a:p>
        </p:txBody>
      </p:sp>
    </p:spTree>
    <p:extLst>
      <p:ext uri="{BB962C8B-B14F-4D97-AF65-F5344CB8AC3E}">
        <p14:creationId xmlns:p14="http://schemas.microsoft.com/office/powerpoint/2010/main" val="257605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C65CD-89C7-4192-9614-FD4D45858639}" type="datetimeFigureOut">
              <a:rPr lang="en-US" smtClean="0"/>
              <a:t>10/9/2024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71129-30F6-42EB-9E4B-5B5DA3395B20}" type="slidenum">
              <a:rPr lang="en-US" smtClean="0"/>
              <a:t>‹#›</a:t>
            </a:fld>
            <a:endParaRPr lang="en-US"/>
          </a:p>
        </p:txBody>
      </p:sp>
    </p:spTree>
    <p:extLst>
      <p:ext uri="{BB962C8B-B14F-4D97-AF65-F5344CB8AC3E}">
        <p14:creationId xmlns:p14="http://schemas.microsoft.com/office/powerpoint/2010/main" val="2140110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ctrTitle"/>
          </p:nvPr>
        </p:nvSpPr>
        <p:spPr>
          <a:xfrm>
            <a:off x="2460625" y="2384424"/>
            <a:ext cx="6858000" cy="2991139"/>
          </a:xfrm>
        </p:spPr>
        <p:txBody>
          <a:bodyPr>
            <a:normAutofit/>
          </a:bodyPr>
          <a:lstStyle/>
          <a:p>
            <a:r>
              <a:rPr lang="en-US" altLang="en-US" smtClean="0"/>
              <a:t>CHAPTER </a:t>
            </a:r>
            <a:r>
              <a:rPr lang="en-US" altLang="en-US"/>
              <a:t>7</a:t>
            </a:r>
            <a:r>
              <a:rPr lang="en-US" altLang="en-US" dirty="0"/>
              <a:t/>
            </a:r>
            <a:br>
              <a:rPr lang="en-US" altLang="en-US" dirty="0"/>
            </a:br>
            <a:r>
              <a:rPr lang="en-US" altLang="en-US" dirty="0" smtClean="0"/>
              <a:t>Search using complex data structure  </a:t>
            </a:r>
          </a:p>
        </p:txBody>
      </p:sp>
    </p:spTree>
    <p:extLst>
      <p:ext uri="{BB962C8B-B14F-4D97-AF65-F5344CB8AC3E}">
        <p14:creationId xmlns:p14="http://schemas.microsoft.com/office/powerpoint/2010/main" val="4013168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Activity</a:t>
            </a:r>
            <a:endParaRPr lang="en-US" b="1" dirty="0"/>
          </a:p>
        </p:txBody>
      </p:sp>
      <p:pic>
        <p:nvPicPr>
          <p:cNvPr id="4" name="Content Placeholder 3"/>
          <p:cNvPicPr>
            <a:picLocks noGrp="1" noChangeAspect="1"/>
          </p:cNvPicPr>
          <p:nvPr>
            <p:ph idx="1"/>
          </p:nvPr>
        </p:nvPicPr>
        <p:blipFill>
          <a:blip r:embed="rId2"/>
          <a:stretch>
            <a:fillRect/>
          </a:stretch>
        </p:blipFill>
        <p:spPr>
          <a:xfrm>
            <a:off x="832159" y="1920240"/>
            <a:ext cx="10903644" cy="4310743"/>
          </a:xfrm>
          <a:prstGeom prst="rect">
            <a:avLst/>
          </a:prstGeom>
        </p:spPr>
      </p:pic>
    </p:spTree>
    <p:extLst>
      <p:ext uri="{BB962C8B-B14F-4D97-AF65-F5344CB8AC3E}">
        <p14:creationId xmlns:p14="http://schemas.microsoft.com/office/powerpoint/2010/main" val="1205755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08246" y="2569342"/>
            <a:ext cx="8008853" cy="1505701"/>
          </a:xfrm>
          <a:prstGeom prst="rect">
            <a:avLst/>
          </a:prstGeom>
        </p:spPr>
      </p:pic>
    </p:spTree>
    <p:extLst>
      <p:ext uri="{BB962C8B-B14F-4D97-AF65-F5344CB8AC3E}">
        <p14:creationId xmlns:p14="http://schemas.microsoft.com/office/powerpoint/2010/main" val="87083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Binary Search to find the element “23” in a given list of numbers</a:t>
            </a:r>
            <a:endParaRPr lang="en-US" dirty="0"/>
          </a:p>
        </p:txBody>
      </p:sp>
      <p:pic>
        <p:nvPicPr>
          <p:cNvPr id="2050"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5473" y="1690688"/>
            <a:ext cx="9938327" cy="491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306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Binary </a:t>
            </a:r>
            <a:r>
              <a:rPr lang="en-US" b="1" dirty="0" smtClean="0"/>
              <a:t>Search…</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dirty="0" smtClean="0"/>
              <a:t>Time </a:t>
            </a:r>
            <a:r>
              <a:rPr lang="en-US" b="1" dirty="0"/>
              <a:t>Complexity</a:t>
            </a:r>
            <a:r>
              <a:rPr lang="en-US" dirty="0"/>
              <a:t>: O(</a:t>
            </a:r>
            <a:r>
              <a:rPr lang="en-US" dirty="0" err="1"/>
              <a:t>log⁡</a:t>
            </a:r>
            <a:r>
              <a:rPr lang="en-US" dirty="0" err="1" smtClean="0"/>
              <a:t>n</a:t>
            </a:r>
            <a:r>
              <a:rPr lang="en-US" dirty="0" smtClean="0"/>
              <a:t>)</a:t>
            </a:r>
            <a:endParaRPr lang="en-US" dirty="0"/>
          </a:p>
          <a:p>
            <a:r>
              <a:rPr lang="en-US" b="1" dirty="0"/>
              <a:t>Description</a:t>
            </a:r>
            <a:r>
              <a:rPr lang="en-US" dirty="0"/>
              <a:t>: Divides the search interval in half repeatedly until the target is found or the interval is empty.</a:t>
            </a:r>
          </a:p>
          <a:p>
            <a:r>
              <a:rPr lang="en-US" b="1" dirty="0"/>
              <a:t>Requires</a:t>
            </a:r>
            <a:r>
              <a:rPr lang="en-US" dirty="0"/>
              <a:t>: The array must be sorted.</a:t>
            </a:r>
          </a:p>
          <a:p>
            <a:r>
              <a:rPr lang="en-US" b="1" dirty="0"/>
              <a:t>Best Case</a:t>
            </a:r>
            <a:r>
              <a:rPr lang="en-US" dirty="0"/>
              <a:t>: </a:t>
            </a:r>
            <a:r>
              <a:rPr lang="en-US" dirty="0" smtClean="0"/>
              <a:t>O(1) </a:t>
            </a:r>
            <a:r>
              <a:rPr lang="en-US" dirty="0"/>
              <a:t>(when the target is found at the middle)</a:t>
            </a:r>
          </a:p>
          <a:p>
            <a:r>
              <a:rPr lang="en-US" b="1" dirty="0"/>
              <a:t>Worst Case</a:t>
            </a:r>
            <a:r>
              <a:rPr lang="en-US" dirty="0"/>
              <a:t>: O(</a:t>
            </a:r>
            <a:r>
              <a:rPr lang="en-US" dirty="0" err="1"/>
              <a:t>log⁡</a:t>
            </a:r>
            <a:r>
              <a:rPr lang="en-US" dirty="0" err="1" smtClean="0"/>
              <a:t>n</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706271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endParaRPr lang="en-US" dirty="0" smtClean="0"/>
          </a:p>
          <a:p>
            <a:pPr marL="0" indent="0" algn="ctr">
              <a:buNone/>
            </a:pPr>
            <a:r>
              <a:rPr lang="en-US" b="1" dirty="0" smtClean="0"/>
              <a:t>End </a:t>
            </a:r>
            <a:endParaRPr lang="en-US" b="1" dirty="0"/>
          </a:p>
        </p:txBody>
      </p:sp>
    </p:spTree>
    <p:extLst>
      <p:ext uri="{BB962C8B-B14F-4D97-AF65-F5344CB8AC3E}">
        <p14:creationId xmlns:p14="http://schemas.microsoft.com/office/powerpoint/2010/main" val="448185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658091" y="161925"/>
            <a:ext cx="10515600" cy="1325563"/>
          </a:xfrm>
        </p:spPr>
        <p:txBody>
          <a:bodyPr/>
          <a:lstStyle/>
          <a:p>
            <a:r>
              <a:rPr lang="en-US" altLang="en-US" b="1" dirty="0" smtClean="0"/>
              <a:t>Definition</a:t>
            </a:r>
            <a:endParaRPr lang="en-US" altLang="en-US" dirty="0" smtClean="0"/>
          </a:p>
        </p:txBody>
      </p:sp>
      <p:sp>
        <p:nvSpPr>
          <p:cNvPr id="3" name="Content Placeholder 2"/>
          <p:cNvSpPr>
            <a:spLocks noGrp="1"/>
          </p:cNvSpPr>
          <p:nvPr>
            <p:ph idx="1"/>
          </p:nvPr>
        </p:nvSpPr>
        <p:spPr>
          <a:xfrm>
            <a:off x="1034473" y="1385455"/>
            <a:ext cx="9762836" cy="4775200"/>
          </a:xfrm>
        </p:spPr>
        <p:txBody>
          <a:bodyPr>
            <a:normAutofit fontScale="92500" lnSpcReduction="10000"/>
          </a:bodyPr>
          <a:lstStyle/>
          <a:p>
            <a:pPr algn="just">
              <a:defRPr/>
            </a:pPr>
            <a:r>
              <a:rPr lang="en-US" dirty="0"/>
              <a:t>Searching is the process of finding the location of a given element in a set of elements.</a:t>
            </a:r>
          </a:p>
          <a:p>
            <a:pPr algn="just">
              <a:defRPr/>
            </a:pPr>
            <a:r>
              <a:rPr lang="en-US" dirty="0"/>
              <a:t>Searching means to find whether a particular value is present in an array or not. If the value </a:t>
            </a:r>
            <a:r>
              <a:rPr lang="en-US" dirty="0" smtClean="0"/>
              <a:t>is present </a:t>
            </a:r>
            <a:r>
              <a:rPr lang="en-US" dirty="0"/>
              <a:t>in the array, then searching is said to be successful and the searching process gives </a:t>
            </a:r>
            <a:r>
              <a:rPr lang="en-US" dirty="0" smtClean="0"/>
              <a:t>the location </a:t>
            </a:r>
            <a:r>
              <a:rPr lang="en-US" dirty="0"/>
              <a:t>of that value in the array</a:t>
            </a:r>
            <a:r>
              <a:rPr lang="en-US" dirty="0" smtClean="0"/>
              <a:t>.</a:t>
            </a:r>
          </a:p>
          <a:p>
            <a:pPr marL="0" indent="0" algn="just">
              <a:buNone/>
              <a:defRPr/>
            </a:pPr>
            <a:endParaRPr lang="en-US" dirty="0" smtClean="0"/>
          </a:p>
          <a:p>
            <a:pPr marL="0" indent="0" algn="just">
              <a:buNone/>
              <a:defRPr/>
            </a:pPr>
            <a:r>
              <a:rPr lang="en-US" dirty="0"/>
              <a:t>There are two simple approaches to searching</a:t>
            </a:r>
            <a:r>
              <a:rPr lang="en-US" dirty="0" smtClean="0"/>
              <a:t>:</a:t>
            </a:r>
          </a:p>
          <a:p>
            <a:pPr algn="just">
              <a:defRPr/>
            </a:pPr>
            <a:r>
              <a:rPr lang="en-US" b="1" dirty="0"/>
              <a:t>Linear search: </a:t>
            </a:r>
            <a:r>
              <a:rPr lang="en-US" dirty="0"/>
              <a:t>This method traverses a list sequentially to locate the search key.</a:t>
            </a:r>
          </a:p>
          <a:p>
            <a:pPr algn="just">
              <a:defRPr/>
            </a:pPr>
            <a:r>
              <a:rPr lang="en-US" b="1" dirty="0"/>
              <a:t>Binary search: </a:t>
            </a:r>
            <a:r>
              <a:rPr lang="en-US" dirty="0"/>
              <a:t>This method works on sorted lists by progressively making better guesses to </a:t>
            </a:r>
            <a:r>
              <a:rPr lang="en-US" dirty="0" smtClean="0"/>
              <a:t>find the </a:t>
            </a:r>
            <a:r>
              <a:rPr lang="en-US" dirty="0"/>
              <a:t>location of a search key.</a:t>
            </a:r>
          </a:p>
        </p:txBody>
      </p:sp>
    </p:spTree>
    <p:extLst>
      <p:ext uri="{BB962C8B-B14F-4D97-AF65-F5344CB8AC3E}">
        <p14:creationId xmlns:p14="http://schemas.microsoft.com/office/powerpoint/2010/main" val="2167879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b="1" smtClean="0"/>
              <a:t>Linear search Algorithms</a:t>
            </a:r>
            <a:endParaRPr lang="en-US" altLang="en-US" smtClean="0"/>
          </a:p>
        </p:txBody>
      </p:sp>
      <p:sp>
        <p:nvSpPr>
          <p:cNvPr id="90115" name="Content Placeholder 2"/>
          <p:cNvSpPr>
            <a:spLocks noGrp="1"/>
          </p:cNvSpPr>
          <p:nvPr>
            <p:ph idx="1"/>
          </p:nvPr>
        </p:nvSpPr>
        <p:spPr>
          <a:xfrm>
            <a:off x="1542617" y="1835872"/>
            <a:ext cx="7886700" cy="3263900"/>
          </a:xfrm>
        </p:spPr>
        <p:txBody>
          <a:bodyPr/>
          <a:lstStyle/>
          <a:p>
            <a:pPr algn="just"/>
            <a:r>
              <a:rPr lang="en-US" altLang="en-US" dirty="0" smtClean="0"/>
              <a:t>The linear search is also called sequential search. It is a simple method used for searching an array</a:t>
            </a:r>
          </a:p>
          <a:p>
            <a:pPr algn="just"/>
            <a:r>
              <a:rPr lang="en-US" altLang="en-US" dirty="0" smtClean="0"/>
              <a:t>for a particular value. It works by comparing the value to be searched with every element of the array one by one in a sequence until a match is found.</a:t>
            </a:r>
          </a:p>
        </p:txBody>
      </p:sp>
    </p:spTree>
    <p:extLst>
      <p:ext uri="{BB962C8B-B14F-4D97-AF65-F5344CB8AC3E}">
        <p14:creationId xmlns:p14="http://schemas.microsoft.com/office/powerpoint/2010/main" val="2549628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ltLang="en-US" smtClean="0"/>
              <a:t>cont’d</a:t>
            </a:r>
          </a:p>
        </p:txBody>
      </p:sp>
      <p:pic>
        <p:nvPicPr>
          <p:cNvPr id="9113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7338" y="2027238"/>
            <a:ext cx="6259512" cy="352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899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smtClean="0"/>
              <a:t>Algorithm cont’d </a:t>
            </a:r>
          </a:p>
        </p:txBody>
      </p:sp>
      <p:pic>
        <p:nvPicPr>
          <p:cNvPr id="9216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430464" y="2303464"/>
            <a:ext cx="4778375" cy="3322637"/>
          </a:xfrm>
        </p:spPr>
      </p:pic>
    </p:spTree>
    <p:extLst>
      <p:ext uri="{BB962C8B-B14F-4D97-AF65-F5344CB8AC3E}">
        <p14:creationId xmlns:p14="http://schemas.microsoft.com/office/powerpoint/2010/main" val="3634783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2152650" y="1117601"/>
            <a:ext cx="7886700" cy="993775"/>
          </a:xfrm>
        </p:spPr>
        <p:txBody>
          <a:bodyPr/>
          <a:lstStyle/>
          <a:p>
            <a:r>
              <a:rPr lang="en-US" altLang="en-US" smtClean="0"/>
              <a:t>LINEAR SEARCH ILLUSTRATION </a:t>
            </a:r>
          </a:p>
        </p:txBody>
      </p:sp>
      <p:pic>
        <p:nvPicPr>
          <p:cNvPr id="93187"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16188" y="2220914"/>
            <a:ext cx="7523162" cy="3527425"/>
          </a:xfrm>
          <a:noFill/>
        </p:spPr>
      </p:pic>
    </p:spTree>
    <p:extLst>
      <p:ext uri="{BB962C8B-B14F-4D97-AF65-F5344CB8AC3E}">
        <p14:creationId xmlns:p14="http://schemas.microsoft.com/office/powerpoint/2010/main" val="490209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Linear Search…</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dirty="0" smtClean="0"/>
              <a:t>Time </a:t>
            </a:r>
            <a:r>
              <a:rPr lang="en-US" b="1" dirty="0"/>
              <a:t>Complexity</a:t>
            </a:r>
            <a:r>
              <a:rPr lang="en-US" dirty="0"/>
              <a:t>: </a:t>
            </a:r>
            <a:r>
              <a:rPr lang="en-US" dirty="0" smtClean="0"/>
              <a:t>O(n)</a:t>
            </a:r>
            <a:endParaRPr lang="en-US" dirty="0"/>
          </a:p>
          <a:p>
            <a:r>
              <a:rPr lang="en-US" b="1" dirty="0"/>
              <a:t>Description</a:t>
            </a:r>
            <a:r>
              <a:rPr lang="en-US" dirty="0"/>
              <a:t>: Iterates through the list/array from the beginning to find the target element.</a:t>
            </a:r>
          </a:p>
          <a:p>
            <a:r>
              <a:rPr lang="en-US" b="1" dirty="0"/>
              <a:t>Best Case</a:t>
            </a:r>
            <a:r>
              <a:rPr lang="en-US" dirty="0"/>
              <a:t>: </a:t>
            </a:r>
            <a:r>
              <a:rPr lang="en-US" dirty="0" smtClean="0"/>
              <a:t>O(1)(when </a:t>
            </a:r>
            <a:r>
              <a:rPr lang="en-US" dirty="0"/>
              <a:t>the target is found at the beginning)</a:t>
            </a:r>
          </a:p>
          <a:p>
            <a:r>
              <a:rPr lang="en-US" b="1" dirty="0"/>
              <a:t>Worst Case</a:t>
            </a:r>
            <a:r>
              <a:rPr lang="en-US" dirty="0"/>
              <a:t>: </a:t>
            </a:r>
            <a:r>
              <a:rPr lang="en-US" dirty="0" smtClean="0"/>
              <a:t>O(n) </a:t>
            </a:r>
            <a:r>
              <a:rPr lang="en-US" dirty="0"/>
              <a:t>(when the target is found at the end or not </a:t>
            </a:r>
            <a:r>
              <a:rPr lang="en-US" dirty="0" smtClean="0"/>
              <a:t>present</a:t>
            </a:r>
            <a:endParaRPr lang="en-US" dirty="0"/>
          </a:p>
        </p:txBody>
      </p:sp>
    </p:spTree>
    <p:extLst>
      <p:ext uri="{BB962C8B-B14F-4D97-AF65-F5344CB8AC3E}">
        <p14:creationId xmlns:p14="http://schemas.microsoft.com/office/powerpoint/2010/main" val="123774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tLang="en-US" b="1" smtClean="0"/>
              <a:t>Binary Search</a:t>
            </a:r>
            <a:endParaRPr lang="en-US" altLang="en-US" smtClean="0"/>
          </a:p>
        </p:txBody>
      </p:sp>
      <p:sp>
        <p:nvSpPr>
          <p:cNvPr id="94211" name="Content Placeholder 2"/>
          <p:cNvSpPr>
            <a:spLocks noGrp="1"/>
          </p:cNvSpPr>
          <p:nvPr>
            <p:ph idx="1"/>
          </p:nvPr>
        </p:nvSpPr>
        <p:spPr/>
        <p:txBody>
          <a:bodyPr/>
          <a:lstStyle/>
          <a:p>
            <a:pPr algn="just"/>
            <a:r>
              <a:rPr lang="en-US" altLang="en-US" smtClean="0"/>
              <a:t>You search an array by repeatedly dividing the search interval in half. While dividing you begin with an interval covering the whole array. If the value of the search key is less than the item in the middle of the interval, narrow the interval to the lower half. Otherwise narrow it to the upper half. </a:t>
            </a:r>
          </a:p>
          <a:p>
            <a:pPr algn="just"/>
            <a:r>
              <a:rPr lang="en-US" altLang="en-US" smtClean="0"/>
              <a:t>Repeatedly check until the value is found or the interval is empty. This kind of search is also called the dichotomy method or bisection method.</a:t>
            </a:r>
          </a:p>
        </p:txBody>
      </p:sp>
    </p:spTree>
    <p:extLst>
      <p:ext uri="{BB962C8B-B14F-4D97-AF65-F5344CB8AC3E}">
        <p14:creationId xmlns:p14="http://schemas.microsoft.com/office/powerpoint/2010/main" val="163936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120"/>
            <a:ext cx="10515600" cy="664778"/>
          </a:xfrm>
        </p:spPr>
        <p:txBody>
          <a:bodyPr>
            <a:normAutofit fontScale="90000"/>
          </a:bodyPr>
          <a:lstStyle/>
          <a:p>
            <a:r>
              <a:rPr lang="en-US" dirty="0" smtClean="0"/>
              <a:t>Binary search algorithm </a:t>
            </a:r>
            <a:endParaRPr lang="en-US" dirty="0"/>
          </a:p>
        </p:txBody>
      </p:sp>
      <p:pic>
        <p:nvPicPr>
          <p:cNvPr id="4" name="Content Placeholder 3"/>
          <p:cNvPicPr>
            <a:picLocks noGrp="1" noChangeAspect="1"/>
          </p:cNvPicPr>
          <p:nvPr>
            <p:ph idx="1"/>
          </p:nvPr>
        </p:nvPicPr>
        <p:blipFill>
          <a:blip r:embed="rId2"/>
          <a:stretch>
            <a:fillRect/>
          </a:stretch>
        </p:blipFill>
        <p:spPr>
          <a:xfrm>
            <a:off x="1033599" y="798898"/>
            <a:ext cx="8206654" cy="5936426"/>
          </a:xfrm>
          <a:prstGeom prst="rect">
            <a:avLst/>
          </a:prstGeom>
        </p:spPr>
      </p:pic>
    </p:spTree>
    <p:extLst>
      <p:ext uri="{BB962C8B-B14F-4D97-AF65-F5344CB8AC3E}">
        <p14:creationId xmlns:p14="http://schemas.microsoft.com/office/powerpoint/2010/main" val="3138964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397</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CHAPTER 7 Search using complex data structure  </vt:lpstr>
      <vt:lpstr>Definition</vt:lpstr>
      <vt:lpstr>Linear search Algorithms</vt:lpstr>
      <vt:lpstr>cont’d</vt:lpstr>
      <vt:lpstr>Algorithm cont’d </vt:lpstr>
      <vt:lpstr>LINEAR SEARCH ILLUSTRATION </vt:lpstr>
      <vt:lpstr>Linear Search… </vt:lpstr>
      <vt:lpstr>Binary Search</vt:lpstr>
      <vt:lpstr>Binary search algorithm </vt:lpstr>
      <vt:lpstr>Example Activity</vt:lpstr>
      <vt:lpstr>PowerPoint Presentation</vt:lpstr>
      <vt:lpstr>Binary Search to find the element “23” in a given list of numbers</vt:lpstr>
      <vt:lpstr>Binary Search…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using complex data structure  </dc:title>
  <dc:creator>T R U T H</dc:creator>
  <cp:lastModifiedBy>Maurice</cp:lastModifiedBy>
  <cp:revision>19</cp:revision>
  <dcterms:created xsi:type="dcterms:W3CDTF">2024-01-14T16:29:21Z</dcterms:created>
  <dcterms:modified xsi:type="dcterms:W3CDTF">2024-10-09T06:08:49Z</dcterms:modified>
</cp:coreProperties>
</file>