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7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5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4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00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6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2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7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3E34-D899-48FE-810E-9C5AE568F9AA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70297-1E22-465D-AE47-E4546D8FA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Chapter 8: Apply </a:t>
            </a:r>
            <a:r>
              <a:rPr lang="en-US" b="1" dirty="0"/>
              <a:t>algorithm to solve complex mathematical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2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Fibonacci series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mathematics, the Fibonacci numbers are integer numbers in the following sequence: 0, 1, 1, </a:t>
            </a:r>
            <a:r>
              <a:rPr lang="en-US" dirty="0" smtClean="0"/>
              <a:t>2,3</a:t>
            </a:r>
            <a:r>
              <a:rPr lang="en-US" dirty="0"/>
              <a:t>, 5, 8..., this series of integers is called the Fibonacci sequence. Fibonacci sequence </a:t>
            </a:r>
            <a:r>
              <a:rPr lang="en-US" dirty="0" smtClean="0"/>
              <a:t>is characterized </a:t>
            </a:r>
            <a:r>
              <a:rPr lang="en-US" dirty="0"/>
              <a:t>by the fact that every number after the first two is the sum of the two preceding one.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means that except for the first two terms of the sequence every other term is the sum of </a:t>
            </a:r>
            <a:r>
              <a:rPr lang="en-US" dirty="0" smtClean="0"/>
              <a:t>the previous </a:t>
            </a:r>
            <a:r>
              <a:rPr lang="en-US" dirty="0"/>
              <a:t>two terms.</a:t>
            </a:r>
          </a:p>
        </p:txBody>
      </p:sp>
    </p:spTree>
    <p:extLst>
      <p:ext uri="{BB962C8B-B14F-4D97-AF65-F5344CB8AC3E}">
        <p14:creationId xmlns:p14="http://schemas.microsoft.com/office/powerpoint/2010/main" val="31585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pseudo code of Fibonacci function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BEGIN Fibonacci(n):</a:t>
            </a:r>
          </a:p>
          <a:p>
            <a:pPr marL="0" indent="0">
              <a:buNone/>
            </a:pPr>
            <a:r>
              <a:rPr lang="en-US" dirty="0"/>
              <a:t>    Initialize an array fib of size n</a:t>
            </a:r>
          </a:p>
          <a:p>
            <a:pPr marL="0" indent="0">
              <a:buNone/>
            </a:pPr>
            <a:r>
              <a:rPr lang="en-US" dirty="0"/>
              <a:t>    Set fib[0] = 0, fib[1] = </a:t>
            </a:r>
            <a:r>
              <a:rPr lang="en-US" dirty="0" smtClean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from 2 to n-1 do:</a:t>
            </a:r>
          </a:p>
          <a:p>
            <a:pPr marL="0" indent="0">
              <a:buNone/>
            </a:pPr>
            <a:r>
              <a:rPr lang="en-US" dirty="0"/>
              <a:t>        fib[</a:t>
            </a:r>
            <a:r>
              <a:rPr lang="en-US" dirty="0" err="1"/>
              <a:t>i</a:t>
            </a:r>
            <a:r>
              <a:rPr lang="en-US" dirty="0"/>
              <a:t>] = fib[i-1] + fib[i-2</a:t>
            </a:r>
            <a:r>
              <a:rPr lang="en-US" dirty="0" smtClean="0"/>
              <a:t>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fib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45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Palindrome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palindrome is a word that is spelled the same from both ends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For example</a:t>
            </a:r>
            <a:r>
              <a:rPr lang="en-US" dirty="0"/>
              <a:t>: </a:t>
            </a:r>
            <a:r>
              <a:rPr lang="en-US" i="1" dirty="0" err="1"/>
              <a:t>anna</a:t>
            </a:r>
            <a:r>
              <a:rPr lang="en-US" dirty="0"/>
              <a:t>, </a:t>
            </a:r>
            <a:r>
              <a:rPr lang="en-US" dirty="0" err="1"/>
              <a:t>ifi</a:t>
            </a:r>
            <a:r>
              <a:rPr lang="en-US" dirty="0"/>
              <a:t>, </a:t>
            </a:r>
            <a:r>
              <a:rPr lang="en-US" dirty="0" err="1"/>
              <a:t>isi</a:t>
            </a:r>
            <a:r>
              <a:rPr lang="en-US" dirty="0"/>
              <a:t>, and </a:t>
            </a:r>
            <a:r>
              <a:rPr lang="en-US" i="1" dirty="0" err="1"/>
              <a:t>malayalam</a:t>
            </a:r>
            <a:r>
              <a:rPr lang="en-US" i="1" dirty="0"/>
              <a:t> </a:t>
            </a:r>
            <a:r>
              <a:rPr lang="en-US" dirty="0"/>
              <a:t>are palindromes.</a:t>
            </a:r>
          </a:p>
          <a:p>
            <a:pPr marL="0" indent="0">
              <a:buNone/>
            </a:pPr>
            <a:r>
              <a:rPr lang="en-US" dirty="0"/>
              <a:t>The table below gives two basic ways of determining whether a word is a palindrome.</a:t>
            </a:r>
          </a:p>
        </p:txBody>
      </p:sp>
    </p:spTree>
    <p:extLst>
      <p:ext uri="{BB962C8B-B14F-4D97-AF65-F5344CB8AC3E}">
        <p14:creationId xmlns:p14="http://schemas.microsoft.com/office/powerpoint/2010/main" val="15499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 </a:t>
            </a:r>
            <a:r>
              <a:rPr lang="en-US" b="1" dirty="0" smtClean="0"/>
              <a:t>to check a number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algorithm which would get out any amount palindrome numbers on </a:t>
            </a:r>
            <a:r>
              <a:rPr lang="en-US" dirty="0" err="1" smtClean="0"/>
              <a:t>screen.</a:t>
            </a:r>
            <a:r>
              <a:rPr lang="en-US" b="1" dirty="0" err="1" smtClean="0"/>
              <a:t>Let</a:t>
            </a:r>
            <a:r>
              <a:rPr lang="en-US" b="1" dirty="0" smtClean="0"/>
              <a:t> </a:t>
            </a:r>
            <a:r>
              <a:rPr lang="en-US" b="1" dirty="0"/>
              <a:t>take: </a:t>
            </a:r>
            <a:r>
              <a:rPr lang="en-US" dirty="0"/>
              <a:t>300003 310013 320023 330033 340043 350053.</a:t>
            </a:r>
          </a:p>
          <a:p>
            <a:pPr marL="0" indent="0">
              <a:buNone/>
            </a:pPr>
            <a:r>
              <a:rPr lang="en-US" b="1" dirty="0"/>
              <a:t>Findings: </a:t>
            </a:r>
            <a:r>
              <a:rPr lang="en-US" dirty="0"/>
              <a:t>written algorithm how to check if it is a palindrome number or not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Here is algorithm for how </a:t>
            </a:r>
            <a:r>
              <a:rPr lang="en-US" dirty="0" err="1"/>
              <a:t>i</a:t>
            </a:r>
            <a:r>
              <a:rPr lang="en-US" dirty="0"/>
              <a:t> check if its palindrome or not: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BEGIN</a:t>
            </a:r>
            <a:endParaRPr lang="en-US" dirty="0"/>
          </a:p>
          <a:p>
            <a:pPr marL="0" indent="0">
              <a:buNone/>
            </a:pPr>
            <a:r>
              <a:rPr lang="sv-SE" dirty="0"/>
              <a:t>int n, num, dig, rev = 0</a:t>
            </a:r>
          </a:p>
          <a:p>
            <a:pPr marL="0" indent="0">
              <a:buNone/>
            </a:pPr>
            <a:r>
              <a:rPr lang="en-US" dirty="0"/>
              <a:t>PRINT ”Insert number”</a:t>
            </a:r>
          </a:p>
          <a:p>
            <a:pPr marL="0" indent="0">
              <a:buNone/>
            </a:pPr>
            <a:r>
              <a:rPr lang="en-US" dirty="0"/>
              <a:t>READ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 = </a:t>
            </a:r>
            <a:r>
              <a:rPr lang="en-US" dirty="0" err="1"/>
              <a:t>num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num</a:t>
            </a:r>
            <a:r>
              <a:rPr lang="en-US" dirty="0"/>
              <a:t> != 0</a:t>
            </a:r>
            <a:r>
              <a:rPr lang="en-US" dirty="0" smtClean="0"/>
              <a:t>)</a:t>
            </a:r>
            <a:endParaRPr lang="rn-BI" dirty="0"/>
          </a:p>
          <a:p>
            <a:pPr marL="0" indent="0">
              <a:buNone/>
            </a:pPr>
            <a:r>
              <a:rPr lang="en-US" dirty="0"/>
              <a:t>dig = </a:t>
            </a:r>
            <a:r>
              <a:rPr lang="en-US" dirty="0" err="1"/>
              <a:t>num</a:t>
            </a:r>
            <a:r>
              <a:rPr lang="en-US" dirty="0"/>
              <a:t> % 10</a:t>
            </a:r>
          </a:p>
          <a:p>
            <a:pPr marL="0" indent="0">
              <a:buNone/>
            </a:pPr>
            <a:r>
              <a:rPr lang="en-US" dirty="0"/>
              <a:t>rev = (rev * 10) + dig</a:t>
            </a:r>
          </a:p>
          <a:p>
            <a:pPr marL="0" indent="0">
              <a:buNone/>
            </a:pPr>
            <a:r>
              <a:rPr lang="en-US" dirty="0" err="1"/>
              <a:t>num</a:t>
            </a:r>
            <a:r>
              <a:rPr lang="en-US" dirty="0"/>
              <a:t> = </a:t>
            </a:r>
            <a:r>
              <a:rPr lang="en-US" dirty="0" err="1"/>
              <a:t>num</a:t>
            </a:r>
            <a:r>
              <a:rPr lang="en-US" dirty="0"/>
              <a:t> / 10</a:t>
            </a:r>
          </a:p>
          <a:p>
            <a:pPr marL="0" indent="0">
              <a:buNone/>
            </a:pPr>
            <a:r>
              <a:rPr lang="rn-BI" dirty="0"/>
              <a:t>}</a:t>
            </a:r>
          </a:p>
          <a:p>
            <a:pPr marL="0" indent="0">
              <a:buNone/>
            </a:pPr>
            <a:r>
              <a:rPr lang="en-US" dirty="0"/>
              <a:t>if (n == rev)</a:t>
            </a:r>
          </a:p>
          <a:p>
            <a:pPr marL="0" indent="0">
              <a:buNone/>
            </a:pPr>
            <a:r>
              <a:rPr lang="en-US" dirty="0"/>
              <a:t>PRINT ”This is palindrome”, rev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Print “this is not palindrome”</a:t>
            </a:r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7679" y="1813099"/>
            <a:ext cx="57145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To </a:t>
            </a:r>
            <a:r>
              <a:rPr lang="en-US" sz="5400" b="1" dirty="0"/>
              <a:t>check a number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458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461" y="47466"/>
            <a:ext cx="3687418" cy="681053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76461" y="1803160"/>
            <a:ext cx="512621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 smtClean="0"/>
              <a:t>To </a:t>
            </a:r>
            <a:r>
              <a:rPr lang="en-US" sz="5400" b="1" dirty="0"/>
              <a:t>check a </a:t>
            </a:r>
            <a:r>
              <a:rPr lang="en-US" sz="5400" b="1" dirty="0" smtClean="0"/>
              <a:t>String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621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54" y="156403"/>
            <a:ext cx="10515600" cy="797753"/>
          </a:xfrm>
        </p:spPr>
        <p:txBody>
          <a:bodyPr/>
          <a:lstStyle/>
          <a:p>
            <a:r>
              <a:rPr lang="en-US" b="1" dirty="0"/>
              <a:t>Euclid's GCD(Greatest common denominator)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854" y="954155"/>
            <a:ext cx="6042180" cy="5804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3" y="856764"/>
            <a:ext cx="2212600" cy="57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962" y="229998"/>
            <a:ext cx="4979560" cy="1348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2" y="2027244"/>
            <a:ext cx="8607319" cy="411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80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Compute the GCD using the Euclidean algorithm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189" y="1817935"/>
            <a:ext cx="7007871" cy="47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55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Compute the LCM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42533"/>
            <a:ext cx="5993063" cy="2401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17669"/>
            <a:ext cx="5204792" cy="202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Understanding quadratic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3066596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The quadratic equation is a second degree polynomial equation since it only contains powers of </a:t>
            </a:r>
            <a:r>
              <a:rPr lang="en-US" dirty="0" smtClean="0"/>
              <a:t>x that </a:t>
            </a:r>
            <a:r>
              <a:rPr lang="en-US" dirty="0"/>
              <a:t>are non-negative integers.</a:t>
            </a:r>
          </a:p>
        </p:txBody>
      </p:sp>
    </p:spTree>
    <p:extLst>
      <p:ext uri="{BB962C8B-B14F-4D97-AF65-F5344CB8AC3E}">
        <p14:creationId xmlns:p14="http://schemas.microsoft.com/office/powerpoint/2010/main" val="24406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Apply the GCD algorithm to calculate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The GCM and LCM of 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389766" y="1690688"/>
            <a:ext cx="35750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a=56 and b=15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110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562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7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59645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Algorithm: </a:t>
            </a:r>
            <a:r>
              <a:rPr lang="en-US" b="1" dirty="0" err="1" smtClean="0"/>
              <a:t>SolveQuadraticEquation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Input</a:t>
            </a:r>
            <a:r>
              <a:rPr lang="en-US" dirty="0"/>
              <a:t>: Coefficients a, b, c (real numbers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delta </a:t>
            </a:r>
            <a:r>
              <a:rPr lang="en-US" dirty="0"/>
              <a:t>= b^2 - </a:t>
            </a:r>
            <a:r>
              <a:rPr lang="en-US" dirty="0" smtClean="0"/>
              <a:t>4ac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delta &gt; 0:</a:t>
            </a:r>
          </a:p>
          <a:p>
            <a:pPr marL="0" indent="0">
              <a:buNone/>
            </a:pPr>
            <a:r>
              <a:rPr lang="en-US" dirty="0" smtClean="0"/>
              <a:t>root1 </a:t>
            </a:r>
            <a:r>
              <a:rPr lang="en-US" dirty="0"/>
              <a:t>= (-b + </a:t>
            </a:r>
            <a:r>
              <a:rPr lang="en-US" dirty="0" err="1"/>
              <a:t>sqrt</a:t>
            </a:r>
            <a:r>
              <a:rPr lang="en-US" dirty="0"/>
              <a:t>(delta)) / (2a)</a:t>
            </a:r>
          </a:p>
          <a:p>
            <a:pPr marL="0" indent="0">
              <a:buNone/>
            </a:pPr>
            <a:r>
              <a:rPr lang="en-US" dirty="0" smtClean="0"/>
              <a:t>root2 </a:t>
            </a:r>
            <a:r>
              <a:rPr lang="en-US" dirty="0"/>
              <a:t>= (-b - </a:t>
            </a:r>
            <a:r>
              <a:rPr lang="en-US" dirty="0" err="1"/>
              <a:t>sqrt</a:t>
            </a:r>
            <a:r>
              <a:rPr lang="en-US" dirty="0"/>
              <a:t>(delta)) / (2a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delta = 0:</a:t>
            </a:r>
          </a:p>
          <a:p>
            <a:pPr marL="0" indent="0">
              <a:buNone/>
            </a:pPr>
            <a:r>
              <a:rPr lang="en-US" dirty="0" smtClean="0"/>
              <a:t>root </a:t>
            </a:r>
            <a:r>
              <a:rPr lang="en-US" dirty="0"/>
              <a:t>= -b / (2a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delta &lt; </a:t>
            </a:r>
            <a:r>
              <a:rPr lang="en-US" dirty="0" smtClean="0"/>
              <a:t>0:</a:t>
            </a:r>
          </a:p>
          <a:p>
            <a:pPr marL="0" indent="0">
              <a:buNone/>
            </a:pPr>
            <a:r>
              <a:rPr lang="en-US" dirty="0" err="1" smtClean="0"/>
              <a:t>realPart</a:t>
            </a:r>
            <a:r>
              <a:rPr lang="en-US" dirty="0" smtClean="0"/>
              <a:t> </a:t>
            </a:r>
            <a:r>
              <a:rPr lang="en-US" dirty="0"/>
              <a:t>= -b / (2a)</a:t>
            </a:r>
          </a:p>
          <a:p>
            <a:pPr marL="0" indent="0">
              <a:buNone/>
            </a:pPr>
            <a:r>
              <a:rPr lang="en-US" dirty="0" err="1" smtClean="0"/>
              <a:t>imaginaryPart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sqrt</a:t>
            </a:r>
            <a:r>
              <a:rPr lang="en-US" dirty="0"/>
              <a:t>(abs(delta)) / (2a)</a:t>
            </a:r>
          </a:p>
          <a:p>
            <a:pPr marL="0" indent="0">
              <a:buNone/>
            </a:pPr>
            <a:r>
              <a:rPr lang="en-US" dirty="0" smtClean="0"/>
              <a:t>root1 </a:t>
            </a:r>
            <a:r>
              <a:rPr lang="en-US" dirty="0"/>
              <a:t>= </a:t>
            </a:r>
            <a:r>
              <a:rPr lang="en-US" dirty="0" err="1"/>
              <a:t>realPart</a:t>
            </a:r>
            <a:r>
              <a:rPr lang="en-US" dirty="0"/>
              <a:t> + </a:t>
            </a:r>
            <a:r>
              <a:rPr lang="en-US" dirty="0" err="1"/>
              <a:t>imaginaryPart</a:t>
            </a:r>
            <a:r>
              <a:rPr lang="en-US" dirty="0"/>
              <a:t> * </a:t>
            </a:r>
            <a:r>
              <a:rPr lang="en-US" dirty="0" smtClean="0"/>
              <a:t>I</a:t>
            </a:r>
          </a:p>
          <a:p>
            <a:pPr marL="0" indent="0">
              <a:buNone/>
            </a:pPr>
            <a:r>
              <a:rPr lang="en-US" dirty="0" smtClean="0"/>
              <a:t>root2 </a:t>
            </a:r>
            <a:r>
              <a:rPr lang="en-US" dirty="0"/>
              <a:t>= </a:t>
            </a:r>
            <a:r>
              <a:rPr lang="en-US" dirty="0" err="1"/>
              <a:t>realPart</a:t>
            </a:r>
            <a:r>
              <a:rPr lang="en-US" dirty="0"/>
              <a:t> - </a:t>
            </a:r>
            <a:r>
              <a:rPr lang="en-US" dirty="0" err="1"/>
              <a:t>imaginaryPart</a:t>
            </a:r>
            <a:r>
              <a:rPr lang="en-US" dirty="0"/>
              <a:t> * </a:t>
            </a:r>
            <a:r>
              <a:rPr lang="en-US" dirty="0" smtClean="0"/>
              <a:t>I</a:t>
            </a:r>
          </a:p>
          <a:p>
            <a:pPr marL="0" indent="0">
              <a:buNone/>
            </a:pPr>
            <a:r>
              <a:rPr lang="en-US" dirty="0" smtClean="0"/>
              <a:t>Print root 1,root2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End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55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b="1" dirty="0" smtClean="0"/>
              <a:t>:</a:t>
            </a:r>
          </a:p>
          <a:p>
            <a:pPr algn="just"/>
            <a:r>
              <a:rPr lang="en-US" dirty="0"/>
              <a:t>R</a:t>
            </a:r>
            <a:r>
              <a:rPr lang="en-US" dirty="0" smtClean="0"/>
              <a:t>ecursive </a:t>
            </a:r>
            <a:r>
              <a:rPr lang="en-US" dirty="0"/>
              <a:t>function is a function that calls itself during its </a:t>
            </a:r>
            <a:r>
              <a:rPr lang="en-US" dirty="0" smtClean="0"/>
              <a:t>execution. The </a:t>
            </a:r>
            <a:r>
              <a:rPr lang="en-US" dirty="0"/>
              <a:t>Recursive function repeats itself several times, outputting the result at the end of each iteration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r>
              <a:rPr lang="en-US" dirty="0"/>
              <a:t>In this section we are going to discuss the following recursive functions:</a:t>
            </a:r>
          </a:p>
          <a:p>
            <a:pPr marL="0" indent="0">
              <a:buNone/>
            </a:pPr>
            <a:r>
              <a:rPr lang="en-US" dirty="0"/>
              <a:t>- Summing a list of numbers;</a:t>
            </a:r>
          </a:p>
          <a:p>
            <a:pPr marL="0" indent="0">
              <a:buNone/>
            </a:pPr>
            <a:r>
              <a:rPr lang="en-US" dirty="0"/>
              <a:t>- Factorial function;</a:t>
            </a:r>
          </a:p>
          <a:p>
            <a:pPr marL="0" indent="0">
              <a:buNone/>
            </a:pPr>
            <a:r>
              <a:rPr lang="en-US" dirty="0"/>
              <a:t>- Fibonacci </a:t>
            </a:r>
            <a:r>
              <a:rPr lang="en-US" dirty="0" smtClean="0"/>
              <a:t>series </a:t>
            </a:r>
            <a:r>
              <a:rPr lang="en-US" dirty="0"/>
              <a:t>function;</a:t>
            </a:r>
          </a:p>
          <a:p>
            <a:pPr marL="0" indent="0">
              <a:buNone/>
            </a:pPr>
            <a:r>
              <a:rPr lang="en-US" dirty="0"/>
              <a:t>- Sorting;</a:t>
            </a:r>
          </a:p>
          <a:p>
            <a:pPr>
              <a:buFontTx/>
              <a:buChar char="-"/>
            </a:pPr>
            <a:r>
              <a:rPr lang="en-US" dirty="0" smtClean="0"/>
              <a:t>Palindrome.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Summing a list of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9" y="190400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calculate the sum of a list of numbers such as: [1, 3, 5, 7, 9], below is the pseudo code </a:t>
            </a:r>
            <a:r>
              <a:rPr lang="en-US" dirty="0" smtClean="0"/>
              <a:t>which is </a:t>
            </a:r>
            <a:r>
              <a:rPr lang="en-US" dirty="0"/>
              <a:t>an iterative function that computes the sum of a list of numbers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Deflistsum</a:t>
            </a:r>
            <a:r>
              <a:rPr lang="en-US" dirty="0" smtClean="0"/>
              <a:t>(</a:t>
            </a:r>
            <a:r>
              <a:rPr lang="en-US" dirty="0" err="1" smtClean="0"/>
              <a:t>numList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 err="1"/>
              <a:t>theSum</a:t>
            </a:r>
            <a:r>
              <a:rPr lang="en-US" dirty="0"/>
              <a:t> = 0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/>
              <a:t>in </a:t>
            </a:r>
            <a:r>
              <a:rPr lang="en-US" dirty="0" err="1"/>
              <a:t>numList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theSum</a:t>
            </a:r>
            <a:r>
              <a:rPr lang="en-US" dirty="0"/>
              <a:t> = </a:t>
            </a:r>
            <a:r>
              <a:rPr lang="en-US" dirty="0" err="1"/>
              <a:t>theSum</a:t>
            </a:r>
            <a:r>
              <a:rPr lang="en-US" dirty="0"/>
              <a:t> + </a:t>
            </a:r>
            <a:r>
              <a:rPr lang="en-US" dirty="0" err="1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returntheSum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listsum</a:t>
            </a:r>
            <a:r>
              <a:rPr lang="en-US" dirty="0"/>
              <a:t>([1,3,5,7,9]))</a:t>
            </a:r>
          </a:p>
        </p:txBody>
      </p:sp>
    </p:spTree>
    <p:extLst>
      <p:ext uri="{BB962C8B-B14F-4D97-AF65-F5344CB8AC3E}">
        <p14:creationId xmlns:p14="http://schemas.microsoft.com/office/powerpoint/2010/main" val="22091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272" y="1735372"/>
            <a:ext cx="10515600" cy="4351338"/>
          </a:xfrm>
        </p:spPr>
        <p:txBody>
          <a:bodyPr/>
          <a:lstStyle/>
          <a:p>
            <a:r>
              <a:rPr lang="en-US" dirty="0"/>
              <a:t>The function uses an accumulator variable (</a:t>
            </a:r>
            <a:r>
              <a:rPr lang="en-US" dirty="0" err="1"/>
              <a:t>thesum</a:t>
            </a:r>
            <a:r>
              <a:rPr lang="en-US" dirty="0"/>
              <a:t>) to compute a running total of all the </a:t>
            </a:r>
            <a:r>
              <a:rPr lang="en-US" dirty="0" smtClean="0"/>
              <a:t>numbers in </a:t>
            </a:r>
            <a:r>
              <a:rPr lang="en-US" dirty="0"/>
              <a:t>the list by starting with 00 and adding each number in the list</a:t>
            </a:r>
          </a:p>
        </p:txBody>
      </p:sp>
    </p:spTree>
    <p:extLst>
      <p:ext uri="{BB962C8B-B14F-4D97-AF65-F5344CB8AC3E}">
        <p14:creationId xmlns:p14="http://schemas.microsoft.com/office/powerpoint/2010/main" val="20615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Factorial function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93644"/>
            <a:ext cx="8266611" cy="5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5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mathematics, the factorial of a non-negative integer n, denoted by n! is the product of all </a:t>
            </a:r>
            <a:r>
              <a:rPr lang="en-US" dirty="0" smtClean="0"/>
              <a:t>positive integers </a:t>
            </a:r>
            <a:r>
              <a:rPr lang="en-US" dirty="0"/>
              <a:t>less than or equal to </a:t>
            </a:r>
            <a:r>
              <a:rPr lang="en-US" dirty="0" smtClean="0"/>
              <a:t>n. </a:t>
            </a:r>
          </a:p>
          <a:p>
            <a:pPr marL="0" indent="0">
              <a:buNone/>
            </a:pPr>
            <a:r>
              <a:rPr lang="en-US" b="1" dirty="0" smtClean="0"/>
              <a:t>Notice</a:t>
            </a:r>
            <a:r>
              <a:rPr lang="en-US" dirty="0" smtClean="0"/>
              <a:t> </a:t>
            </a:r>
            <a:r>
              <a:rPr lang="en-US" dirty="0"/>
              <a:t>that the value of 0! is 1, according to the convention for an empty product.</a:t>
            </a:r>
          </a:p>
        </p:txBody>
      </p:sp>
    </p:spTree>
    <p:extLst>
      <p:ext uri="{BB962C8B-B14F-4D97-AF65-F5344CB8AC3E}">
        <p14:creationId xmlns:p14="http://schemas.microsoft.com/office/powerpoint/2010/main" val="261456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Cont‘d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factorial function (symbol: !) means to multiply a series of descending natural numbers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marL="0" indent="0">
              <a:buNone/>
            </a:pPr>
            <a:r>
              <a:rPr lang="rn-BI" dirty="0"/>
              <a:t>4! = 4 × 3 × 2 × 1 = 24</a:t>
            </a:r>
          </a:p>
          <a:p>
            <a:pPr marL="0" indent="0">
              <a:buNone/>
            </a:pPr>
            <a:r>
              <a:rPr lang="rn-BI" dirty="0"/>
              <a:t>7! = 7 × 6 × 5 × 4 × 3 × 2 × 1 = 5040</a:t>
            </a:r>
          </a:p>
          <a:p>
            <a:pPr marL="0" indent="0">
              <a:buNone/>
            </a:pPr>
            <a:r>
              <a:rPr lang="rn-BI" dirty="0"/>
              <a:t>1! =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755</Words>
  <Application>Microsoft Office PowerPoint</Application>
  <PresentationFormat>Widescreen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Chapter 8: Apply algorithm to solve complex mathematical functions</vt:lpstr>
      <vt:lpstr>Understanding quadratic equation</vt:lpstr>
      <vt:lpstr>PowerPoint Presentation</vt:lpstr>
      <vt:lpstr>Recursive function</vt:lpstr>
      <vt:lpstr>Summing a list of numbers</vt:lpstr>
      <vt:lpstr>PowerPoint Presentation</vt:lpstr>
      <vt:lpstr>Factorial function</vt:lpstr>
      <vt:lpstr>PowerPoint Presentation</vt:lpstr>
      <vt:lpstr>Cont‘d</vt:lpstr>
      <vt:lpstr>Fibonacci series function</vt:lpstr>
      <vt:lpstr>The pseudo code of Fibonacci function </vt:lpstr>
      <vt:lpstr>Palindrome function</vt:lpstr>
      <vt:lpstr>Algorithm  to check a number </vt:lpstr>
      <vt:lpstr>Here is algorithm for how i check if its palindrome or not: </vt:lpstr>
      <vt:lpstr>PowerPoint Presentation</vt:lpstr>
      <vt:lpstr>Euclid's GCD(Greatest common denominator) </vt:lpstr>
      <vt:lpstr>PowerPoint Presentation</vt:lpstr>
      <vt:lpstr>Step 3: Compute the GCD using the Euclidean algorithm</vt:lpstr>
      <vt:lpstr>Step 4: Compute the LCM</vt:lpstr>
      <vt:lpstr>Apply the GCD algorithm to calculate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 algorithm to solve complex mathematical functions</dc:title>
  <dc:creator>TURINUMUKIZA Maurice</dc:creator>
  <cp:lastModifiedBy>Maurice</cp:lastModifiedBy>
  <cp:revision>32</cp:revision>
  <dcterms:created xsi:type="dcterms:W3CDTF">2022-07-22T11:44:42Z</dcterms:created>
  <dcterms:modified xsi:type="dcterms:W3CDTF">2025-02-16T06:43:52Z</dcterms:modified>
</cp:coreProperties>
</file>