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sldIdLst>
    <p:sldId id="256" r:id="rId2"/>
    <p:sldId id="284" r:id="rId3"/>
    <p:sldId id="285" r:id="rId4"/>
    <p:sldId id="262" r:id="rId5"/>
    <p:sldId id="289" r:id="rId6"/>
    <p:sldId id="294" r:id="rId7"/>
    <p:sldId id="291" r:id="rId8"/>
    <p:sldId id="304" r:id="rId9"/>
    <p:sldId id="295" r:id="rId10"/>
    <p:sldId id="286" r:id="rId11"/>
    <p:sldId id="287" r:id="rId12"/>
    <p:sldId id="263" r:id="rId13"/>
    <p:sldId id="297" r:id="rId14"/>
    <p:sldId id="300" r:id="rId15"/>
    <p:sldId id="305" r:id="rId16"/>
    <p:sldId id="306" r:id="rId17"/>
    <p:sldId id="288" r:id="rId18"/>
    <p:sldId id="264" r:id="rId19"/>
    <p:sldId id="265" r:id="rId20"/>
    <p:sldId id="307" r:id="rId21"/>
    <p:sldId id="308" r:id="rId22"/>
    <p:sldId id="309"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4660"/>
  </p:normalViewPr>
  <p:slideViewPr>
    <p:cSldViewPr snapToGrid="0">
      <p:cViewPr varScale="1">
        <p:scale>
          <a:sx n="64" d="100"/>
          <a:sy n="64" d="100"/>
        </p:scale>
        <p:origin x="78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F4F156-49DA-4DA2-9156-977E0F928A73}" type="datetimeFigureOut">
              <a:rPr lang="en-US" smtClean="0"/>
              <a:t>1/14/2025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17165F-8C46-417D-85F2-50DB9AFB0A1C}" type="slidenum">
              <a:rPr lang="en-US" smtClean="0"/>
              <a:t>‹#›</a:t>
            </a:fld>
            <a:endParaRPr lang="en-US"/>
          </a:p>
        </p:txBody>
      </p:sp>
    </p:spTree>
    <p:extLst>
      <p:ext uri="{BB962C8B-B14F-4D97-AF65-F5344CB8AC3E}">
        <p14:creationId xmlns:p14="http://schemas.microsoft.com/office/powerpoint/2010/main" val="2525428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F19334B-2D08-4F6C-AE4D-85CE9D346731}" type="slidenum">
              <a:rPr lang="en-US" altLang="en-US" smtClean="0"/>
              <a:pPr>
                <a:spcBef>
                  <a:spcPct val="0"/>
                </a:spcBef>
              </a:pPr>
              <a:t>23</a:t>
            </a:fld>
            <a:endParaRPr lang="en-US" altLang="en-US"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639025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7BE3A8B-B7C2-4FEE-BEFA-DC8C61B6ABF4}" type="slidenum">
              <a:rPr lang="en-US" altLang="en-US" smtClean="0"/>
              <a:pPr>
                <a:spcBef>
                  <a:spcPct val="0"/>
                </a:spcBef>
              </a:pPr>
              <a:t>32</a:t>
            </a:fld>
            <a:endParaRPr lang="en-US" alt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88521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09A465EF-43B1-411B-8FE9-8ECF77F39697}" type="slidenum">
              <a:rPr lang="en-US" altLang="en-US" smtClean="0"/>
              <a:pPr>
                <a:spcBef>
                  <a:spcPct val="0"/>
                </a:spcBef>
              </a:pPr>
              <a:t>33</a:t>
            </a:fld>
            <a:endParaRPr lang="en-US" altLang="en-U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7131722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425A0390-6E7F-471A-BCB9-8D89E9A32E09}" type="slidenum">
              <a:rPr lang="en-US" altLang="en-US" smtClean="0"/>
              <a:pPr>
                <a:spcBef>
                  <a:spcPct val="0"/>
                </a:spcBef>
              </a:pPr>
              <a:t>34</a:t>
            </a:fld>
            <a:endParaRPr lang="en-US" altLang="en-US"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73788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5E72259-A8BC-4990-94E5-A5C6A875F2D8}" type="slidenum">
              <a:rPr lang="en-US" altLang="en-US" smtClean="0"/>
              <a:pPr>
                <a:spcBef>
                  <a:spcPct val="0"/>
                </a:spcBef>
              </a:pPr>
              <a:t>35</a:t>
            </a:fld>
            <a:endParaRPr lang="en-US" altLang="en-U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50978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5F7BC55-0A7A-4503-AF24-17B1F462C773}" type="slidenum">
              <a:rPr lang="en-US" altLang="en-US" smtClean="0"/>
              <a:pPr>
                <a:spcBef>
                  <a:spcPct val="0"/>
                </a:spcBef>
              </a:pPr>
              <a:t>36</a:t>
            </a:fld>
            <a:endParaRPr lang="en-US" alt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374905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A8268D8-C262-4683-886E-9AC93E480F7A}" type="slidenum">
              <a:rPr lang="en-US" altLang="en-US" smtClean="0"/>
              <a:pPr>
                <a:spcBef>
                  <a:spcPct val="0"/>
                </a:spcBef>
              </a:pPr>
              <a:t>37</a:t>
            </a:fld>
            <a:endParaRPr lang="en-US" altLang="en-US"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167835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25ECD972-967D-4B72-A6DA-1FDA7013E38F}" type="slidenum">
              <a:rPr lang="en-US" altLang="en-US" smtClean="0"/>
              <a:pPr>
                <a:spcBef>
                  <a:spcPct val="0"/>
                </a:spcBef>
              </a:pPr>
              <a:t>38</a:t>
            </a:fld>
            <a:endParaRPr lang="en-US" altLang="en-US"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198921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BEC961D-F1A1-4D59-84A2-3AE18A5D5552}" type="slidenum">
              <a:rPr lang="en-US" altLang="en-US" smtClean="0"/>
              <a:pPr>
                <a:spcBef>
                  <a:spcPct val="0"/>
                </a:spcBef>
              </a:pPr>
              <a:t>39</a:t>
            </a:fld>
            <a:endParaRPr lang="en-US" altLang="en-US"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870677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6FCF1E0-EBA6-4294-9782-970D715107C1}" type="slidenum">
              <a:rPr lang="en-US" altLang="en-US" smtClean="0"/>
              <a:pPr>
                <a:spcBef>
                  <a:spcPct val="0"/>
                </a:spcBef>
              </a:pPr>
              <a:t>24</a:t>
            </a:fld>
            <a:endParaRPr lang="en-US" altLang="en-US"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5462650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3EFFED53-CD60-46C8-BC7B-E9A2B7BCEED8}" type="slidenum">
              <a:rPr lang="en-US" altLang="en-US" smtClean="0"/>
              <a:pPr>
                <a:spcBef>
                  <a:spcPct val="0"/>
                </a:spcBef>
              </a:pPr>
              <a:t>25</a:t>
            </a:fld>
            <a:endParaRPr lang="en-US" altLang="en-U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675716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299D767-5F6F-4962-996F-C4F42F0820F6}" type="slidenum">
              <a:rPr lang="en-US" altLang="en-US" smtClean="0"/>
              <a:pPr>
                <a:spcBef>
                  <a:spcPct val="0"/>
                </a:spcBef>
              </a:pPr>
              <a:t>26</a:t>
            </a:fld>
            <a:endParaRPr lang="en-US" altLang="en-U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83649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A47A4A2-108D-4287-9611-8E289769ED54}" type="slidenum">
              <a:rPr lang="en-US" altLang="en-US" smtClean="0"/>
              <a:pPr>
                <a:spcBef>
                  <a:spcPct val="0"/>
                </a:spcBef>
              </a:pPr>
              <a:t>27</a:t>
            </a:fld>
            <a:endParaRPr lang="en-US" altLang="en-US" smtClean="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3335810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C6E76855-4223-4646-9361-92F261D96575}" type="slidenum">
              <a:rPr lang="en-US" altLang="en-US" smtClean="0"/>
              <a:pPr>
                <a:spcBef>
                  <a:spcPct val="0"/>
                </a:spcBef>
              </a:pPr>
              <a:t>28</a:t>
            </a:fld>
            <a:endParaRPr lang="en-US" alt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816884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0E01EE0-3C9A-417F-AE30-17A002A161B8}" type="slidenum">
              <a:rPr lang="en-US" altLang="en-US" smtClean="0"/>
              <a:pPr>
                <a:spcBef>
                  <a:spcPct val="0"/>
                </a:spcBef>
              </a:pPr>
              <a:t>29</a:t>
            </a:fld>
            <a:endParaRPr lang="en-US" altLang="en-U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1516329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F277671C-F386-459B-8411-AFD9CA35E9DB}" type="slidenum">
              <a:rPr lang="en-US" altLang="en-US" smtClean="0"/>
              <a:pPr>
                <a:spcBef>
                  <a:spcPct val="0"/>
                </a:spcBef>
              </a:pPr>
              <a:t>30</a:t>
            </a:fld>
            <a:endParaRPr lang="en-US" altLang="en-U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21764063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7D1135F0-FC00-4702-9F54-6FC561783F5E}" type="slidenum">
              <a:rPr lang="en-US" altLang="en-US" smtClean="0"/>
              <a:pPr>
                <a:spcBef>
                  <a:spcPct val="0"/>
                </a:spcBef>
              </a:pPr>
              <a:t>31</a:t>
            </a:fld>
            <a:endParaRPr lang="en-US" altLang="en-US"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p>
        </p:txBody>
      </p:sp>
    </p:spTree>
    <p:extLst>
      <p:ext uri="{BB962C8B-B14F-4D97-AF65-F5344CB8AC3E}">
        <p14:creationId xmlns:p14="http://schemas.microsoft.com/office/powerpoint/2010/main" val="402496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218D042-EC71-4EAF-8CC4-BD178AF3578C}"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71733-734C-4863-9B45-759FB638A2E1}" type="slidenum">
              <a:rPr lang="en-US" smtClean="0"/>
              <a:t>‹#›</a:t>
            </a:fld>
            <a:endParaRPr lang="en-US"/>
          </a:p>
        </p:txBody>
      </p:sp>
    </p:spTree>
    <p:extLst>
      <p:ext uri="{BB962C8B-B14F-4D97-AF65-F5344CB8AC3E}">
        <p14:creationId xmlns:p14="http://schemas.microsoft.com/office/powerpoint/2010/main" val="3179531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18D042-EC71-4EAF-8CC4-BD178AF3578C}"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71733-734C-4863-9B45-759FB638A2E1}" type="slidenum">
              <a:rPr lang="en-US" smtClean="0"/>
              <a:t>‹#›</a:t>
            </a:fld>
            <a:endParaRPr lang="en-US"/>
          </a:p>
        </p:txBody>
      </p:sp>
    </p:spTree>
    <p:extLst>
      <p:ext uri="{BB962C8B-B14F-4D97-AF65-F5344CB8AC3E}">
        <p14:creationId xmlns:p14="http://schemas.microsoft.com/office/powerpoint/2010/main" val="606767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18D042-EC71-4EAF-8CC4-BD178AF3578C}"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71733-734C-4863-9B45-759FB638A2E1}" type="slidenum">
              <a:rPr lang="en-US" smtClean="0"/>
              <a:t>‹#›</a:t>
            </a:fld>
            <a:endParaRPr lang="en-US"/>
          </a:p>
        </p:txBody>
      </p:sp>
    </p:spTree>
    <p:extLst>
      <p:ext uri="{BB962C8B-B14F-4D97-AF65-F5344CB8AC3E}">
        <p14:creationId xmlns:p14="http://schemas.microsoft.com/office/powerpoint/2010/main" val="1780851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218D042-EC71-4EAF-8CC4-BD178AF3578C}"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71733-734C-4863-9B45-759FB638A2E1}" type="slidenum">
              <a:rPr lang="en-US" smtClean="0"/>
              <a:t>‹#›</a:t>
            </a:fld>
            <a:endParaRPr lang="en-US"/>
          </a:p>
        </p:txBody>
      </p:sp>
    </p:spTree>
    <p:extLst>
      <p:ext uri="{BB962C8B-B14F-4D97-AF65-F5344CB8AC3E}">
        <p14:creationId xmlns:p14="http://schemas.microsoft.com/office/powerpoint/2010/main" val="570077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218D042-EC71-4EAF-8CC4-BD178AF3578C}"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B71733-734C-4863-9B45-759FB638A2E1}" type="slidenum">
              <a:rPr lang="en-US" smtClean="0"/>
              <a:t>‹#›</a:t>
            </a:fld>
            <a:endParaRPr lang="en-US"/>
          </a:p>
        </p:txBody>
      </p:sp>
    </p:spTree>
    <p:extLst>
      <p:ext uri="{BB962C8B-B14F-4D97-AF65-F5344CB8AC3E}">
        <p14:creationId xmlns:p14="http://schemas.microsoft.com/office/powerpoint/2010/main" val="1372719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218D042-EC71-4EAF-8CC4-BD178AF3578C}"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71733-734C-4863-9B45-759FB638A2E1}" type="slidenum">
              <a:rPr lang="en-US" smtClean="0"/>
              <a:t>‹#›</a:t>
            </a:fld>
            <a:endParaRPr lang="en-US"/>
          </a:p>
        </p:txBody>
      </p:sp>
    </p:spTree>
    <p:extLst>
      <p:ext uri="{BB962C8B-B14F-4D97-AF65-F5344CB8AC3E}">
        <p14:creationId xmlns:p14="http://schemas.microsoft.com/office/powerpoint/2010/main" val="3278206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218D042-EC71-4EAF-8CC4-BD178AF3578C}" type="datetimeFigureOut">
              <a:rPr lang="en-US" smtClean="0"/>
              <a:t>1/14/2025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B71733-734C-4863-9B45-759FB638A2E1}" type="slidenum">
              <a:rPr lang="en-US" smtClean="0"/>
              <a:t>‹#›</a:t>
            </a:fld>
            <a:endParaRPr lang="en-US"/>
          </a:p>
        </p:txBody>
      </p:sp>
    </p:spTree>
    <p:extLst>
      <p:ext uri="{BB962C8B-B14F-4D97-AF65-F5344CB8AC3E}">
        <p14:creationId xmlns:p14="http://schemas.microsoft.com/office/powerpoint/2010/main" val="7180506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218D042-EC71-4EAF-8CC4-BD178AF3578C}" type="datetimeFigureOut">
              <a:rPr lang="en-US" smtClean="0"/>
              <a:t>1/14/2025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B71733-734C-4863-9B45-759FB638A2E1}" type="slidenum">
              <a:rPr lang="en-US" smtClean="0"/>
              <a:t>‹#›</a:t>
            </a:fld>
            <a:endParaRPr lang="en-US"/>
          </a:p>
        </p:txBody>
      </p:sp>
    </p:spTree>
    <p:extLst>
      <p:ext uri="{BB962C8B-B14F-4D97-AF65-F5344CB8AC3E}">
        <p14:creationId xmlns:p14="http://schemas.microsoft.com/office/powerpoint/2010/main" val="799473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18D042-EC71-4EAF-8CC4-BD178AF3578C}" type="datetimeFigureOut">
              <a:rPr lang="en-US" smtClean="0"/>
              <a:t>1/14/2025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B71733-734C-4863-9B45-759FB638A2E1}" type="slidenum">
              <a:rPr lang="en-US" smtClean="0"/>
              <a:t>‹#›</a:t>
            </a:fld>
            <a:endParaRPr lang="en-US"/>
          </a:p>
        </p:txBody>
      </p:sp>
    </p:spTree>
    <p:extLst>
      <p:ext uri="{BB962C8B-B14F-4D97-AF65-F5344CB8AC3E}">
        <p14:creationId xmlns:p14="http://schemas.microsoft.com/office/powerpoint/2010/main" val="3143539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18D042-EC71-4EAF-8CC4-BD178AF3578C}"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71733-734C-4863-9B45-759FB638A2E1}" type="slidenum">
              <a:rPr lang="en-US" smtClean="0"/>
              <a:t>‹#›</a:t>
            </a:fld>
            <a:endParaRPr lang="en-US"/>
          </a:p>
        </p:txBody>
      </p:sp>
    </p:spTree>
    <p:extLst>
      <p:ext uri="{BB962C8B-B14F-4D97-AF65-F5344CB8AC3E}">
        <p14:creationId xmlns:p14="http://schemas.microsoft.com/office/powerpoint/2010/main" val="3940856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218D042-EC71-4EAF-8CC4-BD178AF3578C}"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B71733-734C-4863-9B45-759FB638A2E1}" type="slidenum">
              <a:rPr lang="en-US" smtClean="0"/>
              <a:t>‹#›</a:t>
            </a:fld>
            <a:endParaRPr lang="en-US"/>
          </a:p>
        </p:txBody>
      </p:sp>
    </p:spTree>
    <p:extLst>
      <p:ext uri="{BB962C8B-B14F-4D97-AF65-F5344CB8AC3E}">
        <p14:creationId xmlns:p14="http://schemas.microsoft.com/office/powerpoint/2010/main" val="799496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18D042-EC71-4EAF-8CC4-BD178AF3578C}" type="datetimeFigureOut">
              <a:rPr lang="en-US" smtClean="0"/>
              <a:t>1/14/2025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B71733-734C-4863-9B45-759FB638A2E1}" type="slidenum">
              <a:rPr lang="en-US" smtClean="0"/>
              <a:t>‹#›</a:t>
            </a:fld>
            <a:endParaRPr lang="en-US"/>
          </a:p>
        </p:txBody>
      </p:sp>
    </p:spTree>
    <p:extLst>
      <p:ext uri="{BB962C8B-B14F-4D97-AF65-F5344CB8AC3E}">
        <p14:creationId xmlns:p14="http://schemas.microsoft.com/office/powerpoint/2010/main" val="33166654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60371" y="2854910"/>
            <a:ext cx="9144000" cy="2387600"/>
          </a:xfrm>
        </p:spPr>
        <p:txBody>
          <a:bodyPr/>
          <a:lstStyle/>
          <a:p>
            <a:r>
              <a:rPr lang="en-US" smtClean="0"/>
              <a:t>Chapter 3: </a:t>
            </a:r>
            <a:r>
              <a:rPr lang="en-US" dirty="0" smtClean="0"/>
              <a:t>LINKED LIST</a:t>
            </a:r>
            <a:br>
              <a:rPr lang="en-US" dirty="0" smtClean="0"/>
            </a:br>
            <a:endParaRPr lang="en-US" dirty="0"/>
          </a:p>
        </p:txBody>
      </p:sp>
    </p:spTree>
    <p:extLst>
      <p:ext uri="{BB962C8B-B14F-4D97-AF65-F5344CB8AC3E}">
        <p14:creationId xmlns:p14="http://schemas.microsoft.com/office/powerpoint/2010/main" val="19574280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linked list …</a:t>
            </a:r>
            <a:endParaRPr lang="en-US" dirty="0"/>
          </a:p>
        </p:txBody>
      </p:sp>
      <p:sp>
        <p:nvSpPr>
          <p:cNvPr id="3" name="Content Placeholder 2"/>
          <p:cNvSpPr>
            <a:spLocks noGrp="1"/>
          </p:cNvSpPr>
          <p:nvPr>
            <p:ph idx="1"/>
          </p:nvPr>
        </p:nvSpPr>
        <p:spPr/>
        <p:txBody>
          <a:bodyPr/>
          <a:lstStyle/>
          <a:p>
            <a:pPr marL="0" indent="0">
              <a:buNone/>
            </a:pPr>
            <a:r>
              <a:rPr lang="en-US" b="1" dirty="0" smtClean="0"/>
              <a:t>2. Doubly </a:t>
            </a:r>
            <a:r>
              <a:rPr lang="en-US" b="1" dirty="0"/>
              <a:t>Linked List</a:t>
            </a:r>
            <a:r>
              <a:rPr lang="en-US" dirty="0"/>
              <a:t>:</a:t>
            </a:r>
          </a:p>
          <a:p>
            <a:r>
              <a:rPr lang="en-US" dirty="0"/>
              <a:t>Each node has data, a pointer to the next node, and a pointer to the previous node.</a:t>
            </a:r>
          </a:p>
          <a:p>
            <a:r>
              <a:rPr lang="en-US" dirty="0"/>
              <a:t>Allows bidirectional traversal: forwards from head to tail and backwards from tail to head.</a:t>
            </a:r>
          </a:p>
          <a:p>
            <a:r>
              <a:rPr lang="en-US" dirty="0"/>
              <a:t>More memory-intensive due to the extra pointer per node, but allows efficient insertions and deletions at both ends and easier traversal in both directions.</a:t>
            </a:r>
          </a:p>
          <a:p>
            <a:endParaRPr lang="en-US" dirty="0"/>
          </a:p>
        </p:txBody>
      </p:sp>
    </p:spTree>
    <p:extLst>
      <p:ext uri="{BB962C8B-B14F-4D97-AF65-F5344CB8AC3E}">
        <p14:creationId xmlns:p14="http://schemas.microsoft.com/office/powerpoint/2010/main" val="1863302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a:r>
              <a:rPr lang="en-US" b="1" dirty="0"/>
              <a:t>Doubly </a:t>
            </a:r>
            <a:r>
              <a:rPr lang="en-US" b="1" dirty="0" smtClean="0"/>
              <a:t>Linked </a:t>
            </a:r>
            <a:r>
              <a:rPr lang="en-US" b="1" dirty="0"/>
              <a:t>List</a:t>
            </a:r>
            <a:r>
              <a:rPr lang="en-US" dirty="0" smtClean="0"/>
              <a:t>:…</a:t>
            </a:r>
            <a:endParaRPr lang="en-US" dirty="0"/>
          </a:p>
        </p:txBody>
      </p:sp>
      <p:pic>
        <p:nvPicPr>
          <p:cNvPr id="4" name="Picture 2"/>
          <p:cNvPicPr>
            <a:picLocks noGrp="1" noChangeAspect="1" noChangeArrowheads="1"/>
          </p:cNvPicPr>
          <p:nvPr>
            <p:ph idx="1"/>
          </p:nvPr>
        </p:nvPicPr>
        <p:blipFill>
          <a:blip r:embed="rId2" cstate="print"/>
          <a:srcRect/>
          <a:stretch>
            <a:fillRect/>
          </a:stretch>
        </p:blipFill>
        <p:spPr bwMode="auto">
          <a:xfrm>
            <a:off x="838199" y="1690688"/>
            <a:ext cx="10201977" cy="2629390"/>
          </a:xfrm>
          <a:prstGeom prst="rect">
            <a:avLst/>
          </a:prstGeom>
          <a:noFill/>
          <a:ln w="9525">
            <a:noFill/>
            <a:miter lim="800000"/>
            <a:headEnd/>
            <a:tailEnd/>
          </a:ln>
          <a:effectLst/>
        </p:spPr>
      </p:pic>
      <p:pic>
        <p:nvPicPr>
          <p:cNvPr id="5" name="Picture 4"/>
          <p:cNvPicPr>
            <a:picLocks noChangeAspect="1"/>
          </p:cNvPicPr>
          <p:nvPr/>
        </p:nvPicPr>
        <p:blipFill>
          <a:blip r:embed="rId3"/>
          <a:stretch>
            <a:fillRect/>
          </a:stretch>
        </p:blipFill>
        <p:spPr>
          <a:xfrm>
            <a:off x="1023592" y="4525818"/>
            <a:ext cx="8546791" cy="1119823"/>
          </a:xfrm>
          <a:prstGeom prst="rect">
            <a:avLst/>
          </a:prstGeom>
        </p:spPr>
      </p:pic>
    </p:spTree>
    <p:extLst>
      <p:ext uri="{BB962C8B-B14F-4D97-AF65-F5344CB8AC3E}">
        <p14:creationId xmlns:p14="http://schemas.microsoft.com/office/powerpoint/2010/main" val="117350893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Doubly linked list</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1524000" y="1371600"/>
            <a:ext cx="8839200" cy="2969491"/>
          </a:xfrm>
          <a:prstGeom prst="rect">
            <a:avLst/>
          </a:prstGeom>
          <a:noFill/>
          <a:ln w="9525">
            <a:noFill/>
            <a:miter lim="800000"/>
            <a:headEnd/>
            <a:tailEnd/>
          </a:ln>
          <a:effectLst/>
        </p:spPr>
      </p:pic>
      <p:pic>
        <p:nvPicPr>
          <p:cNvPr id="3" name="Picture 2"/>
          <p:cNvPicPr>
            <a:picLocks noChangeAspect="1"/>
          </p:cNvPicPr>
          <p:nvPr/>
        </p:nvPicPr>
        <p:blipFill>
          <a:blip r:embed="rId3"/>
          <a:stretch>
            <a:fillRect/>
          </a:stretch>
        </p:blipFill>
        <p:spPr>
          <a:xfrm>
            <a:off x="1957244" y="4525818"/>
            <a:ext cx="6762750" cy="714375"/>
          </a:xfrm>
          <a:prstGeom prst="rect">
            <a:avLst/>
          </a:prstGeom>
        </p:spPr>
      </p:pic>
    </p:spTree>
    <p:extLst>
      <p:ext uri="{BB962C8B-B14F-4D97-AF65-F5344CB8AC3E}">
        <p14:creationId xmlns:p14="http://schemas.microsoft.com/office/powerpoint/2010/main" val="33827389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15035"/>
          </a:xfrm>
        </p:spPr>
        <p:txBody>
          <a:bodyPr/>
          <a:lstStyle/>
          <a:p>
            <a:r>
              <a:rPr lang="en-US" b="1" dirty="0"/>
              <a:t>Algorithm in </a:t>
            </a:r>
            <a:r>
              <a:rPr lang="en-US" b="1" dirty="0" smtClean="0"/>
              <a:t>Doubly </a:t>
            </a:r>
            <a:r>
              <a:rPr lang="en-US" b="1" dirty="0"/>
              <a:t>Linked List</a:t>
            </a:r>
          </a:p>
        </p:txBody>
      </p:sp>
      <p:sp>
        <p:nvSpPr>
          <p:cNvPr id="3" name="Content Placeholder 2"/>
          <p:cNvSpPr>
            <a:spLocks noGrp="1"/>
          </p:cNvSpPr>
          <p:nvPr>
            <p:ph idx="1"/>
          </p:nvPr>
        </p:nvSpPr>
        <p:spPr>
          <a:xfrm>
            <a:off x="838200" y="1280160"/>
            <a:ext cx="10515600" cy="4896803"/>
          </a:xfrm>
        </p:spPr>
        <p:txBody>
          <a:bodyPr>
            <a:normAutofit/>
          </a:bodyPr>
          <a:lstStyle/>
          <a:p>
            <a:pPr marL="0" indent="0">
              <a:buNone/>
            </a:pPr>
            <a:r>
              <a:rPr lang="en-US" b="1" dirty="0"/>
              <a:t>Inserting at Specific location in the list (After a Node)</a:t>
            </a:r>
          </a:p>
          <a:p>
            <a:pPr marL="0" indent="0">
              <a:buNone/>
            </a:pPr>
            <a:endParaRPr lang="en-US" b="1" dirty="0" smtClean="0"/>
          </a:p>
        </p:txBody>
      </p:sp>
      <p:pic>
        <p:nvPicPr>
          <p:cNvPr id="4" name="Picture 3"/>
          <p:cNvPicPr>
            <a:picLocks noChangeAspect="1"/>
          </p:cNvPicPr>
          <p:nvPr/>
        </p:nvPicPr>
        <p:blipFill>
          <a:blip r:embed="rId2"/>
          <a:stretch>
            <a:fillRect/>
          </a:stretch>
        </p:blipFill>
        <p:spPr>
          <a:xfrm>
            <a:off x="838200" y="1722471"/>
            <a:ext cx="10810875" cy="4762500"/>
          </a:xfrm>
          <a:prstGeom prst="rect">
            <a:avLst/>
          </a:prstGeom>
        </p:spPr>
      </p:pic>
    </p:spTree>
    <p:extLst>
      <p:ext uri="{BB962C8B-B14F-4D97-AF65-F5344CB8AC3E}">
        <p14:creationId xmlns:p14="http://schemas.microsoft.com/office/powerpoint/2010/main" val="11893677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05410"/>
          </a:xfrm>
        </p:spPr>
        <p:txBody>
          <a:bodyPr/>
          <a:lstStyle/>
          <a:p>
            <a:r>
              <a:rPr lang="en-US" b="1" dirty="0"/>
              <a:t>Algorithm in Doubly Linked List</a:t>
            </a:r>
            <a:endParaRPr lang="en-US" dirty="0"/>
          </a:p>
        </p:txBody>
      </p:sp>
      <p:pic>
        <p:nvPicPr>
          <p:cNvPr id="4" name="Content Placeholder 3"/>
          <p:cNvPicPr>
            <a:picLocks noGrp="1" noChangeAspect="1"/>
          </p:cNvPicPr>
          <p:nvPr>
            <p:ph idx="1"/>
          </p:nvPr>
        </p:nvPicPr>
        <p:blipFill>
          <a:blip r:embed="rId2"/>
          <a:stretch>
            <a:fillRect/>
          </a:stretch>
        </p:blipFill>
        <p:spPr>
          <a:xfrm>
            <a:off x="1938423" y="1830934"/>
            <a:ext cx="8315153" cy="4934295"/>
          </a:xfrm>
          <a:prstGeom prst="rect">
            <a:avLst/>
          </a:prstGeom>
        </p:spPr>
      </p:pic>
      <p:sp>
        <p:nvSpPr>
          <p:cNvPr id="5" name="Rectangle 4"/>
          <p:cNvSpPr/>
          <p:nvPr/>
        </p:nvSpPr>
        <p:spPr>
          <a:xfrm>
            <a:off x="420038" y="1184603"/>
            <a:ext cx="8492956" cy="646331"/>
          </a:xfrm>
          <a:prstGeom prst="rect">
            <a:avLst/>
          </a:prstGeom>
        </p:spPr>
        <p:txBody>
          <a:bodyPr wrap="square">
            <a:spAutoFit/>
          </a:bodyPr>
          <a:lstStyle/>
          <a:p>
            <a:r>
              <a:rPr lang="en-US" b="1" dirty="0"/>
              <a:t>Deleting a Specific Node from the list </a:t>
            </a:r>
            <a:endParaRPr lang="en-US" b="1" dirty="0" smtClean="0"/>
          </a:p>
          <a:p>
            <a:r>
              <a:rPr lang="en-US" b="1" dirty="0" smtClean="0"/>
              <a:t>We </a:t>
            </a:r>
            <a:r>
              <a:rPr lang="en-US" b="1" dirty="0"/>
              <a:t>can use the following steps to delete a specific node from the double linked list</a:t>
            </a:r>
          </a:p>
        </p:txBody>
      </p:sp>
    </p:spTree>
    <p:extLst>
      <p:ext uri="{BB962C8B-B14F-4D97-AF65-F5344CB8AC3E}">
        <p14:creationId xmlns:p14="http://schemas.microsoft.com/office/powerpoint/2010/main" val="6486910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47658"/>
          </a:xfrm>
        </p:spPr>
        <p:txBody>
          <a:bodyPr/>
          <a:lstStyle/>
          <a:p>
            <a:r>
              <a:rPr lang="en-US" dirty="0" smtClean="0"/>
              <a:t>Explanation with example</a:t>
            </a:r>
            <a:endParaRPr lang="en-US" dirty="0"/>
          </a:p>
        </p:txBody>
      </p:sp>
      <p:pic>
        <p:nvPicPr>
          <p:cNvPr id="4" name="Content Placeholder 3"/>
          <p:cNvPicPr>
            <a:picLocks noGrp="1" noChangeAspect="1"/>
          </p:cNvPicPr>
          <p:nvPr>
            <p:ph idx="1"/>
          </p:nvPr>
        </p:nvPicPr>
        <p:blipFill>
          <a:blip r:embed="rId2"/>
          <a:stretch>
            <a:fillRect/>
          </a:stretch>
        </p:blipFill>
        <p:spPr>
          <a:xfrm>
            <a:off x="384995" y="847658"/>
            <a:ext cx="5553792" cy="5933150"/>
          </a:xfrm>
          <a:prstGeom prst="rect">
            <a:avLst/>
          </a:prstGeom>
        </p:spPr>
      </p:pic>
    </p:spTree>
    <p:extLst>
      <p:ext uri="{BB962C8B-B14F-4D97-AF65-F5344CB8AC3E}">
        <p14:creationId xmlns:p14="http://schemas.microsoft.com/office/powerpoint/2010/main" val="24555692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Displaying a Double Linked </a:t>
            </a:r>
            <a:r>
              <a:rPr lang="en-US" dirty="0" smtClean="0"/>
              <a:t>List</a:t>
            </a:r>
            <a:endParaRPr lang="en-US" dirty="0"/>
          </a:p>
        </p:txBody>
      </p:sp>
      <p:pic>
        <p:nvPicPr>
          <p:cNvPr id="4" name="Content Placeholder 3"/>
          <p:cNvPicPr>
            <a:picLocks noGrp="1" noChangeAspect="1"/>
          </p:cNvPicPr>
          <p:nvPr>
            <p:ph idx="1"/>
          </p:nvPr>
        </p:nvPicPr>
        <p:blipFill>
          <a:blip r:embed="rId2"/>
          <a:stretch>
            <a:fillRect/>
          </a:stretch>
        </p:blipFill>
        <p:spPr>
          <a:xfrm>
            <a:off x="838200" y="2152353"/>
            <a:ext cx="5206465" cy="4525881"/>
          </a:xfrm>
          <a:prstGeom prst="rect">
            <a:avLst/>
          </a:prstGeom>
        </p:spPr>
      </p:pic>
      <p:sp>
        <p:nvSpPr>
          <p:cNvPr id="5" name="Rectangle 4"/>
          <p:cNvSpPr/>
          <p:nvPr/>
        </p:nvSpPr>
        <p:spPr>
          <a:xfrm>
            <a:off x="941141" y="1506022"/>
            <a:ext cx="2156681" cy="646331"/>
          </a:xfrm>
          <a:prstGeom prst="rect">
            <a:avLst/>
          </a:prstGeom>
        </p:spPr>
        <p:txBody>
          <a:bodyPr wrap="none">
            <a:spAutoFit/>
          </a:bodyPr>
          <a:lstStyle/>
          <a:p>
            <a:r>
              <a:rPr lang="en-US" sz="3600" b="1" dirty="0" smtClean="0"/>
              <a:t>Algorithm</a:t>
            </a:r>
            <a:r>
              <a:rPr lang="en-US" dirty="0" smtClean="0"/>
              <a:t> </a:t>
            </a:r>
            <a:endParaRPr lang="en-US" dirty="0"/>
          </a:p>
        </p:txBody>
      </p:sp>
    </p:spTree>
    <p:extLst>
      <p:ext uri="{BB962C8B-B14F-4D97-AF65-F5344CB8AC3E}">
        <p14:creationId xmlns:p14="http://schemas.microsoft.com/office/powerpoint/2010/main" val="32411116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linked list…</a:t>
            </a:r>
            <a:endParaRPr lang="en-US" b="1" dirty="0"/>
          </a:p>
        </p:txBody>
      </p:sp>
      <p:sp>
        <p:nvSpPr>
          <p:cNvPr id="3" name="Content Placeholder 2"/>
          <p:cNvSpPr>
            <a:spLocks noGrp="1"/>
          </p:cNvSpPr>
          <p:nvPr>
            <p:ph idx="1"/>
          </p:nvPr>
        </p:nvSpPr>
        <p:spPr/>
        <p:txBody>
          <a:bodyPr/>
          <a:lstStyle/>
          <a:p>
            <a:pPr marL="0" indent="0">
              <a:buNone/>
            </a:pPr>
            <a:r>
              <a:rPr lang="en-US" b="1" dirty="0" smtClean="0"/>
              <a:t>3. Circular </a:t>
            </a:r>
            <a:r>
              <a:rPr lang="en-US" b="1" dirty="0"/>
              <a:t>Linked List</a:t>
            </a:r>
            <a:r>
              <a:rPr lang="en-US" dirty="0"/>
              <a:t>:</a:t>
            </a:r>
          </a:p>
          <a:p>
            <a:r>
              <a:rPr lang="en-US" dirty="0"/>
              <a:t>Formed by connecting the last node back to the first node, creating a circular loop.</a:t>
            </a:r>
          </a:p>
          <a:p>
            <a:r>
              <a:rPr lang="en-US" dirty="0"/>
              <a:t>Singly or doubly linked versions exist, where traversal can start from any node and loop through the entire list back to the starting point.</a:t>
            </a:r>
          </a:p>
          <a:p>
            <a:r>
              <a:rPr lang="en-US" dirty="0"/>
              <a:t>Useful for applications that need continuous looping through a list or managing a circular buffer.</a:t>
            </a:r>
          </a:p>
        </p:txBody>
      </p:sp>
    </p:spTree>
    <p:extLst>
      <p:ext uri="{BB962C8B-B14F-4D97-AF65-F5344CB8AC3E}">
        <p14:creationId xmlns:p14="http://schemas.microsoft.com/office/powerpoint/2010/main" val="7823683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Singly Linked Circular Lists</a:t>
            </a:r>
          </a:p>
        </p:txBody>
      </p:sp>
      <p:pic>
        <p:nvPicPr>
          <p:cNvPr id="4098" name="Picture 2"/>
          <p:cNvPicPr>
            <a:picLocks noGrp="1" noChangeAspect="1" noChangeArrowheads="1"/>
          </p:cNvPicPr>
          <p:nvPr>
            <p:ph idx="1"/>
          </p:nvPr>
        </p:nvPicPr>
        <p:blipFill rotWithShape="1">
          <a:blip r:embed="rId2" cstate="print"/>
          <a:srcRect b="39611"/>
          <a:stretch/>
        </p:blipFill>
        <p:spPr bwMode="auto">
          <a:xfrm>
            <a:off x="526473" y="1295401"/>
            <a:ext cx="11277600" cy="2693266"/>
          </a:xfrm>
          <a:prstGeom prst="rect">
            <a:avLst/>
          </a:prstGeom>
          <a:noFill/>
          <a:ln w="9525">
            <a:noFill/>
            <a:miter lim="800000"/>
            <a:headEnd/>
            <a:tailEnd/>
          </a:ln>
          <a:effectLst/>
        </p:spPr>
      </p:pic>
      <p:pic>
        <p:nvPicPr>
          <p:cNvPr id="3" name="Picture 2"/>
          <p:cNvPicPr>
            <a:picLocks noChangeAspect="1"/>
          </p:cNvPicPr>
          <p:nvPr/>
        </p:nvPicPr>
        <p:blipFill>
          <a:blip r:embed="rId3"/>
          <a:stretch>
            <a:fillRect/>
          </a:stretch>
        </p:blipFill>
        <p:spPr>
          <a:xfrm>
            <a:off x="526472" y="3988665"/>
            <a:ext cx="10120091" cy="2161877"/>
          </a:xfrm>
          <a:prstGeom prst="rect">
            <a:avLst/>
          </a:prstGeom>
        </p:spPr>
      </p:pic>
    </p:spTree>
    <p:extLst>
      <p:ext uri="{BB962C8B-B14F-4D97-AF65-F5344CB8AC3E}">
        <p14:creationId xmlns:p14="http://schemas.microsoft.com/office/powerpoint/2010/main" val="4638002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Doubly linked Circular list</a:t>
            </a:r>
          </a:p>
        </p:txBody>
      </p:sp>
      <p:pic>
        <p:nvPicPr>
          <p:cNvPr id="5122" name="Picture 2"/>
          <p:cNvPicPr>
            <a:picLocks noGrp="1" noChangeAspect="1" noChangeArrowheads="1"/>
          </p:cNvPicPr>
          <p:nvPr>
            <p:ph idx="1"/>
          </p:nvPr>
        </p:nvPicPr>
        <p:blipFill>
          <a:blip r:embed="rId2" cstate="print"/>
          <a:srcRect/>
          <a:stretch>
            <a:fillRect/>
          </a:stretch>
        </p:blipFill>
        <p:spPr bwMode="auto">
          <a:xfrm>
            <a:off x="838200" y="1690688"/>
            <a:ext cx="7477125" cy="2868328"/>
          </a:xfrm>
          <a:prstGeom prst="rect">
            <a:avLst/>
          </a:prstGeom>
          <a:noFill/>
          <a:ln w="9525">
            <a:noFill/>
            <a:miter lim="800000"/>
            <a:headEnd/>
            <a:tailEnd/>
          </a:ln>
          <a:effectLst/>
        </p:spPr>
      </p:pic>
    </p:spTree>
    <p:extLst>
      <p:ext uri="{BB962C8B-B14F-4D97-AF65-F5344CB8AC3E}">
        <p14:creationId xmlns:p14="http://schemas.microsoft.com/office/powerpoint/2010/main" val="37482609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LINKED LIST </a:t>
            </a:r>
            <a:endParaRPr lang="en-US" b="1" dirty="0"/>
          </a:p>
        </p:txBody>
      </p:sp>
      <p:sp>
        <p:nvSpPr>
          <p:cNvPr id="3" name="Content Placeholder 2"/>
          <p:cNvSpPr>
            <a:spLocks noGrp="1"/>
          </p:cNvSpPr>
          <p:nvPr>
            <p:ph idx="1"/>
          </p:nvPr>
        </p:nvSpPr>
        <p:spPr/>
        <p:txBody>
          <a:bodyPr>
            <a:normAutofit fontScale="92500" lnSpcReduction="10000"/>
          </a:bodyPr>
          <a:lstStyle/>
          <a:p>
            <a:pPr marL="0" indent="0" algn="just">
              <a:buNone/>
            </a:pPr>
            <a:r>
              <a:rPr lang="en-US" b="1" dirty="0" smtClean="0"/>
              <a:t>Definition </a:t>
            </a:r>
          </a:p>
          <a:p>
            <a:pPr algn="just"/>
            <a:r>
              <a:rPr lang="en-US" dirty="0" smtClean="0"/>
              <a:t>A </a:t>
            </a:r>
            <a:r>
              <a:rPr lang="en-US" dirty="0"/>
              <a:t>linked list is a linear data structure where elements are stored in nodes, and each node contains a reference (or link) to the next node in the sequence. This structure allows for efficient insertion and deletion of elements at any position within the </a:t>
            </a:r>
            <a:r>
              <a:rPr lang="en-US" dirty="0" smtClean="0"/>
              <a:t>list</a:t>
            </a:r>
          </a:p>
          <a:p>
            <a:pPr algn="just"/>
            <a:r>
              <a:rPr lang="en-US" dirty="0"/>
              <a:t>In a linked list, each node typically consists of two main parts</a:t>
            </a:r>
            <a:r>
              <a:rPr lang="en-US" dirty="0" smtClean="0"/>
              <a:t>:</a:t>
            </a:r>
          </a:p>
          <a:p>
            <a:pPr algn="just"/>
            <a:r>
              <a:rPr lang="en-US" b="1" dirty="0"/>
              <a:t>Data</a:t>
            </a:r>
            <a:r>
              <a:rPr lang="en-US" dirty="0"/>
              <a:t>: This part holds the actual value or payload that the node is intended to store. It could be any type of data depending on the application, such as integers, strings, objects, etc</a:t>
            </a:r>
            <a:r>
              <a:rPr lang="en-US" dirty="0" smtClean="0"/>
              <a:t>.</a:t>
            </a:r>
          </a:p>
          <a:p>
            <a:pPr algn="just"/>
            <a:r>
              <a:rPr lang="en-US" b="1" dirty="0"/>
              <a:t>Pointer (or Link)</a:t>
            </a:r>
            <a:r>
              <a:rPr lang="en-US" dirty="0"/>
              <a:t>: This part contains a reference or link to the next node in the sequence. </a:t>
            </a:r>
          </a:p>
        </p:txBody>
      </p:sp>
    </p:spTree>
    <p:extLst>
      <p:ext uri="{BB962C8B-B14F-4D97-AF65-F5344CB8AC3E}">
        <p14:creationId xmlns:p14="http://schemas.microsoft.com/office/powerpoint/2010/main" val="37155925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994"/>
            <a:ext cx="10515600" cy="318269"/>
          </a:xfrm>
        </p:spPr>
        <p:txBody>
          <a:bodyPr>
            <a:normAutofit fontScale="90000"/>
          </a:bodyPr>
          <a:lstStyle/>
          <a:p>
            <a:r>
              <a:rPr lang="en-US" b="1" dirty="0"/>
              <a:t>Algorithm in Circular Linked List</a:t>
            </a:r>
          </a:p>
        </p:txBody>
      </p:sp>
      <p:sp>
        <p:nvSpPr>
          <p:cNvPr id="3" name="Content Placeholder 2"/>
          <p:cNvSpPr>
            <a:spLocks noGrp="1"/>
          </p:cNvSpPr>
          <p:nvPr>
            <p:ph idx="1"/>
          </p:nvPr>
        </p:nvSpPr>
        <p:spPr>
          <a:xfrm>
            <a:off x="838200" y="558266"/>
            <a:ext cx="10515600" cy="6112042"/>
          </a:xfrm>
        </p:spPr>
        <p:txBody>
          <a:bodyPr/>
          <a:lstStyle/>
          <a:p>
            <a:r>
              <a:rPr lang="en-US" b="1" dirty="0"/>
              <a:t>Inserting at Specific location in the list (After a Node)</a:t>
            </a:r>
          </a:p>
        </p:txBody>
      </p:sp>
      <p:pic>
        <p:nvPicPr>
          <p:cNvPr id="4" name="Picture 3"/>
          <p:cNvPicPr>
            <a:picLocks noChangeAspect="1"/>
          </p:cNvPicPr>
          <p:nvPr/>
        </p:nvPicPr>
        <p:blipFill>
          <a:blip r:embed="rId2"/>
          <a:stretch>
            <a:fillRect/>
          </a:stretch>
        </p:blipFill>
        <p:spPr>
          <a:xfrm>
            <a:off x="953902" y="1068404"/>
            <a:ext cx="8724900" cy="5669280"/>
          </a:xfrm>
          <a:prstGeom prst="rect">
            <a:avLst/>
          </a:prstGeom>
        </p:spPr>
      </p:pic>
    </p:spTree>
    <p:extLst>
      <p:ext uri="{BB962C8B-B14F-4D97-AF65-F5344CB8AC3E}">
        <p14:creationId xmlns:p14="http://schemas.microsoft.com/office/powerpoint/2010/main" val="6494840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322" y="172620"/>
            <a:ext cx="10515600" cy="173890"/>
          </a:xfrm>
        </p:spPr>
        <p:txBody>
          <a:bodyPr>
            <a:normAutofit fontScale="90000"/>
          </a:bodyPr>
          <a:lstStyle/>
          <a:p>
            <a:r>
              <a:rPr lang="en-US" b="1" dirty="0"/>
              <a:t>Algorithm in Circular Linked </a:t>
            </a:r>
            <a:r>
              <a:rPr lang="en-US" b="1" dirty="0" smtClean="0"/>
              <a:t>List…</a:t>
            </a:r>
            <a:endParaRPr lang="en-US" b="1" dirty="0"/>
          </a:p>
        </p:txBody>
      </p:sp>
      <p:sp>
        <p:nvSpPr>
          <p:cNvPr id="3" name="Content Placeholder 2"/>
          <p:cNvSpPr>
            <a:spLocks noGrp="1"/>
          </p:cNvSpPr>
          <p:nvPr>
            <p:ph idx="1"/>
          </p:nvPr>
        </p:nvSpPr>
        <p:spPr>
          <a:xfrm>
            <a:off x="732322" y="346510"/>
            <a:ext cx="10515600" cy="5050807"/>
          </a:xfrm>
        </p:spPr>
        <p:txBody>
          <a:bodyPr/>
          <a:lstStyle/>
          <a:p>
            <a:r>
              <a:rPr lang="en-US" b="1" dirty="0"/>
              <a:t>Deleting a Specific Node from the </a:t>
            </a:r>
            <a:r>
              <a:rPr lang="en-US" b="1" dirty="0" smtClean="0"/>
              <a:t>list</a:t>
            </a:r>
            <a:endParaRPr lang="en-US" b="1" dirty="0"/>
          </a:p>
          <a:p>
            <a:endParaRPr lang="en-US" b="1" dirty="0"/>
          </a:p>
        </p:txBody>
      </p:sp>
      <p:pic>
        <p:nvPicPr>
          <p:cNvPr id="4" name="Picture 3"/>
          <p:cNvPicPr>
            <a:picLocks noChangeAspect="1"/>
          </p:cNvPicPr>
          <p:nvPr/>
        </p:nvPicPr>
        <p:blipFill>
          <a:blip r:embed="rId2"/>
          <a:stretch>
            <a:fillRect/>
          </a:stretch>
        </p:blipFill>
        <p:spPr>
          <a:xfrm>
            <a:off x="211955" y="784460"/>
            <a:ext cx="7035867" cy="6073540"/>
          </a:xfrm>
          <a:prstGeom prst="rect">
            <a:avLst/>
          </a:prstGeom>
        </p:spPr>
      </p:pic>
      <p:pic>
        <p:nvPicPr>
          <p:cNvPr id="5" name="Picture 4"/>
          <p:cNvPicPr>
            <a:picLocks noChangeAspect="1"/>
          </p:cNvPicPr>
          <p:nvPr/>
        </p:nvPicPr>
        <p:blipFill>
          <a:blip r:embed="rId3"/>
          <a:stretch>
            <a:fillRect/>
          </a:stretch>
        </p:blipFill>
        <p:spPr>
          <a:xfrm>
            <a:off x="6626943" y="4000299"/>
            <a:ext cx="4867275" cy="2476500"/>
          </a:xfrm>
          <a:prstGeom prst="rect">
            <a:avLst/>
          </a:prstGeom>
        </p:spPr>
      </p:pic>
    </p:spTree>
    <p:extLst>
      <p:ext uri="{BB962C8B-B14F-4D97-AF65-F5344CB8AC3E}">
        <p14:creationId xmlns:p14="http://schemas.microsoft.com/office/powerpoint/2010/main" val="12167357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Algorithm in Circular Linked List…</a:t>
            </a:r>
            <a:endParaRPr lang="en-US" dirty="0"/>
          </a:p>
        </p:txBody>
      </p:sp>
      <p:pic>
        <p:nvPicPr>
          <p:cNvPr id="4" name="Content Placeholder 3"/>
          <p:cNvPicPr>
            <a:picLocks noGrp="1" noChangeAspect="1"/>
          </p:cNvPicPr>
          <p:nvPr>
            <p:ph idx="1"/>
          </p:nvPr>
        </p:nvPicPr>
        <p:blipFill>
          <a:blip r:embed="rId2"/>
          <a:stretch>
            <a:fillRect/>
          </a:stretch>
        </p:blipFill>
        <p:spPr>
          <a:xfrm>
            <a:off x="838200" y="2152353"/>
            <a:ext cx="7260225" cy="4350618"/>
          </a:xfrm>
          <a:prstGeom prst="rect">
            <a:avLst/>
          </a:prstGeom>
        </p:spPr>
      </p:pic>
      <p:sp>
        <p:nvSpPr>
          <p:cNvPr id="5" name="Rectangle 4"/>
          <p:cNvSpPr/>
          <p:nvPr/>
        </p:nvSpPr>
        <p:spPr>
          <a:xfrm>
            <a:off x="838200" y="1690688"/>
            <a:ext cx="4125488" cy="461665"/>
          </a:xfrm>
          <a:prstGeom prst="rect">
            <a:avLst/>
          </a:prstGeom>
        </p:spPr>
        <p:txBody>
          <a:bodyPr wrap="none">
            <a:spAutoFit/>
          </a:bodyPr>
          <a:lstStyle/>
          <a:p>
            <a:r>
              <a:rPr lang="en-US" sz="2400" b="1" dirty="0"/>
              <a:t>Displaying a circular Linked List</a:t>
            </a:r>
          </a:p>
        </p:txBody>
      </p:sp>
    </p:spTree>
    <p:extLst>
      <p:ext uri="{BB962C8B-B14F-4D97-AF65-F5344CB8AC3E}">
        <p14:creationId xmlns:p14="http://schemas.microsoft.com/office/powerpoint/2010/main" val="23452195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Line 6"/>
          <p:cNvSpPr>
            <a:spLocks noChangeShapeType="1"/>
          </p:cNvSpPr>
          <p:nvPr/>
        </p:nvSpPr>
        <p:spPr bwMode="auto">
          <a:xfrm>
            <a:off x="1595438" y="1219200"/>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1" name="Line 6"/>
          <p:cNvSpPr>
            <a:spLocks noChangeShapeType="1"/>
          </p:cNvSpPr>
          <p:nvPr/>
        </p:nvSpPr>
        <p:spPr bwMode="auto">
          <a:xfrm>
            <a:off x="1714500" y="1214438"/>
            <a:ext cx="0" cy="56388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2" name="Line 6"/>
          <p:cNvSpPr>
            <a:spLocks noChangeShapeType="1"/>
          </p:cNvSpPr>
          <p:nvPr/>
        </p:nvSpPr>
        <p:spPr bwMode="auto">
          <a:xfrm>
            <a:off x="1828800" y="1217613"/>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1" name="Text Box 11"/>
          <p:cNvSpPr txBox="1">
            <a:spLocks noChangeArrowheads="1"/>
          </p:cNvSpPr>
          <p:nvPr/>
        </p:nvSpPr>
        <p:spPr bwMode="auto">
          <a:xfrm>
            <a:off x="1714500" y="165100"/>
            <a:ext cx="7848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t>Linked List </a:t>
            </a:r>
            <a:r>
              <a:rPr lang="en-US" altLang="en-US" sz="2800" dirty="0" smtClean="0"/>
              <a:t>Representation(Diagrammatically)</a:t>
            </a:r>
            <a:endParaRPr lang="en-US" altLang="en-US" sz="2800" dirty="0"/>
          </a:p>
          <a:p>
            <a:pPr eaLnBrk="1" hangingPunct="1">
              <a:spcBef>
                <a:spcPct val="0"/>
              </a:spcBef>
              <a:buFontTx/>
              <a:buNone/>
            </a:pPr>
            <a:endParaRPr lang="en-US" altLang="en-US" sz="2800" dirty="0"/>
          </a:p>
        </p:txBody>
      </p:sp>
      <p:sp>
        <p:nvSpPr>
          <p:cNvPr id="27654" name="Line 6"/>
          <p:cNvSpPr>
            <a:spLocks noChangeShapeType="1"/>
          </p:cNvSpPr>
          <p:nvPr/>
        </p:nvSpPr>
        <p:spPr bwMode="auto">
          <a:xfrm>
            <a:off x="5334000" y="739775"/>
            <a:ext cx="5334000" cy="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8" name="Text Box 9"/>
          <p:cNvSpPr txBox="1">
            <a:spLocks noChangeArrowheads="1"/>
          </p:cNvSpPr>
          <p:nvPr/>
        </p:nvSpPr>
        <p:spPr bwMode="auto">
          <a:xfrm>
            <a:off x="1828800" y="1408114"/>
            <a:ext cx="8458200" cy="1599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1800" dirty="0"/>
          </a:p>
          <a:p>
            <a:pPr eaLnBrk="1" hangingPunct="1">
              <a:spcBef>
                <a:spcPct val="0"/>
              </a:spcBef>
              <a:buFontTx/>
              <a:buNone/>
            </a:pPr>
            <a:r>
              <a:rPr lang="en-US" altLang="en-US" sz="1800" dirty="0"/>
              <a:t> </a:t>
            </a:r>
          </a:p>
          <a:p>
            <a:r>
              <a:rPr lang="en-US" altLang="en-US" sz="1800" dirty="0"/>
              <a:t> Linked List Representation</a:t>
            </a:r>
          </a:p>
          <a:p>
            <a:pPr>
              <a:buFontTx/>
              <a:buNone/>
            </a:pPr>
            <a:endParaRPr lang="en-US" altLang="en-US" sz="1800" dirty="0"/>
          </a:p>
          <a:p>
            <a:endParaRPr lang="en-US" altLang="en-US" sz="1800" dirty="0"/>
          </a:p>
          <a:p>
            <a:endParaRPr lang="en-US" altLang="en-US" sz="1800" dirty="0"/>
          </a:p>
          <a:p>
            <a:endParaRPr lang="en-US" altLang="en-US" sz="1800" dirty="0"/>
          </a:p>
          <a:p>
            <a:endParaRPr lang="en-US" altLang="en-US" sz="1800" dirty="0"/>
          </a:p>
          <a:p>
            <a:r>
              <a:rPr lang="en-US" altLang="en-US" sz="1800" dirty="0"/>
              <a:t>Linked list can be visualized as a chain of nodes, where every node points to the next node.</a:t>
            </a:r>
          </a:p>
          <a:p>
            <a:r>
              <a:rPr lang="en-US" altLang="en-US" sz="1800" dirty="0"/>
              <a:t>As per the above illustration, following are the important points to be considered.</a:t>
            </a:r>
          </a:p>
          <a:p>
            <a:r>
              <a:rPr lang="en-US" altLang="en-US" sz="1800" dirty="0"/>
              <a:t>Linked List contains </a:t>
            </a:r>
            <a:r>
              <a:rPr lang="en-US" altLang="en-US" sz="1800" dirty="0" smtClean="0"/>
              <a:t>a node  </a:t>
            </a:r>
            <a:r>
              <a:rPr lang="en-US" altLang="en-US" sz="1800" dirty="0"/>
              <a:t>called first.</a:t>
            </a:r>
          </a:p>
          <a:p>
            <a:r>
              <a:rPr lang="en-US" altLang="en-US" sz="1800" dirty="0"/>
              <a:t>Each </a:t>
            </a:r>
            <a:r>
              <a:rPr lang="en-US" altLang="en-US" sz="1800" dirty="0" smtClean="0"/>
              <a:t>node </a:t>
            </a:r>
            <a:r>
              <a:rPr lang="en-US" altLang="en-US" sz="1800" dirty="0"/>
              <a:t>carries a data field(s) and a link field called next.</a:t>
            </a:r>
          </a:p>
          <a:p>
            <a:r>
              <a:rPr lang="en-US" altLang="en-US" sz="1800" dirty="0"/>
              <a:t>Each </a:t>
            </a:r>
            <a:r>
              <a:rPr lang="en-US" altLang="en-US" sz="1800" dirty="0" smtClean="0"/>
              <a:t>node </a:t>
            </a:r>
            <a:r>
              <a:rPr lang="en-US" altLang="en-US" sz="1800" dirty="0"/>
              <a:t>is linked with its next </a:t>
            </a:r>
            <a:r>
              <a:rPr lang="en-US" altLang="en-US" sz="1800" dirty="0" smtClean="0"/>
              <a:t>node using </a:t>
            </a:r>
            <a:r>
              <a:rPr lang="en-US" altLang="en-US" sz="1800" dirty="0"/>
              <a:t>its next </a:t>
            </a:r>
            <a:r>
              <a:rPr lang="en-US" altLang="en-US" sz="1800" dirty="0" smtClean="0"/>
              <a:t>link.</a:t>
            </a:r>
            <a:endParaRPr lang="en-US" altLang="en-US" sz="1800" dirty="0"/>
          </a:p>
          <a:p>
            <a:r>
              <a:rPr lang="en-US" altLang="en-US" sz="1800" dirty="0"/>
              <a:t>Last link carries a link as null to mark the end of the list.</a:t>
            </a:r>
          </a:p>
          <a:p>
            <a:pPr eaLnBrk="1" hangingPunct="1">
              <a:spcBef>
                <a:spcPct val="0"/>
              </a:spcBef>
              <a:buFontTx/>
              <a:buNone/>
            </a:pPr>
            <a:endParaRPr lang="en-US" altLang="en-US" sz="1800" dirty="0"/>
          </a:p>
          <a:p>
            <a:pPr eaLnBrk="1" hangingPunct="1">
              <a:spcBef>
                <a:spcPct val="0"/>
              </a:spcBef>
              <a:buFontTx/>
              <a:buNone/>
            </a:pPr>
            <a:r>
              <a:rPr lang="en-US" altLang="en-US" sz="1800" dirty="0"/>
              <a:t> </a:t>
            </a:r>
          </a:p>
          <a:p>
            <a:pPr eaLnBrk="1" hangingPunct="1">
              <a:spcBef>
                <a:spcPct val="0"/>
              </a:spcBef>
              <a:buFontTx/>
              <a:buNone/>
            </a:pPr>
            <a:endParaRPr lang="en-US" altLang="en-US" sz="1800" dirty="0"/>
          </a:p>
          <a:p>
            <a:pPr eaLnBrk="1" hangingPunct="1">
              <a:spcBef>
                <a:spcPct val="0"/>
              </a:spcBef>
              <a:buFontTx/>
              <a:buNone/>
            </a:pPr>
            <a:endParaRPr lang="en-US" altLang="en-US" sz="1800" dirty="0"/>
          </a:p>
          <a:p>
            <a:pPr eaLnBrk="1" hangingPunct="1">
              <a:spcBef>
                <a:spcPct val="0"/>
              </a:spcBef>
              <a:buFontTx/>
              <a:buNone/>
            </a:pPr>
            <a:endParaRPr lang="en-US" altLang="en-US" sz="1800" dirty="0"/>
          </a:p>
          <a:p>
            <a:pPr eaLnBrk="1" hangingPunct="1">
              <a:spcBef>
                <a:spcPct val="0"/>
              </a:spcBef>
              <a:buFontTx/>
              <a:buNone/>
            </a:pPr>
            <a:r>
              <a:rPr lang="en-US" altLang="en-US" sz="1800" dirty="0"/>
              <a:t> </a:t>
            </a:r>
          </a:p>
          <a:p>
            <a:pPr eaLnBrk="1">
              <a:spcBef>
                <a:spcPct val="0"/>
              </a:spcBef>
              <a:buFontTx/>
              <a:buNone/>
            </a:pPr>
            <a:r>
              <a:rPr lang="en-US" altLang="en-US" sz="1800" dirty="0"/>
              <a:t> </a:t>
            </a:r>
          </a:p>
          <a:p>
            <a:pPr eaLnBrk="1" hangingPunct="1">
              <a:spcBef>
                <a:spcPct val="0"/>
              </a:spcBef>
              <a:buFontTx/>
              <a:buNone/>
            </a:pPr>
            <a:endParaRPr lang="en-US" altLang="en-US" sz="1800" dirty="0"/>
          </a:p>
          <a:p>
            <a:pPr eaLnBrk="1" hangingPunct="1">
              <a:spcBef>
                <a:spcPct val="0"/>
              </a:spcBef>
              <a:buFontTx/>
              <a:buNone/>
            </a:pPr>
            <a:r>
              <a:rPr lang="en-US" altLang="en-US" sz="1800" dirty="0"/>
              <a:t> </a:t>
            </a:r>
          </a:p>
          <a:p>
            <a:pPr eaLnBrk="1" hangingPunct="1">
              <a:spcBef>
                <a:spcPct val="0"/>
              </a:spcBef>
              <a:buFontTx/>
              <a:buNone/>
            </a:pPr>
            <a:endParaRPr lang="en-US" altLang="en-US" sz="1800" dirty="0"/>
          </a:p>
          <a:p>
            <a:pPr eaLnBrk="1" hangingPunct="1">
              <a:spcBef>
                <a:spcPct val="0"/>
              </a:spcBef>
              <a:buFontTx/>
              <a:buNone/>
            </a:pPr>
            <a:r>
              <a:rPr lang="en-US" altLang="en-US" sz="1800" dirty="0"/>
              <a:t> </a:t>
            </a:r>
          </a:p>
          <a:p>
            <a:pPr eaLnBrk="1" hangingPunct="1">
              <a:spcBef>
                <a:spcPct val="0"/>
              </a:spcBef>
              <a:buFontTx/>
              <a:buNone/>
            </a:pPr>
            <a:r>
              <a:rPr lang="en-US" altLang="en-US" sz="1800" dirty="0"/>
              <a:t> </a:t>
            </a:r>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dirty="0"/>
          </a:p>
          <a:p>
            <a:pPr eaLnBrk="1" hangingPunct="1">
              <a:spcBef>
                <a:spcPct val="0"/>
              </a:spcBef>
              <a:buFontTx/>
              <a:buNone/>
            </a:pPr>
            <a:r>
              <a:rPr lang="en-US" altLang="en-US" sz="1800" dirty="0"/>
              <a:t> </a:t>
            </a:r>
          </a:p>
          <a:p>
            <a:pPr eaLnBrk="1" hangingPunct="1">
              <a:spcBef>
                <a:spcPct val="0"/>
              </a:spcBef>
              <a:buFontTx/>
              <a:buNone/>
            </a:pPr>
            <a:r>
              <a:rPr lang="en-US" altLang="en-US" sz="1800" dirty="0"/>
              <a:t> </a:t>
            </a:r>
          </a:p>
          <a:p>
            <a:pPr eaLnBrk="1" hangingPunct="1">
              <a:spcBef>
                <a:spcPct val="0"/>
              </a:spcBef>
              <a:buFontTx/>
              <a:buNone/>
            </a:pPr>
            <a:endParaRPr lang="en-US" altLang="en-US" sz="1800" dirty="0"/>
          </a:p>
          <a:p>
            <a:pPr eaLnBrk="1">
              <a:spcBef>
                <a:spcPct val="0"/>
              </a:spcBef>
              <a:buFontTx/>
              <a:buNone/>
            </a:pPr>
            <a:r>
              <a:rPr lang="en-US" altLang="en-US" sz="1800" dirty="0"/>
              <a:t> </a:t>
            </a:r>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p:txBody>
      </p:sp>
      <p:pic>
        <p:nvPicPr>
          <p:cNvPr id="27656" name="Picture 7" descr="Linked Li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601496"/>
            <a:ext cx="6714132" cy="1219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15056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Line 6"/>
          <p:cNvSpPr>
            <a:spLocks noChangeShapeType="1"/>
          </p:cNvSpPr>
          <p:nvPr/>
        </p:nvSpPr>
        <p:spPr bwMode="auto">
          <a:xfrm>
            <a:off x="1595438" y="1219200"/>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699" name="Line 6"/>
          <p:cNvSpPr>
            <a:spLocks noChangeShapeType="1"/>
          </p:cNvSpPr>
          <p:nvPr/>
        </p:nvSpPr>
        <p:spPr bwMode="auto">
          <a:xfrm>
            <a:off x="1714500" y="1214438"/>
            <a:ext cx="0" cy="56388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0" name="Line 6"/>
          <p:cNvSpPr>
            <a:spLocks noChangeShapeType="1"/>
          </p:cNvSpPr>
          <p:nvPr/>
        </p:nvSpPr>
        <p:spPr bwMode="auto">
          <a:xfrm>
            <a:off x="1828800" y="1217613"/>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1" name="Text Box 11"/>
          <p:cNvSpPr txBox="1">
            <a:spLocks noChangeArrowheads="1"/>
          </p:cNvSpPr>
          <p:nvPr/>
        </p:nvSpPr>
        <p:spPr bwMode="auto">
          <a:xfrm>
            <a:off x="2057400" y="368300"/>
            <a:ext cx="7848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None/>
            </a:pPr>
            <a:r>
              <a:rPr lang="en-US" altLang="en-US" sz="2800" dirty="0"/>
              <a:t>Basic Operations</a:t>
            </a:r>
          </a:p>
          <a:p>
            <a:pPr eaLnBrk="1" hangingPunct="1">
              <a:spcBef>
                <a:spcPct val="0"/>
              </a:spcBef>
              <a:buFontTx/>
              <a:buNone/>
            </a:pPr>
            <a:endParaRPr lang="en-US" altLang="en-US" sz="2800" dirty="0"/>
          </a:p>
        </p:txBody>
      </p:sp>
      <p:sp>
        <p:nvSpPr>
          <p:cNvPr id="29702" name="Line 6"/>
          <p:cNvSpPr>
            <a:spLocks noChangeShapeType="1"/>
          </p:cNvSpPr>
          <p:nvPr/>
        </p:nvSpPr>
        <p:spPr bwMode="auto">
          <a:xfrm>
            <a:off x="5334000" y="739775"/>
            <a:ext cx="5334000" cy="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8" name="Text Box 9"/>
          <p:cNvSpPr txBox="1">
            <a:spLocks noChangeArrowheads="1"/>
          </p:cNvSpPr>
          <p:nvPr/>
        </p:nvSpPr>
        <p:spPr bwMode="auto">
          <a:xfrm>
            <a:off x="1828800" y="1408113"/>
            <a:ext cx="8458200" cy="13375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endParaRPr lang="en-US" altLang="en-US" sz="1800" dirty="0"/>
          </a:p>
          <a:p>
            <a:pPr>
              <a:buNone/>
            </a:pPr>
            <a:r>
              <a:rPr lang="en-US" altLang="en-US" sz="2800" dirty="0" smtClean="0"/>
              <a:t>Following </a:t>
            </a:r>
            <a:r>
              <a:rPr lang="en-US" altLang="en-US" sz="2800" dirty="0"/>
              <a:t>are the basic operations supported by a list.</a:t>
            </a:r>
          </a:p>
          <a:p>
            <a:r>
              <a:rPr lang="en-US" altLang="en-US" sz="2800" b="1" dirty="0"/>
              <a:t>Insertion</a:t>
            </a:r>
            <a:r>
              <a:rPr lang="en-US" altLang="en-US" sz="2800" dirty="0"/>
              <a:t> − Adds an element at the beginning of the list.</a:t>
            </a:r>
          </a:p>
          <a:p>
            <a:r>
              <a:rPr lang="en-US" altLang="en-US" sz="2800" b="1" dirty="0"/>
              <a:t>Deletion</a:t>
            </a:r>
            <a:r>
              <a:rPr lang="en-US" altLang="en-US" sz="2800" dirty="0"/>
              <a:t> − Deletes an element at the beginning of the list.</a:t>
            </a:r>
          </a:p>
          <a:p>
            <a:r>
              <a:rPr lang="en-US" altLang="en-US" sz="2800" b="1" dirty="0"/>
              <a:t>Display</a:t>
            </a:r>
            <a:r>
              <a:rPr lang="en-US" altLang="en-US" sz="2800" dirty="0"/>
              <a:t> − Displays the complete list.</a:t>
            </a:r>
          </a:p>
          <a:p>
            <a:r>
              <a:rPr lang="en-US" altLang="en-US" sz="2800" b="1" dirty="0"/>
              <a:t>Search</a:t>
            </a:r>
            <a:r>
              <a:rPr lang="en-US" altLang="en-US" sz="2800" dirty="0"/>
              <a:t> − Searches an element using the given key.</a:t>
            </a:r>
          </a:p>
          <a:p>
            <a:r>
              <a:rPr lang="en-US" altLang="en-US" sz="2800" b="1" dirty="0"/>
              <a:t>Delete</a:t>
            </a:r>
            <a:r>
              <a:rPr lang="en-US" altLang="en-US" sz="2800" dirty="0"/>
              <a:t> − Deletes an element using the given key.</a:t>
            </a:r>
          </a:p>
          <a:p>
            <a:pPr>
              <a:buFontTx/>
              <a:buNone/>
            </a:pPr>
            <a:endParaRPr lang="en-US" altLang="en-US" sz="1800" dirty="0"/>
          </a:p>
          <a:p>
            <a:pPr eaLnBrk="1" hangingPunct="1">
              <a:spcBef>
                <a:spcPct val="0"/>
              </a:spcBef>
              <a:buFontTx/>
              <a:buNone/>
            </a:pPr>
            <a:endParaRPr lang="en-US" altLang="en-US" sz="1800" dirty="0"/>
          </a:p>
          <a:p>
            <a:pPr eaLnBrk="1" hangingPunct="1">
              <a:spcBef>
                <a:spcPct val="0"/>
              </a:spcBef>
              <a:buFontTx/>
              <a:buNone/>
            </a:pPr>
            <a:r>
              <a:rPr lang="en-US" altLang="en-US" sz="1800" dirty="0"/>
              <a:t> </a:t>
            </a:r>
          </a:p>
          <a:p>
            <a:pPr eaLnBrk="1" hangingPunct="1">
              <a:spcBef>
                <a:spcPct val="0"/>
              </a:spcBef>
              <a:buFontTx/>
              <a:buNone/>
            </a:pPr>
            <a:endParaRPr lang="en-US" altLang="en-US" sz="1800" dirty="0"/>
          </a:p>
          <a:p>
            <a:pPr eaLnBrk="1" hangingPunct="1">
              <a:spcBef>
                <a:spcPct val="0"/>
              </a:spcBef>
              <a:buFontTx/>
              <a:buNone/>
            </a:pPr>
            <a:r>
              <a:rPr lang="en-US" altLang="en-US" sz="1800" dirty="0"/>
              <a:t> </a:t>
            </a:r>
          </a:p>
          <a:p>
            <a:pPr eaLnBrk="1" hangingPunct="1">
              <a:spcBef>
                <a:spcPct val="0"/>
              </a:spcBef>
              <a:buFontTx/>
              <a:buNone/>
            </a:pPr>
            <a:r>
              <a:rPr lang="en-US" altLang="en-US" sz="1800" dirty="0"/>
              <a:t> </a:t>
            </a:r>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dirty="0"/>
          </a:p>
          <a:p>
            <a:pPr eaLnBrk="1" hangingPunct="1">
              <a:spcBef>
                <a:spcPct val="0"/>
              </a:spcBef>
              <a:buFontTx/>
              <a:buNone/>
            </a:pPr>
            <a:r>
              <a:rPr lang="en-US" altLang="en-US" sz="1800" dirty="0"/>
              <a:t> </a:t>
            </a:r>
          </a:p>
          <a:p>
            <a:pPr eaLnBrk="1" hangingPunct="1">
              <a:spcBef>
                <a:spcPct val="0"/>
              </a:spcBef>
              <a:buFontTx/>
              <a:buNone/>
            </a:pPr>
            <a:r>
              <a:rPr lang="en-US" altLang="en-US" sz="1800" dirty="0"/>
              <a:t> </a:t>
            </a:r>
          </a:p>
          <a:p>
            <a:pPr eaLnBrk="1" hangingPunct="1">
              <a:spcBef>
                <a:spcPct val="0"/>
              </a:spcBef>
              <a:buFontTx/>
              <a:buNone/>
            </a:pPr>
            <a:endParaRPr lang="en-US" altLang="en-US" sz="1800" dirty="0"/>
          </a:p>
          <a:p>
            <a:pPr eaLnBrk="1">
              <a:spcBef>
                <a:spcPct val="0"/>
              </a:spcBef>
              <a:buFontTx/>
              <a:buNone/>
            </a:pPr>
            <a:r>
              <a:rPr lang="en-US" altLang="en-US" sz="1800" dirty="0"/>
              <a:t> </a:t>
            </a:r>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p:txBody>
      </p:sp>
    </p:spTree>
    <p:extLst>
      <p:ext uri="{BB962C8B-B14F-4D97-AF65-F5344CB8AC3E}">
        <p14:creationId xmlns:p14="http://schemas.microsoft.com/office/powerpoint/2010/main" val="124164678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6"/>
          <p:cNvSpPr>
            <a:spLocks noChangeShapeType="1"/>
          </p:cNvSpPr>
          <p:nvPr/>
        </p:nvSpPr>
        <p:spPr bwMode="auto">
          <a:xfrm>
            <a:off x="1595438" y="1219200"/>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47" name="Line 6"/>
          <p:cNvSpPr>
            <a:spLocks noChangeShapeType="1"/>
          </p:cNvSpPr>
          <p:nvPr/>
        </p:nvSpPr>
        <p:spPr bwMode="auto">
          <a:xfrm>
            <a:off x="1714500" y="1214438"/>
            <a:ext cx="0" cy="56388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48" name="Line 6"/>
          <p:cNvSpPr>
            <a:spLocks noChangeShapeType="1"/>
          </p:cNvSpPr>
          <p:nvPr/>
        </p:nvSpPr>
        <p:spPr bwMode="auto">
          <a:xfrm>
            <a:off x="1828800" y="1217613"/>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1" name="Text Box 11"/>
          <p:cNvSpPr txBox="1">
            <a:spLocks noChangeArrowheads="1"/>
          </p:cNvSpPr>
          <p:nvPr/>
        </p:nvSpPr>
        <p:spPr bwMode="auto">
          <a:xfrm>
            <a:off x="1843088" y="260350"/>
            <a:ext cx="7848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800"/>
              <a:t>Insertion Operation</a:t>
            </a:r>
          </a:p>
          <a:p>
            <a:pPr eaLnBrk="1" hangingPunct="1">
              <a:spcBef>
                <a:spcPct val="0"/>
              </a:spcBef>
              <a:buFontTx/>
              <a:buNone/>
            </a:pPr>
            <a:endParaRPr lang="en-US" altLang="en-US" sz="2800"/>
          </a:p>
        </p:txBody>
      </p:sp>
      <p:sp>
        <p:nvSpPr>
          <p:cNvPr id="31750" name="Line 6"/>
          <p:cNvSpPr>
            <a:spLocks noChangeShapeType="1"/>
          </p:cNvSpPr>
          <p:nvPr/>
        </p:nvSpPr>
        <p:spPr bwMode="auto">
          <a:xfrm>
            <a:off x="5334000" y="739775"/>
            <a:ext cx="5334000" cy="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8" name="Text Box 9"/>
          <p:cNvSpPr txBox="1">
            <a:spLocks noChangeArrowheads="1"/>
          </p:cNvSpPr>
          <p:nvPr/>
        </p:nvSpPr>
        <p:spPr bwMode="auto">
          <a:xfrm>
            <a:off x="1828800" y="1408114"/>
            <a:ext cx="8458200" cy="1095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sz="1800" dirty="0"/>
              <a:t>Adding a new node in linked list is a more than one step activity. We shall learn this with diagrams here. First, create a node using the same structure and find the location where it has to be inserted.</a:t>
            </a:r>
          </a:p>
          <a:p>
            <a:pPr>
              <a:buFontTx/>
              <a:buNone/>
            </a:pPr>
            <a:endParaRPr lang="en-US" altLang="en-US" sz="1800" dirty="0"/>
          </a:p>
          <a:p>
            <a:pPr eaLnBrk="1" hangingPunct="1">
              <a:spcBef>
                <a:spcPct val="0"/>
              </a:spcBef>
              <a:buFontTx/>
              <a:buNone/>
            </a:pPr>
            <a:endParaRPr lang="en-US" altLang="en-US" sz="1800" dirty="0"/>
          </a:p>
          <a:p>
            <a:pPr eaLnBrk="1" hangingPunct="1">
              <a:spcBef>
                <a:spcPct val="0"/>
              </a:spcBef>
              <a:buFontTx/>
              <a:buNone/>
            </a:pPr>
            <a:r>
              <a:rPr lang="en-US" altLang="en-US" sz="1800" dirty="0"/>
              <a:t> </a:t>
            </a:r>
          </a:p>
          <a:p>
            <a:pPr eaLnBrk="1" hangingPunct="1">
              <a:spcBef>
                <a:spcPct val="0"/>
              </a:spcBef>
              <a:buFontTx/>
              <a:buNone/>
            </a:pPr>
            <a:endParaRPr lang="en-US" altLang="en-US" sz="1800" dirty="0"/>
          </a:p>
          <a:p>
            <a:pPr eaLnBrk="1" hangingPunct="1">
              <a:spcBef>
                <a:spcPct val="0"/>
              </a:spcBef>
              <a:buFontTx/>
              <a:buNone/>
            </a:pPr>
            <a:r>
              <a:rPr lang="en-US" altLang="en-US" sz="1800" dirty="0"/>
              <a:t> </a:t>
            </a:r>
          </a:p>
          <a:p>
            <a:pPr eaLnBrk="1" hangingPunct="1">
              <a:spcBef>
                <a:spcPct val="0"/>
              </a:spcBef>
              <a:buFontTx/>
              <a:buNone/>
            </a:pPr>
            <a:r>
              <a:rPr lang="en-US" altLang="en-US" sz="1800" dirty="0"/>
              <a:t> </a:t>
            </a:r>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r>
              <a:rPr lang="en-US" altLang="en-US" sz="1800" dirty="0"/>
              <a:t>Imagine that we are inserting a node </a:t>
            </a:r>
            <a:r>
              <a:rPr lang="en-US" altLang="en-US" sz="1800" b="1" dirty="0"/>
              <a:t>B</a:t>
            </a:r>
            <a:r>
              <a:rPr lang="en-US" altLang="en-US" sz="1800" dirty="0"/>
              <a:t> (</a:t>
            </a:r>
            <a:r>
              <a:rPr lang="en-US" altLang="en-US" sz="1800" dirty="0" err="1"/>
              <a:t>NewNode</a:t>
            </a:r>
            <a:r>
              <a:rPr lang="en-US" altLang="en-US" sz="1800" dirty="0"/>
              <a:t>), between </a:t>
            </a:r>
            <a:r>
              <a:rPr lang="en-US" altLang="en-US" sz="1800" b="1" dirty="0"/>
              <a:t>A</a:t>
            </a:r>
            <a:r>
              <a:rPr lang="en-US" altLang="en-US" sz="1800" dirty="0"/>
              <a:t> (</a:t>
            </a:r>
            <a:r>
              <a:rPr lang="en-US" altLang="en-US" sz="1800" dirty="0" err="1"/>
              <a:t>LeftNode</a:t>
            </a:r>
            <a:r>
              <a:rPr lang="en-US" altLang="en-US" sz="1800" dirty="0"/>
              <a:t>) and </a:t>
            </a:r>
            <a:r>
              <a:rPr lang="en-US" altLang="en-US" sz="1800" b="1" dirty="0"/>
              <a:t>C</a:t>
            </a:r>
            <a:r>
              <a:rPr lang="en-US" altLang="en-US" sz="1800" dirty="0"/>
              <a:t> (</a:t>
            </a:r>
            <a:r>
              <a:rPr lang="en-US" altLang="en-US" sz="1800" dirty="0" err="1"/>
              <a:t>RightNode</a:t>
            </a:r>
            <a:r>
              <a:rPr lang="en-US" altLang="en-US" sz="1800" dirty="0"/>
              <a:t>). Then point </a:t>
            </a:r>
            <a:r>
              <a:rPr lang="en-US" altLang="en-US" sz="1800" dirty="0" err="1"/>
              <a:t>B.next</a:t>
            </a:r>
            <a:r>
              <a:rPr lang="en-US" altLang="en-US" sz="1800" dirty="0"/>
              <a:t> to C −</a:t>
            </a:r>
          </a:p>
          <a:p>
            <a:pPr eaLnBrk="1" hangingPunct="1">
              <a:spcBef>
                <a:spcPct val="0"/>
              </a:spcBef>
              <a:buFontTx/>
              <a:buNone/>
            </a:pPr>
            <a:endParaRPr lang="en-US" altLang="en-US" sz="1800" b="1" dirty="0"/>
          </a:p>
          <a:p>
            <a:pPr eaLnBrk="1" hangingPunct="1">
              <a:spcBef>
                <a:spcPct val="0"/>
              </a:spcBef>
              <a:buFontTx/>
              <a:buNone/>
            </a:pPr>
            <a:endParaRPr lang="en-US" altLang="en-US" sz="1800" b="1" dirty="0"/>
          </a:p>
          <a:p>
            <a:pPr eaLnBrk="1" hangingPunct="1">
              <a:spcBef>
                <a:spcPct val="0"/>
              </a:spcBef>
              <a:buFontTx/>
              <a:buNone/>
            </a:pPr>
            <a:endParaRPr lang="en-US" altLang="en-US" sz="1800" dirty="0"/>
          </a:p>
          <a:p>
            <a:pPr eaLnBrk="1" hangingPunct="1">
              <a:spcBef>
                <a:spcPct val="0"/>
              </a:spcBef>
              <a:buFontTx/>
              <a:buNone/>
            </a:pPr>
            <a:r>
              <a:rPr lang="en-US" altLang="en-US" sz="1800" dirty="0"/>
              <a:t> </a:t>
            </a:r>
          </a:p>
          <a:p>
            <a:pPr eaLnBrk="1" hangingPunct="1">
              <a:spcBef>
                <a:spcPct val="0"/>
              </a:spcBef>
              <a:buFontTx/>
              <a:buNone/>
            </a:pPr>
            <a:r>
              <a:rPr lang="en-US" altLang="en-US" sz="1800" dirty="0"/>
              <a:t> </a:t>
            </a:r>
          </a:p>
          <a:p>
            <a:pPr eaLnBrk="1" hangingPunct="1">
              <a:spcBef>
                <a:spcPct val="0"/>
              </a:spcBef>
              <a:buFontTx/>
              <a:buNone/>
            </a:pPr>
            <a:endParaRPr lang="en-US" altLang="en-US" sz="1800" dirty="0"/>
          </a:p>
          <a:p>
            <a:pPr eaLnBrk="1">
              <a:spcBef>
                <a:spcPct val="0"/>
              </a:spcBef>
              <a:buFontTx/>
              <a:buNone/>
            </a:pPr>
            <a:r>
              <a:rPr lang="en-US" altLang="en-US" sz="1800" dirty="0"/>
              <a:t> </a:t>
            </a:r>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a:p>
            <a:pPr eaLnBrk="1">
              <a:spcBef>
                <a:spcPct val="0"/>
              </a:spcBef>
              <a:buFontTx/>
              <a:buNone/>
            </a:pPr>
            <a:endParaRPr lang="en-US" altLang="en-US" sz="1800" dirty="0"/>
          </a:p>
        </p:txBody>
      </p:sp>
      <p:pic>
        <p:nvPicPr>
          <p:cNvPr id="31752" name="Picture 8" descr="Linked List Inser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384425"/>
            <a:ext cx="8077200"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639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Line 6"/>
          <p:cNvSpPr>
            <a:spLocks noChangeShapeType="1"/>
          </p:cNvSpPr>
          <p:nvPr/>
        </p:nvSpPr>
        <p:spPr bwMode="auto">
          <a:xfrm>
            <a:off x="1595438" y="1219200"/>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5" name="Line 6"/>
          <p:cNvSpPr>
            <a:spLocks noChangeShapeType="1"/>
          </p:cNvSpPr>
          <p:nvPr/>
        </p:nvSpPr>
        <p:spPr bwMode="auto">
          <a:xfrm>
            <a:off x="1714500" y="1214438"/>
            <a:ext cx="0" cy="56388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6" name="Line 6"/>
          <p:cNvSpPr>
            <a:spLocks noChangeShapeType="1"/>
          </p:cNvSpPr>
          <p:nvPr/>
        </p:nvSpPr>
        <p:spPr bwMode="auto">
          <a:xfrm>
            <a:off x="1828800" y="1217613"/>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1" name="Text Box 11"/>
          <p:cNvSpPr txBox="1">
            <a:spLocks noChangeArrowheads="1"/>
          </p:cNvSpPr>
          <p:nvPr/>
        </p:nvSpPr>
        <p:spPr bwMode="auto">
          <a:xfrm>
            <a:off x="1843088" y="260350"/>
            <a:ext cx="7848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800" dirty="0"/>
              <a:t>Insertion Operation</a:t>
            </a:r>
          </a:p>
          <a:p>
            <a:pPr eaLnBrk="1" hangingPunct="1">
              <a:spcBef>
                <a:spcPct val="0"/>
              </a:spcBef>
              <a:buFontTx/>
              <a:buNone/>
            </a:pPr>
            <a:endParaRPr lang="en-US" altLang="en-US" sz="2800" dirty="0"/>
          </a:p>
        </p:txBody>
      </p:sp>
      <p:sp>
        <p:nvSpPr>
          <p:cNvPr id="33798" name="Line 6"/>
          <p:cNvSpPr>
            <a:spLocks noChangeShapeType="1"/>
          </p:cNvSpPr>
          <p:nvPr/>
        </p:nvSpPr>
        <p:spPr bwMode="auto">
          <a:xfrm>
            <a:off x="5334000" y="739775"/>
            <a:ext cx="5334000" cy="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8" name="Text Box 9"/>
          <p:cNvSpPr txBox="1">
            <a:spLocks noChangeArrowheads="1"/>
          </p:cNvSpPr>
          <p:nvPr/>
        </p:nvSpPr>
        <p:spPr bwMode="auto">
          <a:xfrm>
            <a:off x="1828800" y="1408114"/>
            <a:ext cx="845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sz="1800" dirty="0" err="1"/>
              <a:t>NewNode.next</a:t>
            </a:r>
            <a:r>
              <a:rPr lang="en-US" altLang="en-US" sz="1800" dirty="0"/>
              <a:t> −&gt; </a:t>
            </a:r>
            <a:r>
              <a:rPr lang="en-US" altLang="en-US" sz="1800" dirty="0" err="1"/>
              <a:t>RightNode</a:t>
            </a:r>
            <a:r>
              <a:rPr lang="en-US" altLang="en-US" sz="1800" dirty="0"/>
              <a:t>;</a:t>
            </a:r>
          </a:p>
          <a:p>
            <a:r>
              <a:rPr lang="en-US" altLang="en-US" sz="1800" dirty="0"/>
              <a:t>It should look like this −</a:t>
            </a:r>
          </a:p>
        </p:txBody>
      </p:sp>
      <p:pic>
        <p:nvPicPr>
          <p:cNvPr id="33800" name="Picture 15" descr="Linked List Inser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600326"/>
            <a:ext cx="8305800"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31325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Line 6"/>
          <p:cNvSpPr>
            <a:spLocks noChangeShapeType="1"/>
          </p:cNvSpPr>
          <p:nvPr/>
        </p:nvSpPr>
        <p:spPr bwMode="auto">
          <a:xfrm>
            <a:off x="1595438" y="1219200"/>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3" name="Line 6"/>
          <p:cNvSpPr>
            <a:spLocks noChangeShapeType="1"/>
          </p:cNvSpPr>
          <p:nvPr/>
        </p:nvSpPr>
        <p:spPr bwMode="auto">
          <a:xfrm>
            <a:off x="1714500" y="1214438"/>
            <a:ext cx="0" cy="56388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4" name="Line 6"/>
          <p:cNvSpPr>
            <a:spLocks noChangeShapeType="1"/>
          </p:cNvSpPr>
          <p:nvPr/>
        </p:nvSpPr>
        <p:spPr bwMode="auto">
          <a:xfrm>
            <a:off x="1828800" y="1217613"/>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1" name="Text Box 11"/>
          <p:cNvSpPr txBox="1">
            <a:spLocks noChangeArrowheads="1"/>
          </p:cNvSpPr>
          <p:nvPr/>
        </p:nvSpPr>
        <p:spPr bwMode="auto">
          <a:xfrm>
            <a:off x="1843088" y="260350"/>
            <a:ext cx="7848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800"/>
              <a:t>Insertion Operation</a:t>
            </a:r>
          </a:p>
          <a:p>
            <a:pPr eaLnBrk="1" hangingPunct="1">
              <a:spcBef>
                <a:spcPct val="0"/>
              </a:spcBef>
              <a:buFontTx/>
              <a:buNone/>
            </a:pPr>
            <a:endParaRPr lang="en-US" altLang="en-US" sz="2800"/>
          </a:p>
        </p:txBody>
      </p:sp>
      <p:sp>
        <p:nvSpPr>
          <p:cNvPr id="35846" name="Line 6"/>
          <p:cNvSpPr>
            <a:spLocks noChangeShapeType="1"/>
          </p:cNvSpPr>
          <p:nvPr/>
        </p:nvSpPr>
        <p:spPr bwMode="auto">
          <a:xfrm>
            <a:off x="5334000" y="739775"/>
            <a:ext cx="5334000" cy="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8" name="Text Box 9"/>
          <p:cNvSpPr txBox="1">
            <a:spLocks noChangeArrowheads="1"/>
          </p:cNvSpPr>
          <p:nvPr/>
        </p:nvSpPr>
        <p:spPr bwMode="auto">
          <a:xfrm>
            <a:off x="1828800" y="1408114"/>
            <a:ext cx="8458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sz="1800" dirty="0"/>
              <a:t>Now, the next node at the left should point to the new node.</a:t>
            </a:r>
          </a:p>
          <a:p>
            <a:r>
              <a:rPr lang="en-US" altLang="en-US" sz="1800" dirty="0" err="1"/>
              <a:t>LeftNode.next</a:t>
            </a:r>
            <a:r>
              <a:rPr lang="en-US" altLang="en-US" sz="1800" dirty="0"/>
              <a:t> −&gt; </a:t>
            </a:r>
            <a:r>
              <a:rPr lang="en-US" altLang="en-US" sz="1800" dirty="0" err="1"/>
              <a:t>NewNode</a:t>
            </a:r>
            <a:r>
              <a:rPr lang="en-US" altLang="en-US" sz="1800" dirty="0"/>
              <a:t>;</a:t>
            </a:r>
          </a:p>
        </p:txBody>
      </p:sp>
      <p:pic>
        <p:nvPicPr>
          <p:cNvPr id="35848" name="Picture 8" descr="Linked List Inser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668588"/>
            <a:ext cx="8229600" cy="312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098461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Line 6"/>
          <p:cNvSpPr>
            <a:spLocks noChangeShapeType="1"/>
          </p:cNvSpPr>
          <p:nvPr/>
        </p:nvSpPr>
        <p:spPr bwMode="auto">
          <a:xfrm>
            <a:off x="1595438" y="1219200"/>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1" name="Line 6"/>
          <p:cNvSpPr>
            <a:spLocks noChangeShapeType="1"/>
          </p:cNvSpPr>
          <p:nvPr/>
        </p:nvSpPr>
        <p:spPr bwMode="auto">
          <a:xfrm>
            <a:off x="1714500" y="1214438"/>
            <a:ext cx="0" cy="56388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892" name="Line 6"/>
          <p:cNvSpPr>
            <a:spLocks noChangeShapeType="1"/>
          </p:cNvSpPr>
          <p:nvPr/>
        </p:nvSpPr>
        <p:spPr bwMode="auto">
          <a:xfrm>
            <a:off x="1828800" y="1217613"/>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1" name="Text Box 11"/>
          <p:cNvSpPr txBox="1">
            <a:spLocks noChangeArrowheads="1"/>
          </p:cNvSpPr>
          <p:nvPr/>
        </p:nvSpPr>
        <p:spPr bwMode="auto">
          <a:xfrm>
            <a:off x="1843088" y="260350"/>
            <a:ext cx="7848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800" dirty="0"/>
              <a:t>Insertion Operation</a:t>
            </a:r>
          </a:p>
          <a:p>
            <a:pPr eaLnBrk="1" hangingPunct="1">
              <a:spcBef>
                <a:spcPct val="0"/>
              </a:spcBef>
              <a:buFontTx/>
              <a:buNone/>
            </a:pPr>
            <a:endParaRPr lang="en-US" altLang="en-US" sz="2800" dirty="0"/>
          </a:p>
        </p:txBody>
      </p:sp>
      <p:sp>
        <p:nvSpPr>
          <p:cNvPr id="37894" name="Line 6"/>
          <p:cNvSpPr>
            <a:spLocks noChangeShapeType="1"/>
          </p:cNvSpPr>
          <p:nvPr/>
        </p:nvSpPr>
        <p:spPr bwMode="auto">
          <a:xfrm>
            <a:off x="5334000" y="739775"/>
            <a:ext cx="5334000" cy="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8" name="Text Box 9"/>
          <p:cNvSpPr txBox="1">
            <a:spLocks noChangeArrowheads="1"/>
          </p:cNvSpPr>
          <p:nvPr/>
        </p:nvSpPr>
        <p:spPr bwMode="auto">
          <a:xfrm>
            <a:off x="1714500" y="1035051"/>
            <a:ext cx="8458200" cy="103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1800" dirty="0"/>
              <a:t>This will put the new node in the middle of the two.</a:t>
            </a:r>
          </a:p>
          <a:p>
            <a:pPr>
              <a:buFontTx/>
              <a:buNone/>
            </a:pPr>
            <a:r>
              <a:rPr lang="en-US" altLang="en-US" sz="1800" dirty="0"/>
              <a:t> The new list should look like this −</a:t>
            </a:r>
          </a:p>
          <a:p>
            <a:pPr>
              <a:buFontTx/>
              <a:buNone/>
            </a:pPr>
            <a:endParaRPr lang="en-US" altLang="en-US" sz="1800" dirty="0"/>
          </a:p>
        </p:txBody>
      </p:sp>
      <p:pic>
        <p:nvPicPr>
          <p:cNvPr id="37896" name="Picture 9" descr="Linked List Inser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2068514"/>
            <a:ext cx="8039100" cy="235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87718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Line 6"/>
          <p:cNvSpPr>
            <a:spLocks noChangeShapeType="1"/>
          </p:cNvSpPr>
          <p:nvPr/>
        </p:nvSpPr>
        <p:spPr bwMode="auto">
          <a:xfrm>
            <a:off x="1595438" y="1219200"/>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39" name="Line 6"/>
          <p:cNvSpPr>
            <a:spLocks noChangeShapeType="1"/>
          </p:cNvSpPr>
          <p:nvPr/>
        </p:nvSpPr>
        <p:spPr bwMode="auto">
          <a:xfrm>
            <a:off x="1714500" y="1214438"/>
            <a:ext cx="0" cy="56388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0" name="Line 6"/>
          <p:cNvSpPr>
            <a:spLocks noChangeShapeType="1"/>
          </p:cNvSpPr>
          <p:nvPr/>
        </p:nvSpPr>
        <p:spPr bwMode="auto">
          <a:xfrm>
            <a:off x="1828800" y="1217613"/>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1" name="Text Box 11"/>
          <p:cNvSpPr txBox="1">
            <a:spLocks noChangeArrowheads="1"/>
          </p:cNvSpPr>
          <p:nvPr/>
        </p:nvSpPr>
        <p:spPr bwMode="auto">
          <a:xfrm>
            <a:off x="1843088" y="260350"/>
            <a:ext cx="7848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800" dirty="0"/>
              <a:t>Insertion Operation</a:t>
            </a:r>
          </a:p>
          <a:p>
            <a:pPr eaLnBrk="1" hangingPunct="1">
              <a:spcBef>
                <a:spcPct val="0"/>
              </a:spcBef>
              <a:buFontTx/>
              <a:buNone/>
            </a:pPr>
            <a:endParaRPr lang="en-US" altLang="en-US" sz="2800" dirty="0"/>
          </a:p>
        </p:txBody>
      </p:sp>
      <p:sp>
        <p:nvSpPr>
          <p:cNvPr id="39942" name="Line 6"/>
          <p:cNvSpPr>
            <a:spLocks noChangeShapeType="1"/>
          </p:cNvSpPr>
          <p:nvPr/>
        </p:nvSpPr>
        <p:spPr bwMode="auto">
          <a:xfrm>
            <a:off x="5334000" y="739775"/>
            <a:ext cx="5334000" cy="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43" name="Rectangle 1"/>
          <p:cNvSpPr>
            <a:spLocks noChangeArrowheads="1"/>
          </p:cNvSpPr>
          <p:nvPr/>
        </p:nvSpPr>
        <p:spPr bwMode="auto">
          <a:xfrm>
            <a:off x="1843088" y="1658938"/>
            <a:ext cx="844391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t>Similar steps should be taken if the node is being inserted at the beginning of the list. While inserting it at the end, the second last node of the list should point to the new node and the new node will point to NULL.</a:t>
            </a:r>
          </a:p>
        </p:txBody>
      </p:sp>
    </p:spTree>
    <p:extLst>
      <p:ext uri="{BB962C8B-B14F-4D97-AF65-F5344CB8AC3E}">
        <p14:creationId xmlns:p14="http://schemas.microsoft.com/office/powerpoint/2010/main" val="1722599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Types of linked list</a:t>
            </a:r>
            <a:endParaRPr lang="en-US" b="1" dirty="0"/>
          </a:p>
        </p:txBody>
      </p:sp>
      <p:sp>
        <p:nvSpPr>
          <p:cNvPr id="3" name="Content Placeholder 2"/>
          <p:cNvSpPr>
            <a:spLocks noGrp="1"/>
          </p:cNvSpPr>
          <p:nvPr>
            <p:ph idx="1"/>
          </p:nvPr>
        </p:nvSpPr>
        <p:spPr/>
        <p:txBody>
          <a:bodyPr/>
          <a:lstStyle/>
          <a:p>
            <a:pPr marL="0" indent="0">
              <a:buNone/>
            </a:pPr>
            <a:r>
              <a:rPr lang="en-US" b="1" dirty="0" smtClean="0"/>
              <a:t>1. Singly </a:t>
            </a:r>
            <a:r>
              <a:rPr lang="en-US" b="1" dirty="0"/>
              <a:t>Linked </a:t>
            </a:r>
            <a:r>
              <a:rPr lang="en-US" b="1" dirty="0" smtClean="0"/>
              <a:t>List:</a:t>
            </a:r>
          </a:p>
          <a:p>
            <a:pPr algn="just"/>
            <a:r>
              <a:rPr lang="en-US" dirty="0" smtClean="0"/>
              <a:t>Each node </a:t>
            </a:r>
            <a:r>
              <a:rPr lang="en-US" dirty="0"/>
              <a:t>contains</a:t>
            </a:r>
            <a:r>
              <a:rPr lang="en-US" b="1" dirty="0"/>
              <a:t> data </a:t>
            </a:r>
            <a:r>
              <a:rPr lang="en-US" dirty="0"/>
              <a:t>and </a:t>
            </a:r>
            <a:r>
              <a:rPr lang="en-US" b="1" dirty="0"/>
              <a:t>a pointer to the next </a:t>
            </a:r>
            <a:r>
              <a:rPr lang="en-US" dirty="0"/>
              <a:t>node in the </a:t>
            </a:r>
            <a:r>
              <a:rPr lang="en-US" dirty="0" smtClean="0"/>
              <a:t>sequence. Traversal </a:t>
            </a:r>
            <a:r>
              <a:rPr lang="en-US" dirty="0"/>
              <a:t>is forward-only from the head (start) to the tail (end</a:t>
            </a:r>
            <a:r>
              <a:rPr lang="en-US" dirty="0" smtClean="0"/>
              <a:t>).</a:t>
            </a:r>
          </a:p>
          <a:p>
            <a:pPr algn="just"/>
            <a:r>
              <a:rPr lang="en-US" dirty="0" smtClean="0"/>
              <a:t>Memory-efficient </a:t>
            </a:r>
            <a:r>
              <a:rPr lang="en-US" dirty="0"/>
              <a:t>for insertions and deletions at the head, but accessing elements by index requires linear traversal</a:t>
            </a:r>
            <a:r>
              <a:rPr lang="en-US" dirty="0" smtClean="0"/>
              <a:t>.</a:t>
            </a:r>
          </a:p>
        </p:txBody>
      </p:sp>
    </p:spTree>
    <p:extLst>
      <p:ext uri="{BB962C8B-B14F-4D97-AF65-F5344CB8AC3E}">
        <p14:creationId xmlns:p14="http://schemas.microsoft.com/office/powerpoint/2010/main" val="39174238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Line 6"/>
          <p:cNvSpPr>
            <a:spLocks noChangeShapeType="1"/>
          </p:cNvSpPr>
          <p:nvPr/>
        </p:nvSpPr>
        <p:spPr bwMode="auto">
          <a:xfrm>
            <a:off x="1595438" y="1219200"/>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87" name="Line 6"/>
          <p:cNvSpPr>
            <a:spLocks noChangeShapeType="1"/>
          </p:cNvSpPr>
          <p:nvPr/>
        </p:nvSpPr>
        <p:spPr bwMode="auto">
          <a:xfrm>
            <a:off x="1714500" y="1214438"/>
            <a:ext cx="0" cy="56388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88" name="Line 6"/>
          <p:cNvSpPr>
            <a:spLocks noChangeShapeType="1"/>
          </p:cNvSpPr>
          <p:nvPr/>
        </p:nvSpPr>
        <p:spPr bwMode="auto">
          <a:xfrm>
            <a:off x="1828800" y="1217613"/>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1" name="Text Box 11"/>
          <p:cNvSpPr txBox="1">
            <a:spLocks noChangeArrowheads="1"/>
          </p:cNvSpPr>
          <p:nvPr/>
        </p:nvSpPr>
        <p:spPr bwMode="auto">
          <a:xfrm>
            <a:off x="1843088" y="260350"/>
            <a:ext cx="7848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800" dirty="0"/>
              <a:t>Deletion  Operation</a:t>
            </a:r>
          </a:p>
          <a:p>
            <a:pPr eaLnBrk="1" hangingPunct="1">
              <a:spcBef>
                <a:spcPct val="0"/>
              </a:spcBef>
              <a:buFontTx/>
              <a:buNone/>
            </a:pPr>
            <a:endParaRPr lang="en-US" altLang="en-US" sz="2800" dirty="0"/>
          </a:p>
        </p:txBody>
      </p:sp>
      <p:sp>
        <p:nvSpPr>
          <p:cNvPr id="41990" name="Line 6"/>
          <p:cNvSpPr>
            <a:spLocks noChangeShapeType="1"/>
          </p:cNvSpPr>
          <p:nvPr/>
        </p:nvSpPr>
        <p:spPr bwMode="auto">
          <a:xfrm>
            <a:off x="5334000" y="739775"/>
            <a:ext cx="5334000" cy="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991" name="Rectangle 1"/>
          <p:cNvSpPr>
            <a:spLocks noChangeArrowheads="1"/>
          </p:cNvSpPr>
          <p:nvPr/>
        </p:nvSpPr>
        <p:spPr bwMode="auto">
          <a:xfrm>
            <a:off x="1843088" y="1658939"/>
            <a:ext cx="8443912"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t>Deletion is also a more than one step process. We shall learn with pictorial representation. First, locate the target node to be removed, by using searching algorithms.</a:t>
            </a:r>
          </a:p>
        </p:txBody>
      </p:sp>
      <p:pic>
        <p:nvPicPr>
          <p:cNvPr id="41992" name="Picture 7" descr="Linked List Dele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200400"/>
            <a:ext cx="72390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43620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Line 6"/>
          <p:cNvSpPr>
            <a:spLocks noChangeShapeType="1"/>
          </p:cNvSpPr>
          <p:nvPr/>
        </p:nvSpPr>
        <p:spPr bwMode="auto">
          <a:xfrm>
            <a:off x="1595438" y="1219200"/>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5" name="Line 6"/>
          <p:cNvSpPr>
            <a:spLocks noChangeShapeType="1"/>
          </p:cNvSpPr>
          <p:nvPr/>
        </p:nvSpPr>
        <p:spPr bwMode="auto">
          <a:xfrm>
            <a:off x="1714500" y="1214438"/>
            <a:ext cx="0" cy="56388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6" name="Line 6"/>
          <p:cNvSpPr>
            <a:spLocks noChangeShapeType="1"/>
          </p:cNvSpPr>
          <p:nvPr/>
        </p:nvSpPr>
        <p:spPr bwMode="auto">
          <a:xfrm>
            <a:off x="1828800" y="1217613"/>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1" name="Text Box 11"/>
          <p:cNvSpPr txBox="1">
            <a:spLocks noChangeArrowheads="1"/>
          </p:cNvSpPr>
          <p:nvPr/>
        </p:nvSpPr>
        <p:spPr bwMode="auto">
          <a:xfrm>
            <a:off x="1843088" y="260350"/>
            <a:ext cx="7848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800" dirty="0"/>
              <a:t>Deletion  Operation</a:t>
            </a:r>
          </a:p>
          <a:p>
            <a:pPr eaLnBrk="1" hangingPunct="1">
              <a:spcBef>
                <a:spcPct val="0"/>
              </a:spcBef>
              <a:buFontTx/>
              <a:buNone/>
            </a:pPr>
            <a:endParaRPr lang="en-US" altLang="en-US" sz="2800" dirty="0"/>
          </a:p>
        </p:txBody>
      </p:sp>
      <p:sp>
        <p:nvSpPr>
          <p:cNvPr id="44038" name="Line 6"/>
          <p:cNvSpPr>
            <a:spLocks noChangeShapeType="1"/>
          </p:cNvSpPr>
          <p:nvPr/>
        </p:nvSpPr>
        <p:spPr bwMode="auto">
          <a:xfrm>
            <a:off x="5334000" y="739775"/>
            <a:ext cx="5334000" cy="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039" name="Rectangle 1"/>
          <p:cNvSpPr>
            <a:spLocks noChangeArrowheads="1"/>
          </p:cNvSpPr>
          <p:nvPr/>
        </p:nvSpPr>
        <p:spPr bwMode="auto">
          <a:xfrm>
            <a:off x="1843088" y="1658938"/>
            <a:ext cx="844391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t>The left (previous) node of the target node now should point to the next node of the target node −</a:t>
            </a:r>
          </a:p>
          <a:p>
            <a:pPr eaLnBrk="1" hangingPunct="1">
              <a:spcBef>
                <a:spcPct val="0"/>
              </a:spcBef>
              <a:buFontTx/>
              <a:buNone/>
            </a:pPr>
            <a:r>
              <a:rPr lang="en-US" altLang="en-US" sz="2800" dirty="0" err="1"/>
              <a:t>LeftNode.next</a:t>
            </a:r>
            <a:r>
              <a:rPr lang="en-US" altLang="en-US" sz="2800" dirty="0"/>
              <a:t> −&gt; </a:t>
            </a:r>
            <a:r>
              <a:rPr lang="en-US" altLang="en-US" sz="2800" dirty="0" err="1" smtClean="0"/>
              <a:t>RightNode</a:t>
            </a:r>
            <a:r>
              <a:rPr lang="en-US" altLang="en-US" sz="2800" dirty="0" smtClean="0"/>
              <a:t>;</a:t>
            </a:r>
            <a:endParaRPr lang="en-US" altLang="en-US" sz="2800" dirty="0"/>
          </a:p>
          <a:p>
            <a:pPr eaLnBrk="1" hangingPunct="1">
              <a:spcBef>
                <a:spcPct val="0"/>
              </a:spcBef>
              <a:buFontTx/>
              <a:buNone/>
            </a:pPr>
            <a:endParaRPr lang="en-US" altLang="en-US" sz="2800" dirty="0"/>
          </a:p>
        </p:txBody>
      </p:sp>
      <p:pic>
        <p:nvPicPr>
          <p:cNvPr id="44040" name="Picture 8" descr="Linked List Dele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200400"/>
            <a:ext cx="83058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9429787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Line 6"/>
          <p:cNvSpPr>
            <a:spLocks noChangeShapeType="1"/>
          </p:cNvSpPr>
          <p:nvPr/>
        </p:nvSpPr>
        <p:spPr bwMode="auto">
          <a:xfrm>
            <a:off x="1595438" y="1219200"/>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83" name="Line 6"/>
          <p:cNvSpPr>
            <a:spLocks noChangeShapeType="1"/>
          </p:cNvSpPr>
          <p:nvPr/>
        </p:nvSpPr>
        <p:spPr bwMode="auto">
          <a:xfrm>
            <a:off x="1714500" y="1214438"/>
            <a:ext cx="0" cy="56388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84" name="Line 6"/>
          <p:cNvSpPr>
            <a:spLocks noChangeShapeType="1"/>
          </p:cNvSpPr>
          <p:nvPr/>
        </p:nvSpPr>
        <p:spPr bwMode="auto">
          <a:xfrm>
            <a:off x="1828800" y="1217613"/>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1" name="Text Box 11"/>
          <p:cNvSpPr txBox="1">
            <a:spLocks noChangeArrowheads="1"/>
          </p:cNvSpPr>
          <p:nvPr/>
        </p:nvSpPr>
        <p:spPr bwMode="auto">
          <a:xfrm>
            <a:off x="1843088" y="260350"/>
            <a:ext cx="7848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800" dirty="0"/>
              <a:t>Deletion  Operation</a:t>
            </a:r>
          </a:p>
          <a:p>
            <a:pPr eaLnBrk="1" hangingPunct="1">
              <a:spcBef>
                <a:spcPct val="0"/>
              </a:spcBef>
              <a:buFontTx/>
              <a:buNone/>
            </a:pPr>
            <a:endParaRPr lang="en-US" altLang="en-US" sz="2800" dirty="0"/>
          </a:p>
        </p:txBody>
      </p:sp>
      <p:sp>
        <p:nvSpPr>
          <p:cNvPr id="46086" name="Line 6"/>
          <p:cNvSpPr>
            <a:spLocks noChangeShapeType="1"/>
          </p:cNvSpPr>
          <p:nvPr/>
        </p:nvSpPr>
        <p:spPr bwMode="auto">
          <a:xfrm>
            <a:off x="5334000" y="739775"/>
            <a:ext cx="5334000" cy="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6087" name="Rectangle 2"/>
          <p:cNvSpPr>
            <a:spLocks noChangeArrowheads="1"/>
          </p:cNvSpPr>
          <p:nvPr/>
        </p:nvSpPr>
        <p:spPr bwMode="auto">
          <a:xfrm>
            <a:off x="1905001" y="2146301"/>
            <a:ext cx="745172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t>This will remove the link that was pointing to the target node. Now, using the following code, we will remove what the target node is pointing at.</a:t>
            </a:r>
          </a:p>
          <a:p>
            <a:pPr eaLnBrk="1" hangingPunct="1">
              <a:spcBef>
                <a:spcPct val="0"/>
              </a:spcBef>
              <a:buFontTx/>
              <a:buNone/>
            </a:pPr>
            <a:endParaRPr lang="en-US" altLang="en-US" sz="2800" dirty="0"/>
          </a:p>
          <a:p>
            <a:pPr eaLnBrk="1" hangingPunct="1">
              <a:spcBef>
                <a:spcPct val="0"/>
              </a:spcBef>
              <a:buFontTx/>
              <a:buNone/>
            </a:pPr>
            <a:r>
              <a:rPr lang="en-US" altLang="en-US" sz="2800" dirty="0" err="1" smtClean="0"/>
              <a:t>RighttNode.next</a:t>
            </a:r>
            <a:r>
              <a:rPr lang="en-US" altLang="en-US" sz="2800" dirty="0" smtClean="0"/>
              <a:t> </a:t>
            </a:r>
            <a:r>
              <a:rPr lang="en-US" altLang="en-US" sz="2800" dirty="0"/>
              <a:t>−&gt; NULL;</a:t>
            </a:r>
          </a:p>
          <a:p>
            <a:pPr eaLnBrk="1" hangingPunct="1">
              <a:spcBef>
                <a:spcPct val="0"/>
              </a:spcBef>
              <a:buFontTx/>
              <a:buNone/>
            </a:pPr>
            <a:endParaRPr lang="en-US" altLang="en-US" sz="2800" dirty="0"/>
          </a:p>
        </p:txBody>
      </p:sp>
      <p:pic>
        <p:nvPicPr>
          <p:cNvPr id="46088" name="Picture 10" descr="Linked List Dele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4538" y="4724401"/>
            <a:ext cx="7505700"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14436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6"/>
          <p:cNvSpPr>
            <a:spLocks noChangeShapeType="1"/>
          </p:cNvSpPr>
          <p:nvPr/>
        </p:nvSpPr>
        <p:spPr bwMode="auto">
          <a:xfrm>
            <a:off x="1595438" y="1219200"/>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1" name="Line 6"/>
          <p:cNvSpPr>
            <a:spLocks noChangeShapeType="1"/>
          </p:cNvSpPr>
          <p:nvPr/>
        </p:nvSpPr>
        <p:spPr bwMode="auto">
          <a:xfrm>
            <a:off x="1714500" y="1214438"/>
            <a:ext cx="0" cy="56388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2" name="Line 6"/>
          <p:cNvSpPr>
            <a:spLocks noChangeShapeType="1"/>
          </p:cNvSpPr>
          <p:nvPr/>
        </p:nvSpPr>
        <p:spPr bwMode="auto">
          <a:xfrm>
            <a:off x="1828800" y="1217613"/>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1" name="Text Box 11"/>
          <p:cNvSpPr txBox="1">
            <a:spLocks noChangeArrowheads="1"/>
          </p:cNvSpPr>
          <p:nvPr/>
        </p:nvSpPr>
        <p:spPr bwMode="auto">
          <a:xfrm>
            <a:off x="1843088" y="260350"/>
            <a:ext cx="7848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800" dirty="0"/>
              <a:t>Deletion  Operation</a:t>
            </a:r>
          </a:p>
          <a:p>
            <a:pPr eaLnBrk="1" hangingPunct="1">
              <a:spcBef>
                <a:spcPct val="0"/>
              </a:spcBef>
              <a:buFontTx/>
              <a:buNone/>
            </a:pPr>
            <a:endParaRPr lang="en-US" altLang="en-US" sz="2800" dirty="0"/>
          </a:p>
        </p:txBody>
      </p:sp>
      <p:sp>
        <p:nvSpPr>
          <p:cNvPr id="48134" name="Line 6"/>
          <p:cNvSpPr>
            <a:spLocks noChangeShapeType="1"/>
          </p:cNvSpPr>
          <p:nvPr/>
        </p:nvSpPr>
        <p:spPr bwMode="auto">
          <a:xfrm>
            <a:off x="5334000" y="739775"/>
            <a:ext cx="5334000" cy="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5" name="Rectangle 2"/>
          <p:cNvSpPr>
            <a:spLocks noChangeArrowheads="1"/>
          </p:cNvSpPr>
          <p:nvPr/>
        </p:nvSpPr>
        <p:spPr bwMode="auto">
          <a:xfrm>
            <a:off x="1905001" y="2189163"/>
            <a:ext cx="7451725"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t>We need to use the deleted node. We can keep that in memory otherwise we can simply deallocate memory and wipe off the target node completely.</a:t>
            </a:r>
          </a:p>
          <a:p>
            <a:pPr eaLnBrk="1" hangingPunct="1">
              <a:spcBef>
                <a:spcPct val="0"/>
              </a:spcBef>
              <a:buFontTx/>
              <a:buNone/>
            </a:pPr>
            <a:endParaRPr lang="en-US" altLang="en-US" sz="2800" dirty="0"/>
          </a:p>
        </p:txBody>
      </p:sp>
      <p:pic>
        <p:nvPicPr>
          <p:cNvPr id="48136" name="Picture 8" descr="Linked List Dele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4419601"/>
            <a:ext cx="7024688"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695758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Line 6"/>
          <p:cNvSpPr>
            <a:spLocks noChangeShapeType="1"/>
          </p:cNvSpPr>
          <p:nvPr/>
        </p:nvSpPr>
        <p:spPr bwMode="auto">
          <a:xfrm>
            <a:off x="1595438" y="1219200"/>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79" name="Line 6"/>
          <p:cNvSpPr>
            <a:spLocks noChangeShapeType="1"/>
          </p:cNvSpPr>
          <p:nvPr/>
        </p:nvSpPr>
        <p:spPr bwMode="auto">
          <a:xfrm>
            <a:off x="1714500" y="1214438"/>
            <a:ext cx="0" cy="56388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0" name="Line 6"/>
          <p:cNvSpPr>
            <a:spLocks noChangeShapeType="1"/>
          </p:cNvSpPr>
          <p:nvPr/>
        </p:nvSpPr>
        <p:spPr bwMode="auto">
          <a:xfrm>
            <a:off x="1828800" y="1217613"/>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1" name="Text Box 11"/>
          <p:cNvSpPr txBox="1">
            <a:spLocks noChangeArrowheads="1"/>
          </p:cNvSpPr>
          <p:nvPr/>
        </p:nvSpPr>
        <p:spPr bwMode="auto">
          <a:xfrm>
            <a:off x="1843088" y="260350"/>
            <a:ext cx="7848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800"/>
              <a:t>Reverse  Operation</a:t>
            </a:r>
          </a:p>
          <a:p>
            <a:pPr eaLnBrk="1" hangingPunct="1">
              <a:spcBef>
                <a:spcPct val="0"/>
              </a:spcBef>
              <a:buFontTx/>
              <a:buNone/>
            </a:pPr>
            <a:endParaRPr lang="en-US" altLang="en-US" sz="2800"/>
          </a:p>
        </p:txBody>
      </p:sp>
      <p:sp>
        <p:nvSpPr>
          <p:cNvPr id="50182" name="Line 6"/>
          <p:cNvSpPr>
            <a:spLocks noChangeShapeType="1"/>
          </p:cNvSpPr>
          <p:nvPr/>
        </p:nvSpPr>
        <p:spPr bwMode="auto">
          <a:xfrm>
            <a:off x="5334000" y="739775"/>
            <a:ext cx="5334000" cy="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183" name="Rectangle 2"/>
          <p:cNvSpPr>
            <a:spLocks noChangeArrowheads="1"/>
          </p:cNvSpPr>
          <p:nvPr/>
        </p:nvSpPr>
        <p:spPr bwMode="auto">
          <a:xfrm>
            <a:off x="1905001" y="2189163"/>
            <a:ext cx="74517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t>This operation is a thorough one. We need to make the last node to be pointed by the head node and reverse the whole linked list.</a:t>
            </a:r>
          </a:p>
        </p:txBody>
      </p:sp>
      <p:pic>
        <p:nvPicPr>
          <p:cNvPr id="50184" name="Picture 8" descr="Linked List Reverse Ope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1" y="4038600"/>
            <a:ext cx="646112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5842259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Line 6"/>
          <p:cNvSpPr>
            <a:spLocks noChangeShapeType="1"/>
          </p:cNvSpPr>
          <p:nvPr/>
        </p:nvSpPr>
        <p:spPr bwMode="auto">
          <a:xfrm>
            <a:off x="1595438" y="1219200"/>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27" name="Line 6"/>
          <p:cNvSpPr>
            <a:spLocks noChangeShapeType="1"/>
          </p:cNvSpPr>
          <p:nvPr/>
        </p:nvSpPr>
        <p:spPr bwMode="auto">
          <a:xfrm>
            <a:off x="1714500" y="1214438"/>
            <a:ext cx="0" cy="56388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28" name="Line 6"/>
          <p:cNvSpPr>
            <a:spLocks noChangeShapeType="1"/>
          </p:cNvSpPr>
          <p:nvPr/>
        </p:nvSpPr>
        <p:spPr bwMode="auto">
          <a:xfrm>
            <a:off x="1828800" y="1217613"/>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1" name="Text Box 11"/>
          <p:cNvSpPr txBox="1">
            <a:spLocks noChangeArrowheads="1"/>
          </p:cNvSpPr>
          <p:nvPr/>
        </p:nvSpPr>
        <p:spPr bwMode="auto">
          <a:xfrm>
            <a:off x="1843088" y="260350"/>
            <a:ext cx="7848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800" dirty="0"/>
              <a:t>Reverse  Operation</a:t>
            </a:r>
          </a:p>
          <a:p>
            <a:pPr eaLnBrk="1" hangingPunct="1">
              <a:spcBef>
                <a:spcPct val="0"/>
              </a:spcBef>
              <a:buFontTx/>
              <a:buNone/>
            </a:pPr>
            <a:endParaRPr lang="en-US" altLang="en-US" sz="2800" dirty="0"/>
          </a:p>
        </p:txBody>
      </p:sp>
      <p:sp>
        <p:nvSpPr>
          <p:cNvPr id="52230" name="Line 6"/>
          <p:cNvSpPr>
            <a:spLocks noChangeShapeType="1"/>
          </p:cNvSpPr>
          <p:nvPr/>
        </p:nvSpPr>
        <p:spPr bwMode="auto">
          <a:xfrm>
            <a:off x="5334000" y="739775"/>
            <a:ext cx="5334000" cy="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1" name="Rectangle 2"/>
          <p:cNvSpPr>
            <a:spLocks noChangeArrowheads="1"/>
          </p:cNvSpPr>
          <p:nvPr/>
        </p:nvSpPr>
        <p:spPr bwMode="auto">
          <a:xfrm>
            <a:off x="2230439" y="1193800"/>
            <a:ext cx="74517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t>We have to make sure that the last node is not the lost node. So we'll have some temp node, which looks like the head node pointing to the last node. Now, we shall make all left side nodes point to their previous nodes one by one.</a:t>
            </a:r>
          </a:p>
        </p:txBody>
      </p:sp>
      <p:pic>
        <p:nvPicPr>
          <p:cNvPr id="52232" name="Picture 10" descr="Linked List Reverse Ope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6314" y="3810001"/>
            <a:ext cx="7735887"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05046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Line 6"/>
          <p:cNvSpPr>
            <a:spLocks noChangeShapeType="1"/>
          </p:cNvSpPr>
          <p:nvPr/>
        </p:nvSpPr>
        <p:spPr bwMode="auto">
          <a:xfrm>
            <a:off x="1595438" y="1219200"/>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75" name="Line 6"/>
          <p:cNvSpPr>
            <a:spLocks noChangeShapeType="1"/>
          </p:cNvSpPr>
          <p:nvPr/>
        </p:nvSpPr>
        <p:spPr bwMode="auto">
          <a:xfrm>
            <a:off x="1714500" y="1214438"/>
            <a:ext cx="0" cy="56388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76" name="Line 6"/>
          <p:cNvSpPr>
            <a:spLocks noChangeShapeType="1"/>
          </p:cNvSpPr>
          <p:nvPr/>
        </p:nvSpPr>
        <p:spPr bwMode="auto">
          <a:xfrm>
            <a:off x="1828800" y="1217613"/>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1" name="Text Box 11"/>
          <p:cNvSpPr txBox="1">
            <a:spLocks noChangeArrowheads="1"/>
          </p:cNvSpPr>
          <p:nvPr/>
        </p:nvSpPr>
        <p:spPr bwMode="auto">
          <a:xfrm>
            <a:off x="1843088" y="260350"/>
            <a:ext cx="7848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800" dirty="0"/>
              <a:t>Reverse  Operation</a:t>
            </a:r>
          </a:p>
          <a:p>
            <a:pPr eaLnBrk="1" hangingPunct="1">
              <a:spcBef>
                <a:spcPct val="0"/>
              </a:spcBef>
              <a:buFontTx/>
              <a:buNone/>
            </a:pPr>
            <a:endParaRPr lang="en-US" altLang="en-US" sz="2800" dirty="0"/>
          </a:p>
        </p:txBody>
      </p:sp>
      <p:sp>
        <p:nvSpPr>
          <p:cNvPr id="54278" name="Line 6"/>
          <p:cNvSpPr>
            <a:spLocks noChangeShapeType="1"/>
          </p:cNvSpPr>
          <p:nvPr/>
        </p:nvSpPr>
        <p:spPr bwMode="auto">
          <a:xfrm>
            <a:off x="5334000" y="739775"/>
            <a:ext cx="5334000" cy="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279" name="Rectangle 2"/>
          <p:cNvSpPr>
            <a:spLocks noChangeArrowheads="1"/>
          </p:cNvSpPr>
          <p:nvPr/>
        </p:nvSpPr>
        <p:spPr bwMode="auto">
          <a:xfrm>
            <a:off x="2230439" y="1193800"/>
            <a:ext cx="7451725"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t>we traverse to the end of the list. It should be pointing to NULL. Now, First, we shall make it point to its previous node −</a:t>
            </a:r>
          </a:p>
        </p:txBody>
      </p:sp>
      <p:pic>
        <p:nvPicPr>
          <p:cNvPr id="54280" name="Picture 9" descr="Linked List Reverse Ope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529014"/>
            <a:ext cx="7772400" cy="195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16052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Line 6"/>
          <p:cNvSpPr>
            <a:spLocks noChangeShapeType="1"/>
          </p:cNvSpPr>
          <p:nvPr/>
        </p:nvSpPr>
        <p:spPr bwMode="auto">
          <a:xfrm>
            <a:off x="1595438" y="1219200"/>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23" name="Line 6"/>
          <p:cNvSpPr>
            <a:spLocks noChangeShapeType="1"/>
          </p:cNvSpPr>
          <p:nvPr/>
        </p:nvSpPr>
        <p:spPr bwMode="auto">
          <a:xfrm>
            <a:off x="1714500" y="1214438"/>
            <a:ext cx="0" cy="56388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24" name="Line 6"/>
          <p:cNvSpPr>
            <a:spLocks noChangeShapeType="1"/>
          </p:cNvSpPr>
          <p:nvPr/>
        </p:nvSpPr>
        <p:spPr bwMode="auto">
          <a:xfrm>
            <a:off x="1828800" y="1217613"/>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1" name="Text Box 11"/>
          <p:cNvSpPr txBox="1">
            <a:spLocks noChangeArrowheads="1"/>
          </p:cNvSpPr>
          <p:nvPr/>
        </p:nvSpPr>
        <p:spPr bwMode="auto">
          <a:xfrm>
            <a:off x="1843088" y="260350"/>
            <a:ext cx="7848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800"/>
              <a:t>Reverse  Operation</a:t>
            </a:r>
          </a:p>
          <a:p>
            <a:pPr eaLnBrk="1" hangingPunct="1">
              <a:spcBef>
                <a:spcPct val="0"/>
              </a:spcBef>
              <a:buFontTx/>
              <a:buNone/>
            </a:pPr>
            <a:endParaRPr lang="en-US" altLang="en-US" sz="2800"/>
          </a:p>
        </p:txBody>
      </p:sp>
      <p:sp>
        <p:nvSpPr>
          <p:cNvPr id="56326" name="Line 6"/>
          <p:cNvSpPr>
            <a:spLocks noChangeShapeType="1"/>
          </p:cNvSpPr>
          <p:nvPr/>
        </p:nvSpPr>
        <p:spPr bwMode="auto">
          <a:xfrm>
            <a:off x="5334000" y="739775"/>
            <a:ext cx="5334000" cy="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327" name="Rectangle 2"/>
          <p:cNvSpPr>
            <a:spLocks noChangeArrowheads="1"/>
          </p:cNvSpPr>
          <p:nvPr/>
        </p:nvSpPr>
        <p:spPr bwMode="auto">
          <a:xfrm>
            <a:off x="2230439" y="1193800"/>
            <a:ext cx="7451725"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t>we traverse to the end of the list. It should be pointing to NULL. Now, First, we shall make it point to its previous node −We have to make sure that the last node is not the lost node. So we'll have some temp node, which looks like the head node pointing to the last node. Now, we shall make all left side nodes point to their previous nodes one by one.</a:t>
            </a:r>
          </a:p>
          <a:p>
            <a:pPr>
              <a:spcBef>
                <a:spcPct val="0"/>
              </a:spcBef>
              <a:buFontTx/>
              <a:buNone/>
            </a:pPr>
            <a:endParaRPr lang="en-US" altLang="en-US" sz="2800"/>
          </a:p>
        </p:txBody>
      </p:sp>
      <p:pic>
        <p:nvPicPr>
          <p:cNvPr id="56328" name="Picture 8" descr="Linked List Reverse Ope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5676" y="5029200"/>
            <a:ext cx="7832725"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2837066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Line 6"/>
          <p:cNvSpPr>
            <a:spLocks noChangeShapeType="1"/>
          </p:cNvSpPr>
          <p:nvPr/>
        </p:nvSpPr>
        <p:spPr bwMode="auto">
          <a:xfrm>
            <a:off x="1595438" y="1219200"/>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1" name="Line 6"/>
          <p:cNvSpPr>
            <a:spLocks noChangeShapeType="1"/>
          </p:cNvSpPr>
          <p:nvPr/>
        </p:nvSpPr>
        <p:spPr bwMode="auto">
          <a:xfrm>
            <a:off x="1714500" y="1214438"/>
            <a:ext cx="0" cy="56388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2" name="Line 6"/>
          <p:cNvSpPr>
            <a:spLocks noChangeShapeType="1"/>
          </p:cNvSpPr>
          <p:nvPr/>
        </p:nvSpPr>
        <p:spPr bwMode="auto">
          <a:xfrm>
            <a:off x="1828800" y="1217613"/>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1" name="Text Box 11"/>
          <p:cNvSpPr txBox="1">
            <a:spLocks noChangeArrowheads="1"/>
          </p:cNvSpPr>
          <p:nvPr/>
        </p:nvSpPr>
        <p:spPr bwMode="auto">
          <a:xfrm>
            <a:off x="1843088" y="260350"/>
            <a:ext cx="7848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800"/>
              <a:t>Reverse  Operation</a:t>
            </a:r>
          </a:p>
          <a:p>
            <a:pPr eaLnBrk="1" hangingPunct="1">
              <a:spcBef>
                <a:spcPct val="0"/>
              </a:spcBef>
              <a:buFontTx/>
              <a:buNone/>
            </a:pPr>
            <a:endParaRPr lang="en-US" altLang="en-US" sz="2800"/>
          </a:p>
        </p:txBody>
      </p:sp>
      <p:sp>
        <p:nvSpPr>
          <p:cNvPr id="58374" name="Line 6"/>
          <p:cNvSpPr>
            <a:spLocks noChangeShapeType="1"/>
          </p:cNvSpPr>
          <p:nvPr/>
        </p:nvSpPr>
        <p:spPr bwMode="auto">
          <a:xfrm>
            <a:off x="5334000" y="739775"/>
            <a:ext cx="5334000" cy="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75" name="Rectangle 2"/>
          <p:cNvSpPr>
            <a:spLocks noChangeArrowheads="1"/>
          </p:cNvSpPr>
          <p:nvPr/>
        </p:nvSpPr>
        <p:spPr bwMode="auto">
          <a:xfrm>
            <a:off x="2230439" y="1193801"/>
            <a:ext cx="7451725"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sz="2800"/>
              <a:t>Except the node (first node) pointed by the head node, all nodes should point to their predecessor, making them their new successor. The first node will point to NULL.</a:t>
            </a:r>
          </a:p>
          <a:p>
            <a:pPr>
              <a:spcBef>
                <a:spcPct val="0"/>
              </a:spcBef>
              <a:buFontTx/>
              <a:buNone/>
            </a:pPr>
            <a:endParaRPr lang="en-US" altLang="en-US" sz="2800"/>
          </a:p>
        </p:txBody>
      </p:sp>
      <p:pic>
        <p:nvPicPr>
          <p:cNvPr id="58376" name="Picture 9" descr="Linked List Reverse Ope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124200"/>
            <a:ext cx="6781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0261801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Line 6"/>
          <p:cNvSpPr>
            <a:spLocks noChangeShapeType="1"/>
          </p:cNvSpPr>
          <p:nvPr/>
        </p:nvSpPr>
        <p:spPr bwMode="auto">
          <a:xfrm>
            <a:off x="1595438" y="1219200"/>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19" name="Line 6"/>
          <p:cNvSpPr>
            <a:spLocks noChangeShapeType="1"/>
          </p:cNvSpPr>
          <p:nvPr/>
        </p:nvSpPr>
        <p:spPr bwMode="auto">
          <a:xfrm>
            <a:off x="1714500" y="1214438"/>
            <a:ext cx="0" cy="5638800"/>
          </a:xfrm>
          <a:prstGeom prst="line">
            <a:avLst/>
          </a:prstGeom>
          <a:noFill/>
          <a:ln w="57150">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0" name="Line 6"/>
          <p:cNvSpPr>
            <a:spLocks noChangeShapeType="1"/>
          </p:cNvSpPr>
          <p:nvPr/>
        </p:nvSpPr>
        <p:spPr bwMode="auto">
          <a:xfrm>
            <a:off x="1828800" y="1217613"/>
            <a:ext cx="0" cy="563880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3131" name="Text Box 11"/>
          <p:cNvSpPr txBox="1">
            <a:spLocks noChangeArrowheads="1"/>
          </p:cNvSpPr>
          <p:nvPr/>
        </p:nvSpPr>
        <p:spPr bwMode="auto">
          <a:xfrm>
            <a:off x="1843088" y="260350"/>
            <a:ext cx="78486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800" dirty="0"/>
              <a:t>Reverse  Operation</a:t>
            </a:r>
          </a:p>
          <a:p>
            <a:pPr eaLnBrk="1" hangingPunct="1">
              <a:spcBef>
                <a:spcPct val="0"/>
              </a:spcBef>
              <a:buFontTx/>
              <a:buNone/>
            </a:pPr>
            <a:endParaRPr lang="en-US" altLang="en-US" sz="2800" dirty="0"/>
          </a:p>
        </p:txBody>
      </p:sp>
      <p:sp>
        <p:nvSpPr>
          <p:cNvPr id="60422" name="Line 6"/>
          <p:cNvSpPr>
            <a:spLocks noChangeShapeType="1"/>
          </p:cNvSpPr>
          <p:nvPr/>
        </p:nvSpPr>
        <p:spPr bwMode="auto">
          <a:xfrm>
            <a:off x="5334000" y="739775"/>
            <a:ext cx="5334000" cy="0"/>
          </a:xfrm>
          <a:prstGeom prst="line">
            <a:avLst/>
          </a:prstGeom>
          <a:noFill/>
          <a:ln w="57150">
            <a:solidFill>
              <a:srgbClr val="FFCC66"/>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423" name="Rectangle 2"/>
          <p:cNvSpPr>
            <a:spLocks noChangeArrowheads="1"/>
          </p:cNvSpPr>
          <p:nvPr/>
        </p:nvSpPr>
        <p:spPr bwMode="auto">
          <a:xfrm>
            <a:off x="2230439" y="1193800"/>
            <a:ext cx="74517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t>We'll make the head node point to the new first node by using the temp node.</a:t>
            </a:r>
          </a:p>
          <a:p>
            <a:pPr>
              <a:spcBef>
                <a:spcPct val="0"/>
              </a:spcBef>
              <a:buFontTx/>
              <a:buNone/>
            </a:pPr>
            <a:endParaRPr lang="en-US" altLang="en-US" sz="2800"/>
          </a:p>
        </p:txBody>
      </p:sp>
      <p:pic>
        <p:nvPicPr>
          <p:cNvPr id="60424" name="Picture 9" descr="Linked List Reverse Ope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3124200"/>
            <a:ext cx="67818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2132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841633" y="1689234"/>
            <a:ext cx="8153400" cy="3419475"/>
          </a:xfrm>
          <a:prstGeom prst="rect">
            <a:avLst/>
          </a:prstGeom>
          <a:noFill/>
          <a:ln w="9525">
            <a:noFill/>
            <a:miter lim="800000"/>
            <a:headEnd/>
            <a:tailEnd/>
          </a:ln>
          <a:effectLst/>
        </p:spPr>
      </p:pic>
      <p:sp>
        <p:nvSpPr>
          <p:cNvPr id="2" name="Rectangle 1"/>
          <p:cNvSpPr/>
          <p:nvPr/>
        </p:nvSpPr>
        <p:spPr>
          <a:xfrm>
            <a:off x="451558" y="1186935"/>
            <a:ext cx="2144883" cy="584775"/>
          </a:xfrm>
          <a:prstGeom prst="rect">
            <a:avLst/>
          </a:prstGeom>
        </p:spPr>
        <p:txBody>
          <a:bodyPr wrap="none">
            <a:spAutoFit/>
          </a:bodyPr>
          <a:lstStyle/>
          <a:p>
            <a:pPr algn="just"/>
            <a:r>
              <a:rPr lang="en-US" sz="3200" b="1" dirty="0"/>
              <a:t>Graphically</a:t>
            </a:r>
            <a:r>
              <a:rPr lang="en-US" dirty="0"/>
              <a:t> </a:t>
            </a:r>
          </a:p>
        </p:txBody>
      </p:sp>
    </p:spTree>
    <p:extLst>
      <p:ext uri="{BB962C8B-B14F-4D97-AF65-F5344CB8AC3E}">
        <p14:creationId xmlns:p14="http://schemas.microsoft.com/office/powerpoint/2010/main" val="129886260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END </a:t>
            </a:r>
            <a:endParaRPr lang="en-US" dirty="0"/>
          </a:p>
        </p:txBody>
      </p:sp>
    </p:spTree>
    <p:extLst>
      <p:ext uri="{BB962C8B-B14F-4D97-AF65-F5344CB8AC3E}">
        <p14:creationId xmlns:p14="http://schemas.microsoft.com/office/powerpoint/2010/main" val="41561937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Algorithm in Single Linked List</a:t>
            </a:r>
            <a:endParaRPr lang="en-US" b="1" dirty="0"/>
          </a:p>
        </p:txBody>
      </p:sp>
      <p:sp>
        <p:nvSpPr>
          <p:cNvPr id="3" name="Content Placeholder 2"/>
          <p:cNvSpPr>
            <a:spLocks noGrp="1"/>
          </p:cNvSpPr>
          <p:nvPr>
            <p:ph idx="1"/>
          </p:nvPr>
        </p:nvSpPr>
        <p:spPr>
          <a:xfrm>
            <a:off x="838200" y="1282148"/>
            <a:ext cx="10515600" cy="4894815"/>
          </a:xfrm>
        </p:spPr>
        <p:txBody>
          <a:bodyPr/>
          <a:lstStyle/>
          <a:p>
            <a:r>
              <a:rPr lang="en-US" b="1" dirty="0"/>
              <a:t>Creating and read an element in a </a:t>
            </a:r>
            <a:r>
              <a:rPr lang="en-US" b="1" dirty="0" smtClean="0"/>
              <a:t>NODE</a:t>
            </a:r>
          </a:p>
          <a:p>
            <a:pPr marL="0" indent="0">
              <a:buNone/>
            </a:pPr>
            <a:endParaRPr lang="en-US" b="1" dirty="0"/>
          </a:p>
        </p:txBody>
      </p:sp>
      <p:pic>
        <p:nvPicPr>
          <p:cNvPr id="6" name="Picture 5"/>
          <p:cNvPicPr>
            <a:picLocks noChangeAspect="1"/>
          </p:cNvPicPr>
          <p:nvPr/>
        </p:nvPicPr>
        <p:blipFill>
          <a:blip r:embed="rId2"/>
          <a:stretch>
            <a:fillRect/>
          </a:stretch>
        </p:blipFill>
        <p:spPr>
          <a:xfrm>
            <a:off x="936278" y="1690688"/>
            <a:ext cx="4033286" cy="5072597"/>
          </a:xfrm>
          <a:prstGeom prst="rect">
            <a:avLst/>
          </a:prstGeom>
        </p:spPr>
      </p:pic>
      <p:sp>
        <p:nvSpPr>
          <p:cNvPr id="7" name="Rectangle 6"/>
          <p:cNvSpPr/>
          <p:nvPr/>
        </p:nvSpPr>
        <p:spPr>
          <a:xfrm>
            <a:off x="5456582" y="1769366"/>
            <a:ext cx="5049079" cy="2246769"/>
          </a:xfrm>
          <a:prstGeom prst="rect">
            <a:avLst/>
          </a:prstGeom>
        </p:spPr>
        <p:txBody>
          <a:bodyPr wrap="square">
            <a:spAutoFit/>
          </a:bodyPr>
          <a:lstStyle/>
          <a:p>
            <a:pPr marL="285750" indent="-285750">
              <a:buFont typeface="Arial" panose="020B0604020202020204" pitchFamily="34" charset="0"/>
              <a:buChar char="•"/>
            </a:pPr>
            <a:r>
              <a:rPr lang="en-US" sz="2800" b="1" dirty="0"/>
              <a:t>Temp</a:t>
            </a:r>
            <a:r>
              <a:rPr lang="en-US" sz="2800" dirty="0"/>
              <a:t>: Temporary pointer used to create and </a:t>
            </a:r>
            <a:r>
              <a:rPr lang="en-US" sz="2800" dirty="0" smtClean="0"/>
              <a:t>	initialize </a:t>
            </a:r>
            <a:r>
              <a:rPr lang="en-US" sz="2800" dirty="0"/>
              <a:t>a new node</a:t>
            </a:r>
            <a:r>
              <a:rPr lang="en-US" sz="2800" dirty="0" smtClean="0"/>
              <a:t>.</a:t>
            </a:r>
          </a:p>
          <a:p>
            <a:pPr marL="285750" indent="-285750">
              <a:buFont typeface="Arial" panose="020B0604020202020204" pitchFamily="34" charset="0"/>
              <a:buChar char="•"/>
            </a:pPr>
            <a:r>
              <a:rPr lang="en-US" sz="2800" b="1" dirty="0" smtClean="0"/>
              <a:t>Current: </a:t>
            </a:r>
            <a:r>
              <a:rPr lang="en-US" sz="2800" dirty="0"/>
              <a:t>Pointer used to traverse the list.</a:t>
            </a:r>
            <a:endParaRPr lang="en-US" sz="2800" b="1" dirty="0"/>
          </a:p>
        </p:txBody>
      </p:sp>
    </p:spTree>
    <p:extLst>
      <p:ext uri="{BB962C8B-B14F-4D97-AF65-F5344CB8AC3E}">
        <p14:creationId xmlns:p14="http://schemas.microsoft.com/office/powerpoint/2010/main" val="13785895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Algorithm in Single Linked List…</a:t>
            </a:r>
            <a:endParaRPr lang="en-US" dirty="0"/>
          </a:p>
        </p:txBody>
      </p:sp>
      <p:pic>
        <p:nvPicPr>
          <p:cNvPr id="4" name="Content Placeholder 3"/>
          <p:cNvPicPr>
            <a:picLocks noGrp="1" noChangeAspect="1"/>
          </p:cNvPicPr>
          <p:nvPr>
            <p:ph idx="1"/>
          </p:nvPr>
        </p:nvPicPr>
        <p:blipFill>
          <a:blip r:embed="rId2">
            <a:duotone>
              <a:schemeClr val="accent6">
                <a:shade val="45000"/>
                <a:satMod val="135000"/>
              </a:schemeClr>
              <a:prstClr val="white"/>
            </a:duotone>
          </a:blip>
          <a:stretch>
            <a:fillRect/>
          </a:stretch>
        </p:blipFill>
        <p:spPr>
          <a:xfrm>
            <a:off x="924827" y="1783019"/>
            <a:ext cx="7680157" cy="4853105"/>
          </a:xfrm>
          <a:prstGeom prst="rect">
            <a:avLst/>
          </a:prstGeom>
        </p:spPr>
      </p:pic>
      <p:sp>
        <p:nvSpPr>
          <p:cNvPr id="5" name="Rectangle 4"/>
          <p:cNvSpPr/>
          <p:nvPr/>
        </p:nvSpPr>
        <p:spPr>
          <a:xfrm>
            <a:off x="838200" y="1367522"/>
            <a:ext cx="8748562" cy="830997"/>
          </a:xfrm>
          <a:prstGeom prst="rect">
            <a:avLst/>
          </a:prstGeom>
        </p:spPr>
        <p:txBody>
          <a:bodyPr wrap="square">
            <a:spAutoFit/>
          </a:bodyPr>
          <a:lstStyle/>
          <a:p>
            <a:r>
              <a:rPr lang="en-US" sz="2400" b="1" dirty="0"/>
              <a:t>Inserting at Specific location in the list (After a Node)</a:t>
            </a:r>
          </a:p>
          <a:p>
            <a:endParaRPr lang="en-US" sz="2400" b="1" dirty="0"/>
          </a:p>
        </p:txBody>
      </p:sp>
    </p:spTree>
    <p:extLst>
      <p:ext uri="{BB962C8B-B14F-4D97-AF65-F5344CB8AC3E}">
        <p14:creationId xmlns:p14="http://schemas.microsoft.com/office/powerpoint/2010/main" val="20605866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73255"/>
            <a:ext cx="10515600" cy="6003708"/>
          </a:xfrm>
        </p:spPr>
        <p:txBody>
          <a:bodyPr/>
          <a:lstStyle/>
          <a:p>
            <a:r>
              <a:rPr lang="en-US" b="1" dirty="0"/>
              <a:t>Deleting a Specific Node from the </a:t>
            </a:r>
            <a:r>
              <a:rPr lang="en-US" b="1" dirty="0" smtClean="0"/>
              <a:t>list</a:t>
            </a:r>
          </a:p>
          <a:p>
            <a:pPr marL="0" indent="0">
              <a:buNone/>
            </a:pPr>
            <a:endParaRPr lang="en-US" b="1" dirty="0"/>
          </a:p>
        </p:txBody>
      </p:sp>
      <p:pic>
        <p:nvPicPr>
          <p:cNvPr id="10" name="Picture 9"/>
          <p:cNvPicPr>
            <a:picLocks noChangeAspect="1"/>
          </p:cNvPicPr>
          <p:nvPr/>
        </p:nvPicPr>
        <p:blipFill>
          <a:blip r:embed="rId2"/>
          <a:stretch>
            <a:fillRect/>
          </a:stretch>
        </p:blipFill>
        <p:spPr>
          <a:xfrm>
            <a:off x="243539" y="657225"/>
            <a:ext cx="5429250" cy="6200775"/>
          </a:xfrm>
          <a:prstGeom prst="rect">
            <a:avLst/>
          </a:prstGeom>
        </p:spPr>
      </p:pic>
      <p:pic>
        <p:nvPicPr>
          <p:cNvPr id="13" name="Picture 12"/>
          <p:cNvPicPr>
            <a:picLocks noChangeAspect="1"/>
          </p:cNvPicPr>
          <p:nvPr/>
        </p:nvPicPr>
        <p:blipFill>
          <a:blip r:embed="rId3">
            <a:duotone>
              <a:schemeClr val="accent6">
                <a:shade val="45000"/>
                <a:satMod val="135000"/>
              </a:schemeClr>
              <a:prstClr val="white"/>
            </a:duotone>
          </a:blip>
          <a:stretch>
            <a:fillRect/>
          </a:stretch>
        </p:blipFill>
        <p:spPr>
          <a:xfrm>
            <a:off x="6358639" y="709612"/>
            <a:ext cx="5095875" cy="6096000"/>
          </a:xfrm>
          <a:prstGeom prst="rect">
            <a:avLst/>
          </a:prstGeom>
        </p:spPr>
      </p:pic>
    </p:spTree>
    <p:extLst>
      <p:ext uri="{BB962C8B-B14F-4D97-AF65-F5344CB8AC3E}">
        <p14:creationId xmlns:p14="http://schemas.microsoft.com/office/powerpoint/2010/main" val="41396351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5993"/>
            <a:ext cx="10515600" cy="568526"/>
          </a:xfrm>
        </p:spPr>
        <p:txBody>
          <a:bodyPr>
            <a:normAutofit fontScale="90000"/>
          </a:bodyPr>
          <a:lstStyle/>
          <a:p>
            <a:r>
              <a:rPr lang="en-US" b="1" dirty="0"/>
              <a:t>Example</a:t>
            </a:r>
          </a:p>
        </p:txBody>
      </p:sp>
      <p:sp>
        <p:nvSpPr>
          <p:cNvPr id="3" name="Content Placeholder 2"/>
          <p:cNvSpPr>
            <a:spLocks noGrp="1"/>
          </p:cNvSpPr>
          <p:nvPr>
            <p:ph idx="1"/>
          </p:nvPr>
        </p:nvSpPr>
        <p:spPr>
          <a:xfrm>
            <a:off x="838200" y="558266"/>
            <a:ext cx="10515600" cy="5618698"/>
          </a:xfrm>
        </p:spPr>
        <p:txBody>
          <a:bodyPr/>
          <a:lstStyle/>
          <a:p>
            <a:r>
              <a:rPr lang="en-US" dirty="0"/>
              <a:t>Given the linked list</a:t>
            </a:r>
            <a:r>
              <a:rPr lang="en-US" dirty="0" smtClean="0"/>
              <a:t>:</a:t>
            </a:r>
          </a:p>
          <a:p>
            <a:pPr marL="0" indent="0">
              <a:buNone/>
            </a:pPr>
            <a:r>
              <a:rPr lang="en-US" dirty="0"/>
              <a:t>head -&gt; 5 -&gt; 10 -&gt; 15 -&gt; </a:t>
            </a:r>
            <a:r>
              <a:rPr lang="en-US" dirty="0" smtClean="0"/>
              <a:t>NULL</a:t>
            </a:r>
          </a:p>
          <a:p>
            <a:pPr marL="0" indent="0">
              <a:buNone/>
            </a:pPr>
            <a:endParaRPr lang="en-US" dirty="0"/>
          </a:p>
        </p:txBody>
      </p:sp>
      <p:pic>
        <p:nvPicPr>
          <p:cNvPr id="6" name="Picture 5"/>
          <p:cNvPicPr>
            <a:picLocks noChangeAspect="1"/>
          </p:cNvPicPr>
          <p:nvPr/>
        </p:nvPicPr>
        <p:blipFill>
          <a:blip r:embed="rId2"/>
          <a:stretch>
            <a:fillRect/>
          </a:stretch>
        </p:blipFill>
        <p:spPr>
          <a:xfrm>
            <a:off x="761650" y="1597794"/>
            <a:ext cx="10413282" cy="4649002"/>
          </a:xfrm>
          <a:prstGeom prst="rect">
            <a:avLst/>
          </a:prstGeom>
        </p:spPr>
      </p:pic>
    </p:spTree>
    <p:extLst>
      <p:ext uri="{BB962C8B-B14F-4D97-AF65-F5344CB8AC3E}">
        <p14:creationId xmlns:p14="http://schemas.microsoft.com/office/powerpoint/2010/main" val="21570339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Displaying a Single Linked List</a:t>
            </a:r>
          </a:p>
        </p:txBody>
      </p:sp>
      <p:pic>
        <p:nvPicPr>
          <p:cNvPr id="5" name="Content Placeholder 4"/>
          <p:cNvPicPr>
            <a:picLocks noGrp="1" noChangeAspect="1"/>
          </p:cNvPicPr>
          <p:nvPr>
            <p:ph idx="1"/>
          </p:nvPr>
        </p:nvPicPr>
        <p:blipFill>
          <a:blip r:embed="rId2"/>
          <a:stretch>
            <a:fillRect/>
          </a:stretch>
        </p:blipFill>
        <p:spPr>
          <a:xfrm>
            <a:off x="923272" y="1609064"/>
            <a:ext cx="10430528" cy="2727635"/>
          </a:xfrm>
          <a:prstGeom prst="rect">
            <a:avLst/>
          </a:prstGeom>
        </p:spPr>
      </p:pic>
    </p:spTree>
    <p:extLst>
      <p:ext uri="{BB962C8B-B14F-4D97-AF65-F5344CB8AC3E}">
        <p14:creationId xmlns:p14="http://schemas.microsoft.com/office/powerpoint/2010/main" val="10755800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625</TotalTime>
  <Words>1084</Words>
  <Application>Microsoft Office PowerPoint</Application>
  <PresentationFormat>Widescreen</PresentationFormat>
  <Paragraphs>231</Paragraphs>
  <Slides>40</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Times New Roman</vt:lpstr>
      <vt:lpstr>Office Theme</vt:lpstr>
      <vt:lpstr>Chapter 3: LINKED LIST </vt:lpstr>
      <vt:lpstr>LINKED LIST </vt:lpstr>
      <vt:lpstr>Types of linked list</vt:lpstr>
      <vt:lpstr>PowerPoint Presentation</vt:lpstr>
      <vt:lpstr>Algorithm in Single Linked List</vt:lpstr>
      <vt:lpstr>Algorithm in Single Linked List…</vt:lpstr>
      <vt:lpstr>PowerPoint Presentation</vt:lpstr>
      <vt:lpstr>Example</vt:lpstr>
      <vt:lpstr>Displaying a Single Linked List</vt:lpstr>
      <vt:lpstr>Types of linked list …</vt:lpstr>
      <vt:lpstr>Doubly Linked List:…</vt:lpstr>
      <vt:lpstr>Doubly linked list</vt:lpstr>
      <vt:lpstr>Algorithm in Doubly Linked List</vt:lpstr>
      <vt:lpstr>Algorithm in Doubly Linked List</vt:lpstr>
      <vt:lpstr>Explanation with example</vt:lpstr>
      <vt:lpstr>Displaying a Double Linked List</vt:lpstr>
      <vt:lpstr>Types of linked list…</vt:lpstr>
      <vt:lpstr>Singly Linked Circular Lists</vt:lpstr>
      <vt:lpstr>Doubly linked Circular list</vt:lpstr>
      <vt:lpstr>Algorithm in Circular Linked List</vt:lpstr>
      <vt:lpstr>Algorithm in Circular Linked List…</vt:lpstr>
      <vt:lpstr>Algorithm in Circular Linked List…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LINKED LIST </dc:title>
  <dc:creator>Maurice</dc:creator>
  <cp:lastModifiedBy>Maurice</cp:lastModifiedBy>
  <cp:revision>44</cp:revision>
  <dcterms:created xsi:type="dcterms:W3CDTF">2024-07-07T20:15:14Z</dcterms:created>
  <dcterms:modified xsi:type="dcterms:W3CDTF">2025-01-14T21:50:47Z</dcterms:modified>
</cp:coreProperties>
</file>