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75" r:id="rId5"/>
    <p:sldId id="276" r:id="rId6"/>
    <p:sldId id="288" r:id="rId7"/>
    <p:sldId id="259" r:id="rId8"/>
    <p:sldId id="277" r:id="rId9"/>
    <p:sldId id="278" r:id="rId10"/>
    <p:sldId id="260" r:id="rId11"/>
    <p:sldId id="273" r:id="rId12"/>
    <p:sldId id="262" r:id="rId13"/>
    <p:sldId id="279" r:id="rId14"/>
    <p:sldId id="280" r:id="rId15"/>
    <p:sldId id="281" r:id="rId16"/>
    <p:sldId id="282" r:id="rId17"/>
    <p:sldId id="283" r:id="rId18"/>
    <p:sldId id="284" r:id="rId19"/>
    <p:sldId id="285" r:id="rId20"/>
    <p:sldId id="286" r:id="rId21"/>
    <p:sldId id="264" r:id="rId22"/>
    <p:sldId id="266" r:id="rId23"/>
    <p:sldId id="287" r:id="rId24"/>
    <p:sldId id="268" r:id="rId25"/>
    <p:sldId id="269"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60548E-1EFA-40C9-B604-4E13434F2551}"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369911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0548E-1EFA-40C9-B604-4E13434F2551}"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137491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0548E-1EFA-40C9-B604-4E13434F2551}"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136090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0548E-1EFA-40C9-B604-4E13434F2551}"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355746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60548E-1EFA-40C9-B604-4E13434F2551}"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393959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60548E-1EFA-40C9-B604-4E13434F2551}"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89432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0548E-1EFA-40C9-B604-4E13434F2551}"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282952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60548E-1EFA-40C9-B604-4E13434F2551}"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276244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0548E-1EFA-40C9-B604-4E13434F2551}"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297272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60548E-1EFA-40C9-B604-4E13434F2551}"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215175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60548E-1EFA-40C9-B604-4E13434F2551}"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1DE1D-0364-4947-ACBA-D084244EB98A}" type="slidenum">
              <a:rPr lang="en-US" smtClean="0"/>
              <a:t>‹#›</a:t>
            </a:fld>
            <a:endParaRPr lang="en-US"/>
          </a:p>
        </p:txBody>
      </p:sp>
    </p:spTree>
    <p:extLst>
      <p:ext uri="{BB962C8B-B14F-4D97-AF65-F5344CB8AC3E}">
        <p14:creationId xmlns:p14="http://schemas.microsoft.com/office/powerpoint/2010/main" val="27472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0548E-1EFA-40C9-B604-4E13434F2551}" type="datetimeFigureOut">
              <a:rPr lang="en-US" smtClean="0"/>
              <a:t>2/16/2025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1DE1D-0364-4947-ACBA-D084244EB98A}" type="slidenum">
              <a:rPr lang="en-US" smtClean="0"/>
              <a:t>‹#›</a:t>
            </a:fld>
            <a:endParaRPr lang="en-US"/>
          </a:p>
        </p:txBody>
      </p:sp>
    </p:spTree>
    <p:extLst>
      <p:ext uri="{BB962C8B-B14F-4D97-AF65-F5344CB8AC3E}">
        <p14:creationId xmlns:p14="http://schemas.microsoft.com/office/powerpoint/2010/main" val="347447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p:txBody>
          <a:bodyPr/>
          <a:lstStyle/>
          <a:p>
            <a:pPr marL="0" indent="0">
              <a:buNone/>
            </a:pPr>
            <a:r>
              <a:rPr lang="en-US" altLang="en-US" sz="6000" smtClean="0"/>
              <a:t>CHAPTER </a:t>
            </a:r>
            <a:r>
              <a:rPr lang="en-US" altLang="en-US" sz="6000"/>
              <a:t>9</a:t>
            </a:r>
            <a:endParaRPr lang="en-US" altLang="en-US" sz="6000" dirty="0" smtClean="0"/>
          </a:p>
          <a:p>
            <a:pPr marL="0" indent="0">
              <a:buNone/>
            </a:pPr>
            <a:r>
              <a:rPr lang="en-US" altLang="en-US" sz="6000" dirty="0" smtClean="0"/>
              <a:t>DDA  </a:t>
            </a:r>
            <a:r>
              <a:rPr lang="en-US" altLang="en-US" sz="6000" dirty="0"/>
              <a:t>And </a:t>
            </a:r>
            <a:r>
              <a:rPr lang="en-US" altLang="en-US" sz="6000" dirty="0" err="1" smtClean="0"/>
              <a:t>Bresenham's</a:t>
            </a:r>
            <a:r>
              <a:rPr lang="en-US" altLang="en-US" sz="6000" dirty="0" smtClean="0"/>
              <a:t> Algorithms </a:t>
            </a:r>
            <a:endParaRPr lang="en-US" altLang="en-US" sz="6000" dirty="0"/>
          </a:p>
        </p:txBody>
      </p:sp>
    </p:spTree>
    <p:extLst>
      <p:ext uri="{BB962C8B-B14F-4D97-AF65-F5344CB8AC3E}">
        <p14:creationId xmlns:p14="http://schemas.microsoft.com/office/powerpoint/2010/main" val="1592489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ltLang="en-US" b="1" dirty="0" smtClean="0"/>
              <a:t>Banker’s Algorithm</a:t>
            </a:r>
            <a:br>
              <a:rPr lang="en-US" altLang="en-US" b="1" dirty="0" smtClean="0"/>
            </a:br>
            <a:endParaRPr lang="en-US" altLang="en-US" dirty="0" smtClean="0"/>
          </a:p>
        </p:txBody>
      </p:sp>
      <p:sp>
        <p:nvSpPr>
          <p:cNvPr id="104451" name="Content Placeholder 2"/>
          <p:cNvSpPr>
            <a:spLocks noGrp="1"/>
          </p:cNvSpPr>
          <p:nvPr>
            <p:ph idx="1"/>
          </p:nvPr>
        </p:nvSpPr>
        <p:spPr/>
        <p:txBody>
          <a:bodyPr/>
          <a:lstStyle/>
          <a:p>
            <a:pPr algn="just"/>
            <a:r>
              <a:rPr lang="en-US" b="1" dirty="0"/>
              <a:t>Banker's algorithm</a:t>
            </a:r>
            <a:r>
              <a:rPr lang="en-US" dirty="0"/>
              <a:t> is used in operating systems to ensure that the system does not enter an unsafe state where processes may deadlock due to conflicting resource requests. It's primarily used in systems where multiple processes are competing for a finite number of resources</a:t>
            </a:r>
            <a:r>
              <a:rPr lang="en-US" dirty="0" smtClean="0"/>
              <a:t>.</a:t>
            </a:r>
            <a:r>
              <a:rPr lang="en-US" altLang="en-US" dirty="0" smtClean="0"/>
              <a:t>.</a:t>
            </a:r>
          </a:p>
        </p:txBody>
      </p:sp>
    </p:spTree>
    <p:extLst>
      <p:ext uri="{BB962C8B-B14F-4D97-AF65-F5344CB8AC3E}">
        <p14:creationId xmlns:p14="http://schemas.microsoft.com/office/powerpoint/2010/main" val="2818004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b="1" smtClean="0"/>
              <a:t>Why Banker’s algorithm is named so?</a:t>
            </a:r>
            <a:endParaRPr lang="en-US" altLang="en-US" smtClean="0"/>
          </a:p>
        </p:txBody>
      </p:sp>
      <p:sp>
        <p:nvSpPr>
          <p:cNvPr id="105475" name="Content Placeholder 2"/>
          <p:cNvSpPr>
            <a:spLocks noGrp="1"/>
          </p:cNvSpPr>
          <p:nvPr>
            <p:ph idx="1"/>
          </p:nvPr>
        </p:nvSpPr>
        <p:spPr>
          <a:xfrm>
            <a:off x="838200" y="1441174"/>
            <a:ext cx="10515600" cy="5088835"/>
          </a:xfrm>
        </p:spPr>
        <p:txBody>
          <a:bodyPr>
            <a:normAutofit/>
          </a:bodyPr>
          <a:lstStyle/>
          <a:p>
            <a:pPr algn="just"/>
            <a:r>
              <a:rPr lang="en-US" altLang="en-US" dirty="0" smtClean="0"/>
              <a:t>Banker’s algorithm is named so because it is used in banking system to check whether loan can be sanctioned to a person or not. Suppose there are n number of account holders in a bank and the total sum of their money is S. </a:t>
            </a:r>
          </a:p>
          <a:p>
            <a:pPr algn="just"/>
            <a:r>
              <a:rPr lang="en-US" altLang="en-US" dirty="0"/>
              <a:t>If a person applies for a loan then the bank first subtracts the loan amount from the total money that bank has and if the remaining amount is greater than S then only the loan is sanctioned. It is done because if all the account holders comes to withdraw their money then the bank can easily do it</a:t>
            </a:r>
            <a:r>
              <a:rPr lang="en-US" altLang="en-US" dirty="0" smtClean="0"/>
              <a:t>.</a:t>
            </a:r>
          </a:p>
          <a:p>
            <a:r>
              <a:rPr lang="en-US" altLang="en-US" dirty="0" smtClean="0"/>
              <a:t>In </a:t>
            </a:r>
            <a:r>
              <a:rPr lang="en-US" altLang="en-US" dirty="0"/>
              <a:t>other words, the bank would never allocate its money in such a way that it can no longer satisfy the needs of all its customers. The bank would try to be in safe state always.</a:t>
            </a:r>
          </a:p>
          <a:p>
            <a:pPr algn="just"/>
            <a:endParaRPr lang="en-US" altLang="en-US" dirty="0" smtClean="0"/>
          </a:p>
        </p:txBody>
      </p:sp>
    </p:spTree>
    <p:extLst>
      <p:ext uri="{BB962C8B-B14F-4D97-AF65-F5344CB8AC3E}">
        <p14:creationId xmlns:p14="http://schemas.microsoft.com/office/powerpoint/2010/main" val="4178873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2"/>
          <p:cNvSpPr>
            <a:spLocks noGrp="1"/>
          </p:cNvSpPr>
          <p:nvPr>
            <p:ph type="title"/>
          </p:nvPr>
        </p:nvSpPr>
        <p:spPr>
          <a:xfrm>
            <a:off x="838200" y="609600"/>
            <a:ext cx="9144000" cy="1143000"/>
          </a:xfrm>
        </p:spPr>
        <p:txBody>
          <a:bodyPr>
            <a:normAutofit fontScale="90000"/>
          </a:bodyPr>
          <a:lstStyle/>
          <a:p>
            <a:r>
              <a:rPr lang="en-US" altLang="en-US" sz="3200" b="1" dirty="0"/>
              <a:t>Data Structures used to implement the Banker’s Algorithm</a:t>
            </a:r>
            <a:br>
              <a:rPr lang="en-US" altLang="en-US" sz="3200" b="1" dirty="0"/>
            </a:br>
            <a:endParaRPr lang="en-US" altLang="en-US" sz="3200" b="1" dirty="0"/>
          </a:p>
        </p:txBody>
      </p:sp>
      <p:sp>
        <p:nvSpPr>
          <p:cNvPr id="4" name="Content Placeholder 3"/>
          <p:cNvSpPr>
            <a:spLocks noGrp="1"/>
          </p:cNvSpPr>
          <p:nvPr>
            <p:ph idx="1"/>
          </p:nvPr>
        </p:nvSpPr>
        <p:spPr/>
        <p:txBody>
          <a:bodyPr/>
          <a:lstStyle/>
          <a:p>
            <a:pPr marL="0" indent="0">
              <a:buNone/>
              <a:defRPr/>
            </a:pPr>
            <a:r>
              <a:rPr lang="en-US" b="1" dirty="0" smtClean="0"/>
              <a:t>There are four types of data structures used to implement Banker’s algorithm:</a:t>
            </a:r>
          </a:p>
          <a:p>
            <a:pPr>
              <a:defRPr/>
            </a:pPr>
            <a:r>
              <a:rPr lang="en-US" dirty="0" smtClean="0"/>
              <a:t>Available</a:t>
            </a:r>
          </a:p>
          <a:p>
            <a:pPr>
              <a:defRPr/>
            </a:pPr>
            <a:r>
              <a:rPr lang="en-US" dirty="0" smtClean="0"/>
              <a:t>Max</a:t>
            </a:r>
          </a:p>
          <a:p>
            <a:pPr>
              <a:defRPr/>
            </a:pPr>
            <a:r>
              <a:rPr lang="en-US" dirty="0" smtClean="0"/>
              <a:t>Allocation</a:t>
            </a:r>
          </a:p>
          <a:p>
            <a:pPr>
              <a:defRPr/>
            </a:pPr>
            <a:r>
              <a:rPr lang="en-US" dirty="0" smtClean="0"/>
              <a:t>Need</a:t>
            </a:r>
          </a:p>
          <a:p>
            <a:pPr marL="0" indent="0">
              <a:buNone/>
              <a:defRPr/>
            </a:pPr>
            <a:endParaRPr lang="en-US" dirty="0"/>
          </a:p>
        </p:txBody>
      </p:sp>
    </p:spTree>
    <p:extLst>
      <p:ext uri="{BB962C8B-B14F-4D97-AF65-F5344CB8AC3E}">
        <p14:creationId xmlns:p14="http://schemas.microsoft.com/office/powerpoint/2010/main" val="2148070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Available:</a:t>
            </a:r>
          </a:p>
        </p:txBody>
      </p:sp>
      <p:sp>
        <p:nvSpPr>
          <p:cNvPr id="3" name="Content Placeholder 2"/>
          <p:cNvSpPr>
            <a:spLocks noGrp="1"/>
          </p:cNvSpPr>
          <p:nvPr>
            <p:ph idx="1"/>
          </p:nvPr>
        </p:nvSpPr>
        <p:spPr/>
        <p:txBody>
          <a:bodyPr/>
          <a:lstStyle/>
          <a:p>
            <a:pPr algn="just"/>
            <a:r>
              <a:rPr lang="en-US" dirty="0"/>
              <a:t>This data structure represents the number of available instances of each resource in the system at a given point in time.</a:t>
            </a:r>
          </a:p>
          <a:p>
            <a:pPr algn="just"/>
            <a:r>
              <a:rPr lang="en-US" b="1" dirty="0" smtClean="0"/>
              <a:t>Example</a:t>
            </a:r>
            <a:r>
              <a:rPr lang="en-US" dirty="0"/>
              <a:t>: If there are 3 instances of Resource A, 2 instances of Resource B, and 5 instances of Resource C available, the Available vector might be represented as [3, 2, 5].</a:t>
            </a:r>
          </a:p>
          <a:p>
            <a:pPr marL="0" indent="0" algn="just">
              <a:buNone/>
            </a:pPr>
            <a:endParaRPr lang="en-US" dirty="0"/>
          </a:p>
        </p:txBody>
      </p:sp>
    </p:spTree>
    <p:extLst>
      <p:ext uri="{BB962C8B-B14F-4D97-AF65-F5344CB8AC3E}">
        <p14:creationId xmlns:p14="http://schemas.microsoft.com/office/powerpoint/2010/main" val="297247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Max:</a:t>
            </a:r>
          </a:p>
        </p:txBody>
      </p:sp>
      <p:sp>
        <p:nvSpPr>
          <p:cNvPr id="3" name="Content Placeholder 2"/>
          <p:cNvSpPr>
            <a:spLocks noGrp="1"/>
          </p:cNvSpPr>
          <p:nvPr>
            <p:ph idx="1"/>
          </p:nvPr>
        </p:nvSpPr>
        <p:spPr/>
        <p:txBody>
          <a:bodyPr/>
          <a:lstStyle/>
          <a:p>
            <a:pPr algn="just"/>
            <a:r>
              <a:rPr lang="en-US" dirty="0"/>
              <a:t>The Max matrix specifies the maximum number of instances of each resource that a process may need during its execution</a:t>
            </a:r>
            <a:r>
              <a:rPr lang="en-US" dirty="0" smtClean="0"/>
              <a:t>.</a:t>
            </a:r>
          </a:p>
          <a:p>
            <a:pPr algn="just"/>
            <a:r>
              <a:rPr lang="en-US" b="1" dirty="0" smtClean="0"/>
              <a:t>Example</a:t>
            </a:r>
            <a:r>
              <a:rPr lang="en-US" dirty="0"/>
              <a:t>: If Process P1 can request up to 2 instances of Resource A, 1 instance of Resource B, and 3 instances of Resource C at maximum, the Max matrix entry </a:t>
            </a:r>
            <a:r>
              <a:rPr lang="en-US" dirty="0" smtClean="0"/>
              <a:t>for </a:t>
            </a:r>
            <a:r>
              <a:rPr lang="en-US" dirty="0"/>
              <a:t>P1 might be [2, 1, 3].</a:t>
            </a:r>
          </a:p>
        </p:txBody>
      </p:sp>
    </p:spTree>
    <p:extLst>
      <p:ext uri="{BB962C8B-B14F-4D97-AF65-F5344CB8AC3E}">
        <p14:creationId xmlns:p14="http://schemas.microsoft.com/office/powerpoint/2010/main" val="1441588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Allocation:</a:t>
            </a:r>
          </a:p>
        </p:txBody>
      </p:sp>
      <p:sp>
        <p:nvSpPr>
          <p:cNvPr id="3" name="Content Placeholder 2"/>
          <p:cNvSpPr>
            <a:spLocks noGrp="1"/>
          </p:cNvSpPr>
          <p:nvPr>
            <p:ph idx="1"/>
          </p:nvPr>
        </p:nvSpPr>
        <p:spPr/>
        <p:txBody>
          <a:bodyPr/>
          <a:lstStyle/>
          <a:p>
            <a:r>
              <a:rPr lang="en-US" dirty="0"/>
              <a:t>The Allocation matrix indicates the current number of instances of each resource allocated to each process</a:t>
            </a:r>
            <a:r>
              <a:rPr lang="en-US" dirty="0" smtClean="0"/>
              <a:t>.</a:t>
            </a:r>
          </a:p>
          <a:p>
            <a:r>
              <a:rPr lang="en-US" b="1" dirty="0" smtClean="0"/>
              <a:t>Example</a:t>
            </a:r>
            <a:r>
              <a:rPr lang="en-US" dirty="0"/>
              <a:t>: If Process P1 currently holds 1 instance of Resource A, 0 instances of Resource B, and 2 instances of Resource C, the Allocation matrix entry for P1 might be [1, 0, 2].</a:t>
            </a:r>
          </a:p>
        </p:txBody>
      </p:sp>
    </p:spTree>
    <p:extLst>
      <p:ext uri="{BB962C8B-B14F-4D97-AF65-F5344CB8AC3E}">
        <p14:creationId xmlns:p14="http://schemas.microsoft.com/office/powerpoint/2010/main" val="135893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a:t>
            </a:r>
          </a:p>
        </p:txBody>
      </p:sp>
      <p:sp>
        <p:nvSpPr>
          <p:cNvPr id="3" name="Content Placeholder 2"/>
          <p:cNvSpPr>
            <a:spLocks noGrp="1"/>
          </p:cNvSpPr>
          <p:nvPr>
            <p:ph idx="1"/>
          </p:nvPr>
        </p:nvSpPr>
        <p:spPr/>
        <p:txBody>
          <a:bodyPr/>
          <a:lstStyle/>
          <a:p>
            <a:r>
              <a:rPr lang="en-US" dirty="0"/>
              <a:t>The Need matrix specifies how many more instances of each resource a process needs to complete its execution</a:t>
            </a:r>
            <a:r>
              <a:rPr lang="en-US" dirty="0" smtClean="0"/>
              <a:t>.</a:t>
            </a:r>
          </a:p>
          <a:p>
            <a:r>
              <a:rPr lang="en-US" b="1" dirty="0" smtClean="0"/>
              <a:t>Example</a:t>
            </a:r>
            <a:r>
              <a:rPr lang="en-US" dirty="0"/>
              <a:t>: If Process P1 needs 1 more instance of Resource A, 1 more instance of Resource B, and 1 more instance of Resource C to complete its task, the Need matrix entry for P1 might be [1, 1, 1].</a:t>
            </a:r>
          </a:p>
        </p:txBody>
      </p:sp>
    </p:spTree>
    <p:extLst>
      <p:ext uri="{BB962C8B-B14F-4D97-AF65-F5344CB8AC3E}">
        <p14:creationId xmlns:p14="http://schemas.microsoft.com/office/powerpoint/2010/main" val="3899981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 Between Data Structures:</a:t>
            </a:r>
          </a:p>
        </p:txBody>
      </p:sp>
      <p:sp>
        <p:nvSpPr>
          <p:cNvPr id="3" name="Content Placeholder 2"/>
          <p:cNvSpPr>
            <a:spLocks noGrp="1"/>
          </p:cNvSpPr>
          <p:nvPr>
            <p:ph idx="1"/>
          </p:nvPr>
        </p:nvSpPr>
        <p:spPr/>
        <p:txBody>
          <a:bodyPr/>
          <a:lstStyle/>
          <a:p>
            <a:pPr algn="just"/>
            <a:r>
              <a:rPr lang="en-US" b="1" dirty="0"/>
              <a:t>Available</a:t>
            </a:r>
            <a:r>
              <a:rPr lang="en-US" dirty="0"/>
              <a:t> is a vector that changes dynamically as resources are allocated and released</a:t>
            </a:r>
            <a:r>
              <a:rPr lang="en-US" dirty="0" smtClean="0"/>
              <a:t>.</a:t>
            </a:r>
          </a:p>
          <a:p>
            <a:pPr algn="just"/>
            <a:r>
              <a:rPr lang="en-US" b="1" dirty="0" smtClean="0"/>
              <a:t>Max</a:t>
            </a:r>
            <a:r>
              <a:rPr lang="en-US" dirty="0" smtClean="0"/>
              <a:t> </a:t>
            </a:r>
            <a:r>
              <a:rPr lang="en-US" dirty="0"/>
              <a:t>and </a:t>
            </a:r>
            <a:r>
              <a:rPr lang="en-US" b="1" dirty="0"/>
              <a:t>Allocation</a:t>
            </a:r>
            <a:r>
              <a:rPr lang="en-US" dirty="0"/>
              <a:t> are typically static for each process once defined, while Need is computed dynamically based on Max and Allocation.</a:t>
            </a:r>
          </a:p>
        </p:txBody>
      </p:sp>
    </p:spTree>
    <p:extLst>
      <p:ext uri="{BB962C8B-B14F-4D97-AF65-F5344CB8AC3E}">
        <p14:creationId xmlns:p14="http://schemas.microsoft.com/office/powerpoint/2010/main" val="1010086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in Banker's Algorithm:</a:t>
            </a:r>
          </a:p>
        </p:txBody>
      </p:sp>
      <p:sp>
        <p:nvSpPr>
          <p:cNvPr id="3" name="Content Placeholder 2"/>
          <p:cNvSpPr>
            <a:spLocks noGrp="1"/>
          </p:cNvSpPr>
          <p:nvPr>
            <p:ph idx="1"/>
          </p:nvPr>
        </p:nvSpPr>
        <p:spPr/>
        <p:txBody>
          <a:bodyPr>
            <a:normAutofit fontScale="92500"/>
          </a:bodyPr>
          <a:lstStyle/>
          <a:p>
            <a:pPr algn="just"/>
            <a:r>
              <a:rPr lang="en-US" dirty="0"/>
              <a:t>Banker's algorithm uses these data structures to determine if granting a resource request will leave the system in a safe state (i.e., no deadlock). It checks if the requested resources can be allocated without exhausting the system's available resources or causing other processes to be unable to complete due to lack of necessary resources.</a:t>
            </a:r>
          </a:p>
          <a:p>
            <a:pPr algn="just"/>
            <a:r>
              <a:rPr lang="en-US" dirty="0"/>
              <a:t>Processes must wait until their resource requests can be safely satisfied without violating the safety criteria, which involves checking the Available resources against the Need of the process requesting resources.</a:t>
            </a:r>
          </a:p>
          <a:p>
            <a:pPr algn="just"/>
            <a:r>
              <a:rPr lang="en-US" dirty="0"/>
              <a:t>These data structures collectively help ensure efficient and deadlock-free resource allocation in systems employing the Banker's algorithm.</a:t>
            </a:r>
          </a:p>
          <a:p>
            <a:endParaRPr lang="en-US" dirty="0"/>
          </a:p>
        </p:txBody>
      </p:sp>
    </p:spTree>
    <p:extLst>
      <p:ext uri="{BB962C8B-B14F-4D97-AF65-F5344CB8AC3E}">
        <p14:creationId xmlns:p14="http://schemas.microsoft.com/office/powerpoint/2010/main" val="4203844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t>
            </a:r>
            <a:r>
              <a:rPr lang="en-US" b="1" dirty="0" smtClean="0"/>
              <a:t>Algorithm</a:t>
            </a:r>
            <a:endParaRPr lang="en-US" dirty="0"/>
          </a:p>
        </p:txBody>
      </p:sp>
      <p:sp>
        <p:nvSpPr>
          <p:cNvPr id="3" name="Content Placeholder 2"/>
          <p:cNvSpPr>
            <a:spLocks noGrp="1"/>
          </p:cNvSpPr>
          <p:nvPr>
            <p:ph idx="1"/>
          </p:nvPr>
        </p:nvSpPr>
        <p:spPr/>
        <p:txBody>
          <a:bodyPr/>
          <a:lstStyle/>
          <a:p>
            <a:r>
              <a:rPr lang="en-US" dirty="0"/>
              <a:t>The algorithm for finding out whether or not a system is in a safe state can be described as follows: </a:t>
            </a:r>
            <a:endParaRPr lang="en-US" dirty="0" smtClean="0"/>
          </a:p>
          <a:p>
            <a:endParaRPr lang="en-US" dirty="0"/>
          </a:p>
        </p:txBody>
      </p:sp>
      <p:pic>
        <p:nvPicPr>
          <p:cNvPr id="4" name="Picture 3"/>
          <p:cNvPicPr>
            <a:picLocks noChangeAspect="1"/>
          </p:cNvPicPr>
          <p:nvPr/>
        </p:nvPicPr>
        <p:blipFill>
          <a:blip r:embed="rId2"/>
          <a:stretch>
            <a:fillRect/>
          </a:stretch>
        </p:blipFill>
        <p:spPr>
          <a:xfrm>
            <a:off x="1112632" y="2823458"/>
            <a:ext cx="6232385" cy="3797510"/>
          </a:xfrm>
          <a:prstGeom prst="rect">
            <a:avLst/>
          </a:prstGeom>
        </p:spPr>
      </p:pic>
    </p:spTree>
    <p:extLst>
      <p:ext uri="{BB962C8B-B14F-4D97-AF65-F5344CB8AC3E}">
        <p14:creationId xmlns:p14="http://schemas.microsoft.com/office/powerpoint/2010/main" val="326124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algn="just"/>
            <a:r>
              <a:rPr lang="en-US" dirty="0"/>
              <a:t>DDA (Digital Differential Analyzer) algorithm and Bresenham's algorithm are methods for line drawing in computer graphics. DDA calculates intermediate points using slope, susceptible to rounding errors. </a:t>
            </a:r>
            <a:endParaRPr lang="en-US" dirty="0" smtClean="0"/>
          </a:p>
          <a:p>
            <a:pPr algn="just"/>
            <a:r>
              <a:rPr lang="en-US" dirty="0" smtClean="0"/>
              <a:t>Bresenham's </a:t>
            </a:r>
            <a:r>
              <a:rPr lang="en-US" dirty="0"/>
              <a:t>algorithm offers efficiency and accuracy by incrementally plotting points based on line slope and error calculation, preferred for integer coordinates. Both widely used in computer graphics, Bresenham's algorithm excels in speed and precision compared to DDA.</a:t>
            </a:r>
          </a:p>
        </p:txBody>
      </p:sp>
    </p:spTree>
    <p:extLst>
      <p:ext uri="{BB962C8B-B14F-4D97-AF65-F5344CB8AC3E}">
        <p14:creationId xmlns:p14="http://schemas.microsoft.com/office/powerpoint/2010/main" val="934959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Resource-Request Algorithm</a:t>
            </a:r>
            <a:endParaRPr lang="en-US" dirty="0"/>
          </a:p>
        </p:txBody>
      </p:sp>
      <p:pic>
        <p:nvPicPr>
          <p:cNvPr id="4" name="Content Placeholder 3"/>
          <p:cNvPicPr>
            <a:picLocks noGrp="1" noChangeAspect="1"/>
          </p:cNvPicPr>
          <p:nvPr>
            <p:ph idx="1"/>
          </p:nvPr>
        </p:nvPicPr>
        <p:blipFill>
          <a:blip r:embed="rId2"/>
          <a:stretch>
            <a:fillRect/>
          </a:stretch>
        </p:blipFill>
        <p:spPr>
          <a:xfrm>
            <a:off x="563645" y="1690688"/>
            <a:ext cx="6662103" cy="5070274"/>
          </a:xfrm>
          <a:prstGeom prst="rect">
            <a:avLst/>
          </a:prstGeom>
        </p:spPr>
      </p:pic>
    </p:spTree>
    <p:extLst>
      <p:ext uri="{BB962C8B-B14F-4D97-AF65-F5344CB8AC3E}">
        <p14:creationId xmlns:p14="http://schemas.microsoft.com/office/powerpoint/2010/main" val="206617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67000" y="2233614"/>
            <a:ext cx="6858000" cy="3609975"/>
          </a:xfrm>
        </p:spPr>
      </p:pic>
    </p:spTree>
    <p:extLst>
      <p:ext uri="{BB962C8B-B14F-4D97-AF65-F5344CB8AC3E}">
        <p14:creationId xmlns:p14="http://schemas.microsoft.com/office/powerpoint/2010/main" val="4145481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371"/>
          <a:stretch/>
        </p:blipFill>
        <p:spPr>
          <a:xfrm>
            <a:off x="-1" y="701961"/>
            <a:ext cx="7673009" cy="5886431"/>
          </a:xfrm>
        </p:spPr>
      </p:pic>
      <p:pic>
        <p:nvPicPr>
          <p:cNvPr id="3"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26371"/>
          <a:stretch/>
        </p:blipFill>
        <p:spPr>
          <a:xfrm>
            <a:off x="7504043" y="982938"/>
            <a:ext cx="4290391" cy="5324475"/>
          </a:xfrm>
          <a:prstGeom prst="rect">
            <a:avLst/>
          </a:prstGeom>
        </p:spPr>
      </p:pic>
    </p:spTree>
    <p:extLst>
      <p:ext uri="{BB962C8B-B14F-4D97-AF65-F5344CB8AC3E}">
        <p14:creationId xmlns:p14="http://schemas.microsoft.com/office/powerpoint/2010/main" val="3004204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safe sequence in OS?</a:t>
            </a:r>
            <a:br>
              <a:rPr lang="en-US" b="1" dirty="0"/>
            </a:br>
            <a:endParaRPr lang="en-US" dirty="0"/>
          </a:p>
        </p:txBody>
      </p:sp>
      <p:sp>
        <p:nvSpPr>
          <p:cNvPr id="3" name="Content Placeholder 2"/>
          <p:cNvSpPr>
            <a:spLocks noGrp="1"/>
          </p:cNvSpPr>
          <p:nvPr>
            <p:ph idx="1"/>
          </p:nvPr>
        </p:nvSpPr>
        <p:spPr/>
        <p:txBody>
          <a:bodyPr/>
          <a:lstStyle/>
          <a:p>
            <a:pPr algn="just">
              <a:lnSpc>
                <a:spcPct val="100000"/>
              </a:lnSpc>
            </a:pPr>
            <a:r>
              <a:rPr lang="en-US" dirty="0"/>
              <a:t>A safe sequence is an order of processes where each process can complete its task without causing a deadlock. It ensures that every process gets the resources it needs without running out, so they all finish their jobs smoothly.</a:t>
            </a:r>
          </a:p>
        </p:txBody>
      </p:sp>
    </p:spTree>
    <p:extLst>
      <p:ext uri="{BB962C8B-B14F-4D97-AF65-F5344CB8AC3E}">
        <p14:creationId xmlns:p14="http://schemas.microsoft.com/office/powerpoint/2010/main" val="384092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4"/>
          <p:cNvSpPr>
            <a:spLocks noGrp="1"/>
          </p:cNvSpPr>
          <p:nvPr>
            <p:ph type="title"/>
          </p:nvPr>
        </p:nvSpPr>
        <p:spPr/>
        <p:txBody>
          <a:bodyPr/>
          <a:lstStyle/>
          <a:p>
            <a:r>
              <a:rPr lang="en-US" altLang="en-US" sz="1800" b="1" dirty="0"/>
              <a:t>Is the system in a safe state? If Yes, then what is the safe sequence?</a:t>
            </a:r>
            <a:r>
              <a:rPr lang="en-US" altLang="en-US" sz="1800" dirty="0"/>
              <a:t> Applying the Safety algorithm on the given system,</a:t>
            </a:r>
          </a:p>
        </p:txBody>
      </p:sp>
      <p:pic>
        <p:nvPicPr>
          <p:cNvPr id="1136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981200"/>
            <a:ext cx="6705600" cy="4114800"/>
          </a:xfrm>
        </p:spPr>
      </p:pic>
    </p:spTree>
    <p:extLst>
      <p:ext uri="{BB962C8B-B14F-4D97-AF65-F5344CB8AC3E}">
        <p14:creationId xmlns:p14="http://schemas.microsoft.com/office/powerpoint/2010/main" val="3650372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z="2400" b="1"/>
              <a:t>What will happen if process P</a:t>
            </a:r>
            <a:r>
              <a:rPr lang="en-US" altLang="en-US" sz="2400" b="1" baseline="-25000"/>
              <a:t>1 </a:t>
            </a:r>
            <a:r>
              <a:rPr lang="en-US" altLang="en-US" sz="2400" b="1"/>
              <a:t>requests one additional instance of resource type A and two instances of resource type C?</a:t>
            </a:r>
            <a:endParaRPr lang="en-US" altLang="en-US" sz="2400"/>
          </a:p>
        </p:txBody>
      </p:sp>
      <p:pic>
        <p:nvPicPr>
          <p:cNvPr id="1146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8964" y="2505075"/>
            <a:ext cx="5934075" cy="3067050"/>
          </a:xfrm>
        </p:spPr>
      </p:pic>
    </p:spTree>
    <p:extLst>
      <p:ext uri="{BB962C8B-B14F-4D97-AF65-F5344CB8AC3E}">
        <p14:creationId xmlns:p14="http://schemas.microsoft.com/office/powerpoint/2010/main" val="418940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1524000" y="457200"/>
            <a:ext cx="9144000" cy="1143000"/>
          </a:xfrm>
        </p:spPr>
        <p:txBody>
          <a:bodyPr/>
          <a:lstStyle/>
          <a:p>
            <a:r>
              <a:rPr lang="en-US" altLang="en-US" sz="2400"/>
              <a:t>We must determine whether this new system state is safe. To do so, we again execute Safety algorithm on the above data structures.</a:t>
            </a:r>
          </a:p>
        </p:txBody>
      </p:sp>
      <p:pic>
        <p:nvPicPr>
          <p:cNvPr id="11571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73364" y="1676400"/>
            <a:ext cx="6645275" cy="4114800"/>
          </a:xfrm>
        </p:spPr>
      </p:pic>
    </p:spTree>
    <p:extLst>
      <p:ext uri="{BB962C8B-B14F-4D97-AF65-F5344CB8AC3E}">
        <p14:creationId xmlns:p14="http://schemas.microsoft.com/office/powerpoint/2010/main" val="3544956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a:t>
            </a:r>
            <a:endParaRPr lang="en-US" dirty="0"/>
          </a:p>
        </p:txBody>
      </p:sp>
    </p:spTree>
    <p:extLst>
      <p:ext uri="{BB962C8B-B14F-4D97-AF65-F5344CB8AC3E}">
        <p14:creationId xmlns:p14="http://schemas.microsoft.com/office/powerpoint/2010/main" val="2947085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smtClean="0"/>
              <a:t>DDA Algorithm </a:t>
            </a:r>
          </a:p>
        </p:txBody>
      </p:sp>
      <p:pic>
        <p:nvPicPr>
          <p:cNvPr id="102403"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752600"/>
            <a:ext cx="8305800" cy="4495800"/>
          </a:xfrm>
        </p:spPr>
      </p:pic>
    </p:spTree>
    <p:extLst>
      <p:ext uri="{BB962C8B-B14F-4D97-AF65-F5344CB8AC3E}">
        <p14:creationId xmlns:p14="http://schemas.microsoft.com/office/powerpoint/2010/main" val="3198327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304352" y="1418815"/>
            <a:ext cx="6693244" cy="4564542"/>
          </a:xfrm>
          <a:prstGeom prst="rect">
            <a:avLst/>
          </a:prstGeom>
        </p:spPr>
      </p:pic>
      <p:pic>
        <p:nvPicPr>
          <p:cNvPr id="5" name="Picture 4"/>
          <p:cNvPicPr>
            <a:picLocks noChangeAspect="1"/>
          </p:cNvPicPr>
          <p:nvPr/>
        </p:nvPicPr>
        <p:blipFill>
          <a:blip r:embed="rId3"/>
          <a:stretch>
            <a:fillRect/>
          </a:stretch>
        </p:blipFill>
        <p:spPr>
          <a:xfrm>
            <a:off x="5551297" y="1985396"/>
            <a:ext cx="5879155" cy="4087413"/>
          </a:xfrm>
          <a:prstGeom prst="rect">
            <a:avLst/>
          </a:prstGeom>
        </p:spPr>
      </p:pic>
    </p:spTree>
    <p:extLst>
      <p:ext uri="{BB962C8B-B14F-4D97-AF65-F5344CB8AC3E}">
        <p14:creationId xmlns:p14="http://schemas.microsoft.com/office/powerpoint/2010/main" val="3547585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DDA…</a:t>
            </a:r>
            <a:endParaRPr lang="en-US" dirty="0"/>
          </a:p>
        </p:txBody>
      </p:sp>
      <p:pic>
        <p:nvPicPr>
          <p:cNvPr id="4" name="Content Placeholder 3"/>
          <p:cNvPicPr>
            <a:picLocks noGrp="1" noChangeAspect="1"/>
          </p:cNvPicPr>
          <p:nvPr>
            <p:ph idx="1"/>
          </p:nvPr>
        </p:nvPicPr>
        <p:blipFill>
          <a:blip r:embed="rId2"/>
          <a:stretch>
            <a:fillRect/>
          </a:stretch>
        </p:blipFill>
        <p:spPr>
          <a:xfrm>
            <a:off x="562000" y="1915415"/>
            <a:ext cx="7037396" cy="2557194"/>
          </a:xfrm>
          <a:prstGeom prst="rect">
            <a:avLst/>
          </a:prstGeom>
        </p:spPr>
      </p:pic>
      <p:pic>
        <p:nvPicPr>
          <p:cNvPr id="5" name="Picture 4"/>
          <p:cNvPicPr>
            <a:picLocks noChangeAspect="1"/>
          </p:cNvPicPr>
          <p:nvPr/>
        </p:nvPicPr>
        <p:blipFill>
          <a:blip r:embed="rId3"/>
          <a:stretch>
            <a:fillRect/>
          </a:stretch>
        </p:blipFill>
        <p:spPr>
          <a:xfrm>
            <a:off x="8370907" y="1965111"/>
            <a:ext cx="2492563" cy="4405872"/>
          </a:xfrm>
          <a:prstGeom prst="rect">
            <a:avLst/>
          </a:prstGeom>
        </p:spPr>
      </p:pic>
    </p:spTree>
    <p:extLst>
      <p:ext uri="{BB962C8B-B14F-4D97-AF65-F5344CB8AC3E}">
        <p14:creationId xmlns:p14="http://schemas.microsoft.com/office/powerpoint/2010/main" val="3007052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work </a:t>
            </a:r>
            <a:endParaRPr lang="en-US" dirty="0"/>
          </a:p>
        </p:txBody>
      </p:sp>
      <p:sp>
        <p:nvSpPr>
          <p:cNvPr id="3" name="Content Placeholder 2"/>
          <p:cNvSpPr>
            <a:spLocks noGrp="1"/>
          </p:cNvSpPr>
          <p:nvPr>
            <p:ph idx="1"/>
          </p:nvPr>
        </p:nvSpPr>
        <p:spPr/>
        <p:txBody>
          <a:bodyPr/>
          <a:lstStyle/>
          <a:p>
            <a:r>
              <a:rPr lang="en-US" dirty="0"/>
              <a:t>Apply </a:t>
            </a:r>
            <a:r>
              <a:rPr lang="en-US"/>
              <a:t>DDA </a:t>
            </a:r>
            <a:r>
              <a:rPr lang="en-US" smtClean="0"/>
              <a:t>algorithms</a:t>
            </a:r>
            <a:r>
              <a:rPr lang="en-US" dirty="0"/>
              <a:t>, to determine all points on the line given two end points A (3,6) and B (7, 5). Plot the line in Cartesian plane 	</a:t>
            </a:r>
          </a:p>
        </p:txBody>
      </p:sp>
    </p:spTree>
    <p:extLst>
      <p:ext uri="{BB962C8B-B14F-4D97-AF65-F5344CB8AC3E}">
        <p14:creationId xmlns:p14="http://schemas.microsoft.com/office/powerpoint/2010/main" val="388903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838200" y="346652"/>
            <a:ext cx="10515600" cy="1325563"/>
          </a:xfrm>
        </p:spPr>
        <p:txBody>
          <a:bodyPr/>
          <a:lstStyle/>
          <a:p>
            <a:r>
              <a:rPr lang="en-US" altLang="en-US" dirty="0" smtClean="0"/>
              <a:t>Bresenham’s algorithm </a:t>
            </a:r>
          </a:p>
        </p:txBody>
      </p:sp>
      <p:pic>
        <p:nvPicPr>
          <p:cNvPr id="10342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26836" y="1527513"/>
            <a:ext cx="7132581" cy="4326635"/>
          </a:xfrm>
        </p:spPr>
      </p:pic>
    </p:spTree>
    <p:extLst>
      <p:ext uri="{BB962C8B-B14F-4D97-AF65-F5344CB8AC3E}">
        <p14:creationId xmlns:p14="http://schemas.microsoft.com/office/powerpoint/2010/main" val="386881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8910"/>
          </a:xfrm>
        </p:spPr>
        <p:txBody>
          <a:bodyPr>
            <a:normAutofit fontScale="90000"/>
          </a:bodyPr>
          <a:lstStyle/>
          <a:p>
            <a:r>
              <a:rPr lang="en-US" b="1" dirty="0" smtClean="0"/>
              <a:t>Explanations </a:t>
            </a:r>
            <a:endParaRPr lang="en-US" b="1" dirty="0"/>
          </a:p>
        </p:txBody>
      </p:sp>
      <p:pic>
        <p:nvPicPr>
          <p:cNvPr id="4" name="Content Placeholder 3"/>
          <p:cNvPicPr>
            <a:picLocks noGrp="1" noChangeAspect="1"/>
          </p:cNvPicPr>
          <p:nvPr>
            <p:ph idx="1"/>
          </p:nvPr>
        </p:nvPicPr>
        <p:blipFill>
          <a:blip r:embed="rId2"/>
          <a:stretch>
            <a:fillRect/>
          </a:stretch>
        </p:blipFill>
        <p:spPr>
          <a:xfrm>
            <a:off x="838199" y="608910"/>
            <a:ext cx="5517109" cy="5980733"/>
          </a:xfrm>
          <a:prstGeom prst="rect">
            <a:avLst/>
          </a:prstGeom>
        </p:spPr>
      </p:pic>
      <p:pic>
        <p:nvPicPr>
          <p:cNvPr id="5" name="Picture 4"/>
          <p:cNvPicPr>
            <a:picLocks noChangeAspect="1"/>
          </p:cNvPicPr>
          <p:nvPr/>
        </p:nvPicPr>
        <p:blipFill>
          <a:blip r:embed="rId3"/>
          <a:stretch>
            <a:fillRect/>
          </a:stretch>
        </p:blipFill>
        <p:spPr>
          <a:xfrm>
            <a:off x="7881731" y="716928"/>
            <a:ext cx="2723322" cy="5764695"/>
          </a:xfrm>
          <a:prstGeom prst="rect">
            <a:avLst/>
          </a:prstGeom>
        </p:spPr>
      </p:pic>
    </p:spTree>
    <p:extLst>
      <p:ext uri="{BB962C8B-B14F-4D97-AF65-F5344CB8AC3E}">
        <p14:creationId xmlns:p14="http://schemas.microsoft.com/office/powerpoint/2010/main" val="426212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199" y="298174"/>
            <a:ext cx="4817166" cy="6401685"/>
          </a:xfrm>
          <a:prstGeom prst="rect">
            <a:avLst/>
          </a:prstGeom>
        </p:spPr>
      </p:pic>
      <p:pic>
        <p:nvPicPr>
          <p:cNvPr id="5" name="Picture 4"/>
          <p:cNvPicPr>
            <a:picLocks noChangeAspect="1"/>
          </p:cNvPicPr>
          <p:nvPr/>
        </p:nvPicPr>
        <p:blipFill>
          <a:blip r:embed="rId3"/>
          <a:stretch>
            <a:fillRect/>
          </a:stretch>
        </p:blipFill>
        <p:spPr>
          <a:xfrm>
            <a:off x="6087644" y="298174"/>
            <a:ext cx="4656556" cy="6334594"/>
          </a:xfrm>
          <a:prstGeom prst="rect">
            <a:avLst/>
          </a:prstGeom>
        </p:spPr>
      </p:pic>
    </p:spTree>
    <p:extLst>
      <p:ext uri="{BB962C8B-B14F-4D97-AF65-F5344CB8AC3E}">
        <p14:creationId xmlns:p14="http://schemas.microsoft.com/office/powerpoint/2010/main" val="204647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893</Words>
  <Application>Microsoft Office PowerPoint</Application>
  <PresentationFormat>Widescreen</PresentationFormat>
  <Paragraphs>52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INTRODUCTION </vt:lpstr>
      <vt:lpstr>DDA Algorithm </vt:lpstr>
      <vt:lpstr>EXAMPLE </vt:lpstr>
      <vt:lpstr>DDA…</vt:lpstr>
      <vt:lpstr>Class work </vt:lpstr>
      <vt:lpstr>Bresenham’s algorithm </vt:lpstr>
      <vt:lpstr>Explanations </vt:lpstr>
      <vt:lpstr>PowerPoint Presentation</vt:lpstr>
      <vt:lpstr>Banker’s Algorithm </vt:lpstr>
      <vt:lpstr>Why Banker’s algorithm is named so?</vt:lpstr>
      <vt:lpstr>Data Structures used to implement the Banker’s Algorithm </vt:lpstr>
      <vt:lpstr>Available:</vt:lpstr>
      <vt:lpstr>Max:</vt:lpstr>
      <vt:lpstr>Allocation:</vt:lpstr>
      <vt:lpstr>Need:</vt:lpstr>
      <vt:lpstr>Relationship Between Data Structures:</vt:lpstr>
      <vt:lpstr>Usage in Banker's Algorithm:</vt:lpstr>
      <vt:lpstr>Safety Algorithm</vt:lpstr>
      <vt:lpstr>Resource-Request Algorithm</vt:lpstr>
      <vt:lpstr>PowerPoint Presentation</vt:lpstr>
      <vt:lpstr>PowerPoint Presentation</vt:lpstr>
      <vt:lpstr>What is the safe sequence in OS? </vt:lpstr>
      <vt:lpstr>Is the system in a safe state? If Yes, then what is the safe sequence? Applying the Safety algorithm on the given system,</vt:lpstr>
      <vt:lpstr>What will happen if process P1 requests one additional instance of resource type A and two instances of resource type C?</vt:lpstr>
      <vt:lpstr>We must determine whether this new system state is safe. To do so, we again execute Safety algorithm on the above data structures.</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R U T H</dc:creator>
  <cp:lastModifiedBy>Maurice</cp:lastModifiedBy>
  <cp:revision>42</cp:revision>
  <dcterms:created xsi:type="dcterms:W3CDTF">2024-01-14T16:32:56Z</dcterms:created>
  <dcterms:modified xsi:type="dcterms:W3CDTF">2025-02-16T06:34:49Z</dcterms:modified>
</cp:coreProperties>
</file>