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Cryptocurrencies by Market Cap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2E-4958-BA90-51CB1C4A0F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2E-4958-BA90-51CB1C4A0F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2E-4958-BA90-51CB1C4A0F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2E-4958-BA90-51CB1C4A0FC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82E-4958-BA90-51CB1C4A0FC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82E-4958-BA90-51CB1C4A0FC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362F551-EF8A-41B5-85F7-51702D80C997}" type="CELLRANGE">
                      <a:rPr lang="en-US" sz="1600"/>
                      <a:pPr>
                        <a:defRPr sz="160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 sz="1600" baseline="0"/>
                  </a:p>
                  <a:p>
                    <a:pPr>
                      <a:defRPr sz="1600">
                        <a:solidFill>
                          <a:schemeClr val="bg1"/>
                        </a:solidFill>
                      </a:defRPr>
                    </a:pPr>
                    <a:fld id="{36704903-2E51-4B1D-8960-4A5F3C36ED61}" type="CATEGORYNAME">
                      <a:rPr lang="en-US" sz="1600"/>
                      <a:pPr>
                        <a:defRPr sz="1600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82E-4958-BA90-51CB1C4A0FC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3DFD724-BFAE-45FF-A527-DF3EF8924C9D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D847E05F-EFF2-4E1E-BD32-FB2AA090ECE7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82E-4958-BA90-51CB1C4A0FC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BCFB89E-5D82-48A2-8F53-2BE994DC774D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2B6DF61E-4965-409C-9138-FBC69AD607B6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82E-4958-BA90-51CB1C4A0FC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C0B4326-08EF-4938-9615-26A155E72F87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CD9F6174-02A8-42C5-9AA5-B56ABC88402A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82E-4958-BA90-51CB1C4A0FC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8643AE6-1ED2-449E-B948-7331126B8DC6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281E0513-27A2-436D-8984-149BCB1D9C38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82E-4958-BA90-51CB1C4A0FC4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FB8538-30FD-4397-95B0-6F366F76F6E9}" type="CELLRANGE">
                      <a:rPr lang="en-US" sz="1600"/>
                      <a:pPr>
                        <a:defRPr sz="160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 sz="1600" baseline="0"/>
                  </a:p>
                  <a:p>
                    <a:pPr>
                      <a:defRPr sz="1600">
                        <a:solidFill>
                          <a:schemeClr val="bg1"/>
                        </a:solidFill>
                      </a:defRPr>
                    </a:pPr>
                    <a:fld id="{2E61EB40-372D-47D7-9E10-E3CB9D968580}" type="CATEGORYNAME">
                      <a:rPr lang="en-US" sz="1600"/>
                      <a:pPr>
                        <a:defRPr sz="1600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82E-4958-BA90-51CB1C4A0F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Sheet4!$B$2:$B$7</c:f>
              <c:strCache>
                <c:ptCount val="6"/>
                <c:pt idx="0">
                  <c:v>Bitcoin</c:v>
                </c:pt>
                <c:pt idx="1">
                  <c:v>Ethereum</c:v>
                </c:pt>
                <c:pt idx="2">
                  <c:v>Ripple</c:v>
                </c:pt>
                <c:pt idx="3">
                  <c:v>Bitcoin Cash</c:v>
                </c:pt>
                <c:pt idx="4">
                  <c:v>Cardano</c:v>
                </c:pt>
                <c:pt idx="5">
                  <c:v>All others</c:v>
                </c:pt>
              </c:strCache>
            </c:strRef>
          </c:cat>
          <c:val>
            <c:numRef>
              <c:f>Sheet4!$D$2:$D$7</c:f>
              <c:numCache>
                <c:formatCode>"$"#,##0_);[Red]\("$"#,##0\)</c:formatCode>
                <c:ptCount val="6"/>
                <c:pt idx="0">
                  <c:v>191959741469</c:v>
                </c:pt>
                <c:pt idx="1">
                  <c:v>100165494753</c:v>
                </c:pt>
                <c:pt idx="2">
                  <c:v>59098886707</c:v>
                </c:pt>
                <c:pt idx="3">
                  <c:v>29865307726</c:v>
                </c:pt>
                <c:pt idx="4">
                  <c:v>16475771807</c:v>
                </c:pt>
                <c:pt idx="5">
                  <c:v>182024533825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Sheet4!$E$2:$E$7</c15:f>
                <c15:dlblRangeCache>
                  <c:ptCount val="6"/>
                  <c:pt idx="0">
                    <c:v> $192 </c:v>
                  </c:pt>
                  <c:pt idx="1">
                    <c:v> $100 </c:v>
                  </c:pt>
                  <c:pt idx="2">
                    <c:v> $59 </c:v>
                  </c:pt>
                  <c:pt idx="3">
                    <c:v> $30 </c:v>
                  </c:pt>
                  <c:pt idx="4">
                    <c:v> $16 </c:v>
                  </c:pt>
                  <c:pt idx="5">
                    <c:v> $182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82E-4958-BA90-51CB1C4A0F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2DF-24D2-4570-A574-1CA4308B7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0469A-7CEA-4A55-B22B-1C09A680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F67A-137C-44F8-8206-C3DADDB4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7BDE-DEB1-493E-A7CC-B0B8232F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EF1B-F569-4A1B-BF9A-D4A7F585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CDBE-BEEB-476A-A5E2-7B3A43E8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A56EE-5D02-4205-AE01-2494B418C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0815-1A6A-4C91-9862-F67554E1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A37C5-9C73-48D9-9880-D7A6688C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DC580-18BB-4A12-A169-F63EB266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A5D82-1CE7-4F90-A03B-E21C56F98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1F99A-3C7B-4786-9713-FEB73A0FF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A4FA-4D66-464C-98DF-93522532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4080A-5ED3-40FD-AB2F-5CEF1F8E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04F0-B282-4BC0-A4F3-3A90DF05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9CF6-0550-4CB5-B67B-359BEF1E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591B-289F-48F9-884B-B112B5EAD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44CB-9279-40DD-B09C-B58D14A0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178F-5CD6-4A60-82A2-F11EC7E3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C113-9FE6-44C7-A3D9-9869272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BDE6-94CC-4700-B529-A6E8021B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979D-EDA6-446F-8B5F-841C3BC96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AC38-CE0E-4758-A501-36A02C70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45EC-DB2A-4465-A8B6-6EDF46B3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4680-411B-494A-A6AA-AAFD3108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BCF-315A-43CC-98AC-1BA1B934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C5E7-E3F5-46F4-A1AA-43F9FA62A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F4257-9656-4A91-9C67-829DFC692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5ACC-2342-4852-9482-7CEDC48D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FDB79-9BC7-49F7-8216-FD9057F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EB32-2382-4605-8C27-366B37DA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4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A8F7-B57B-439D-B374-284EC3FE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3F4A8-DA2D-423E-9E87-9C393CB33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684C4-236A-44F7-A078-B3790B7FA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92AD5-6164-4AF4-90DF-7EAFB153D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89403-DD2B-4023-92CB-02A01F904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B263A-8C4F-4079-8652-056706DD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5DA0C-0165-4BFF-A666-40ABEB2C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DE865-993C-4779-8F64-A6368A76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878D-8CD9-40B2-BC5A-84AB123C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8445C-6920-4B23-AEA8-62C19720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C37E8-F9F1-4705-871D-EF58BDC3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7B4BD-47BE-431D-8A26-E5CB636B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921AD-3FB9-4F08-98A4-89420160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F6583-3630-4EDD-A541-B562F6CF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E2F6-E46E-4D01-B44D-39F69320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8853-0696-499A-BE71-3DD0EF07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5A87-E814-427B-9ED1-F1DA6080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B13D-AC52-406F-8222-B2C66364F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6E74-DEE2-4319-998A-6E6D7426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3AE46-28CB-402A-8EF8-6659D8B5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0C6C-7390-4543-9529-B7DE8926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59B3-EDB4-4914-907A-4D255058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FF959-7231-4A80-91BF-496EE0FC6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5B8F-ACC1-4680-8340-D76D2470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5A050-8E5F-4BA9-81D3-DA0DE91F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4A1B-F6B3-4D1C-9FB8-14A9609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E1D4-04A0-4B3A-AC3B-C7FE234A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3F2FF-8D8F-49EC-A457-0D57F897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3DDC6-3647-4B84-8978-9085C214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495A3-3F41-417B-A854-2AAB33FD8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C392-0ECC-4D7C-AC98-ECCE39B16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BE33-5CCB-468D-9F61-A1C0CCEC4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55C6-E600-4444-B317-B75DE7B26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Bitcoins and Cryptocurrency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80D0D-3A1C-43C0-8DB8-FC1A06584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2CAD-27D4-4E02-904B-A4606D08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Cryptocurrency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C0F1-FE44-4DA9-96AD-C1DEE74D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(Explain what they are, how the technology works)</a:t>
            </a:r>
          </a:p>
        </p:txBody>
      </p:sp>
    </p:spTree>
    <p:extLst>
      <p:ext uri="{BB962C8B-B14F-4D97-AF65-F5344CB8AC3E}">
        <p14:creationId xmlns:p14="http://schemas.microsoft.com/office/powerpoint/2010/main" val="77548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E069-DD42-4D64-A294-FAEBE0BF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Traditional Reasons to Invest in Currencies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7BB-B64B-43CF-A444-AA7899F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Diversification</a:t>
            </a:r>
          </a:p>
          <a:p>
            <a:r>
              <a:rPr lang="en-US" sz="4000" dirty="0"/>
              <a:t>Hedge Against Inflation</a:t>
            </a:r>
          </a:p>
          <a:p>
            <a:r>
              <a:rPr lang="en-US" sz="4000" dirty="0"/>
              <a:t>Capital Appreciation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Conventional currencies move relative to each other</a:t>
            </a:r>
          </a:p>
        </p:txBody>
      </p:sp>
    </p:spTree>
    <p:extLst>
      <p:ext uri="{BB962C8B-B14F-4D97-AF65-F5344CB8AC3E}">
        <p14:creationId xmlns:p14="http://schemas.microsoft.com/office/powerpoint/2010/main" val="9433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651F-E6A9-4E57-9BEA-176049C9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Diversification: Lots of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E8BA-5956-4ED0-9796-41448C7E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1180+ cryptocurrencies with transactions totaling more than $1000 in a recent 24-hour period</a:t>
            </a:r>
          </a:p>
          <a:p>
            <a:r>
              <a:rPr lang="en-US" sz="3200" dirty="0"/>
              <a:t>180+ cryptocurrencies with market caps of at least $100,000 USD </a:t>
            </a:r>
          </a:p>
          <a:p>
            <a:r>
              <a:rPr lang="en-US" sz="3200" dirty="0"/>
              <a:t>33 cryptocurrencies with market caps over $1 million USD</a:t>
            </a:r>
          </a:p>
          <a:p>
            <a:r>
              <a:rPr lang="en-US" sz="3200" dirty="0"/>
              <a:t>5 cryptocurrencies with market caps over $15 billion USD</a:t>
            </a:r>
          </a:p>
        </p:txBody>
      </p:sp>
    </p:spTree>
    <p:extLst>
      <p:ext uri="{BB962C8B-B14F-4D97-AF65-F5344CB8AC3E}">
        <p14:creationId xmlns:p14="http://schemas.microsoft.com/office/powerpoint/2010/main" val="18004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F879-9FA9-467D-9A66-29BC864F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Diversification: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B84D-3C99-473D-8BAD-86202249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Bitcoin (2009) – The original cryptocurrency</a:t>
            </a:r>
          </a:p>
          <a:p>
            <a:r>
              <a:rPr lang="en-US" sz="3200" dirty="0"/>
              <a:t>Ethereum (2015) – Focused on facilitating smart contracts</a:t>
            </a:r>
          </a:p>
          <a:p>
            <a:r>
              <a:rPr lang="en-US" sz="3200" dirty="0"/>
              <a:t>Ripple (2017) – Intended to be a cross-border payments solution for large financial institutions </a:t>
            </a:r>
          </a:p>
          <a:p>
            <a:r>
              <a:rPr lang="en-US" sz="3200" dirty="0"/>
              <a:t>Bitcoin Cash (2017) – Split from Bitcoin. Focused on reducing transaction times.</a:t>
            </a:r>
          </a:p>
          <a:p>
            <a:r>
              <a:rPr lang="en-US" sz="3200" dirty="0" err="1"/>
              <a:t>Cardano</a:t>
            </a:r>
            <a:r>
              <a:rPr lang="en-US" sz="3200" dirty="0"/>
              <a:t> (2017) – Focused on a more robust, decentralized design process following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9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D4CD-4B1A-4D35-B5D1-2ACA9304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Cryptocurrencies by Market Cap</a:t>
            </a:r>
            <a:br>
              <a:rPr lang="en-US" dirty="0"/>
            </a:br>
            <a:r>
              <a:rPr lang="en-US" sz="2400" dirty="0"/>
              <a:t>in billions of USD as of 1/19/2018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CB5221-D3B7-4EBB-8FB2-819ECBC05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556406"/>
              </p:ext>
            </p:extLst>
          </p:nvPr>
        </p:nvGraphicFramePr>
        <p:xfrm>
          <a:off x="838200" y="1510553"/>
          <a:ext cx="10515600" cy="466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3E874C-DE06-4336-9E25-2A00CDC409A4}"/>
              </a:ext>
            </a:extLst>
          </p:cNvPr>
          <p:cNvSpPr txBox="1"/>
          <p:nvPr/>
        </p:nvSpPr>
        <p:spPr>
          <a:xfrm>
            <a:off x="3177988" y="6308209"/>
            <a:ext cx="593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from coinmarketcap.com</a:t>
            </a:r>
          </a:p>
        </p:txBody>
      </p:sp>
    </p:spTree>
    <p:extLst>
      <p:ext uri="{BB962C8B-B14F-4D97-AF65-F5344CB8AC3E}">
        <p14:creationId xmlns:p14="http://schemas.microsoft.com/office/powerpoint/2010/main" val="18153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Bitcoins and Cryptocurrency</vt:lpstr>
      <vt:lpstr>Cryptocurrency Overview</vt:lpstr>
      <vt:lpstr>Traditional Reasons to Invest in Currencies</vt:lpstr>
      <vt:lpstr>Diversification: Lots of Players</vt:lpstr>
      <vt:lpstr>Diversification: Focus</vt:lpstr>
      <vt:lpstr>Cryptocurrencies by Market Cap in billions of USD as of 1/19/2018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Bitcoins and Cryptocurrency</dc:title>
  <dc:creator>Christiaan Van den Akker</dc:creator>
  <cp:lastModifiedBy>Christiaan Van den Akker</cp:lastModifiedBy>
  <cp:revision>13</cp:revision>
  <dcterms:created xsi:type="dcterms:W3CDTF">2018-01-19T20:13:17Z</dcterms:created>
  <dcterms:modified xsi:type="dcterms:W3CDTF">2018-01-19T22:23:47Z</dcterms:modified>
</cp:coreProperties>
</file>