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5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v>Cryptocurrencies by Market Cap</c:v>
          </c:tx>
          <c:dPt>
            <c:idx val="0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B1D-48D4-9183-6704180ACB66}"/>
              </c:ext>
            </c:extLst>
          </c:dPt>
          <c:dPt>
            <c:idx val="1"/>
            <c:bubble3D val="0"/>
            <c:spPr>
              <a:solidFill>
                <a:schemeClr val="bg1">
                  <a:lumMod val="6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B1D-48D4-9183-6704180ACB66}"/>
              </c:ext>
            </c:extLst>
          </c:dPt>
          <c:dPt>
            <c:idx val="2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B1D-48D4-9183-6704180ACB6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B1D-48D4-9183-6704180ACB6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B1D-48D4-9183-6704180ACB6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DB1D-48D4-9183-6704180ACB66}"/>
              </c:ext>
            </c:extLst>
          </c:dPt>
          <c:dLbls>
            <c:dLbl>
              <c:idx val="0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3BA41CA-05CD-4DC4-AADC-8C9A19939DB3}" type="CELLRANGE">
                      <a:rPr lang="en-US" sz="1600"/>
                      <a:pPr>
                        <a:defRPr sz="1600">
                          <a:solidFill>
                            <a:schemeClr val="tx1"/>
                          </a:solidFill>
                        </a:defRPr>
                      </a:pPr>
                      <a:t>[CELLRANGE]</a:t>
                    </a:fld>
                    <a:endParaRPr lang="en-US" sz="1600" baseline="0"/>
                  </a:p>
                  <a:p>
                    <a:pPr>
                      <a:defRPr sz="1600">
                        <a:solidFill>
                          <a:schemeClr val="tx1"/>
                        </a:solidFill>
                      </a:defRPr>
                    </a:pPr>
                    <a:fld id="{7AF96F5F-1568-4E8D-8053-60CA28FCF2AC}" type="CATEGORYNAME">
                      <a:rPr lang="en-US" sz="1600"/>
                      <a:pPr>
                        <a:defRPr sz="1600">
                          <a:solidFill>
                            <a:schemeClr val="tx1"/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tx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1-DB1D-48D4-9183-6704180ACB66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fld id="{D9049E84-DF10-42BD-A951-F53F9F2B367F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A9BEE394-FE52-40C5-8D5C-5F8103701E0A}" type="CATEGORYNAME">
                      <a:rPr lang="en-US"/>
                      <a:pPr/>
                      <a:t>[CATEGORY NAME]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3-DB1D-48D4-9183-6704180ACB66}"/>
                </c:ext>
              </c:extLst>
            </c:dLbl>
            <c:dLbl>
              <c:idx val="2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1D1F6A52-0E5D-4C9B-9605-9E881325AA66}" type="CELLRANGE">
                      <a:rPr lang="en-US" sz="1600"/>
                      <a:pPr>
                        <a:defRPr sz="160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US" sz="1600" baseline="0"/>
                  </a:p>
                  <a:p>
                    <a:pPr>
                      <a:defRPr sz="1600">
                        <a:solidFill>
                          <a:schemeClr val="bg1"/>
                        </a:solidFill>
                      </a:defRPr>
                    </a:pPr>
                    <a:fld id="{FF36F6E6-99B4-415E-9992-FF9C775ADAB8}" type="CATEGORYNAME">
                      <a:rPr lang="en-US" sz="1600"/>
                      <a:pPr>
                        <a:defRPr sz="1600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5-DB1D-48D4-9183-6704180ACB66}"/>
                </c:ext>
              </c:extLst>
            </c:dLbl>
            <c:dLbl>
              <c:idx val="3"/>
              <c:tx>
                <c:rich>
                  <a:bodyPr/>
                  <a:lstStyle/>
                  <a:p>
                    <a:fld id="{CEF695E7-5ABF-4D18-A960-3D4B604ED3A4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4CC5B9DF-D8F3-4D16-B280-3A8582BAEC53}" type="CATEGORYNAME">
                      <a:rPr lang="en-US"/>
                      <a:pPr/>
                      <a:t>[CATEGORY NAME]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7-DB1D-48D4-9183-6704180ACB66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fld id="{DBFB0AB1-9370-4092-A25B-1074AD5A0137}" type="CELLRANGE">
                      <a:rPr lang="en-US"/>
                      <a:pPr/>
                      <a:t>[CELLRANGE]</a:t>
                    </a:fld>
                    <a:endParaRPr lang="en-US" baseline="0"/>
                  </a:p>
                  <a:p>
                    <a:fld id="{FA8C042D-7D12-4106-8952-B1138432474B}" type="CATEGORYNAME">
                      <a:rPr lang="en-US"/>
                      <a:pPr/>
                      <a:t>[CATEGORY NAME]</a:t>
                    </a:fld>
                    <a:endParaRPr lang="en-US"/>
                  </a:p>
                </c:rich>
              </c:tx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9-DB1D-48D4-9183-6704180ACB66}"/>
                </c:ext>
              </c:extLst>
            </c:dLbl>
            <c:dLbl>
              <c:idx val="5"/>
              <c:tx>
                <c:rich>
                  <a:bodyPr rot="0" spcFirstLastPara="1" vertOverflow="ellipsis" vert="horz" wrap="square" lIns="38100" tIns="19050" rIns="38100" bIns="19050" anchor="ctr" anchorCtr="1">
                    <a:spAutoFit/>
                  </a:bodyPr>
                  <a:lstStyle/>
                  <a:p>
                    <a:pPr>
                      <a:defRPr sz="1600" b="0" i="0" u="none" strike="noStrike" kern="1200" baseline="0"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defRPr>
                    </a:pPr>
                    <a:fld id="{A76816EF-8DED-4D21-8157-D7C357C5C7C5}" type="CELLRANGE">
                      <a:rPr lang="en-US" sz="1600"/>
                      <a:pPr>
                        <a:defRPr sz="1600">
                          <a:solidFill>
                            <a:schemeClr val="bg1"/>
                          </a:solidFill>
                        </a:defRPr>
                      </a:pPr>
                      <a:t>[CELLRANGE]</a:t>
                    </a:fld>
                    <a:endParaRPr lang="en-US" sz="1600" baseline="0"/>
                  </a:p>
                  <a:p>
                    <a:pPr>
                      <a:defRPr sz="1600">
                        <a:solidFill>
                          <a:schemeClr val="bg1"/>
                        </a:solidFill>
                      </a:defRPr>
                    </a:pPr>
                    <a:fld id="{CE7AFEA6-E044-45C3-AA5C-9C71E9884DC8}" type="CATEGORYNAME">
                      <a:rPr lang="en-US" sz="1600"/>
                      <a:pPr>
                        <a:defRPr sz="1600">
                          <a:solidFill>
                            <a:schemeClr val="bg1"/>
                          </a:solidFill>
                        </a:defRPr>
                      </a:pPr>
                      <a:t>[CATEGORY NAME]</a:t>
                    </a:fld>
                    <a:endParaRPr lang="en-US"/>
                  </a:p>
                </c:rich>
              </c:tx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6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0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>
                  <c15:dlblFieldTable/>
                  <c15:showDataLabelsRange val="1"/>
                </c:ext>
                <c:ext xmlns:c16="http://schemas.microsoft.com/office/drawing/2014/chart" uri="{C3380CC4-5D6E-409C-BE32-E72D297353CC}">
                  <c16:uniqueId val="{0000000B-DB1D-48D4-9183-6704180ACB66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6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0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>
                <c15:showDataLabelsRange val="1"/>
              </c:ext>
            </c:extLst>
          </c:dLbls>
          <c:cat>
            <c:strRef>
              <c:f>Sheet4!$B$2:$B$7</c:f>
              <c:strCache>
                <c:ptCount val="6"/>
                <c:pt idx="0">
                  <c:v>Bitcoin</c:v>
                </c:pt>
                <c:pt idx="1">
                  <c:v>Ethereum</c:v>
                </c:pt>
                <c:pt idx="2">
                  <c:v>Ripple</c:v>
                </c:pt>
                <c:pt idx="3">
                  <c:v>Bitcoin Cash</c:v>
                </c:pt>
                <c:pt idx="4">
                  <c:v>Cardano</c:v>
                </c:pt>
                <c:pt idx="5">
                  <c:v>All others</c:v>
                </c:pt>
              </c:strCache>
            </c:strRef>
          </c:cat>
          <c:val>
            <c:numRef>
              <c:f>Sheet4!$D$2:$D$7</c:f>
              <c:numCache>
                <c:formatCode>"$"#,##0_);[Red]\("$"#,##0\)</c:formatCode>
                <c:ptCount val="6"/>
                <c:pt idx="0">
                  <c:v>191959741469</c:v>
                </c:pt>
                <c:pt idx="1">
                  <c:v>100165494753</c:v>
                </c:pt>
                <c:pt idx="2">
                  <c:v>59098886707</c:v>
                </c:pt>
                <c:pt idx="3">
                  <c:v>29865307726</c:v>
                </c:pt>
                <c:pt idx="4">
                  <c:v>16475771807</c:v>
                </c:pt>
                <c:pt idx="5">
                  <c:v>182024533825</c:v>
                </c:pt>
              </c:numCache>
            </c:numRef>
          </c:val>
          <c:extLst>
            <c:ext xmlns:c15="http://schemas.microsoft.com/office/drawing/2012/chart" uri="{02D57815-91ED-43cb-92C2-25804820EDAC}">
              <c15:datalabelsRange>
                <c15:f>Sheet4!$E$2:$E$7</c15:f>
                <c15:dlblRangeCache>
                  <c:ptCount val="6"/>
                  <c:pt idx="0">
                    <c:v> $192 </c:v>
                  </c:pt>
                  <c:pt idx="1">
                    <c:v> $100 </c:v>
                  </c:pt>
                  <c:pt idx="2">
                    <c:v> $59 </c:v>
                  </c:pt>
                  <c:pt idx="3">
                    <c:v> $30 </c:v>
                  </c:pt>
                  <c:pt idx="4">
                    <c:v> $16 </c:v>
                  </c:pt>
                  <c:pt idx="5">
                    <c:v> $182 </c:v>
                  </c:pt>
                </c15:dlblRangeCache>
              </c15:datalabelsRange>
            </c:ext>
            <c:ext xmlns:c16="http://schemas.microsoft.com/office/drawing/2014/chart" uri="{C3380CC4-5D6E-409C-BE32-E72D297353CC}">
              <c16:uniqueId val="{0000000C-DB1D-48D4-9183-6704180ACB66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Sheet5!$A$11:$B$11</c:f>
              <c:strCache>
                <c:ptCount val="1"/>
                <c:pt idx="0">
                  <c:v>Ethereum - % of Market Cap by Transaction Currency</c:v>
                </c:pt>
              </c:strCache>
            </c:strRef>
          </c:tx>
          <c:dPt>
            <c:idx val="0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1BF-435D-9F1A-ABA9BBACF8C9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1BF-435D-9F1A-ABA9BBACF8C9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1BF-435D-9F1A-ABA9BBACF8C9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1BF-435D-9F1A-ABA9BBACF8C9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1BF-435D-9F1A-ABA9BBACF8C9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31BF-435D-9F1A-ABA9BBACF8C9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Sheet5!$A$3:$A$7</c:f>
              <c:strCache>
                <c:ptCount val="5"/>
                <c:pt idx="0">
                  <c:v>Japanese Yen</c:v>
                </c:pt>
                <c:pt idx="1">
                  <c:v>US Dollar</c:v>
                </c:pt>
                <c:pt idx="2">
                  <c:v>Korean Won</c:v>
                </c:pt>
                <c:pt idx="3">
                  <c:v>Euro</c:v>
                </c:pt>
                <c:pt idx="4">
                  <c:v>Other</c:v>
                </c:pt>
              </c:strCache>
            </c:strRef>
          </c:cat>
          <c:val>
            <c:numRef>
              <c:f>Sheet5!$B$3:$B$7</c:f>
              <c:numCache>
                <c:formatCode>0.0%</c:formatCode>
                <c:ptCount val="5"/>
                <c:pt idx="0">
                  <c:v>0.40500000000000003</c:v>
                </c:pt>
                <c:pt idx="1">
                  <c:v>0.439</c:v>
                </c:pt>
                <c:pt idx="2">
                  <c:v>0.06</c:v>
                </c:pt>
                <c:pt idx="3">
                  <c:v>6.9000000000000006E-2</c:v>
                </c:pt>
                <c:pt idx="4">
                  <c:v>2.5999999999999999E-2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31BF-435D-9F1A-ABA9BBACF8C9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Sheet5!$A$11:$B$11</c:f>
              <c:strCache>
                <c:ptCount val="1"/>
                <c:pt idx="0">
                  <c:v>Ethereum - % of Market Cap by Transaction Currency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DECD-41A0-B670-FC880949893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DECD-41A0-B670-FC880949893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DECD-41A0-B670-FC880949893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DECD-41A0-B670-FC880949893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DECD-41A0-B670-FC8809498937}"/>
              </c:ext>
            </c:extLst>
          </c:dPt>
          <c:dLbls>
            <c:dLbl>
              <c:idx val="0"/>
              <c:spPr>
                <a:noFill/>
                <a:ln>
                  <a:noFill/>
                </a:ln>
                <a:effectLst/>
              </c:spPr>
              <c:txPr>
                <a:bodyPr rot="0" spcFirstLastPara="1" vertOverflow="ellipsis" vert="horz" wrap="square" lIns="38100" tIns="19050" rIns="38100" bIns="19050" anchor="ctr" anchorCtr="1">
                  <a:spAutoFit/>
                </a:bodyPr>
                <a:lstStyle/>
                <a:p>
                  <a:pPr>
                    <a:defRPr sz="1400" b="0" i="0" u="none" strike="noStrike" kern="1200" baseline="0">
                      <a:solidFill>
                        <a:schemeClr val="bg1"/>
                      </a:solidFill>
                      <a:latin typeface="+mn-lt"/>
                      <a:ea typeface="+mn-ea"/>
                      <a:cs typeface="+mn-cs"/>
                    </a:defRPr>
                  </a:pPr>
                  <a:endParaRPr lang="en-US"/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DECD-41A0-B670-FC88094989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4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Sheet5!$A$13:$A$17</c:f>
              <c:strCache>
                <c:ptCount val="5"/>
                <c:pt idx="0">
                  <c:v>Bitcoin</c:v>
                </c:pt>
                <c:pt idx="1">
                  <c:v>US Dollar</c:v>
                </c:pt>
                <c:pt idx="2">
                  <c:v>Korean Won</c:v>
                </c:pt>
                <c:pt idx="3">
                  <c:v>Euro</c:v>
                </c:pt>
                <c:pt idx="4">
                  <c:v>Other</c:v>
                </c:pt>
              </c:strCache>
            </c:strRef>
          </c:cat>
          <c:val>
            <c:numRef>
              <c:f>Sheet5!$B$13:$B$17</c:f>
              <c:numCache>
                <c:formatCode>0.0%</c:formatCode>
                <c:ptCount val="5"/>
                <c:pt idx="0">
                  <c:v>0.48</c:v>
                </c:pt>
                <c:pt idx="1">
                  <c:v>0.33400000000000002</c:v>
                </c:pt>
                <c:pt idx="2" formatCode="0.00%">
                  <c:v>0.108</c:v>
                </c:pt>
                <c:pt idx="3">
                  <c:v>6.4000000000000001E-2</c:v>
                </c:pt>
                <c:pt idx="4">
                  <c:v>0.01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A-DECD-41A0-B670-FC8809498937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402DF-24D2-4570-A574-1CA4308B76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A0469A-7CEA-4A55-B22B-1C09A6809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19F67A-137C-44F8-8206-C3DADDB4D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877BDE-DEB1-493E-A7CC-B0B8232F86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3AEF1B-F569-4A1B-BF9A-D4A7F5858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674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FCDBE-BEEB-476A-A5E2-7B3A43E80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3A56EE-5D02-4205-AE01-2494B418C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40815-1A6A-4C91-9862-F67554E16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8A37C5-9C73-48D9-9880-D7A6688C9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DC580-18BB-4A12-A169-F63EB266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56627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7DA5D82-1CE7-4F90-A03B-E21C56F98A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1F99A-3C7B-4786-9713-FEB73A0FF6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A4FA-4D66-464C-98DF-935225324D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D4080A-5ED3-40FD-AB2F-5CEF1F8E71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7904F0-B282-4BC0-A4F3-3A90DF05A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094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879CF6-0550-4CB5-B67B-359BEF1E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38591B-289F-48F9-884B-B112B5EADB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DF44CB-9279-40DD-B09C-B58D14A023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50178F-5CD6-4A60-82A2-F11EC7E3B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5C113-9FE6-44C7-A3D9-98692720B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046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13BDE6-94CC-4700-B529-A6E8021BF6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74979D-EDA6-446F-8B5F-841C3BC96C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39AC38-CE0E-4758-A501-36A02C703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7B45EC-DB2A-4465-A8B6-6EDF46B332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2F4680-411B-494A-A6AA-AAFD3108B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00604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90BCF-315A-43CC-98AC-1BA1B93449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2AC5E7-E3F5-46F4-A1AA-43F9FA62AD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EF4257-9656-4A91-9C67-829DFC6925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975ACC-2342-4852-9482-7CEDC48D0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FDB79-9BC7-49F7-8216-FD9057FD4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A8EB32-2382-4605-8C27-366B37DA38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8467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28A8F7-B57B-439D-B374-284EC3FE4D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F3F4A8-DA2D-423E-9E87-9C393CB33A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9684C4-236A-44F7-A078-B3790B7FA6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992AD5-6164-4AF4-90DF-7EAFB153D05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89403-DD2B-4023-92CB-02A01F904A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BDB263A-8C4F-4079-8652-056706DD57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55DA0C-0165-4BFF-A666-40ABEB2CB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54DE865-993C-4779-8F64-A6368A767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116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3878D-8CD9-40B2-BC5A-84AB123C19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358445C-6920-4B23-AEA8-62C19720F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FC37E8-F9F1-4705-871D-EF58BDC3D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87B4BD-47BE-431D-8A26-E5CB636B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7515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43921AD-3FB9-4F08-98A4-894201606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8F6583-3630-4EDD-A541-B562F6CF8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DAE2F6-E46E-4D01-B44D-39F69320A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00140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5F8853-0696-499A-BE71-3DD0EF07AB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495A87-E814-427B-9ED1-F1DA6080D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A0B13D-AC52-406F-8222-B2C66364F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ED6E74-DEE2-4319-998A-6E6D74260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3AE46-28CB-402A-8EF8-6659D8B51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AE0C6C-7390-4543-9529-B7DE8926D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656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059B3-EDB4-4914-907A-4D2550580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22FF959-7231-4A80-91BF-496EE0FC6B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305B8F-ACC1-4680-8340-D76D2470E3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75A050-8E5F-4BA9-81D3-DA0DE91F1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44E4A1B-F6B3-4D1C-9FB8-14A960964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05E1D4-04A0-4B3A-AC3B-C7FE234A4A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3845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2E3F2FF-8D8F-49EC-A457-0D57F8973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3DDC6-3647-4B84-8978-9085C21461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495A3-3F41-417B-A854-2AAB33FD83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93C06-3B0E-4F05-ACFF-E77E3A785831}" type="datetimeFigureOut">
              <a:rPr lang="en-US" smtClean="0"/>
              <a:t>1/19/2018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E5C392-0ECC-4D7C-AC98-ECCE39B16F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92BE33-5CCB-468D-9F61-A1C0CCEC44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6FD47D-B2A9-4882-A1EB-895766D4566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138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hart" Target="../charts/chart3.xml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55C6-E600-4444-B317-B75DE7B26F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Bitcoins and Cryptocurrency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180D0D-3A1C-43C0-8DB8-FC1A065848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6276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52CAD-27D4-4E02-904B-A4606D08B5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Cryptocurrency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7AC0F1-FE44-4DA9-96AD-C1DEE74DCD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(Explain what they are, how the technology works, blockchain)</a:t>
            </a:r>
          </a:p>
        </p:txBody>
      </p:sp>
    </p:spTree>
    <p:extLst>
      <p:ext uri="{BB962C8B-B14F-4D97-AF65-F5344CB8AC3E}">
        <p14:creationId xmlns:p14="http://schemas.microsoft.com/office/powerpoint/2010/main" val="775488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FE069-DD42-4D64-A294-FAEBE0BF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Traditional Reasons to Invest in Currencies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59F7BB-B64B-43CF-A444-AA7899FC09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000" dirty="0"/>
              <a:t>Diversification</a:t>
            </a:r>
          </a:p>
          <a:p>
            <a:r>
              <a:rPr lang="en-US" sz="4000" dirty="0"/>
              <a:t>Hedge Against Inflation</a:t>
            </a:r>
          </a:p>
          <a:p>
            <a:r>
              <a:rPr lang="en-US" sz="4000" dirty="0"/>
              <a:t>Capital Appreciation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sz="3600" dirty="0"/>
              <a:t>Conventional currencies move relative to each other</a:t>
            </a:r>
          </a:p>
        </p:txBody>
      </p:sp>
    </p:spTree>
    <p:extLst>
      <p:ext uri="{BB962C8B-B14F-4D97-AF65-F5344CB8AC3E}">
        <p14:creationId xmlns:p14="http://schemas.microsoft.com/office/powerpoint/2010/main" val="94331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E651F-E6A9-4E57-9BEA-176049C9D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Diversification: Lots of Players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8E8BA-5956-4ED0-9796-41448C7EC6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1180+ cryptocurrencies with transactions totaling more than $1000 in a recent 24-hour period</a:t>
            </a:r>
          </a:p>
          <a:p>
            <a:r>
              <a:rPr lang="en-US" sz="3200" dirty="0"/>
              <a:t>180+ cryptocurrencies with market caps of at least $100,000 USD </a:t>
            </a:r>
          </a:p>
          <a:p>
            <a:r>
              <a:rPr lang="en-US" sz="3200" dirty="0"/>
              <a:t>33 cryptocurrencies with market caps over $1 million USD</a:t>
            </a:r>
          </a:p>
          <a:p>
            <a:r>
              <a:rPr lang="en-US" sz="3200" dirty="0"/>
              <a:t>5 cryptocurrencies with market caps over $15 billion USD</a:t>
            </a:r>
          </a:p>
        </p:txBody>
      </p:sp>
    </p:spTree>
    <p:extLst>
      <p:ext uri="{BB962C8B-B14F-4D97-AF65-F5344CB8AC3E}">
        <p14:creationId xmlns:p14="http://schemas.microsoft.com/office/powerpoint/2010/main" val="1800410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8F879-9FA9-467D-9A66-29BC864FE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Diversification: Focus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16B84D-3C99-473D-8BAD-862022499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Bitcoin (2009) – The original cryptocurrency</a:t>
            </a:r>
          </a:p>
          <a:p>
            <a:r>
              <a:rPr lang="en-US" sz="3200" dirty="0"/>
              <a:t>Ethereum (2015) – Focused on facilitating smart contracts</a:t>
            </a:r>
          </a:p>
          <a:p>
            <a:r>
              <a:rPr lang="en-US" sz="3200" dirty="0"/>
              <a:t>Ripple (2017) – Intended to be a cross-border payments solution for large financial institutions </a:t>
            </a:r>
          </a:p>
          <a:p>
            <a:r>
              <a:rPr lang="en-US" sz="3200" dirty="0"/>
              <a:t>Bitcoin Cash (2017) – Split from Bitcoin. Focused on reducing transaction times.</a:t>
            </a:r>
          </a:p>
          <a:p>
            <a:r>
              <a:rPr lang="en-US" sz="3200" dirty="0" err="1"/>
              <a:t>Cardano</a:t>
            </a:r>
            <a:r>
              <a:rPr lang="en-US" sz="3200" dirty="0"/>
              <a:t> (2017) – Focused on a more robust, decentralized design process following best practices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2938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CD4CD-4B1A-4D35-B5D1-2ACA9304F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Cryptocurrencies by Market Cap</a:t>
            </a:r>
            <a:br>
              <a:rPr lang="en-US" dirty="0"/>
            </a:br>
            <a:r>
              <a:rPr lang="en-US" sz="2400" dirty="0"/>
              <a:t>in billions of USD as of 1/19/2018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3E874C-DE06-4336-9E25-2A00CDC409A4}"/>
              </a:ext>
            </a:extLst>
          </p:cNvPr>
          <p:cNvSpPr txBox="1"/>
          <p:nvPr/>
        </p:nvSpPr>
        <p:spPr>
          <a:xfrm>
            <a:off x="3177988" y="6308209"/>
            <a:ext cx="593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from coinmarketcap.com</a:t>
            </a:r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2BCB5221-D3B7-4EBB-8FB2-819ECBC053E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35760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815370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FA2BB3F-F359-4A31-8D85-0371877D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Bitcoin vs Ethereum: </a:t>
            </a:r>
            <a:br>
              <a:rPr lang="en-US" dirty="0"/>
            </a:br>
            <a:r>
              <a:rPr lang="en-US" sz="2400" dirty="0"/>
              <a:t>Currency Used to Purchase as of 1/9/2018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39F94E8-9D44-46F6-8194-E8FBDD4C6A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483497"/>
            <a:ext cx="5157787" cy="823912"/>
          </a:xfrm>
        </p:spPr>
        <p:txBody>
          <a:bodyPr/>
          <a:lstStyle/>
          <a:p>
            <a:pPr algn="ctr"/>
            <a:r>
              <a:rPr lang="en-US" dirty="0"/>
              <a:t>Bitcoin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CAA5C3FD-8AD9-4076-8455-B5465236D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83497"/>
            <a:ext cx="5183188" cy="823912"/>
          </a:xfrm>
        </p:spPr>
        <p:txBody>
          <a:bodyPr/>
          <a:lstStyle/>
          <a:p>
            <a:pPr algn="ctr"/>
            <a:r>
              <a:rPr lang="en-US" dirty="0"/>
              <a:t>Ethereum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BE830A2-1C2F-437C-BDAA-4D8700145C97}"/>
              </a:ext>
            </a:extLst>
          </p:cNvPr>
          <p:cNvSpPr txBox="1"/>
          <p:nvPr/>
        </p:nvSpPr>
        <p:spPr>
          <a:xfrm>
            <a:off x="3177988" y="6308209"/>
            <a:ext cx="59346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Data from Bloomberg via cryptocompare.com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FC7AA56A-6B1B-4D82-ACA0-5AAE20270BAB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65031344"/>
              </p:ext>
            </p:extLst>
          </p:nvPr>
        </p:nvGraphicFramePr>
        <p:xfrm>
          <a:off x="839788" y="2505075"/>
          <a:ext cx="5157787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17" name="Content Placeholder 16">
            <a:extLst>
              <a:ext uri="{FF2B5EF4-FFF2-40B4-BE49-F238E27FC236}">
                <a16:creationId xmlns:a16="http://schemas.microsoft.com/office/drawing/2014/main" id="{A112C83D-BACC-4F6E-AF57-3AE7F4444470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2356812215"/>
              </p:ext>
            </p:extLst>
          </p:nvPr>
        </p:nvGraphicFramePr>
        <p:xfrm>
          <a:off x="6172200" y="2505075"/>
          <a:ext cx="5183188" cy="368458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3004852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F0E974F-194D-437B-B457-70BB3B4970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3499AEE6-9DB1-4D4D-B1BB-EE33B1955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209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329</TotalTime>
  <Words>162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Theme</vt:lpstr>
      <vt:lpstr>Bitcoins and Cryptocurrency</vt:lpstr>
      <vt:lpstr>Cryptocurrency Overview</vt:lpstr>
      <vt:lpstr>Traditional Reasons to Invest in Currencies</vt:lpstr>
      <vt:lpstr>Diversification: Lots of Players</vt:lpstr>
      <vt:lpstr>Diversification: Focus</vt:lpstr>
      <vt:lpstr>Cryptocurrencies by Market Cap in billions of USD as of 1/19/2018</vt:lpstr>
      <vt:lpstr>Bitcoin vs Ethereum:  Currency Used to Purchase as of 1/9/2018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Bitcoins and Cryptocurrency</dc:title>
  <dc:creator>Christiaan Van den Akker</dc:creator>
  <cp:lastModifiedBy>Christiaan Van den Akker</cp:lastModifiedBy>
  <cp:revision>20</cp:revision>
  <dcterms:created xsi:type="dcterms:W3CDTF">2018-01-19T20:13:17Z</dcterms:created>
  <dcterms:modified xsi:type="dcterms:W3CDTF">2018-01-20T01:42:18Z</dcterms:modified>
</cp:coreProperties>
</file>